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5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5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2.xml" ContentType="application/vnd.openxmlformats-officedocument.drawingml.chartshape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82" r:id="rId1"/>
    <p:sldMasterId id="2147483698" r:id="rId2"/>
  </p:sldMasterIdLst>
  <p:notesMasterIdLst>
    <p:notesMasterId r:id="rId249"/>
  </p:notesMasterIdLst>
  <p:handoutMasterIdLst>
    <p:handoutMasterId r:id="rId250"/>
  </p:handoutMasterIdLst>
  <p:sldIdLst>
    <p:sldId id="526" r:id="rId3"/>
    <p:sldId id="486" r:id="rId4"/>
    <p:sldId id="735" r:id="rId5"/>
    <p:sldId id="736" r:id="rId6"/>
    <p:sldId id="737" r:id="rId7"/>
    <p:sldId id="1187" r:id="rId8"/>
    <p:sldId id="1188" r:id="rId9"/>
    <p:sldId id="1189" r:id="rId10"/>
    <p:sldId id="1190" r:id="rId11"/>
    <p:sldId id="1191" r:id="rId12"/>
    <p:sldId id="1192" r:id="rId13"/>
    <p:sldId id="1193" r:id="rId14"/>
    <p:sldId id="1194" r:id="rId15"/>
    <p:sldId id="1195" r:id="rId16"/>
    <p:sldId id="1196" r:id="rId17"/>
    <p:sldId id="1197" r:id="rId18"/>
    <p:sldId id="1198" r:id="rId19"/>
    <p:sldId id="1199" r:id="rId20"/>
    <p:sldId id="1213" r:id="rId21"/>
    <p:sldId id="1214" r:id="rId22"/>
    <p:sldId id="1215" r:id="rId23"/>
    <p:sldId id="1216" r:id="rId24"/>
    <p:sldId id="1217" r:id="rId25"/>
    <p:sldId id="1230" r:id="rId26"/>
    <p:sldId id="1218" r:id="rId27"/>
    <p:sldId id="1219" r:id="rId28"/>
    <p:sldId id="1220" r:id="rId29"/>
    <p:sldId id="1221" r:id="rId30"/>
    <p:sldId id="1222" r:id="rId31"/>
    <p:sldId id="1223" r:id="rId32"/>
    <p:sldId id="1224" r:id="rId33"/>
    <p:sldId id="1225" r:id="rId34"/>
    <p:sldId id="1226" r:id="rId35"/>
    <p:sldId id="1227" r:id="rId36"/>
    <p:sldId id="1228" r:id="rId37"/>
    <p:sldId id="1229" r:id="rId38"/>
    <p:sldId id="1261" r:id="rId39"/>
    <p:sldId id="1258" r:id="rId40"/>
    <p:sldId id="1262" r:id="rId41"/>
    <p:sldId id="1263" r:id="rId42"/>
    <p:sldId id="1259" r:id="rId43"/>
    <p:sldId id="1264" r:id="rId44"/>
    <p:sldId id="1260" r:id="rId45"/>
    <p:sldId id="1080" r:id="rId46"/>
    <p:sldId id="575" r:id="rId47"/>
    <p:sldId id="1171" r:id="rId48"/>
    <p:sldId id="1172" r:id="rId49"/>
    <p:sldId id="1173" r:id="rId50"/>
    <p:sldId id="1174" r:id="rId51"/>
    <p:sldId id="1175" r:id="rId52"/>
    <p:sldId id="1231" r:id="rId53"/>
    <p:sldId id="1082" r:id="rId54"/>
    <p:sldId id="738" r:id="rId55"/>
    <p:sldId id="1200" r:id="rId56"/>
    <p:sldId id="1201" r:id="rId57"/>
    <p:sldId id="1202" r:id="rId58"/>
    <p:sldId id="1203" r:id="rId59"/>
    <p:sldId id="1204" r:id="rId60"/>
    <p:sldId id="1205" r:id="rId61"/>
    <p:sldId id="1206" r:id="rId62"/>
    <p:sldId id="1207" r:id="rId63"/>
    <p:sldId id="1208" r:id="rId64"/>
    <p:sldId id="1209" r:id="rId65"/>
    <p:sldId id="1210" r:id="rId66"/>
    <p:sldId id="1265" r:id="rId67"/>
    <p:sldId id="1266" r:id="rId68"/>
    <p:sldId id="739" r:id="rId69"/>
    <p:sldId id="1106" r:id="rId70"/>
    <p:sldId id="1107" r:id="rId71"/>
    <p:sldId id="1108" r:id="rId72"/>
    <p:sldId id="1109" r:id="rId73"/>
    <p:sldId id="731" r:id="rId74"/>
    <p:sldId id="530" r:id="rId75"/>
    <p:sldId id="607" r:id="rId76"/>
    <p:sldId id="608" r:id="rId77"/>
    <p:sldId id="609" r:id="rId78"/>
    <p:sldId id="540" r:id="rId79"/>
    <p:sldId id="610" r:id="rId80"/>
    <p:sldId id="611" r:id="rId81"/>
    <p:sldId id="541" r:id="rId82"/>
    <p:sldId id="561" r:id="rId83"/>
    <p:sldId id="542" r:id="rId84"/>
    <p:sldId id="543" r:id="rId85"/>
    <p:sldId id="564" r:id="rId86"/>
    <p:sldId id="907" r:id="rId87"/>
    <p:sldId id="1157" r:id="rId88"/>
    <p:sldId id="1158" r:id="rId89"/>
    <p:sldId id="1159" r:id="rId90"/>
    <p:sldId id="1160" r:id="rId91"/>
    <p:sldId id="612" r:id="rId92"/>
    <p:sldId id="613" r:id="rId93"/>
    <p:sldId id="614" r:id="rId94"/>
    <p:sldId id="615" r:id="rId95"/>
    <p:sldId id="1181" r:id="rId96"/>
    <p:sldId id="616" r:id="rId97"/>
    <p:sldId id="617" r:id="rId98"/>
    <p:sldId id="618" r:id="rId99"/>
    <p:sldId id="1161" r:id="rId100"/>
    <p:sldId id="732" r:id="rId101"/>
    <p:sldId id="602" r:id="rId102"/>
    <p:sldId id="632" r:id="rId103"/>
    <p:sldId id="623" r:id="rId104"/>
    <p:sldId id="624" r:id="rId105"/>
    <p:sldId id="625" r:id="rId106"/>
    <p:sldId id="626" r:id="rId107"/>
    <p:sldId id="627" r:id="rId108"/>
    <p:sldId id="628" r:id="rId109"/>
    <p:sldId id="629" r:id="rId110"/>
    <p:sldId id="630" r:id="rId111"/>
    <p:sldId id="631" r:id="rId112"/>
    <p:sldId id="1162" r:id="rId113"/>
    <p:sldId id="1163" r:id="rId114"/>
    <p:sldId id="506" r:id="rId115"/>
    <p:sldId id="1084" r:id="rId116"/>
    <p:sldId id="560" r:id="rId117"/>
    <p:sldId id="495" r:id="rId118"/>
    <p:sldId id="550" r:id="rId119"/>
    <p:sldId id="496" r:id="rId120"/>
    <p:sldId id="551" r:id="rId121"/>
    <p:sldId id="552" r:id="rId122"/>
    <p:sldId id="1117" r:id="rId123"/>
    <p:sldId id="1176" r:id="rId124"/>
    <p:sldId id="1177" r:id="rId125"/>
    <p:sldId id="1178" r:id="rId126"/>
    <p:sldId id="1179" r:id="rId127"/>
    <p:sldId id="1180" r:id="rId128"/>
    <p:sldId id="733" r:id="rId129"/>
    <p:sldId id="1089" r:id="rId130"/>
    <p:sldId id="513" r:id="rId131"/>
    <p:sldId id="514" r:id="rId132"/>
    <p:sldId id="1164" r:id="rId133"/>
    <p:sldId id="510" r:id="rId134"/>
    <p:sldId id="511" r:id="rId135"/>
    <p:sldId id="502" r:id="rId136"/>
    <p:sldId id="499" r:id="rId137"/>
    <p:sldId id="547" r:id="rId138"/>
    <p:sldId id="549" r:id="rId139"/>
    <p:sldId id="546" r:id="rId140"/>
    <p:sldId id="501" r:id="rId141"/>
    <p:sldId id="548" r:id="rId142"/>
    <p:sldId id="1182" r:id="rId143"/>
    <p:sldId id="1183" r:id="rId144"/>
    <p:sldId id="1185" r:id="rId145"/>
    <p:sldId id="1184" r:id="rId146"/>
    <p:sldId id="734" r:id="rId147"/>
    <p:sldId id="605" r:id="rId148"/>
    <p:sldId id="604" r:id="rId149"/>
    <p:sldId id="744" r:id="rId150"/>
    <p:sldId id="747" r:id="rId151"/>
    <p:sldId id="1243" r:id="rId152"/>
    <p:sldId id="1244" r:id="rId153"/>
    <p:sldId id="1245" r:id="rId154"/>
    <p:sldId id="1246" r:id="rId155"/>
    <p:sldId id="1247" r:id="rId156"/>
    <p:sldId id="1248" r:id="rId157"/>
    <p:sldId id="1249" r:id="rId158"/>
    <p:sldId id="1250" r:id="rId159"/>
    <p:sldId id="1251" r:id="rId160"/>
    <p:sldId id="1252" r:id="rId161"/>
    <p:sldId id="1253" r:id="rId162"/>
    <p:sldId id="1254" r:id="rId163"/>
    <p:sldId id="748" r:id="rId164"/>
    <p:sldId id="1255" r:id="rId165"/>
    <p:sldId id="1256" r:id="rId166"/>
    <p:sldId id="1257" r:id="rId167"/>
    <p:sldId id="746" r:id="rId168"/>
    <p:sldId id="675" r:id="rId169"/>
    <p:sldId id="969" r:id="rId170"/>
    <p:sldId id="971" r:id="rId171"/>
    <p:sldId id="973" r:id="rId172"/>
    <p:sldId id="975" r:id="rId173"/>
    <p:sldId id="1123" r:id="rId174"/>
    <p:sldId id="977" r:id="rId175"/>
    <p:sldId id="978" r:id="rId176"/>
    <p:sldId id="979" r:id="rId177"/>
    <p:sldId id="981" r:id="rId178"/>
    <p:sldId id="982" r:id="rId179"/>
    <p:sldId id="986" r:id="rId180"/>
    <p:sldId id="894" r:id="rId181"/>
    <p:sldId id="789" r:id="rId182"/>
    <p:sldId id="1124" r:id="rId183"/>
    <p:sldId id="1125" r:id="rId184"/>
    <p:sldId id="1126" r:id="rId185"/>
    <p:sldId id="1127" r:id="rId186"/>
    <p:sldId id="1128" r:id="rId187"/>
    <p:sldId id="1129" r:id="rId188"/>
    <p:sldId id="1130" r:id="rId189"/>
    <p:sldId id="1131" r:id="rId190"/>
    <p:sldId id="1132" r:id="rId191"/>
    <p:sldId id="1133" r:id="rId192"/>
    <p:sldId id="1134" r:id="rId193"/>
    <p:sldId id="1135" r:id="rId194"/>
    <p:sldId id="1136" r:id="rId195"/>
    <p:sldId id="1137" r:id="rId196"/>
    <p:sldId id="1138" r:id="rId197"/>
    <p:sldId id="1139" r:id="rId198"/>
    <p:sldId id="1140" r:id="rId199"/>
    <p:sldId id="1141" r:id="rId200"/>
    <p:sldId id="1142" r:id="rId201"/>
    <p:sldId id="1143" r:id="rId202"/>
    <p:sldId id="1144" r:id="rId203"/>
    <p:sldId id="1145" r:id="rId204"/>
    <p:sldId id="1147" r:id="rId205"/>
    <p:sldId id="1148" r:id="rId206"/>
    <p:sldId id="1149" r:id="rId207"/>
    <p:sldId id="1150" r:id="rId208"/>
    <p:sldId id="1151" r:id="rId209"/>
    <p:sldId id="1152" r:id="rId210"/>
    <p:sldId id="1153" r:id="rId211"/>
    <p:sldId id="1154" r:id="rId212"/>
    <p:sldId id="1155" r:id="rId213"/>
    <p:sldId id="1156" r:id="rId214"/>
    <p:sldId id="877" r:id="rId215"/>
    <p:sldId id="1232" r:id="rId216"/>
    <p:sldId id="1233" r:id="rId217"/>
    <p:sldId id="1234" r:id="rId218"/>
    <p:sldId id="1235" r:id="rId219"/>
    <p:sldId id="1236" r:id="rId220"/>
    <p:sldId id="1237" r:id="rId221"/>
    <p:sldId id="1238" r:id="rId222"/>
    <p:sldId id="1239" r:id="rId223"/>
    <p:sldId id="1240" r:id="rId224"/>
    <p:sldId id="1241" r:id="rId225"/>
    <p:sldId id="1242" r:id="rId226"/>
    <p:sldId id="878" r:id="rId227"/>
    <p:sldId id="688" r:id="rId228"/>
    <p:sldId id="689" r:id="rId229"/>
    <p:sldId id="690" r:id="rId230"/>
    <p:sldId id="691" r:id="rId231"/>
    <p:sldId id="693" r:id="rId232"/>
    <p:sldId id="694" r:id="rId233"/>
    <p:sldId id="695" r:id="rId234"/>
    <p:sldId id="696" r:id="rId235"/>
    <p:sldId id="697" r:id="rId236"/>
    <p:sldId id="698" r:id="rId237"/>
    <p:sldId id="998" r:id="rId238"/>
    <p:sldId id="1122" r:id="rId239"/>
    <p:sldId id="879" r:id="rId240"/>
    <p:sldId id="721" r:id="rId241"/>
    <p:sldId id="720" r:id="rId242"/>
    <p:sldId id="722" r:id="rId243"/>
    <p:sldId id="723" r:id="rId244"/>
    <p:sldId id="724" r:id="rId245"/>
    <p:sldId id="1186" r:id="rId246"/>
    <p:sldId id="725" r:id="rId247"/>
    <p:sldId id="1120" r:id="rId24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n_CE" initials="E" lastIdx="1" clrIdx="0">
    <p:extLst>
      <p:ext uri="{19B8F6BF-5375-455C-9EA6-DF929625EA0E}">
        <p15:presenceInfo xmlns:p15="http://schemas.microsoft.com/office/powerpoint/2012/main" userId="Even_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BA1"/>
    <a:srgbClr val="79BFDF"/>
    <a:srgbClr val="5FBFBA"/>
    <a:srgbClr val="F29175"/>
    <a:srgbClr val="218BC7"/>
    <a:srgbClr val="A2CD89"/>
    <a:srgbClr val="C4BEB3"/>
    <a:srgbClr val="FFFFFF"/>
    <a:srgbClr val="C6A3CD"/>
    <a:srgbClr val="D71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0640" autoAdjust="0"/>
  </p:normalViewPr>
  <p:slideViewPr>
    <p:cSldViewPr snapToGrid="0">
      <p:cViewPr varScale="1">
        <p:scale>
          <a:sx n="75" d="100"/>
          <a:sy n="75" d="100"/>
        </p:scale>
        <p:origin x="1757" y="48"/>
      </p:cViewPr>
      <p:guideLst/>
    </p:cSldViewPr>
  </p:slideViewPr>
  <p:outlineViewPr>
    <p:cViewPr>
      <p:scale>
        <a:sx n="33" d="100"/>
        <a:sy n="33" d="100"/>
      </p:scale>
      <p:origin x="0" y="-13627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2988"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notesMaster" Target="notesMasters/notesMaster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commentAuthors" Target="commentAuthor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presProps" Target="pres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theme" Target="theme/theme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tableStyles" Target="tableStyle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nepsen.sharepoint.com/sites/PCAETAllier/Documents%20partages/General/12%20-%20Synth&#232;se/TableurGraph_Synth&#232;sePCAET_Moulins%20Co.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nepsen.sharepoint.com/sites/PCAETAllier/Documents%20partages/General/4%20-%20Diagnostic/Extractions%20diagnostics%20Allier-DIYTC17.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nepsen.sharepoint.com/sites/PCAETAllier/Documents%20partages/General/4%20-%20Diagnostic/Bilan%20Carbone%20et%20Bilan%20Energ&#233;tique/Bilan_Carbone_territoire_Entr'Allier.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2.xml"/><Relationship Id="rId4" Type="http://schemas.openxmlformats.org/officeDocument/2006/relationships/oleObject" Target="https://nepsen.sharepoint.com/sites/PCAETAllier/Documents%20partages/General/4%20-%20Diagnostic/Qualit&#233;%20de%20l'air/Diagnostic%20qualit&#233;%20air%20Entr'allier.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nepsen.sharepoint.com/sites/PCAETAllier/Documents%20partages/General/12%20-%20Synth&#232;se/TableurGraph_Synth&#232;sePCAET_Moulins%20Co.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nepsen.sharepoint.com/sites/PCAETAllier/Documents%20partages/General/12%20-%20Synth&#232;se/TableurGraph_Synth&#232;sePCAET_Moulins%20Co.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192.168.1.112\Serveur\1-Etudes\03\EE%20PCAET%20Allier\5-Ressources\2-Environnement\D&#233;chets\d&#233;che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nepsen.sharepoint.com/sites/PCAETAllier/Documents%20partages/General/4%20-%20Diagnostic/Extractions%20diagnostics%20Allier-DIYTC17.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'entre''allier besbre et loire'!$L$22</c:f>
              <c:strCache>
                <c:ptCount val="1"/>
                <c:pt idx="0">
                  <c:v>Solaire</c:v>
                </c:pt>
              </c:strCache>
            </c:strRef>
          </c:tx>
          <c:spPr>
            <a:solidFill>
              <a:srgbClr val="FFB400"/>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loire'!$M$22:$O$22</c:f>
              <c:numCache>
                <c:formatCode>#,##0" GWh"</c:formatCode>
                <c:ptCount val="3"/>
                <c:pt idx="0">
                  <c:v>1.36805654114095</c:v>
                </c:pt>
                <c:pt idx="1">
                  <c:v>21.839992207012298</c:v>
                </c:pt>
              </c:numCache>
            </c:numRef>
          </c:val>
          <c:extLst>
            <c:ext xmlns:c16="http://schemas.microsoft.com/office/drawing/2014/chart" uri="{C3380CC4-5D6E-409C-BE32-E72D297353CC}">
              <c16:uniqueId val="{00000000-22BB-476A-BAE9-3F73DA2E0C8C}"/>
            </c:ext>
          </c:extLst>
        </c:ser>
        <c:ser>
          <c:idx val="1"/>
          <c:order val="1"/>
          <c:tx>
            <c:strRef>
              <c:f>'entre''allier besbre et loire'!$L$23</c:f>
              <c:strCache>
                <c:ptCount val="1"/>
                <c:pt idx="0">
                  <c:v>Bois énergie</c:v>
                </c:pt>
              </c:strCache>
            </c:strRef>
          </c:tx>
          <c:spPr>
            <a:solidFill>
              <a:srgbClr val="21B244"/>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loire'!$M$23:$O$23</c:f>
              <c:numCache>
                <c:formatCode>#,##0" GWh"</c:formatCode>
                <c:ptCount val="3"/>
                <c:pt idx="0">
                  <c:v>168.68322553647698</c:v>
                </c:pt>
                <c:pt idx="1">
                  <c:v>0</c:v>
                </c:pt>
              </c:numCache>
            </c:numRef>
          </c:val>
          <c:extLst>
            <c:ext xmlns:c16="http://schemas.microsoft.com/office/drawing/2014/chart" uri="{C3380CC4-5D6E-409C-BE32-E72D297353CC}">
              <c16:uniqueId val="{00000001-22BB-476A-BAE9-3F73DA2E0C8C}"/>
            </c:ext>
          </c:extLst>
        </c:ser>
        <c:ser>
          <c:idx val="2"/>
          <c:order val="2"/>
          <c:tx>
            <c:strRef>
              <c:f>'entre''allier besbre et loire'!$L$24</c:f>
              <c:strCache>
                <c:ptCount val="1"/>
                <c:pt idx="0">
                  <c:v>Méthanisation</c:v>
                </c:pt>
              </c:strCache>
            </c:strRef>
          </c:tx>
          <c:spPr>
            <a:solidFill>
              <a:srgbClr val="ED7D31"/>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loire'!$M$24:$O$24</c:f>
              <c:numCache>
                <c:formatCode>#,##0" GWh"</c:formatCode>
                <c:ptCount val="3"/>
                <c:pt idx="0">
                  <c:v>0</c:v>
                </c:pt>
                <c:pt idx="1">
                  <c:v>0</c:v>
                </c:pt>
              </c:numCache>
            </c:numRef>
          </c:val>
          <c:extLst>
            <c:ext xmlns:c16="http://schemas.microsoft.com/office/drawing/2014/chart" uri="{C3380CC4-5D6E-409C-BE32-E72D297353CC}">
              <c16:uniqueId val="{00000002-22BB-476A-BAE9-3F73DA2E0C8C}"/>
            </c:ext>
          </c:extLst>
        </c:ser>
        <c:ser>
          <c:idx val="3"/>
          <c:order val="3"/>
          <c:tx>
            <c:strRef>
              <c:f>'entre''allier besbre et loire'!$L$25</c:f>
              <c:strCache>
                <c:ptCount val="1"/>
                <c:pt idx="0">
                  <c:v>Géothermie</c:v>
                </c:pt>
              </c:strCache>
            </c:strRef>
          </c:tx>
          <c:spPr>
            <a:solidFill>
              <a:srgbClr val="00B0F0"/>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loire'!$M$25:$O$25</c:f>
              <c:numCache>
                <c:formatCode>#,##0" GWh"</c:formatCode>
                <c:ptCount val="3"/>
                <c:pt idx="0">
                  <c:v>12.8558339122873</c:v>
                </c:pt>
                <c:pt idx="1">
                  <c:v>0</c:v>
                </c:pt>
              </c:numCache>
            </c:numRef>
          </c:val>
          <c:extLst>
            <c:ext xmlns:c16="http://schemas.microsoft.com/office/drawing/2014/chart" uri="{C3380CC4-5D6E-409C-BE32-E72D297353CC}">
              <c16:uniqueId val="{00000003-22BB-476A-BAE9-3F73DA2E0C8C}"/>
            </c:ext>
          </c:extLst>
        </c:ser>
        <c:ser>
          <c:idx val="4"/>
          <c:order val="4"/>
          <c:tx>
            <c:strRef>
              <c:f>'entre''allier besbre et loire'!$L$26</c:f>
              <c:strCache>
                <c:ptCount val="1"/>
                <c:pt idx="0">
                  <c:v>Consommation</c:v>
                </c:pt>
              </c:strCache>
            </c:strRef>
          </c:tx>
          <c:spPr>
            <a:pattFill prst="dkDnDiag">
              <a:fgClr>
                <a:sysClr val="window" lastClr="FFFFFF">
                  <a:lumMod val="85000"/>
                </a:sysClr>
              </a:fgClr>
              <a:bgClr>
                <a:sysClr val="window" lastClr="FFFFFF"/>
              </a:bgClr>
            </a:patt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loire'!$M$26:$O$26</c:f>
              <c:numCache>
                <c:formatCode>#,##0" GWh"</c:formatCode>
                <c:ptCount val="3"/>
                <c:pt idx="0">
                  <c:v>281.58391344933955</c:v>
                </c:pt>
                <c:pt idx="1">
                  <c:v>214.40102841150321</c:v>
                </c:pt>
                <c:pt idx="2">
                  <c:v>431.19692797917855</c:v>
                </c:pt>
              </c:numCache>
            </c:numRef>
          </c:val>
          <c:extLst>
            <c:ext xmlns:c16="http://schemas.microsoft.com/office/drawing/2014/chart" uri="{C3380CC4-5D6E-409C-BE32-E72D297353CC}">
              <c16:uniqueId val="{00000004-22BB-476A-BAE9-3F73DA2E0C8C}"/>
            </c:ext>
          </c:extLst>
        </c:ser>
        <c:dLbls>
          <c:showLegendKey val="0"/>
          <c:showVal val="1"/>
          <c:showCatName val="0"/>
          <c:showSerName val="0"/>
          <c:showPercent val="0"/>
          <c:showBubbleSize val="0"/>
        </c:dLbls>
        <c:gapWidth val="75"/>
        <c:overlap val="100"/>
        <c:axId val="-826897552"/>
        <c:axId val="-826896464"/>
      </c:barChart>
      <c:catAx>
        <c:axId val="-82689755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826896464"/>
        <c:crosses val="autoZero"/>
        <c:auto val="1"/>
        <c:lblAlgn val="ctr"/>
        <c:lblOffset val="100"/>
        <c:noMultiLvlLbl val="0"/>
      </c:catAx>
      <c:valAx>
        <c:axId val="-826896464"/>
        <c:scaling>
          <c:orientation val="minMax"/>
        </c:scaling>
        <c:delete val="1"/>
        <c:axPos val="b"/>
        <c:majorGridlines>
          <c:spPr>
            <a:ln w="9525" cap="flat" cmpd="sng" algn="ctr">
              <a:noFill/>
              <a:round/>
            </a:ln>
            <a:effectLst/>
          </c:spPr>
        </c:majorGridlines>
        <c:numFmt formatCode="#,##0&quot; GWh&quot;" sourceLinked="1"/>
        <c:majorTickMark val="none"/>
        <c:minorTickMark val="none"/>
        <c:tickLblPos val="nextTo"/>
        <c:crossAx val="-826897552"/>
        <c:crosses val="autoZero"/>
        <c:crossBetween val="between"/>
      </c:valAx>
      <c:spPr>
        <a:noFill/>
        <a:ln>
          <a:solidFill>
            <a:schemeClr val="bg1"/>
          </a:solidFill>
        </a:ln>
        <a:effectLst/>
      </c:spPr>
    </c:plotArea>
    <c:legend>
      <c:legendPos val="r"/>
      <c:legendEntry>
        <c:idx val="2"/>
        <c:delete val="1"/>
      </c:legendEntry>
      <c:overlay val="0"/>
      <c:spPr>
        <a:pattFill prst="pct5">
          <a:fgClr>
            <a:srgbClr val="FFFFFF"/>
          </a:fgClr>
          <a:bgClr>
            <a:sysClr val="window" lastClr="FFFFFF"/>
          </a:bgClr>
        </a:pattFill>
        <a:ln>
          <a:noFill/>
        </a:ln>
        <a:effectLst/>
      </c:spPr>
      <c:txPr>
        <a:bodyPr rot="0" spcFirstLastPara="1" vertOverflow="ellipsis" vert="horz" wrap="square" anchor="ctr" anchorCtr="1"/>
        <a:lstStyle/>
        <a:p>
          <a:pPr>
            <a:defRPr lang="en-US" sz="1200" b="0" i="0" u="none" strike="noStrike" kern="1200" baseline="0">
              <a:solidFill>
                <a:schemeClr val="tx2"/>
              </a:solidFill>
              <a:latin typeface="Pt"/>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CCEABL!$A$64</c:f>
              <c:strCache>
                <c:ptCount val="1"/>
                <c:pt idx="0">
                  <c:v>Grand Eolien </c:v>
                </c:pt>
              </c:strCache>
            </c:strRef>
          </c:tx>
          <c:spPr>
            <a:solidFill>
              <a:srgbClr val="ED7D31">
                <a:lumMod val="20000"/>
                <a:lumOff val="80000"/>
              </a:srgbClr>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CCEABL!$B$64:$D$64</c:f>
              <c:numCache>
                <c:formatCode>#,##0" GWh"\ </c:formatCode>
                <c:ptCount val="3"/>
                <c:pt idx="0">
                  <c:v>0</c:v>
                </c:pt>
                <c:pt idx="1">
                  <c:v>0</c:v>
                </c:pt>
                <c:pt idx="2">
                  <c:v>33.77192307692308</c:v>
                </c:pt>
              </c:numCache>
            </c:numRef>
          </c:val>
          <c:extLst>
            <c:ext xmlns:c16="http://schemas.microsoft.com/office/drawing/2014/chart" uri="{C3380CC4-5D6E-409C-BE32-E72D297353CC}">
              <c16:uniqueId val="{00000000-3318-4099-B412-9951CD134AD2}"/>
            </c:ext>
          </c:extLst>
        </c:ser>
        <c:ser>
          <c:idx val="1"/>
          <c:order val="1"/>
          <c:tx>
            <c:strRef>
              <c:f>CCEABL!$A$65</c:f>
              <c:strCache>
                <c:ptCount val="1"/>
                <c:pt idx="0">
                  <c:v>Solaire photovoltaïque</c:v>
                </c:pt>
              </c:strCache>
            </c:strRef>
          </c:tx>
          <c:spPr>
            <a:solidFill>
              <a:srgbClr val="FFC000">
                <a:lumMod val="60000"/>
                <a:lumOff val="40000"/>
              </a:srgbClr>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CCEABL!$B$65:$D$65</c:f>
              <c:numCache>
                <c:formatCode>#,##0" GWh"\ </c:formatCode>
                <c:ptCount val="3"/>
                <c:pt idx="0">
                  <c:v>21.839992207012298</c:v>
                </c:pt>
                <c:pt idx="1">
                  <c:v>271.36299220701233</c:v>
                </c:pt>
                <c:pt idx="2">
                  <c:v>545.57909662244754</c:v>
                </c:pt>
              </c:numCache>
            </c:numRef>
          </c:val>
          <c:extLst>
            <c:ext xmlns:c16="http://schemas.microsoft.com/office/drawing/2014/chart" uri="{C3380CC4-5D6E-409C-BE32-E72D297353CC}">
              <c16:uniqueId val="{00000001-3318-4099-B412-9951CD134AD2}"/>
            </c:ext>
          </c:extLst>
        </c:ser>
        <c:ser>
          <c:idx val="2"/>
          <c:order val="2"/>
          <c:tx>
            <c:strRef>
              <c:f>CCEABL!$A$66</c:f>
              <c:strCache>
                <c:ptCount val="1"/>
                <c:pt idx="0">
                  <c:v>Solaire thermique</c:v>
                </c:pt>
              </c:strCache>
            </c:strRef>
          </c:tx>
          <c:spPr>
            <a:solidFill>
              <a:schemeClr val="accent3"/>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CCEABL!$B$66:$D$66</c:f>
              <c:numCache>
                <c:formatCode>#,##0" GWh"\ </c:formatCode>
                <c:ptCount val="3"/>
                <c:pt idx="0">
                  <c:v>1.36805654114095</c:v>
                </c:pt>
                <c:pt idx="1">
                  <c:v>1.36805654114095</c:v>
                </c:pt>
                <c:pt idx="2">
                  <c:v>14.548138918110094</c:v>
                </c:pt>
              </c:numCache>
            </c:numRef>
          </c:val>
          <c:extLst>
            <c:ext xmlns:c16="http://schemas.microsoft.com/office/drawing/2014/chart" uri="{C3380CC4-5D6E-409C-BE32-E72D297353CC}">
              <c16:uniqueId val="{00000002-3318-4099-B412-9951CD134AD2}"/>
            </c:ext>
          </c:extLst>
        </c:ser>
        <c:ser>
          <c:idx val="3"/>
          <c:order val="3"/>
          <c:tx>
            <c:strRef>
              <c:f>CCEABL!$A$67</c:f>
              <c:strCache>
                <c:ptCount val="1"/>
                <c:pt idx="0">
                  <c:v>Biomasse (bois énergie)</c:v>
                </c:pt>
              </c:strCache>
            </c:strRef>
          </c:tx>
          <c:spPr>
            <a:solidFill>
              <a:srgbClr val="70AD47">
                <a:lumMod val="60000"/>
                <a:lumOff val="40000"/>
              </a:srgbClr>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CCEABL!$B$67:$D$67</c:f>
              <c:numCache>
                <c:formatCode>#,##0" GWh"\ </c:formatCode>
                <c:ptCount val="3"/>
                <c:pt idx="0">
                  <c:v>168.68322553647698</c:v>
                </c:pt>
                <c:pt idx="1">
                  <c:v>168.68299999999999</c:v>
                </c:pt>
                <c:pt idx="2">
                  <c:v>89</c:v>
                </c:pt>
              </c:numCache>
            </c:numRef>
          </c:val>
          <c:extLst>
            <c:ext xmlns:c16="http://schemas.microsoft.com/office/drawing/2014/chart" uri="{C3380CC4-5D6E-409C-BE32-E72D297353CC}">
              <c16:uniqueId val="{00000003-3318-4099-B412-9951CD134AD2}"/>
            </c:ext>
          </c:extLst>
        </c:ser>
        <c:ser>
          <c:idx val="4"/>
          <c:order val="4"/>
          <c:tx>
            <c:strRef>
              <c:f>CCEABL!$A$68</c:f>
              <c:strCache>
                <c:ptCount val="1"/>
                <c:pt idx="0">
                  <c:v>Méthanisation </c:v>
                </c:pt>
              </c:strCache>
            </c:strRef>
          </c:tx>
          <c:spPr>
            <a:solidFill>
              <a:schemeClr val="accent5"/>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CCEABL!$B$68:$D$68</c:f>
              <c:numCache>
                <c:formatCode>#,##0" GWh"\ </c:formatCode>
                <c:ptCount val="3"/>
                <c:pt idx="0">
                  <c:v>0</c:v>
                </c:pt>
                <c:pt idx="1">
                  <c:v>0</c:v>
                </c:pt>
                <c:pt idx="2">
                  <c:v>139.57383143133816</c:v>
                </c:pt>
              </c:numCache>
            </c:numRef>
          </c:val>
          <c:extLst>
            <c:ext xmlns:c16="http://schemas.microsoft.com/office/drawing/2014/chart" uri="{C3380CC4-5D6E-409C-BE32-E72D297353CC}">
              <c16:uniqueId val="{00000004-3318-4099-B412-9951CD134AD2}"/>
            </c:ext>
          </c:extLst>
        </c:ser>
        <c:ser>
          <c:idx val="5"/>
          <c:order val="5"/>
          <c:tx>
            <c:strRef>
              <c:f>CCEABL!$A$69</c:f>
              <c:strCache>
                <c:ptCount val="1"/>
                <c:pt idx="0">
                  <c:v>Géothermie TBE (Pac et aérothermie)</c:v>
                </c:pt>
              </c:strCache>
            </c:strRef>
          </c:tx>
          <c:spPr>
            <a:solidFill>
              <a:schemeClr val="accent6"/>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CCEABL!$B$69:$D$69</c:f>
              <c:numCache>
                <c:formatCode>#,##0" GWh"\ </c:formatCode>
                <c:ptCount val="3"/>
                <c:pt idx="0">
                  <c:v>12.8558339122873</c:v>
                </c:pt>
                <c:pt idx="1">
                  <c:v>12.8558339122873</c:v>
                </c:pt>
                <c:pt idx="2">
                  <c:v>65.421435477530437</c:v>
                </c:pt>
              </c:numCache>
            </c:numRef>
          </c:val>
          <c:extLst>
            <c:ext xmlns:c16="http://schemas.microsoft.com/office/drawing/2014/chart" uri="{C3380CC4-5D6E-409C-BE32-E72D297353CC}">
              <c16:uniqueId val="{00000005-3318-4099-B412-9951CD134AD2}"/>
            </c:ext>
          </c:extLst>
        </c:ser>
        <c:ser>
          <c:idx val="6"/>
          <c:order val="6"/>
          <c:tx>
            <c:strRef>
              <c:f>CCEABL!$A$70</c:f>
              <c:strCache>
                <c:ptCount val="1"/>
                <c:pt idx="0">
                  <c:v>Hydroélectrique</c:v>
                </c:pt>
              </c:strCache>
            </c:strRef>
          </c:tx>
          <c:spPr>
            <a:solidFill>
              <a:schemeClr val="accent1">
                <a:lumMod val="60000"/>
              </a:schemeClr>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CCEABL!$B$70:$D$70</c:f>
              <c:numCache>
                <c:formatCode>#,##0" GWh"\ </c:formatCode>
                <c:ptCount val="3"/>
                <c:pt idx="0">
                  <c:v>0</c:v>
                </c:pt>
                <c:pt idx="1">
                  <c:v>0</c:v>
                </c:pt>
                <c:pt idx="2">
                  <c:v>5.6305063497142855</c:v>
                </c:pt>
              </c:numCache>
            </c:numRef>
          </c:val>
          <c:extLst>
            <c:ext xmlns:c16="http://schemas.microsoft.com/office/drawing/2014/chart" uri="{C3380CC4-5D6E-409C-BE32-E72D297353CC}">
              <c16:uniqueId val="{00000006-3318-4099-B412-9951CD134AD2}"/>
            </c:ext>
          </c:extLst>
        </c:ser>
        <c:ser>
          <c:idx val="7"/>
          <c:order val="7"/>
          <c:tx>
            <c:strRef>
              <c:f>CCEABL!$A$71</c:f>
              <c:strCache>
                <c:ptCount val="1"/>
                <c:pt idx="0">
                  <c:v>Thermalisme ou autre filière</c:v>
                </c:pt>
              </c:strCache>
            </c:strRef>
          </c:tx>
          <c:spPr>
            <a:solidFill>
              <a:srgbClr val="70AD47"/>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CCEABL!$B$71:$D$71</c:f>
              <c:numCache>
                <c:formatCode>#,##0" GWh"\ </c:formatCode>
                <c:ptCount val="3"/>
                <c:pt idx="0">
                  <c:v>0</c:v>
                </c:pt>
                <c:pt idx="1">
                  <c:v>0</c:v>
                </c:pt>
                <c:pt idx="2">
                  <c:v>0</c:v>
                </c:pt>
              </c:numCache>
            </c:numRef>
          </c:val>
          <c:extLst>
            <c:ext xmlns:c16="http://schemas.microsoft.com/office/drawing/2014/chart" uri="{C3380CC4-5D6E-409C-BE32-E72D297353CC}">
              <c16:uniqueId val="{00000007-3318-4099-B412-9951CD134AD2}"/>
            </c:ext>
          </c:extLst>
        </c:ser>
        <c:ser>
          <c:idx val="8"/>
          <c:order val="8"/>
          <c:tx>
            <c:strRef>
              <c:f>CCEABL!$A$72</c:f>
              <c:strCache>
                <c:ptCount val="1"/>
                <c:pt idx="0">
                  <c:v>Energie Fatale</c:v>
                </c:pt>
              </c:strCache>
            </c:strRef>
          </c:tx>
          <c:spPr>
            <a:solidFill>
              <a:srgbClr val="FFC000"/>
            </a:solidFill>
            <a:ln>
              <a:noFill/>
            </a:ln>
            <a:effectLst/>
          </c:spPr>
          <c:invertIfNegative val="0"/>
          <c:dLbls>
            <c:delete val="1"/>
          </c:dLbls>
          <c:cat>
            <c:strRef>
              <c:f>CCEABL!$B$63:$D$63</c:f>
              <c:strCache>
                <c:ptCount val="3"/>
                <c:pt idx="0">
                  <c:v>Actuel (2015)</c:v>
                </c:pt>
                <c:pt idx="1">
                  <c:v>Production en développement en 2018 (fonctionnement, construction, instruction)</c:v>
                </c:pt>
                <c:pt idx="2">
                  <c:v>Production atteignable 2050</c:v>
                </c:pt>
              </c:strCache>
            </c:strRef>
          </c:cat>
          <c:val>
            <c:numRef>
              <c:f>CCEABL!$B$72:$D$72</c:f>
              <c:numCache>
                <c:formatCode>#,##0" GWh"\ </c:formatCode>
                <c:ptCount val="3"/>
                <c:pt idx="0">
                  <c:v>0</c:v>
                </c:pt>
                <c:pt idx="1">
                  <c:v>0</c:v>
                </c:pt>
                <c:pt idx="2">
                  <c:v>13.049280000000001</c:v>
                </c:pt>
              </c:numCache>
            </c:numRef>
          </c:val>
          <c:extLst>
            <c:ext xmlns:c16="http://schemas.microsoft.com/office/drawing/2014/chart" uri="{C3380CC4-5D6E-409C-BE32-E72D297353CC}">
              <c16:uniqueId val="{00000008-3318-4099-B412-9951CD134AD2}"/>
            </c:ext>
          </c:extLst>
        </c:ser>
        <c:dLbls>
          <c:showLegendKey val="0"/>
          <c:showVal val="1"/>
          <c:showCatName val="0"/>
          <c:showSerName val="0"/>
          <c:showPercent val="0"/>
          <c:showBubbleSize val="0"/>
        </c:dLbls>
        <c:gapWidth val="75"/>
        <c:overlap val="100"/>
        <c:serLines>
          <c:spPr>
            <a:ln w="9525" cap="flat" cmpd="sng" algn="ctr">
              <a:solidFill>
                <a:schemeClr val="tx1">
                  <a:lumMod val="35000"/>
                  <a:lumOff val="65000"/>
                </a:schemeClr>
              </a:solidFill>
              <a:round/>
            </a:ln>
            <a:effectLst/>
          </c:spPr>
        </c:serLines>
        <c:axId val="-712414096"/>
        <c:axId val="-712407568"/>
      </c:barChart>
      <c:catAx>
        <c:axId val="-71241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07568"/>
        <c:crosses val="autoZero"/>
        <c:auto val="1"/>
        <c:lblAlgn val="ctr"/>
        <c:lblOffset val="100"/>
        <c:noMultiLvlLbl val="0"/>
      </c:catAx>
      <c:valAx>
        <c:axId val="-712407568"/>
        <c:scaling>
          <c:orientation val="minMax"/>
        </c:scaling>
        <c:delete val="0"/>
        <c:axPos val="l"/>
        <c:majorGridlines>
          <c:spPr>
            <a:ln w="9525" cap="flat" cmpd="sng" algn="ctr">
              <a:solidFill>
                <a:schemeClr val="tx1">
                  <a:lumMod val="15000"/>
                  <a:lumOff val="85000"/>
                </a:schemeClr>
              </a:solidFill>
              <a:round/>
            </a:ln>
            <a:effectLst/>
          </c:spPr>
        </c:majorGridlines>
        <c:numFmt formatCode="#,##0&quot; GWh&quot;\ "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14096"/>
        <c:crosses val="autoZero"/>
        <c:crossBetween val="between"/>
      </c:valAx>
      <c:spPr>
        <a:pattFill prst="ltDnDiag">
          <a:fgClr>
            <a:schemeClr val="bg2"/>
          </a:fgClr>
          <a:bgClr>
            <a:schemeClr val="bg1"/>
          </a:bgClr>
        </a:pattFill>
        <a:ln>
          <a:solidFill>
            <a:sysClr val="window" lastClr="FFFFFF"/>
          </a:solidFill>
          <a:prstDash val="dash"/>
        </a:ln>
        <a:effectLst/>
      </c:spPr>
    </c:plotArea>
    <c:legend>
      <c:legendPos val="r"/>
      <c:layout>
        <c:manualLayout>
          <c:xMode val="edge"/>
          <c:yMode val="edge"/>
          <c:x val="0.69602657652086686"/>
          <c:y val="3.9442777283530975E-2"/>
          <c:w val="0.27910842181111045"/>
          <c:h val="0.8191120819003864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'Bilan GES'!$B$20</c:f>
              <c:strCache>
                <c:ptCount val="1"/>
                <c:pt idx="0">
                  <c:v>Emissions d'origine énergétiques</c:v>
                </c:pt>
              </c:strCache>
            </c:strRef>
          </c:tx>
          <c:spPr>
            <a:solidFill>
              <a:srgbClr val="FBD733"/>
            </a:solidFill>
            <a:ln>
              <a:noFill/>
            </a:ln>
            <a:effectLst/>
          </c:spPr>
          <c:invertIfNegative val="0"/>
          <c:dLbls>
            <c:delete val="1"/>
          </c:dLbls>
          <c:cat>
            <c:strRef>
              <c:f>'Bilan GES'!$A$38:$A$48</c:f>
              <c:strCache>
                <c:ptCount val="11"/>
                <c:pt idx="0">
                  <c:v>Production d'énergie</c:v>
                </c:pt>
                <c:pt idx="1">
                  <c:v>Industrie</c:v>
                </c:pt>
                <c:pt idx="2">
                  <c:v>Tertiaire</c:v>
                </c:pt>
                <c:pt idx="3">
                  <c:v>Résidentiel</c:v>
                </c:pt>
                <c:pt idx="4">
                  <c:v>Agriculture</c:v>
                </c:pt>
                <c:pt idx="5">
                  <c:v>Déplacements</c:v>
                </c:pt>
                <c:pt idx="6">
                  <c:v>Fret</c:v>
                </c:pt>
                <c:pt idx="7">
                  <c:v>Gestion des déchets</c:v>
                </c:pt>
                <c:pt idx="8">
                  <c:v>Fabrication de futurs déchets</c:v>
                </c:pt>
                <c:pt idx="9">
                  <c:v>Urbanisme</c:v>
                </c:pt>
                <c:pt idx="10">
                  <c:v>Alimentation </c:v>
                </c:pt>
              </c:strCache>
            </c:strRef>
          </c:cat>
          <c:val>
            <c:numRef>
              <c:f>'Bilan GES'!$B$38:$B$48</c:f>
              <c:numCache>
                <c:formatCode>#,##0" tCO2e"</c:formatCode>
                <c:ptCount val="11"/>
                <c:pt idx="0">
                  <c:v>0</c:v>
                </c:pt>
                <c:pt idx="1">
                  <c:v>94198.99014054412</c:v>
                </c:pt>
                <c:pt idx="2">
                  <c:v>7159.3941147118039</c:v>
                </c:pt>
                <c:pt idx="3">
                  <c:v>29676.878857421911</c:v>
                </c:pt>
                <c:pt idx="4">
                  <c:v>17299.099598551205</c:v>
                </c:pt>
                <c:pt idx="5">
                  <c:v>35445.646611831733</c:v>
                </c:pt>
                <c:pt idx="6">
                  <c:v>58022.143527582324</c:v>
                </c:pt>
                <c:pt idx="8">
                  <c:v>0</c:v>
                </c:pt>
                <c:pt idx="9">
                  <c:v>0</c:v>
                </c:pt>
                <c:pt idx="10">
                  <c:v>0</c:v>
                </c:pt>
              </c:numCache>
            </c:numRef>
          </c:val>
          <c:extLst>
            <c:ext xmlns:c16="http://schemas.microsoft.com/office/drawing/2014/chart" uri="{C3380CC4-5D6E-409C-BE32-E72D297353CC}">
              <c16:uniqueId val="{00000000-F303-4AF3-A059-766194CAD402}"/>
            </c:ext>
          </c:extLst>
        </c:ser>
        <c:ser>
          <c:idx val="1"/>
          <c:order val="1"/>
          <c:tx>
            <c:strRef>
              <c:f>'Bilan GES'!$C$20</c:f>
              <c:strCache>
                <c:ptCount val="1"/>
                <c:pt idx="0">
                  <c:v>Autres émissions directes</c:v>
                </c:pt>
              </c:strCache>
            </c:strRef>
          </c:tx>
          <c:spPr>
            <a:solidFill>
              <a:srgbClr val="2E3464">
                <a:alpha val="74902"/>
              </a:srgbClr>
            </a:solidFill>
            <a:ln>
              <a:noFill/>
            </a:ln>
            <a:effectLst/>
          </c:spPr>
          <c:invertIfNegative val="0"/>
          <c:dLbls>
            <c:delete val="1"/>
          </c:dLbls>
          <c:cat>
            <c:strRef>
              <c:f>'Bilan GES'!$A$38:$A$48</c:f>
              <c:strCache>
                <c:ptCount val="11"/>
                <c:pt idx="0">
                  <c:v>Production d'énergie</c:v>
                </c:pt>
                <c:pt idx="1">
                  <c:v>Industrie</c:v>
                </c:pt>
                <c:pt idx="2">
                  <c:v>Tertiaire</c:v>
                </c:pt>
                <c:pt idx="3">
                  <c:v>Résidentiel</c:v>
                </c:pt>
                <c:pt idx="4">
                  <c:v>Agriculture</c:v>
                </c:pt>
                <c:pt idx="5">
                  <c:v>Déplacements</c:v>
                </c:pt>
                <c:pt idx="6">
                  <c:v>Fret</c:v>
                </c:pt>
                <c:pt idx="7">
                  <c:v>Gestion des déchets</c:v>
                </c:pt>
                <c:pt idx="8">
                  <c:v>Fabrication de futurs déchets</c:v>
                </c:pt>
                <c:pt idx="9">
                  <c:v>Urbanisme</c:v>
                </c:pt>
                <c:pt idx="10">
                  <c:v>Alimentation </c:v>
                </c:pt>
              </c:strCache>
            </c:strRef>
          </c:cat>
          <c:val>
            <c:numRef>
              <c:f>'Bilan GES'!$C$38:$C$48</c:f>
              <c:numCache>
                <c:formatCode>#,##0" tCO2e"</c:formatCode>
                <c:ptCount val="11"/>
                <c:pt idx="0">
                  <c:v>0</c:v>
                </c:pt>
                <c:pt idx="1">
                  <c:v>107675.5692034269</c:v>
                </c:pt>
                <c:pt idx="2">
                  <c:v>32.761732600000002</c:v>
                </c:pt>
                <c:pt idx="3">
                  <c:v>41.758044350000006</c:v>
                </c:pt>
                <c:pt idx="4">
                  <c:v>263779.48246327002</c:v>
                </c:pt>
                <c:pt idx="7">
                  <c:v>190.02783499709199</c:v>
                </c:pt>
                <c:pt idx="8">
                  <c:v>0</c:v>
                </c:pt>
                <c:pt idx="9">
                  <c:v>0</c:v>
                </c:pt>
                <c:pt idx="10">
                  <c:v>0</c:v>
                </c:pt>
              </c:numCache>
            </c:numRef>
          </c:val>
          <c:extLst>
            <c:ext xmlns:c16="http://schemas.microsoft.com/office/drawing/2014/chart" uri="{C3380CC4-5D6E-409C-BE32-E72D297353CC}">
              <c16:uniqueId val="{00000001-F303-4AF3-A059-766194CAD402}"/>
            </c:ext>
          </c:extLst>
        </c:ser>
        <c:ser>
          <c:idx val="2"/>
          <c:order val="2"/>
          <c:tx>
            <c:strRef>
              <c:f>'Bilan GES'!$D$20</c:f>
              <c:strCache>
                <c:ptCount val="1"/>
                <c:pt idx="0">
                  <c:v>Emissions indirectes</c:v>
                </c:pt>
              </c:strCache>
            </c:strRef>
          </c:tx>
          <c:spPr>
            <a:solidFill>
              <a:srgbClr val="C00000">
                <a:alpha val="50196"/>
              </a:srgbClr>
            </a:solidFill>
            <a:ln>
              <a:noFill/>
            </a:ln>
            <a:effectLst/>
          </c:spPr>
          <c:invertIfNegative val="0"/>
          <c:dLbls>
            <c:delete val="1"/>
          </c:dLbls>
          <c:cat>
            <c:strRef>
              <c:f>'Bilan GES'!$A$38:$A$48</c:f>
              <c:strCache>
                <c:ptCount val="11"/>
                <c:pt idx="0">
                  <c:v>Production d'énergie</c:v>
                </c:pt>
                <c:pt idx="1">
                  <c:v>Industrie</c:v>
                </c:pt>
                <c:pt idx="2">
                  <c:v>Tertiaire</c:v>
                </c:pt>
                <c:pt idx="3">
                  <c:v>Résidentiel</c:v>
                </c:pt>
                <c:pt idx="4">
                  <c:v>Agriculture</c:v>
                </c:pt>
                <c:pt idx="5">
                  <c:v>Déplacements</c:v>
                </c:pt>
                <c:pt idx="6">
                  <c:v>Fret</c:v>
                </c:pt>
                <c:pt idx="7">
                  <c:v>Gestion des déchets</c:v>
                </c:pt>
                <c:pt idx="8">
                  <c:v>Fabrication de futurs déchets</c:v>
                </c:pt>
                <c:pt idx="9">
                  <c:v>Urbanisme</c:v>
                </c:pt>
                <c:pt idx="10">
                  <c:v>Alimentation </c:v>
                </c:pt>
              </c:strCache>
            </c:strRef>
          </c:cat>
          <c:val>
            <c:numRef>
              <c:f>'Bilan GES'!$D$38:$D$48</c:f>
              <c:numCache>
                <c:formatCode>#,##0" tCO2e"</c:formatCode>
                <c:ptCount val="11"/>
                <c:pt idx="0">
                  <c:v>1201.1995713856763</c:v>
                </c:pt>
                <c:pt idx="1">
                  <c:v>4126.1278593693696</c:v>
                </c:pt>
                <c:pt idx="2">
                  <c:v>1109.2664834985742</c:v>
                </c:pt>
                <c:pt idx="3">
                  <c:v>5564.1466395044881</c:v>
                </c:pt>
                <c:pt idx="4">
                  <c:v>12374.989601408295</c:v>
                </c:pt>
                <c:pt idx="5">
                  <c:v>16866.959124985529</c:v>
                </c:pt>
                <c:pt idx="6">
                  <c:v>12007.10599375146</c:v>
                </c:pt>
                <c:pt idx="7">
                  <c:v>3261.8305233428</c:v>
                </c:pt>
                <c:pt idx="8">
                  <c:v>2718.4797806975002</c:v>
                </c:pt>
                <c:pt idx="9">
                  <c:v>13043.164000000001</c:v>
                </c:pt>
                <c:pt idx="10">
                  <c:v>45716.972700000006</c:v>
                </c:pt>
              </c:numCache>
            </c:numRef>
          </c:val>
          <c:extLst>
            <c:ext xmlns:c16="http://schemas.microsoft.com/office/drawing/2014/chart" uri="{C3380CC4-5D6E-409C-BE32-E72D297353CC}">
              <c16:uniqueId val="{00000002-F303-4AF3-A059-766194CAD402}"/>
            </c:ext>
          </c:extLst>
        </c:ser>
        <c:dLbls>
          <c:showLegendKey val="0"/>
          <c:showVal val="1"/>
          <c:showCatName val="0"/>
          <c:showSerName val="0"/>
          <c:showPercent val="0"/>
          <c:showBubbleSize val="0"/>
        </c:dLbls>
        <c:gapWidth val="75"/>
        <c:overlap val="100"/>
        <c:axId val="-712421168"/>
        <c:axId val="-712418448"/>
      </c:barChart>
      <c:catAx>
        <c:axId val="-712421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18448"/>
        <c:crosses val="autoZero"/>
        <c:auto val="1"/>
        <c:lblAlgn val="ctr"/>
        <c:lblOffset val="100"/>
        <c:noMultiLvlLbl val="0"/>
      </c:catAx>
      <c:valAx>
        <c:axId val="-712418448"/>
        <c:scaling>
          <c:orientation val="minMax"/>
        </c:scaling>
        <c:delete val="0"/>
        <c:axPos val="l"/>
        <c:majorGridlines>
          <c:spPr>
            <a:ln w="9525" cap="flat" cmpd="sng" algn="ctr">
              <a:solidFill>
                <a:schemeClr val="tx1">
                  <a:lumMod val="15000"/>
                  <a:lumOff val="85000"/>
                </a:schemeClr>
              </a:solidFill>
              <a:round/>
            </a:ln>
            <a:effectLst/>
          </c:spPr>
        </c:majorGridlines>
        <c:numFmt formatCode="#,##0&quot; tCO2e&quot;"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21168"/>
        <c:crosses val="autoZero"/>
        <c:crossBetween val="between"/>
      </c:valAx>
      <c:spPr>
        <a:pattFill prst="ltDnDiag">
          <a:fgClr>
            <a:schemeClr val="bg2"/>
          </a:fgClr>
          <a:bgClr>
            <a:schemeClr val="bg1"/>
          </a:bgClr>
        </a:patt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337647701909963E-2"/>
          <c:y val="0.20311332189473913"/>
          <c:w val="0.91018961825751676"/>
          <c:h val="0.48095197386693889"/>
        </c:manualLayout>
      </c:layout>
      <c:barChart>
        <c:barDir val="col"/>
        <c:grouping val="percentStacked"/>
        <c:varyColors val="0"/>
        <c:ser>
          <c:idx val="0"/>
          <c:order val="0"/>
          <c:tx>
            <c:strRef>
              <c:f>'qualité air'!$C$33</c:f>
              <c:strCache>
                <c:ptCount val="1"/>
                <c:pt idx="0">
                  <c:v>Résidentiel</c:v>
                </c:pt>
              </c:strCache>
            </c:strRef>
          </c:tx>
          <c:spPr>
            <a:solidFill>
              <a:srgbClr val="2E3464"/>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air'!$D$33:$I$33</c:f>
              <c:numCache>
                <c:formatCode>#,##0</c:formatCode>
                <c:ptCount val="6"/>
                <c:pt idx="0">
                  <c:v>105.155731605843</c:v>
                </c:pt>
                <c:pt idx="1">
                  <c:v>102.954220957795</c:v>
                </c:pt>
                <c:pt idx="2">
                  <c:v>30.858102822558699</c:v>
                </c:pt>
                <c:pt idx="3">
                  <c:v>8.9006383102867304</c:v>
                </c:pt>
                <c:pt idx="4">
                  <c:v>322.06627757610897</c:v>
                </c:pt>
                <c:pt idx="5">
                  <c:v>1.6451218393986999</c:v>
                </c:pt>
              </c:numCache>
            </c:numRef>
          </c:val>
          <c:extLst>
            <c:ext xmlns:c16="http://schemas.microsoft.com/office/drawing/2014/chart" uri="{C3380CC4-5D6E-409C-BE32-E72D297353CC}">
              <c16:uniqueId val="{00000000-F453-4D6F-99E9-1B0FA7935340}"/>
            </c:ext>
          </c:extLst>
        </c:ser>
        <c:ser>
          <c:idx val="1"/>
          <c:order val="1"/>
          <c:tx>
            <c:strRef>
              <c:f>'qualité air'!$C$34</c:f>
              <c:strCache>
                <c:ptCount val="1"/>
                <c:pt idx="0">
                  <c:v>Tertiaire</c:v>
                </c:pt>
              </c:strCache>
            </c:strRef>
          </c:tx>
          <c:spPr>
            <a:solidFill>
              <a:srgbClr val="F79646">
                <a:lumMod val="75000"/>
                <a:alpha val="74902"/>
              </a:srgbClr>
            </a:solidFill>
            <a:ln>
              <a:noFill/>
            </a:ln>
            <a:effectLst/>
          </c:spPr>
          <c:invertIfNegative val="0"/>
          <c:dPt>
            <c:idx val="3"/>
            <c:invertIfNegative val="0"/>
            <c:bubble3D val="0"/>
            <c:spPr>
              <a:solidFill>
                <a:srgbClr val="E46C0A">
                  <a:alpha val="74902"/>
                </a:srgbClr>
              </a:solidFill>
              <a:ln>
                <a:noFill/>
              </a:ln>
              <a:effectLst/>
            </c:spPr>
            <c:extLst>
              <c:ext xmlns:c16="http://schemas.microsoft.com/office/drawing/2014/chart" uri="{C3380CC4-5D6E-409C-BE32-E72D297353CC}">
                <c16:uniqueId val="{00000002-F453-4D6F-99E9-1B0FA7935340}"/>
              </c:ext>
            </c:extLst>
          </c:dPt>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air'!$D$34:$I$34</c:f>
              <c:numCache>
                <c:formatCode>#,##0</c:formatCode>
                <c:ptCount val="6"/>
                <c:pt idx="0">
                  <c:v>0.93106065465380705</c:v>
                </c:pt>
                <c:pt idx="1">
                  <c:v>0.77895959156846395</c:v>
                </c:pt>
                <c:pt idx="2">
                  <c:v>5.7781751027956201</c:v>
                </c:pt>
                <c:pt idx="3">
                  <c:v>1.27288392477434</c:v>
                </c:pt>
                <c:pt idx="4">
                  <c:v>0.76961405791924697</c:v>
                </c:pt>
                <c:pt idx="5">
                  <c:v>0</c:v>
                </c:pt>
              </c:numCache>
            </c:numRef>
          </c:val>
          <c:extLst>
            <c:ext xmlns:c16="http://schemas.microsoft.com/office/drawing/2014/chart" uri="{C3380CC4-5D6E-409C-BE32-E72D297353CC}">
              <c16:uniqueId val="{00000003-F453-4D6F-99E9-1B0FA7935340}"/>
            </c:ext>
          </c:extLst>
        </c:ser>
        <c:ser>
          <c:idx val="2"/>
          <c:order val="2"/>
          <c:tx>
            <c:strRef>
              <c:f>'qualité air'!$C$35</c:f>
              <c:strCache>
                <c:ptCount val="1"/>
                <c:pt idx="0">
                  <c:v>Transport routier</c:v>
                </c:pt>
              </c:strCache>
            </c:strRef>
          </c:tx>
          <c:spPr>
            <a:solidFill>
              <a:srgbClr val="689BB8"/>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air'!$D$35:$I$35</c:f>
              <c:numCache>
                <c:formatCode>#,##0</c:formatCode>
                <c:ptCount val="6"/>
                <c:pt idx="0">
                  <c:v>19.7612040299983</c:v>
                </c:pt>
                <c:pt idx="1">
                  <c:v>14.726668677030601</c:v>
                </c:pt>
                <c:pt idx="2">
                  <c:v>323.12694491969103</c:v>
                </c:pt>
                <c:pt idx="3">
                  <c:v>0.63630611344301802</c:v>
                </c:pt>
                <c:pt idx="4">
                  <c:v>24.247781989852399</c:v>
                </c:pt>
                <c:pt idx="5">
                  <c:v>2.5299497119087002</c:v>
                </c:pt>
              </c:numCache>
            </c:numRef>
          </c:val>
          <c:extLst>
            <c:ext xmlns:c16="http://schemas.microsoft.com/office/drawing/2014/chart" uri="{C3380CC4-5D6E-409C-BE32-E72D297353CC}">
              <c16:uniqueId val="{00000004-F453-4D6F-99E9-1B0FA7935340}"/>
            </c:ext>
          </c:extLst>
        </c:ser>
        <c:ser>
          <c:idx val="3"/>
          <c:order val="3"/>
          <c:tx>
            <c:strRef>
              <c:f>'qualité air'!$C$36</c:f>
              <c:strCache>
                <c:ptCount val="1"/>
                <c:pt idx="0">
                  <c:v>Autres transports</c:v>
                </c:pt>
              </c:strCache>
            </c:strRef>
          </c:tx>
          <c:spPr>
            <a:solidFill>
              <a:srgbClr val="96A0B4"/>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air'!$D$36:$I$36</c:f>
              <c:numCache>
                <c:formatCode>#,##0</c:formatCode>
                <c:ptCount val="6"/>
                <c:pt idx="0">
                  <c:v>2.01631931206393</c:v>
                </c:pt>
                <c:pt idx="1">
                  <c:v>0.80941895731769198</c:v>
                </c:pt>
                <c:pt idx="2">
                  <c:v>13.1076743368031</c:v>
                </c:pt>
                <c:pt idx="3" formatCode="#,##0.0">
                  <c:v>5.7421811848261402E-2</c:v>
                </c:pt>
                <c:pt idx="4">
                  <c:v>4.09323417239092</c:v>
                </c:pt>
                <c:pt idx="5">
                  <c:v>0</c:v>
                </c:pt>
              </c:numCache>
            </c:numRef>
          </c:val>
          <c:extLst>
            <c:ext xmlns:c16="http://schemas.microsoft.com/office/drawing/2014/chart" uri="{C3380CC4-5D6E-409C-BE32-E72D297353CC}">
              <c16:uniqueId val="{00000005-F453-4D6F-99E9-1B0FA7935340}"/>
            </c:ext>
          </c:extLst>
        </c:ser>
        <c:ser>
          <c:idx val="4"/>
          <c:order val="4"/>
          <c:tx>
            <c:strRef>
              <c:f>'qualité air'!$C$37</c:f>
              <c:strCache>
                <c:ptCount val="1"/>
                <c:pt idx="0">
                  <c:v>Agriculture</c:v>
                </c:pt>
              </c:strCache>
            </c:strRef>
          </c:tx>
          <c:spPr>
            <a:solidFill>
              <a:srgbClr val="DEA90F"/>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air'!$D$37:$I$37</c:f>
              <c:numCache>
                <c:formatCode>#,##0</c:formatCode>
                <c:ptCount val="6"/>
                <c:pt idx="0">
                  <c:v>191.70113422412501</c:v>
                </c:pt>
                <c:pt idx="1">
                  <c:v>59.647247663803803</c:v>
                </c:pt>
                <c:pt idx="2">
                  <c:v>140.17789212496501</c:v>
                </c:pt>
                <c:pt idx="3">
                  <c:v>0.271726206947972</c:v>
                </c:pt>
                <c:pt idx="4">
                  <c:v>23.6572229619646</c:v>
                </c:pt>
                <c:pt idx="5">
                  <c:v>2839.1244704677902</c:v>
                </c:pt>
              </c:numCache>
            </c:numRef>
          </c:val>
          <c:extLst>
            <c:ext xmlns:c16="http://schemas.microsoft.com/office/drawing/2014/chart" uri="{C3380CC4-5D6E-409C-BE32-E72D297353CC}">
              <c16:uniqueId val="{00000006-F453-4D6F-99E9-1B0FA7935340}"/>
            </c:ext>
          </c:extLst>
        </c:ser>
        <c:ser>
          <c:idx val="5"/>
          <c:order val="5"/>
          <c:tx>
            <c:strRef>
              <c:f>'qualité air'!$C$38</c:f>
              <c:strCache>
                <c:ptCount val="1"/>
                <c:pt idx="0">
                  <c:v>Déchets</c:v>
                </c:pt>
              </c:strCache>
            </c:strRef>
          </c:tx>
          <c:spPr>
            <a:solidFill>
              <a:srgbClr val="C4254C"/>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air'!$D$38:$I$38</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7-F453-4D6F-99E9-1B0FA7935340}"/>
            </c:ext>
          </c:extLst>
        </c:ser>
        <c:ser>
          <c:idx val="6"/>
          <c:order val="6"/>
          <c:tx>
            <c:strRef>
              <c:f>'qualité air'!$C$39</c:f>
              <c:strCache>
                <c:ptCount val="1"/>
                <c:pt idx="0">
                  <c:v>Industrie hors branche énergie</c:v>
                </c:pt>
              </c:strCache>
            </c:strRef>
          </c:tx>
          <c:spPr>
            <a:solidFill>
              <a:srgbClr val="594F4E"/>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air'!$D$39:$I$39</c:f>
              <c:numCache>
                <c:formatCode>#,##0.0</c:formatCode>
                <c:ptCount val="6"/>
                <c:pt idx="0">
                  <c:v>44.586383860922801</c:v>
                </c:pt>
                <c:pt idx="1">
                  <c:v>8.1164315602133499</c:v>
                </c:pt>
                <c:pt idx="2">
                  <c:v>387.77746924438497</c:v>
                </c:pt>
                <c:pt idx="3">
                  <c:v>10.7933506117504</c:v>
                </c:pt>
                <c:pt idx="4">
                  <c:v>60.334572940491697</c:v>
                </c:pt>
                <c:pt idx="5" formatCode="#,##0.00">
                  <c:v>1.20713897306489</c:v>
                </c:pt>
              </c:numCache>
            </c:numRef>
          </c:val>
          <c:extLst>
            <c:ext xmlns:c16="http://schemas.microsoft.com/office/drawing/2014/chart" uri="{C3380CC4-5D6E-409C-BE32-E72D297353CC}">
              <c16:uniqueId val="{00000008-F453-4D6F-99E9-1B0FA7935340}"/>
            </c:ext>
          </c:extLst>
        </c:ser>
        <c:ser>
          <c:idx val="7"/>
          <c:order val="7"/>
          <c:tx>
            <c:strRef>
              <c:f>'qualité air'!$C$40</c:f>
              <c:strCache>
                <c:ptCount val="1"/>
                <c:pt idx="0">
                  <c:v>Industrie branche énergie</c:v>
                </c:pt>
              </c:strCache>
            </c:strRef>
          </c:tx>
          <c:spPr>
            <a:solidFill>
              <a:srgbClr val="9BBB59">
                <a:lumMod val="75000"/>
              </a:srgbClr>
            </a:solidFill>
            <a:ln>
              <a:noFill/>
            </a:ln>
            <a:effectLst/>
          </c:spPr>
          <c:invertIfNegative val="0"/>
          <c:dLbls>
            <c:delete val="1"/>
          </c:dLbls>
          <c:cat>
            <c:strRef>
              <c:f>'qualité air'!$D$31:$I$31</c:f>
              <c:strCache>
                <c:ptCount val="6"/>
                <c:pt idx="0">
                  <c:v>PM10 - Particules Fines</c:v>
                </c:pt>
                <c:pt idx="1">
                  <c:v>PM2,5 - Particules Fines</c:v>
                </c:pt>
                <c:pt idx="2">
                  <c:v>Nox - Oxyde d'Azote</c:v>
                </c:pt>
                <c:pt idx="3">
                  <c:v>SO2 - dioxyde de soufre</c:v>
                </c:pt>
                <c:pt idx="4">
                  <c:v>COVNM - Composés Organiques Volatils</c:v>
                </c:pt>
                <c:pt idx="5">
                  <c:v>NH3 - Ammoniac</c:v>
                </c:pt>
              </c:strCache>
            </c:strRef>
          </c:cat>
          <c:val>
            <c:numRef>
              <c:f>'qualité air'!$D$40:$I$40</c:f>
              <c:numCache>
                <c:formatCode>#,##0.0</c:formatCode>
                <c:ptCount val="6"/>
                <c:pt idx="0">
                  <c:v>0</c:v>
                </c:pt>
                <c:pt idx="1">
                  <c:v>0</c:v>
                </c:pt>
                <c:pt idx="2">
                  <c:v>0</c:v>
                </c:pt>
                <c:pt idx="3">
                  <c:v>0</c:v>
                </c:pt>
                <c:pt idx="4">
                  <c:v>5.5625666625060397</c:v>
                </c:pt>
                <c:pt idx="5" formatCode="#,##0">
                  <c:v>0</c:v>
                </c:pt>
              </c:numCache>
            </c:numRef>
          </c:val>
          <c:extLst>
            <c:ext xmlns:c16="http://schemas.microsoft.com/office/drawing/2014/chart" uri="{C3380CC4-5D6E-409C-BE32-E72D297353CC}">
              <c16:uniqueId val="{00000009-F453-4D6F-99E9-1B0FA7935340}"/>
            </c:ext>
          </c:extLst>
        </c:ser>
        <c:dLbls>
          <c:showLegendKey val="0"/>
          <c:showVal val="1"/>
          <c:showCatName val="0"/>
          <c:showSerName val="0"/>
          <c:showPercent val="0"/>
          <c:showBubbleSize val="0"/>
        </c:dLbls>
        <c:gapWidth val="120"/>
        <c:overlap val="100"/>
        <c:axId val="-712412464"/>
        <c:axId val="-712406480"/>
      </c:barChart>
      <c:catAx>
        <c:axId val="-712412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06480"/>
        <c:crosses val="autoZero"/>
        <c:auto val="1"/>
        <c:lblAlgn val="ctr"/>
        <c:lblOffset val="100"/>
        <c:noMultiLvlLbl val="0"/>
      </c:catAx>
      <c:valAx>
        <c:axId val="-7124064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12464"/>
        <c:crosses val="autoZero"/>
        <c:crossBetween val="between"/>
      </c:valAx>
      <c:spPr>
        <a:pattFill prst="ltDnDiag">
          <a:fgClr>
            <a:schemeClr val="bg2"/>
          </a:fgClr>
          <a:bgClr>
            <a:schemeClr val="bg1"/>
          </a:bgClr>
        </a:pattFill>
        <a:ln>
          <a:noFill/>
        </a:ln>
        <a:effectLst/>
      </c:spPr>
    </c:plotArea>
    <c:legend>
      <c:legendPos val="b"/>
      <c:layout>
        <c:manualLayout>
          <c:xMode val="edge"/>
          <c:yMode val="edge"/>
          <c:x val="5.6224017919930883E-2"/>
          <c:y val="0.85977181190271457"/>
          <c:w val="0.94091814322548173"/>
          <c:h val="0.1313665667593379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'entre''allier besbre et loire'!$L$22</c:f>
              <c:strCache>
                <c:ptCount val="1"/>
                <c:pt idx="0">
                  <c:v>Solaire</c:v>
                </c:pt>
              </c:strCache>
            </c:strRef>
          </c:tx>
          <c:spPr>
            <a:solidFill>
              <a:srgbClr val="FFB400"/>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loire'!$M$22:$O$22</c:f>
              <c:numCache>
                <c:formatCode>#,##0" GWh"</c:formatCode>
                <c:ptCount val="3"/>
                <c:pt idx="0">
                  <c:v>1.36805654114095</c:v>
                </c:pt>
                <c:pt idx="1">
                  <c:v>21.839992207012298</c:v>
                </c:pt>
              </c:numCache>
            </c:numRef>
          </c:val>
          <c:extLst>
            <c:ext xmlns:c16="http://schemas.microsoft.com/office/drawing/2014/chart" uri="{C3380CC4-5D6E-409C-BE32-E72D297353CC}">
              <c16:uniqueId val="{00000000-22BB-476A-BAE9-3F73DA2E0C8C}"/>
            </c:ext>
          </c:extLst>
        </c:ser>
        <c:ser>
          <c:idx val="1"/>
          <c:order val="1"/>
          <c:tx>
            <c:strRef>
              <c:f>'entre''allier besbre et loire'!$L$23</c:f>
              <c:strCache>
                <c:ptCount val="1"/>
                <c:pt idx="0">
                  <c:v>Bois énergie</c:v>
                </c:pt>
              </c:strCache>
            </c:strRef>
          </c:tx>
          <c:spPr>
            <a:solidFill>
              <a:srgbClr val="21B244"/>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loire'!$M$23:$O$23</c:f>
              <c:numCache>
                <c:formatCode>#,##0" GWh"</c:formatCode>
                <c:ptCount val="3"/>
                <c:pt idx="0">
                  <c:v>168.68322553647698</c:v>
                </c:pt>
                <c:pt idx="1">
                  <c:v>0</c:v>
                </c:pt>
              </c:numCache>
            </c:numRef>
          </c:val>
          <c:extLst>
            <c:ext xmlns:c16="http://schemas.microsoft.com/office/drawing/2014/chart" uri="{C3380CC4-5D6E-409C-BE32-E72D297353CC}">
              <c16:uniqueId val="{00000001-22BB-476A-BAE9-3F73DA2E0C8C}"/>
            </c:ext>
          </c:extLst>
        </c:ser>
        <c:ser>
          <c:idx val="2"/>
          <c:order val="2"/>
          <c:tx>
            <c:strRef>
              <c:f>'entre''allier besbre et loire'!$L$24</c:f>
              <c:strCache>
                <c:ptCount val="1"/>
                <c:pt idx="0">
                  <c:v>Méthanisation</c:v>
                </c:pt>
              </c:strCache>
            </c:strRef>
          </c:tx>
          <c:spPr>
            <a:solidFill>
              <a:srgbClr val="ED7D31"/>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loire'!$M$24:$O$24</c:f>
              <c:numCache>
                <c:formatCode>#,##0" GWh"</c:formatCode>
                <c:ptCount val="3"/>
                <c:pt idx="0">
                  <c:v>0</c:v>
                </c:pt>
                <c:pt idx="1">
                  <c:v>0</c:v>
                </c:pt>
              </c:numCache>
            </c:numRef>
          </c:val>
          <c:extLst>
            <c:ext xmlns:c16="http://schemas.microsoft.com/office/drawing/2014/chart" uri="{C3380CC4-5D6E-409C-BE32-E72D297353CC}">
              <c16:uniqueId val="{00000002-22BB-476A-BAE9-3F73DA2E0C8C}"/>
            </c:ext>
          </c:extLst>
        </c:ser>
        <c:ser>
          <c:idx val="3"/>
          <c:order val="3"/>
          <c:tx>
            <c:strRef>
              <c:f>'entre''allier besbre et loire'!$L$25</c:f>
              <c:strCache>
                <c:ptCount val="1"/>
                <c:pt idx="0">
                  <c:v>Géothermie</c:v>
                </c:pt>
              </c:strCache>
            </c:strRef>
          </c:tx>
          <c:spPr>
            <a:solidFill>
              <a:srgbClr val="00B0F0"/>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loire'!$M$25:$O$25</c:f>
              <c:numCache>
                <c:formatCode>#,##0" GWh"</c:formatCode>
                <c:ptCount val="3"/>
                <c:pt idx="0">
                  <c:v>12.8558339122873</c:v>
                </c:pt>
                <c:pt idx="1">
                  <c:v>0</c:v>
                </c:pt>
              </c:numCache>
            </c:numRef>
          </c:val>
          <c:extLst>
            <c:ext xmlns:c16="http://schemas.microsoft.com/office/drawing/2014/chart" uri="{C3380CC4-5D6E-409C-BE32-E72D297353CC}">
              <c16:uniqueId val="{00000003-22BB-476A-BAE9-3F73DA2E0C8C}"/>
            </c:ext>
          </c:extLst>
        </c:ser>
        <c:ser>
          <c:idx val="4"/>
          <c:order val="4"/>
          <c:tx>
            <c:strRef>
              <c:f>'entre''allier besbre et loire'!$L$26</c:f>
              <c:strCache>
                <c:ptCount val="1"/>
                <c:pt idx="0">
                  <c:v>Consommation</c:v>
                </c:pt>
              </c:strCache>
            </c:strRef>
          </c:tx>
          <c:spPr>
            <a:pattFill prst="dkDnDiag">
              <a:fgClr>
                <a:sysClr val="window" lastClr="FFFFFF">
                  <a:lumMod val="85000"/>
                </a:sysClr>
              </a:fgClr>
              <a:bgClr>
                <a:sysClr val="window" lastClr="FFFFFF"/>
              </a:bgClr>
            </a:patt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loire'!$M$26:$O$26</c:f>
              <c:numCache>
                <c:formatCode>#,##0" GWh"</c:formatCode>
                <c:ptCount val="3"/>
                <c:pt idx="0">
                  <c:v>281.58391344933955</c:v>
                </c:pt>
                <c:pt idx="1">
                  <c:v>214.40102841150321</c:v>
                </c:pt>
                <c:pt idx="2">
                  <c:v>431.19692797917855</c:v>
                </c:pt>
              </c:numCache>
            </c:numRef>
          </c:val>
          <c:extLst>
            <c:ext xmlns:c16="http://schemas.microsoft.com/office/drawing/2014/chart" uri="{C3380CC4-5D6E-409C-BE32-E72D297353CC}">
              <c16:uniqueId val="{00000004-22BB-476A-BAE9-3F73DA2E0C8C}"/>
            </c:ext>
          </c:extLst>
        </c:ser>
        <c:dLbls>
          <c:showLegendKey val="0"/>
          <c:showVal val="1"/>
          <c:showCatName val="0"/>
          <c:showSerName val="0"/>
          <c:showPercent val="0"/>
          <c:showBubbleSize val="0"/>
        </c:dLbls>
        <c:gapWidth val="75"/>
        <c:overlap val="100"/>
        <c:axId val="-826894832"/>
        <c:axId val="-1131518528"/>
      </c:barChart>
      <c:catAx>
        <c:axId val="-82689483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1131518528"/>
        <c:crosses val="autoZero"/>
        <c:auto val="1"/>
        <c:lblAlgn val="ctr"/>
        <c:lblOffset val="100"/>
        <c:noMultiLvlLbl val="0"/>
      </c:catAx>
      <c:valAx>
        <c:axId val="-1131518528"/>
        <c:scaling>
          <c:orientation val="minMax"/>
        </c:scaling>
        <c:delete val="1"/>
        <c:axPos val="b"/>
        <c:majorGridlines>
          <c:spPr>
            <a:ln w="9525" cap="flat" cmpd="sng" algn="ctr">
              <a:noFill/>
              <a:round/>
            </a:ln>
            <a:effectLst/>
          </c:spPr>
        </c:majorGridlines>
        <c:numFmt formatCode="#,##0&quot; GWh&quot;" sourceLinked="1"/>
        <c:majorTickMark val="none"/>
        <c:minorTickMark val="none"/>
        <c:tickLblPos val="nextTo"/>
        <c:crossAx val="-826894832"/>
        <c:crosses val="autoZero"/>
        <c:crossBetween val="between"/>
      </c:valAx>
      <c:spPr>
        <a:noFill/>
        <a:ln>
          <a:solidFill>
            <a:schemeClr val="bg1"/>
          </a:solidFill>
        </a:ln>
        <a:effectLst/>
      </c:spPr>
    </c:plotArea>
    <c:legend>
      <c:legendPos val="r"/>
      <c:legendEntry>
        <c:idx val="2"/>
        <c:delete val="1"/>
      </c:legendEntry>
      <c:overlay val="0"/>
      <c:spPr>
        <a:pattFill prst="pct5">
          <a:fgClr>
            <a:srgbClr val="FFFFFF"/>
          </a:fgClr>
          <a:bgClr>
            <a:sysClr val="window" lastClr="FFFFFF"/>
          </a:bgClr>
        </a:pattFill>
        <a:ln>
          <a:noFill/>
        </a:ln>
        <a:effectLst/>
      </c:spPr>
      <c:txPr>
        <a:bodyPr rot="0" spcFirstLastPara="1" vertOverflow="ellipsis" vert="horz" wrap="square" anchor="ctr" anchorCtr="1"/>
        <a:lstStyle/>
        <a:p>
          <a:pPr>
            <a:defRPr lang="en-US" sz="1200" b="0" i="0" u="none" strike="noStrike" kern="1200" baseline="0">
              <a:solidFill>
                <a:schemeClr val="tx2"/>
              </a:solidFill>
              <a:latin typeface="Pt"/>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'entre''allier besbre et loire'!$L$22</c:f>
              <c:strCache>
                <c:ptCount val="1"/>
                <c:pt idx="0">
                  <c:v>Solaire</c:v>
                </c:pt>
              </c:strCache>
            </c:strRef>
          </c:tx>
          <c:spPr>
            <a:solidFill>
              <a:srgbClr val="FFB400"/>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loire'!$M$22:$O$22</c:f>
              <c:numCache>
                <c:formatCode>#,##0" GWh"</c:formatCode>
                <c:ptCount val="3"/>
                <c:pt idx="0">
                  <c:v>1.36805654114095</c:v>
                </c:pt>
                <c:pt idx="1">
                  <c:v>21.839992207012298</c:v>
                </c:pt>
              </c:numCache>
            </c:numRef>
          </c:val>
          <c:extLst>
            <c:ext xmlns:c16="http://schemas.microsoft.com/office/drawing/2014/chart" uri="{C3380CC4-5D6E-409C-BE32-E72D297353CC}">
              <c16:uniqueId val="{00000000-22BB-476A-BAE9-3F73DA2E0C8C}"/>
            </c:ext>
          </c:extLst>
        </c:ser>
        <c:ser>
          <c:idx val="1"/>
          <c:order val="1"/>
          <c:tx>
            <c:strRef>
              <c:f>'entre''allier besbre et loire'!$L$23</c:f>
              <c:strCache>
                <c:ptCount val="1"/>
                <c:pt idx="0">
                  <c:v>Bois énergie</c:v>
                </c:pt>
              </c:strCache>
            </c:strRef>
          </c:tx>
          <c:spPr>
            <a:solidFill>
              <a:srgbClr val="21B244"/>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loire'!$M$23:$O$23</c:f>
              <c:numCache>
                <c:formatCode>#,##0" GWh"</c:formatCode>
                <c:ptCount val="3"/>
                <c:pt idx="0">
                  <c:v>168.68322553647698</c:v>
                </c:pt>
                <c:pt idx="1">
                  <c:v>0</c:v>
                </c:pt>
              </c:numCache>
            </c:numRef>
          </c:val>
          <c:extLst>
            <c:ext xmlns:c16="http://schemas.microsoft.com/office/drawing/2014/chart" uri="{C3380CC4-5D6E-409C-BE32-E72D297353CC}">
              <c16:uniqueId val="{00000001-22BB-476A-BAE9-3F73DA2E0C8C}"/>
            </c:ext>
          </c:extLst>
        </c:ser>
        <c:ser>
          <c:idx val="2"/>
          <c:order val="2"/>
          <c:tx>
            <c:strRef>
              <c:f>'entre''allier besbre et loire'!$L$24</c:f>
              <c:strCache>
                <c:ptCount val="1"/>
                <c:pt idx="0">
                  <c:v>Méthanisation</c:v>
                </c:pt>
              </c:strCache>
            </c:strRef>
          </c:tx>
          <c:spPr>
            <a:solidFill>
              <a:srgbClr val="ED7D31"/>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loire'!$M$24:$O$24</c:f>
              <c:numCache>
                <c:formatCode>#,##0" GWh"</c:formatCode>
                <c:ptCount val="3"/>
                <c:pt idx="0">
                  <c:v>0</c:v>
                </c:pt>
                <c:pt idx="1">
                  <c:v>0</c:v>
                </c:pt>
              </c:numCache>
            </c:numRef>
          </c:val>
          <c:extLst>
            <c:ext xmlns:c16="http://schemas.microsoft.com/office/drawing/2014/chart" uri="{C3380CC4-5D6E-409C-BE32-E72D297353CC}">
              <c16:uniqueId val="{00000002-22BB-476A-BAE9-3F73DA2E0C8C}"/>
            </c:ext>
          </c:extLst>
        </c:ser>
        <c:ser>
          <c:idx val="3"/>
          <c:order val="3"/>
          <c:tx>
            <c:strRef>
              <c:f>'entre''allier besbre et loire'!$L$25</c:f>
              <c:strCache>
                <c:ptCount val="1"/>
                <c:pt idx="0">
                  <c:v>Géothermie</c:v>
                </c:pt>
              </c:strCache>
            </c:strRef>
          </c:tx>
          <c:spPr>
            <a:solidFill>
              <a:srgbClr val="00B0F0"/>
            </a:solid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loire'!$M$25:$O$25</c:f>
              <c:numCache>
                <c:formatCode>#,##0" GWh"</c:formatCode>
                <c:ptCount val="3"/>
                <c:pt idx="0">
                  <c:v>12.8558339122873</c:v>
                </c:pt>
                <c:pt idx="1">
                  <c:v>0</c:v>
                </c:pt>
              </c:numCache>
            </c:numRef>
          </c:val>
          <c:extLst>
            <c:ext xmlns:c16="http://schemas.microsoft.com/office/drawing/2014/chart" uri="{C3380CC4-5D6E-409C-BE32-E72D297353CC}">
              <c16:uniqueId val="{00000003-22BB-476A-BAE9-3F73DA2E0C8C}"/>
            </c:ext>
          </c:extLst>
        </c:ser>
        <c:ser>
          <c:idx val="4"/>
          <c:order val="4"/>
          <c:tx>
            <c:strRef>
              <c:f>'entre''allier besbre et loire'!$L$26</c:f>
              <c:strCache>
                <c:ptCount val="1"/>
                <c:pt idx="0">
                  <c:v>Consommation</c:v>
                </c:pt>
              </c:strCache>
            </c:strRef>
          </c:tx>
          <c:spPr>
            <a:pattFill prst="dkDnDiag">
              <a:fgClr>
                <a:sysClr val="window" lastClr="FFFFFF">
                  <a:lumMod val="85000"/>
                </a:sysClr>
              </a:fgClr>
              <a:bgClr>
                <a:sysClr val="window" lastClr="FFFFFF"/>
              </a:bgClr>
            </a:pattFill>
            <a:ln>
              <a:solidFill>
                <a:sysClr val="windowText" lastClr="000000"/>
              </a:solidFill>
            </a:ln>
            <a:effectLst/>
          </c:spPr>
          <c:invertIfNegative val="0"/>
          <c:dLbls>
            <c:delete val="1"/>
          </c:dLbls>
          <c:cat>
            <c:strRef>
              <c:f>'entre''allier besbre et loire'!$M$21:$O$21</c:f>
              <c:strCache>
                <c:ptCount val="3"/>
                <c:pt idx="0">
                  <c:v>Chaleur</c:v>
                </c:pt>
                <c:pt idx="1">
                  <c:v>Electricité</c:v>
                </c:pt>
                <c:pt idx="2">
                  <c:v>Carburant</c:v>
                </c:pt>
              </c:strCache>
            </c:strRef>
          </c:cat>
          <c:val>
            <c:numRef>
              <c:f>'entre''allier besbre et loire'!$M$26:$O$26</c:f>
              <c:numCache>
                <c:formatCode>#,##0" GWh"</c:formatCode>
                <c:ptCount val="3"/>
                <c:pt idx="0">
                  <c:v>281.58391344933955</c:v>
                </c:pt>
                <c:pt idx="1">
                  <c:v>214.40102841150321</c:v>
                </c:pt>
                <c:pt idx="2">
                  <c:v>431.19692797917855</c:v>
                </c:pt>
              </c:numCache>
            </c:numRef>
          </c:val>
          <c:extLst>
            <c:ext xmlns:c16="http://schemas.microsoft.com/office/drawing/2014/chart" uri="{C3380CC4-5D6E-409C-BE32-E72D297353CC}">
              <c16:uniqueId val="{00000004-22BB-476A-BAE9-3F73DA2E0C8C}"/>
            </c:ext>
          </c:extLst>
        </c:ser>
        <c:dLbls>
          <c:showLegendKey val="0"/>
          <c:showVal val="1"/>
          <c:showCatName val="0"/>
          <c:showSerName val="0"/>
          <c:showPercent val="0"/>
          <c:showBubbleSize val="0"/>
        </c:dLbls>
        <c:gapWidth val="75"/>
        <c:overlap val="100"/>
        <c:axId val="-712420624"/>
        <c:axId val="-712408656"/>
      </c:barChart>
      <c:catAx>
        <c:axId val="-71242062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08656"/>
        <c:crosses val="autoZero"/>
        <c:auto val="1"/>
        <c:lblAlgn val="ctr"/>
        <c:lblOffset val="100"/>
        <c:noMultiLvlLbl val="0"/>
      </c:catAx>
      <c:valAx>
        <c:axId val="-712408656"/>
        <c:scaling>
          <c:orientation val="minMax"/>
        </c:scaling>
        <c:delete val="1"/>
        <c:axPos val="b"/>
        <c:majorGridlines>
          <c:spPr>
            <a:ln w="9525" cap="flat" cmpd="sng" algn="ctr">
              <a:noFill/>
              <a:round/>
            </a:ln>
            <a:effectLst/>
          </c:spPr>
        </c:majorGridlines>
        <c:numFmt formatCode="#,##0&quot; GWh&quot;" sourceLinked="1"/>
        <c:majorTickMark val="none"/>
        <c:minorTickMark val="none"/>
        <c:tickLblPos val="nextTo"/>
        <c:crossAx val="-712420624"/>
        <c:crosses val="autoZero"/>
        <c:crossBetween val="between"/>
      </c:valAx>
      <c:spPr>
        <a:noFill/>
        <a:ln>
          <a:solidFill>
            <a:schemeClr val="bg1"/>
          </a:solidFill>
        </a:ln>
        <a:effectLst/>
      </c:spPr>
    </c:plotArea>
    <c:legend>
      <c:legendPos val="r"/>
      <c:legendEntry>
        <c:idx val="2"/>
        <c:delete val="1"/>
      </c:legendEntry>
      <c:overlay val="0"/>
      <c:spPr>
        <a:pattFill prst="pct5">
          <a:fgClr>
            <a:srgbClr val="FFFFFF"/>
          </a:fgClr>
          <a:bgClr>
            <a:sysClr val="window" lastClr="FFFFFF"/>
          </a:bgClr>
        </a:pattFill>
        <a:ln>
          <a:noFill/>
        </a:ln>
        <a:effectLst/>
      </c:spPr>
      <c:txPr>
        <a:bodyPr rot="0" spcFirstLastPara="1" vertOverflow="ellipsis" vert="horz" wrap="square" anchor="ctr" anchorCtr="1"/>
        <a:lstStyle/>
        <a:p>
          <a:pPr>
            <a:defRPr lang="en-US" sz="1200" b="0" i="0" u="none" strike="noStrike" kern="1200" baseline="0">
              <a:solidFill>
                <a:schemeClr val="tx2"/>
              </a:solidFill>
              <a:latin typeface="Pt"/>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Feuil1!$A$2</c:f>
              <c:strCache>
                <c:ptCount val="1"/>
                <c:pt idx="0">
                  <c:v>OM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Feuil1!$B$1:$I$1</c:f>
              <c:numCache>
                <c:formatCode>General</c:formatCode>
                <c:ptCount val="8"/>
                <c:pt idx="0">
                  <c:v>2010</c:v>
                </c:pt>
                <c:pt idx="1">
                  <c:v>2011</c:v>
                </c:pt>
                <c:pt idx="2">
                  <c:v>2012</c:v>
                </c:pt>
                <c:pt idx="3">
                  <c:v>2013</c:v>
                </c:pt>
                <c:pt idx="4">
                  <c:v>2014</c:v>
                </c:pt>
                <c:pt idx="5">
                  <c:v>2015</c:v>
                </c:pt>
                <c:pt idx="6">
                  <c:v>2016</c:v>
                </c:pt>
                <c:pt idx="7">
                  <c:v>2017</c:v>
                </c:pt>
              </c:numCache>
            </c:numRef>
          </c:cat>
          <c:val>
            <c:numRef>
              <c:f>Feuil1!$B$2:$I$2</c:f>
              <c:numCache>
                <c:formatCode>General</c:formatCode>
                <c:ptCount val="8"/>
                <c:pt idx="0">
                  <c:v>31246</c:v>
                </c:pt>
                <c:pt idx="1">
                  <c:v>30315</c:v>
                </c:pt>
                <c:pt idx="2">
                  <c:v>29235</c:v>
                </c:pt>
                <c:pt idx="3">
                  <c:v>28223</c:v>
                </c:pt>
                <c:pt idx="4">
                  <c:v>27602</c:v>
                </c:pt>
                <c:pt idx="5">
                  <c:v>26637</c:v>
                </c:pt>
                <c:pt idx="6">
                  <c:v>26288</c:v>
                </c:pt>
                <c:pt idx="7">
                  <c:v>26209</c:v>
                </c:pt>
              </c:numCache>
            </c:numRef>
          </c:val>
          <c:smooth val="0"/>
          <c:extLst>
            <c:ext xmlns:c16="http://schemas.microsoft.com/office/drawing/2014/chart" uri="{C3380CC4-5D6E-409C-BE32-E72D297353CC}">
              <c16:uniqueId val="{00000000-0F03-44AC-A17C-705C100EDED9}"/>
            </c:ext>
          </c:extLst>
        </c:ser>
        <c:ser>
          <c:idx val="1"/>
          <c:order val="1"/>
          <c:tx>
            <c:strRef>
              <c:f>Feuil1!$A$3</c:f>
              <c:strCache>
                <c:ptCount val="1"/>
                <c:pt idx="0">
                  <c:v>Déchetterie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Feuil1!$B$1:$I$1</c:f>
              <c:numCache>
                <c:formatCode>General</c:formatCode>
                <c:ptCount val="8"/>
                <c:pt idx="0">
                  <c:v>2010</c:v>
                </c:pt>
                <c:pt idx="1">
                  <c:v>2011</c:v>
                </c:pt>
                <c:pt idx="2">
                  <c:v>2012</c:v>
                </c:pt>
                <c:pt idx="3">
                  <c:v>2013</c:v>
                </c:pt>
                <c:pt idx="4">
                  <c:v>2014</c:v>
                </c:pt>
                <c:pt idx="5">
                  <c:v>2015</c:v>
                </c:pt>
                <c:pt idx="6">
                  <c:v>2016</c:v>
                </c:pt>
                <c:pt idx="7">
                  <c:v>2017</c:v>
                </c:pt>
              </c:numCache>
            </c:numRef>
          </c:cat>
          <c:val>
            <c:numRef>
              <c:f>Feuil1!$B$3:$I$3</c:f>
              <c:numCache>
                <c:formatCode>General</c:formatCode>
                <c:ptCount val="8"/>
                <c:pt idx="0">
                  <c:v>26014</c:v>
                </c:pt>
                <c:pt idx="1">
                  <c:v>28145</c:v>
                </c:pt>
                <c:pt idx="2">
                  <c:v>26101</c:v>
                </c:pt>
                <c:pt idx="3">
                  <c:v>25663</c:v>
                </c:pt>
                <c:pt idx="4">
                  <c:v>27846</c:v>
                </c:pt>
                <c:pt idx="5">
                  <c:v>26793</c:v>
                </c:pt>
                <c:pt idx="6">
                  <c:v>28219</c:v>
                </c:pt>
                <c:pt idx="7">
                  <c:v>29205</c:v>
                </c:pt>
              </c:numCache>
            </c:numRef>
          </c:val>
          <c:smooth val="0"/>
          <c:extLst>
            <c:ext xmlns:c16="http://schemas.microsoft.com/office/drawing/2014/chart" uri="{C3380CC4-5D6E-409C-BE32-E72D297353CC}">
              <c16:uniqueId val="{00000001-0F03-44AC-A17C-705C100EDED9}"/>
            </c:ext>
          </c:extLst>
        </c:ser>
        <c:ser>
          <c:idx val="2"/>
          <c:order val="2"/>
          <c:tx>
            <c:strRef>
              <c:f>Feuil1!$A$4</c:f>
              <c:strCache>
                <c:ptCount val="1"/>
                <c:pt idx="0">
                  <c:v>EMR (hors verre)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Feuil1!$B$1:$I$1</c:f>
              <c:numCache>
                <c:formatCode>General</c:formatCode>
                <c:ptCount val="8"/>
                <c:pt idx="0">
                  <c:v>2010</c:v>
                </c:pt>
                <c:pt idx="1">
                  <c:v>2011</c:v>
                </c:pt>
                <c:pt idx="2">
                  <c:v>2012</c:v>
                </c:pt>
                <c:pt idx="3">
                  <c:v>2013</c:v>
                </c:pt>
                <c:pt idx="4">
                  <c:v>2014</c:v>
                </c:pt>
                <c:pt idx="5">
                  <c:v>2015</c:v>
                </c:pt>
                <c:pt idx="6">
                  <c:v>2016</c:v>
                </c:pt>
                <c:pt idx="7">
                  <c:v>2017</c:v>
                </c:pt>
              </c:numCache>
            </c:numRef>
          </c:cat>
          <c:val>
            <c:numRef>
              <c:f>Feuil1!$B$4:$I$4</c:f>
              <c:numCache>
                <c:formatCode>General</c:formatCode>
                <c:ptCount val="8"/>
                <c:pt idx="0">
                  <c:v>3987</c:v>
                </c:pt>
                <c:pt idx="1">
                  <c:v>5447</c:v>
                </c:pt>
                <c:pt idx="2">
                  <c:v>4533</c:v>
                </c:pt>
                <c:pt idx="3">
                  <c:v>4722</c:v>
                </c:pt>
                <c:pt idx="4">
                  <c:v>5013</c:v>
                </c:pt>
                <c:pt idx="5">
                  <c:v>5245</c:v>
                </c:pt>
                <c:pt idx="6">
                  <c:v>5363</c:v>
                </c:pt>
                <c:pt idx="7">
                  <c:v>5201</c:v>
                </c:pt>
              </c:numCache>
            </c:numRef>
          </c:val>
          <c:smooth val="0"/>
          <c:extLst>
            <c:ext xmlns:c16="http://schemas.microsoft.com/office/drawing/2014/chart" uri="{C3380CC4-5D6E-409C-BE32-E72D297353CC}">
              <c16:uniqueId val="{00000002-0F03-44AC-A17C-705C100EDED9}"/>
            </c:ext>
          </c:extLst>
        </c:ser>
        <c:ser>
          <c:idx val="3"/>
          <c:order val="3"/>
          <c:tx>
            <c:strRef>
              <c:f>Feuil1!$A$5</c:f>
              <c:strCache>
                <c:ptCount val="1"/>
                <c:pt idx="0">
                  <c:v>Verre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Feuil1!$B$1:$I$1</c:f>
              <c:numCache>
                <c:formatCode>General</c:formatCode>
                <c:ptCount val="8"/>
                <c:pt idx="0">
                  <c:v>2010</c:v>
                </c:pt>
                <c:pt idx="1">
                  <c:v>2011</c:v>
                </c:pt>
                <c:pt idx="2">
                  <c:v>2012</c:v>
                </c:pt>
                <c:pt idx="3">
                  <c:v>2013</c:v>
                </c:pt>
                <c:pt idx="4">
                  <c:v>2014</c:v>
                </c:pt>
                <c:pt idx="5">
                  <c:v>2015</c:v>
                </c:pt>
                <c:pt idx="6">
                  <c:v>2016</c:v>
                </c:pt>
                <c:pt idx="7">
                  <c:v>2017</c:v>
                </c:pt>
              </c:numCache>
            </c:numRef>
          </c:cat>
          <c:val>
            <c:numRef>
              <c:f>Feuil1!$B$5:$I$5</c:f>
              <c:numCache>
                <c:formatCode>General</c:formatCode>
                <c:ptCount val="8"/>
                <c:pt idx="0">
                  <c:v>2713</c:v>
                </c:pt>
                <c:pt idx="1">
                  <c:v>1782</c:v>
                </c:pt>
                <c:pt idx="2">
                  <c:v>2806</c:v>
                </c:pt>
                <c:pt idx="3">
                  <c:v>2696</c:v>
                </c:pt>
                <c:pt idx="4">
                  <c:v>2798</c:v>
                </c:pt>
                <c:pt idx="5">
                  <c:v>2802</c:v>
                </c:pt>
                <c:pt idx="6">
                  <c:v>2882</c:v>
                </c:pt>
                <c:pt idx="7">
                  <c:v>2974</c:v>
                </c:pt>
              </c:numCache>
            </c:numRef>
          </c:val>
          <c:smooth val="0"/>
          <c:extLst>
            <c:ext xmlns:c16="http://schemas.microsoft.com/office/drawing/2014/chart" uri="{C3380CC4-5D6E-409C-BE32-E72D297353CC}">
              <c16:uniqueId val="{00000003-0F03-44AC-A17C-705C100EDED9}"/>
            </c:ext>
          </c:extLst>
        </c:ser>
        <c:dLbls>
          <c:showLegendKey val="0"/>
          <c:showVal val="0"/>
          <c:showCatName val="0"/>
          <c:showSerName val="0"/>
          <c:showPercent val="0"/>
          <c:showBubbleSize val="0"/>
        </c:dLbls>
        <c:marker val="1"/>
        <c:smooth val="0"/>
        <c:axId val="-712413008"/>
        <c:axId val="-712409200"/>
      </c:lineChart>
      <c:catAx>
        <c:axId val="-71241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09200"/>
        <c:crosses val="autoZero"/>
        <c:auto val="1"/>
        <c:lblAlgn val="ctr"/>
        <c:lblOffset val="100"/>
        <c:noMultiLvlLbl val="0"/>
      </c:catAx>
      <c:valAx>
        <c:axId val="-712409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Tonnes de déchets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13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[déchets.xlsx]Feuil4!$B$4</c:f>
              <c:strCache>
                <c:ptCount val="1"/>
                <c:pt idx="0">
                  <c:v>Déchetterie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[déchets.xlsx]Feuil4!$C$2:$K$2</c:f>
              <c:numCache>
                <c:formatCode>General</c:formatCode>
                <c:ptCount val="9"/>
                <c:pt idx="0">
                  <c:v>2018</c:v>
                </c:pt>
                <c:pt idx="1">
                  <c:v>2017</c:v>
                </c:pt>
                <c:pt idx="2">
                  <c:v>2016</c:v>
                </c:pt>
                <c:pt idx="3">
                  <c:v>2015</c:v>
                </c:pt>
                <c:pt idx="4">
                  <c:v>2014</c:v>
                </c:pt>
                <c:pt idx="5">
                  <c:v>2013</c:v>
                </c:pt>
                <c:pt idx="6">
                  <c:v>2012</c:v>
                </c:pt>
                <c:pt idx="7">
                  <c:v>2011</c:v>
                </c:pt>
                <c:pt idx="8">
                  <c:v>2010</c:v>
                </c:pt>
              </c:numCache>
            </c:numRef>
          </c:cat>
          <c:val>
            <c:numRef>
              <c:f>[déchets.xlsx]Feuil4!$C$4:$K$4</c:f>
              <c:numCache>
                <c:formatCode>#,##0</c:formatCode>
                <c:ptCount val="9"/>
                <c:pt idx="0" formatCode="General">
                  <c:v>20813</c:v>
                </c:pt>
                <c:pt idx="1">
                  <c:v>19976</c:v>
                </c:pt>
                <c:pt idx="2" formatCode="General">
                  <c:v>19314</c:v>
                </c:pt>
                <c:pt idx="3" formatCode="General">
                  <c:v>19066.439999999999</c:v>
                </c:pt>
                <c:pt idx="4" formatCode="General">
                  <c:v>19193</c:v>
                </c:pt>
                <c:pt idx="5" formatCode="General">
                  <c:v>17977</c:v>
                </c:pt>
                <c:pt idx="6" formatCode="General">
                  <c:v>18018</c:v>
                </c:pt>
                <c:pt idx="7" formatCode="General">
                  <c:v>18564</c:v>
                </c:pt>
                <c:pt idx="8" formatCode="General">
                  <c:v>16320</c:v>
                </c:pt>
              </c:numCache>
            </c:numRef>
          </c:val>
          <c:smooth val="0"/>
          <c:extLst>
            <c:ext xmlns:c16="http://schemas.microsoft.com/office/drawing/2014/chart" uri="{C3380CC4-5D6E-409C-BE32-E72D297353CC}">
              <c16:uniqueId val="{00000000-14CB-41C3-A0AF-01B7D4C86DE7}"/>
            </c:ext>
          </c:extLst>
        </c:ser>
        <c:ser>
          <c:idx val="1"/>
          <c:order val="1"/>
          <c:tx>
            <c:strRef>
              <c:f>[déchets.xlsx]Feuil4!$B$6</c:f>
              <c:strCache>
                <c:ptCount val="1"/>
                <c:pt idx="0">
                  <c:v>Biodéchet (porte à porte)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[déchets.xlsx]Feuil4!$C$2:$K$2</c:f>
              <c:numCache>
                <c:formatCode>General</c:formatCode>
                <c:ptCount val="9"/>
                <c:pt idx="0">
                  <c:v>2018</c:v>
                </c:pt>
                <c:pt idx="1">
                  <c:v>2017</c:v>
                </c:pt>
                <c:pt idx="2">
                  <c:v>2016</c:v>
                </c:pt>
                <c:pt idx="3">
                  <c:v>2015</c:v>
                </c:pt>
                <c:pt idx="4">
                  <c:v>2014</c:v>
                </c:pt>
                <c:pt idx="5">
                  <c:v>2013</c:v>
                </c:pt>
                <c:pt idx="6">
                  <c:v>2012</c:v>
                </c:pt>
                <c:pt idx="7">
                  <c:v>2011</c:v>
                </c:pt>
                <c:pt idx="8">
                  <c:v>2010</c:v>
                </c:pt>
              </c:numCache>
            </c:numRef>
          </c:cat>
          <c:val>
            <c:numRef>
              <c:f>[déchets.xlsx]Feuil4!$C$6:$K$6</c:f>
              <c:numCache>
                <c:formatCode>General</c:formatCode>
                <c:ptCount val="9"/>
                <c:pt idx="0">
                  <c:v>1917</c:v>
                </c:pt>
                <c:pt idx="1">
                  <c:v>1550</c:v>
                </c:pt>
                <c:pt idx="2">
                  <c:v>661</c:v>
                </c:pt>
                <c:pt idx="3">
                  <c:v>536</c:v>
                </c:pt>
                <c:pt idx="4">
                  <c:v>623</c:v>
                </c:pt>
                <c:pt idx="5">
                  <c:v>590</c:v>
                </c:pt>
                <c:pt idx="6">
                  <c:v>562</c:v>
                </c:pt>
                <c:pt idx="7">
                  <c:v>567</c:v>
                </c:pt>
                <c:pt idx="8">
                  <c:v>563</c:v>
                </c:pt>
              </c:numCache>
            </c:numRef>
          </c:val>
          <c:smooth val="0"/>
          <c:extLst>
            <c:ext xmlns:c16="http://schemas.microsoft.com/office/drawing/2014/chart" uri="{C3380CC4-5D6E-409C-BE32-E72D297353CC}">
              <c16:uniqueId val="{00000001-14CB-41C3-A0AF-01B7D4C86DE7}"/>
            </c:ext>
          </c:extLst>
        </c:ser>
        <c:ser>
          <c:idx val="2"/>
          <c:order val="2"/>
          <c:tx>
            <c:strRef>
              <c:f>[déchets.xlsx]Feuil4!$B$5</c:f>
              <c:strCache>
                <c:ptCount val="1"/>
                <c:pt idx="0">
                  <c:v>EMR + Verre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[déchets.xlsx]Feuil4!$C$2:$K$2</c:f>
              <c:numCache>
                <c:formatCode>General</c:formatCode>
                <c:ptCount val="9"/>
                <c:pt idx="0">
                  <c:v>2018</c:v>
                </c:pt>
                <c:pt idx="1">
                  <c:v>2017</c:v>
                </c:pt>
                <c:pt idx="2">
                  <c:v>2016</c:v>
                </c:pt>
                <c:pt idx="3">
                  <c:v>2015</c:v>
                </c:pt>
                <c:pt idx="4">
                  <c:v>2014</c:v>
                </c:pt>
                <c:pt idx="5">
                  <c:v>2013</c:v>
                </c:pt>
                <c:pt idx="6">
                  <c:v>2012</c:v>
                </c:pt>
                <c:pt idx="7">
                  <c:v>2011</c:v>
                </c:pt>
                <c:pt idx="8">
                  <c:v>2010</c:v>
                </c:pt>
              </c:numCache>
            </c:numRef>
          </c:cat>
          <c:val>
            <c:numRef>
              <c:f>[déchets.xlsx]Feuil4!$C$5:$K$5</c:f>
              <c:numCache>
                <c:formatCode>General</c:formatCode>
                <c:ptCount val="9"/>
                <c:pt idx="0">
                  <c:v>6704</c:v>
                </c:pt>
                <c:pt idx="1">
                  <c:v>5991.63</c:v>
                </c:pt>
                <c:pt idx="2">
                  <c:v>6131.2039999999997</c:v>
                </c:pt>
                <c:pt idx="3">
                  <c:v>5876.9</c:v>
                </c:pt>
                <c:pt idx="4">
                  <c:v>6053.23</c:v>
                </c:pt>
                <c:pt idx="5">
                  <c:v>6027</c:v>
                </c:pt>
                <c:pt idx="6">
                  <c:v>6179</c:v>
                </c:pt>
                <c:pt idx="7">
                  <c:v>6431</c:v>
                </c:pt>
                <c:pt idx="8">
                  <c:v>6584</c:v>
                </c:pt>
              </c:numCache>
            </c:numRef>
          </c:val>
          <c:smooth val="0"/>
          <c:extLst>
            <c:ext xmlns:c16="http://schemas.microsoft.com/office/drawing/2014/chart" uri="{C3380CC4-5D6E-409C-BE32-E72D297353CC}">
              <c16:uniqueId val="{00000002-14CB-41C3-A0AF-01B7D4C86DE7}"/>
            </c:ext>
          </c:extLst>
        </c:ser>
        <c:ser>
          <c:idx val="3"/>
          <c:order val="3"/>
          <c:tx>
            <c:strRef>
              <c:f>[déchets.xlsx]Feuil4!$B$3</c:f>
              <c:strCache>
                <c:ptCount val="1"/>
                <c:pt idx="0">
                  <c:v>OM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[déchets.xlsx]Feuil4!$C$2:$K$2</c:f>
              <c:numCache>
                <c:formatCode>General</c:formatCode>
                <c:ptCount val="9"/>
                <c:pt idx="0">
                  <c:v>2018</c:v>
                </c:pt>
                <c:pt idx="1">
                  <c:v>2017</c:v>
                </c:pt>
                <c:pt idx="2">
                  <c:v>2016</c:v>
                </c:pt>
                <c:pt idx="3">
                  <c:v>2015</c:v>
                </c:pt>
                <c:pt idx="4">
                  <c:v>2014</c:v>
                </c:pt>
                <c:pt idx="5">
                  <c:v>2013</c:v>
                </c:pt>
                <c:pt idx="6">
                  <c:v>2012</c:v>
                </c:pt>
                <c:pt idx="7">
                  <c:v>2011</c:v>
                </c:pt>
                <c:pt idx="8">
                  <c:v>2010</c:v>
                </c:pt>
              </c:numCache>
            </c:numRef>
          </c:cat>
          <c:val>
            <c:numRef>
              <c:f>[déchets.xlsx]Feuil4!$C$3:$K$3</c:f>
              <c:numCache>
                <c:formatCode>#,##0</c:formatCode>
                <c:ptCount val="9"/>
                <c:pt idx="0" formatCode="General">
                  <c:v>20779.96</c:v>
                </c:pt>
                <c:pt idx="1">
                  <c:v>20151.23</c:v>
                </c:pt>
                <c:pt idx="2">
                  <c:v>20758.32</c:v>
                </c:pt>
                <c:pt idx="3">
                  <c:v>21207</c:v>
                </c:pt>
                <c:pt idx="4">
                  <c:v>21785</c:v>
                </c:pt>
                <c:pt idx="5" formatCode="General">
                  <c:v>21744</c:v>
                </c:pt>
                <c:pt idx="6" formatCode="General">
                  <c:v>22184</c:v>
                </c:pt>
                <c:pt idx="7" formatCode="General">
                  <c:v>22678</c:v>
                </c:pt>
                <c:pt idx="8" formatCode="General">
                  <c:v>22589</c:v>
                </c:pt>
              </c:numCache>
            </c:numRef>
          </c:val>
          <c:smooth val="0"/>
          <c:extLst>
            <c:ext xmlns:c16="http://schemas.microsoft.com/office/drawing/2014/chart" uri="{C3380CC4-5D6E-409C-BE32-E72D297353CC}">
              <c16:uniqueId val="{00000003-14CB-41C3-A0AF-01B7D4C86DE7}"/>
            </c:ext>
          </c:extLst>
        </c:ser>
        <c:dLbls>
          <c:showLegendKey val="0"/>
          <c:showVal val="0"/>
          <c:showCatName val="0"/>
          <c:showSerName val="0"/>
          <c:showPercent val="0"/>
          <c:showBubbleSize val="0"/>
        </c:dLbls>
        <c:marker val="1"/>
        <c:smooth val="0"/>
        <c:axId val="-712410288"/>
        <c:axId val="-712408112"/>
      </c:lineChart>
      <c:catAx>
        <c:axId val="-7124102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08112"/>
        <c:crosses val="autoZero"/>
        <c:auto val="1"/>
        <c:lblAlgn val="ctr"/>
        <c:lblOffset val="100"/>
        <c:noMultiLvlLbl val="0"/>
      </c:catAx>
      <c:valAx>
        <c:axId val="-71240811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Tonnes de déchets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10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[déchets.xlsx]Feuil2!$C$22</c:f>
              <c:strCache>
                <c:ptCount val="1"/>
                <c:pt idx="0">
                  <c:v>valorisation matière et organique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[déchets.xlsx]Feuil2!$D$21:$G$21</c:f>
              <c:numCache>
                <c:formatCode>General</c:formatCode>
                <c:ptCount val="4"/>
                <c:pt idx="0">
                  <c:v>2017</c:v>
                </c:pt>
                <c:pt idx="1">
                  <c:v>2016</c:v>
                </c:pt>
                <c:pt idx="2">
                  <c:v>2015</c:v>
                </c:pt>
                <c:pt idx="3">
                  <c:v>2014</c:v>
                </c:pt>
              </c:numCache>
            </c:numRef>
          </c:cat>
          <c:val>
            <c:numRef>
              <c:f>[déchets.xlsx]Feuil2!$D$22:$G$22</c:f>
              <c:numCache>
                <c:formatCode>General</c:formatCode>
                <c:ptCount val="4"/>
                <c:pt idx="0">
                  <c:v>44.56</c:v>
                </c:pt>
                <c:pt idx="1">
                  <c:v>43.89</c:v>
                </c:pt>
                <c:pt idx="2">
                  <c:v>41.99</c:v>
                </c:pt>
                <c:pt idx="3">
                  <c:v>22.37</c:v>
                </c:pt>
              </c:numCache>
            </c:numRef>
          </c:val>
          <c:extLst>
            <c:ext xmlns:c16="http://schemas.microsoft.com/office/drawing/2014/chart" uri="{C3380CC4-5D6E-409C-BE32-E72D297353CC}">
              <c16:uniqueId val="{00000000-4E24-4964-A6D9-1F1215FF70D1}"/>
            </c:ext>
          </c:extLst>
        </c:ser>
        <c:ser>
          <c:idx val="1"/>
          <c:order val="1"/>
          <c:tx>
            <c:strRef>
              <c:f>[déchets.xlsx]Feuil2!$C$23</c:f>
              <c:strCache>
                <c:ptCount val="1"/>
                <c:pt idx="0">
                  <c:v>incinération sans récupération d'énergie et le stockage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[déchets.xlsx]Feuil2!$D$21:$G$21</c:f>
              <c:numCache>
                <c:formatCode>General</c:formatCode>
                <c:ptCount val="4"/>
                <c:pt idx="0">
                  <c:v>2017</c:v>
                </c:pt>
                <c:pt idx="1">
                  <c:v>2016</c:v>
                </c:pt>
                <c:pt idx="2">
                  <c:v>2015</c:v>
                </c:pt>
                <c:pt idx="3">
                  <c:v>2014</c:v>
                </c:pt>
              </c:numCache>
            </c:numRef>
          </c:cat>
          <c:val>
            <c:numRef>
              <c:f>[déchets.xlsx]Feuil2!$D$23:$G$23</c:f>
              <c:numCache>
                <c:formatCode>General</c:formatCode>
                <c:ptCount val="4"/>
                <c:pt idx="0">
                  <c:v>9.16</c:v>
                </c:pt>
                <c:pt idx="1">
                  <c:v>9.35</c:v>
                </c:pt>
                <c:pt idx="2">
                  <c:v>9.5500000000000007</c:v>
                </c:pt>
                <c:pt idx="3">
                  <c:v>0</c:v>
                </c:pt>
              </c:numCache>
            </c:numRef>
          </c:val>
          <c:extLst>
            <c:ext xmlns:c16="http://schemas.microsoft.com/office/drawing/2014/chart" uri="{C3380CC4-5D6E-409C-BE32-E72D297353CC}">
              <c16:uniqueId val="{00000001-4E24-4964-A6D9-1F1215FF70D1}"/>
            </c:ext>
          </c:extLst>
        </c:ser>
        <c:ser>
          <c:idx val="2"/>
          <c:order val="2"/>
          <c:tx>
            <c:strRef>
              <c:f>[déchets.xlsx]Feuil2!$C$24</c:f>
              <c:strCache>
                <c:ptCount val="1"/>
                <c:pt idx="0">
                  <c:v>incinération avec récupération énergie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[déchets.xlsx]Feuil2!$D$21:$G$21</c:f>
              <c:numCache>
                <c:formatCode>General</c:formatCode>
                <c:ptCount val="4"/>
                <c:pt idx="0">
                  <c:v>2017</c:v>
                </c:pt>
                <c:pt idx="1">
                  <c:v>2016</c:v>
                </c:pt>
                <c:pt idx="2">
                  <c:v>2015</c:v>
                </c:pt>
                <c:pt idx="3">
                  <c:v>2014</c:v>
                </c:pt>
              </c:numCache>
            </c:numRef>
          </c:cat>
          <c:val>
            <c:numRef>
              <c:f>[déchets.xlsx]Feuil2!$D$24:$G$24</c:f>
              <c:numCache>
                <c:formatCode>General</c:formatCode>
                <c:ptCount val="4"/>
                <c:pt idx="0">
                  <c:v>46.28</c:v>
                </c:pt>
                <c:pt idx="1">
                  <c:v>46.76</c:v>
                </c:pt>
                <c:pt idx="2">
                  <c:v>48.46</c:v>
                </c:pt>
                <c:pt idx="3">
                  <c:v>77.63</c:v>
                </c:pt>
              </c:numCache>
            </c:numRef>
          </c:val>
          <c:extLst>
            <c:ext xmlns:c16="http://schemas.microsoft.com/office/drawing/2014/chart" uri="{C3380CC4-5D6E-409C-BE32-E72D297353CC}">
              <c16:uniqueId val="{00000002-4E24-4964-A6D9-1F1215FF70D1}"/>
            </c:ext>
          </c:extLst>
        </c:ser>
        <c:dLbls>
          <c:dLblPos val="ctr"/>
          <c:showLegendKey val="0"/>
          <c:showVal val="1"/>
          <c:showCatName val="0"/>
          <c:showSerName val="0"/>
          <c:showPercent val="0"/>
          <c:showBubbleSize val="0"/>
        </c:dLbls>
        <c:gapWidth val="150"/>
        <c:overlap val="100"/>
        <c:axId val="-712414640"/>
        <c:axId val="-712418992"/>
      </c:barChart>
      <c:catAx>
        <c:axId val="-71241464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18992"/>
        <c:crosses val="autoZero"/>
        <c:auto val="1"/>
        <c:lblAlgn val="ctr"/>
        <c:lblOffset val="100"/>
        <c:noMultiLvlLbl val="0"/>
      </c:catAx>
      <c:valAx>
        <c:axId val="-71241899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Pourcentage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1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[déchets.xlsx]Feuil2!$C$14</c:f>
              <c:strCache>
                <c:ptCount val="1"/>
                <c:pt idx="0">
                  <c:v>valorisation matière et organique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[déchets.xlsx]Feuil2!$D$13:$G$13</c:f>
              <c:numCache>
                <c:formatCode>General</c:formatCode>
                <c:ptCount val="4"/>
                <c:pt idx="0">
                  <c:v>2017</c:v>
                </c:pt>
                <c:pt idx="1">
                  <c:v>2016</c:v>
                </c:pt>
                <c:pt idx="2">
                  <c:v>2015</c:v>
                </c:pt>
                <c:pt idx="3">
                  <c:v>2014</c:v>
                </c:pt>
              </c:numCache>
            </c:numRef>
          </c:cat>
          <c:val>
            <c:numRef>
              <c:f>[déchets.xlsx]Feuil2!$D$14:$G$14</c:f>
              <c:numCache>
                <c:formatCode>General</c:formatCode>
                <c:ptCount val="4"/>
                <c:pt idx="0">
                  <c:v>46.59</c:v>
                </c:pt>
                <c:pt idx="1">
                  <c:v>45.07</c:v>
                </c:pt>
                <c:pt idx="2">
                  <c:v>42.85</c:v>
                </c:pt>
                <c:pt idx="3">
                  <c:v>23.46</c:v>
                </c:pt>
              </c:numCache>
            </c:numRef>
          </c:val>
          <c:extLst>
            <c:ext xmlns:c16="http://schemas.microsoft.com/office/drawing/2014/chart" uri="{C3380CC4-5D6E-409C-BE32-E72D297353CC}">
              <c16:uniqueId val="{00000000-FED2-4330-BE6D-771F16B4C395}"/>
            </c:ext>
          </c:extLst>
        </c:ser>
        <c:ser>
          <c:idx val="1"/>
          <c:order val="1"/>
          <c:tx>
            <c:strRef>
              <c:f>[déchets.xlsx]Feuil2!$C$15</c:f>
              <c:strCache>
                <c:ptCount val="1"/>
                <c:pt idx="0">
                  <c:v>incinération sans récupération d'énergie et le stockage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[déchets.xlsx]Feuil2!$D$13:$G$13</c:f>
              <c:numCache>
                <c:formatCode>General</c:formatCode>
                <c:ptCount val="4"/>
                <c:pt idx="0">
                  <c:v>2017</c:v>
                </c:pt>
                <c:pt idx="1">
                  <c:v>2016</c:v>
                </c:pt>
                <c:pt idx="2">
                  <c:v>2015</c:v>
                </c:pt>
                <c:pt idx="3">
                  <c:v>2014</c:v>
                </c:pt>
              </c:numCache>
            </c:numRef>
          </c:cat>
          <c:val>
            <c:numRef>
              <c:f>[déchets.xlsx]Feuil2!$D$15:$G$15</c:f>
              <c:numCache>
                <c:formatCode>General</c:formatCode>
                <c:ptCount val="4"/>
                <c:pt idx="0">
                  <c:v>53.39</c:v>
                </c:pt>
                <c:pt idx="1">
                  <c:v>54.91</c:v>
                </c:pt>
                <c:pt idx="2">
                  <c:v>57.13</c:v>
                </c:pt>
                <c:pt idx="3">
                  <c:v>76.540000000000006</c:v>
                </c:pt>
              </c:numCache>
            </c:numRef>
          </c:val>
          <c:extLst>
            <c:ext xmlns:c16="http://schemas.microsoft.com/office/drawing/2014/chart" uri="{C3380CC4-5D6E-409C-BE32-E72D297353CC}">
              <c16:uniqueId val="{00000001-FED2-4330-BE6D-771F16B4C395}"/>
            </c:ext>
          </c:extLst>
        </c:ser>
        <c:ser>
          <c:idx val="2"/>
          <c:order val="2"/>
          <c:tx>
            <c:strRef>
              <c:f>[déchets.xlsx]Feuil2!$C$16</c:f>
              <c:strCache>
                <c:ptCount val="1"/>
                <c:pt idx="0">
                  <c:v>incinération avec récupération énergie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[déchets.xlsx]Feuil2!$D$13:$G$13</c:f>
              <c:numCache>
                <c:formatCode>General</c:formatCode>
                <c:ptCount val="4"/>
                <c:pt idx="0">
                  <c:v>2017</c:v>
                </c:pt>
                <c:pt idx="1">
                  <c:v>2016</c:v>
                </c:pt>
                <c:pt idx="2">
                  <c:v>2015</c:v>
                </c:pt>
                <c:pt idx="3">
                  <c:v>2014</c:v>
                </c:pt>
              </c:numCache>
            </c:numRef>
          </c:cat>
          <c:val>
            <c:numRef>
              <c:f>[déchets.xlsx]Feuil2!$D$16:$G$16</c:f>
              <c:numCache>
                <c:formatCode>General</c:formatCode>
                <c:ptCount val="4"/>
                <c:pt idx="0">
                  <c:v>0.02</c:v>
                </c:pt>
                <c:pt idx="1">
                  <c:v>0.02</c:v>
                </c:pt>
                <c:pt idx="2">
                  <c:v>0.02</c:v>
                </c:pt>
                <c:pt idx="3">
                  <c:v>0</c:v>
                </c:pt>
              </c:numCache>
            </c:numRef>
          </c:val>
          <c:extLst>
            <c:ext xmlns:c16="http://schemas.microsoft.com/office/drawing/2014/chart" uri="{C3380CC4-5D6E-409C-BE32-E72D297353CC}">
              <c16:uniqueId val="{00000002-FED2-4330-BE6D-771F16B4C395}"/>
            </c:ext>
          </c:extLst>
        </c:ser>
        <c:dLbls>
          <c:dLblPos val="ctr"/>
          <c:showLegendKey val="0"/>
          <c:showVal val="1"/>
          <c:showCatName val="0"/>
          <c:showSerName val="0"/>
          <c:showPercent val="0"/>
          <c:showBubbleSize val="0"/>
        </c:dLbls>
        <c:gapWidth val="150"/>
        <c:overlap val="100"/>
        <c:axId val="-712413552"/>
        <c:axId val="-712417904"/>
      </c:barChart>
      <c:catAx>
        <c:axId val="-71241355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17904"/>
        <c:crosses val="autoZero"/>
        <c:auto val="1"/>
        <c:lblAlgn val="ctr"/>
        <c:lblOffset val="100"/>
        <c:noMultiLvlLbl val="0"/>
      </c:catAx>
      <c:valAx>
        <c:axId val="-712417904"/>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Pourcentage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241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CCEABL!$B$8</c:f>
              <c:strCache>
                <c:ptCount val="1"/>
                <c:pt idx="0">
                  <c:v>CMS</c:v>
                </c:pt>
              </c:strCache>
            </c:strRef>
          </c:tx>
          <c:spPr>
            <a:solidFill>
              <a:schemeClr val="accent1"/>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CCEABL!$B$9:$B$15</c:f>
              <c:numCache>
                <c:formatCode>#,##0" GWh"</c:formatCode>
                <c:ptCount val="7"/>
                <c:pt idx="0">
                  <c:v>1.0620681889744434</c:v>
                </c:pt>
                <c:pt idx="1">
                  <c:v>0</c:v>
                </c:pt>
                <c:pt idx="2">
                  <c:v>0</c:v>
                </c:pt>
                <c:pt idx="3">
                  <c:v>0</c:v>
                </c:pt>
                <c:pt idx="4">
                  <c:v>0</c:v>
                </c:pt>
                <c:pt idx="5">
                  <c:v>0</c:v>
                </c:pt>
                <c:pt idx="6">
                  <c:v>0</c:v>
                </c:pt>
              </c:numCache>
            </c:numRef>
          </c:val>
          <c:extLst>
            <c:ext xmlns:c16="http://schemas.microsoft.com/office/drawing/2014/chart" uri="{C3380CC4-5D6E-409C-BE32-E72D297353CC}">
              <c16:uniqueId val="{00000000-4242-40FC-B52A-8DB0794829FE}"/>
            </c:ext>
          </c:extLst>
        </c:ser>
        <c:ser>
          <c:idx val="1"/>
          <c:order val="1"/>
          <c:tx>
            <c:strRef>
              <c:f>CCEABL!$C$8</c:f>
              <c:strCache>
                <c:ptCount val="1"/>
                <c:pt idx="0">
                  <c:v>ENRt</c:v>
                </c:pt>
              </c:strCache>
            </c:strRef>
          </c:tx>
          <c:spPr>
            <a:solidFill>
              <a:schemeClr val="accent2"/>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CCEABL!$C$9:$C$15</c:f>
              <c:numCache>
                <c:formatCode>#,##0" GWh"</c:formatCode>
                <c:ptCount val="7"/>
                <c:pt idx="0">
                  <c:v>87.66209376624461</c:v>
                </c:pt>
                <c:pt idx="1">
                  <c:v>0.97704662279770405</c:v>
                </c:pt>
                <c:pt idx="2">
                  <c:v>91.7085350709567</c:v>
                </c:pt>
                <c:pt idx="3">
                  <c:v>0</c:v>
                </c:pt>
                <c:pt idx="4">
                  <c:v>0</c:v>
                </c:pt>
                <c:pt idx="5">
                  <c:v>0</c:v>
                </c:pt>
                <c:pt idx="6">
                  <c:v>0</c:v>
                </c:pt>
              </c:numCache>
            </c:numRef>
          </c:val>
          <c:extLst>
            <c:ext xmlns:c16="http://schemas.microsoft.com/office/drawing/2014/chart" uri="{C3380CC4-5D6E-409C-BE32-E72D297353CC}">
              <c16:uniqueId val="{00000001-4242-40FC-B52A-8DB0794829FE}"/>
            </c:ext>
          </c:extLst>
        </c:ser>
        <c:ser>
          <c:idx val="2"/>
          <c:order val="2"/>
          <c:tx>
            <c:strRef>
              <c:f>CCEABL!$D$8</c:f>
              <c:strCache>
                <c:ptCount val="1"/>
                <c:pt idx="0">
                  <c:v>Electricité</c:v>
                </c:pt>
              </c:strCache>
            </c:strRef>
          </c:tx>
          <c:spPr>
            <a:solidFill>
              <a:schemeClr val="accent3"/>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CCEABL!$D$9:$D$15</c:f>
              <c:numCache>
                <c:formatCode>#,##0" GWh"</c:formatCode>
                <c:ptCount val="7"/>
                <c:pt idx="0">
                  <c:v>116.875414669002</c:v>
                </c:pt>
                <c:pt idx="1">
                  <c:v>30.751820709704401</c:v>
                </c:pt>
                <c:pt idx="2">
                  <c:v>78.033593993458396</c:v>
                </c:pt>
                <c:pt idx="3">
                  <c:v>8.8711945955700493</c:v>
                </c:pt>
                <c:pt idx="4">
                  <c:v>1.13508482868774</c:v>
                </c:pt>
                <c:pt idx="5">
                  <c:v>0.57391182209293401</c:v>
                </c:pt>
                <c:pt idx="6">
                  <c:v>0</c:v>
                </c:pt>
              </c:numCache>
            </c:numRef>
          </c:val>
          <c:extLst>
            <c:ext xmlns:c16="http://schemas.microsoft.com/office/drawing/2014/chart" uri="{C3380CC4-5D6E-409C-BE32-E72D297353CC}">
              <c16:uniqueId val="{00000002-4242-40FC-B52A-8DB0794829FE}"/>
            </c:ext>
          </c:extLst>
        </c:ser>
        <c:ser>
          <c:idx val="3"/>
          <c:order val="3"/>
          <c:tx>
            <c:strRef>
              <c:f>CCEABL!$E$8</c:f>
              <c:strCache>
                <c:ptCount val="1"/>
                <c:pt idx="0">
                  <c:v>Gaz</c:v>
                </c:pt>
              </c:strCache>
            </c:strRef>
          </c:tx>
          <c:spPr>
            <a:solidFill>
              <a:schemeClr val="accent4"/>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CCEABL!$E$9:$E$15</c:f>
              <c:numCache>
                <c:formatCode>#,##0" GWh"</c:formatCode>
                <c:ptCount val="7"/>
                <c:pt idx="0">
                  <c:v>25.807493090575907</c:v>
                </c:pt>
                <c:pt idx="1">
                  <c:v>11.063232000988201</c:v>
                </c:pt>
                <c:pt idx="2">
                  <c:v>33.556097731750398</c:v>
                </c:pt>
                <c:pt idx="3">
                  <c:v>0.44087970209989402</c:v>
                </c:pt>
                <c:pt idx="4">
                  <c:v>0</c:v>
                </c:pt>
                <c:pt idx="5">
                  <c:v>0</c:v>
                </c:pt>
                <c:pt idx="6">
                  <c:v>0</c:v>
                </c:pt>
              </c:numCache>
            </c:numRef>
          </c:val>
          <c:extLst>
            <c:ext xmlns:c16="http://schemas.microsoft.com/office/drawing/2014/chart" uri="{C3380CC4-5D6E-409C-BE32-E72D297353CC}">
              <c16:uniqueId val="{00000003-4242-40FC-B52A-8DB0794829FE}"/>
            </c:ext>
          </c:extLst>
        </c:ser>
        <c:ser>
          <c:idx val="4"/>
          <c:order val="4"/>
          <c:tx>
            <c:strRef>
              <c:f>CCEABL!$F$8</c:f>
              <c:strCache>
                <c:ptCount val="1"/>
                <c:pt idx="0">
                  <c:v>Organo-carburants</c:v>
                </c:pt>
              </c:strCache>
            </c:strRef>
          </c:tx>
          <c:spPr>
            <a:solidFill>
              <a:schemeClr val="accent5"/>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CCEABL!$F$9:$F$15</c:f>
              <c:numCache>
                <c:formatCode>#,##0" GWh"</c:formatCode>
                <c:ptCount val="7"/>
                <c:pt idx="0">
                  <c:v>0</c:v>
                </c:pt>
                <c:pt idx="1">
                  <c:v>0</c:v>
                </c:pt>
                <c:pt idx="2">
                  <c:v>0</c:v>
                </c:pt>
                <c:pt idx="3">
                  <c:v>3.8894080110245199</c:v>
                </c:pt>
                <c:pt idx="4">
                  <c:v>9.8952221740046298</c:v>
                </c:pt>
                <c:pt idx="5">
                  <c:v>15.193995587298351</c:v>
                </c:pt>
                <c:pt idx="6">
                  <c:v>0</c:v>
                </c:pt>
              </c:numCache>
            </c:numRef>
          </c:val>
          <c:extLst>
            <c:ext xmlns:c16="http://schemas.microsoft.com/office/drawing/2014/chart" uri="{C3380CC4-5D6E-409C-BE32-E72D297353CC}">
              <c16:uniqueId val="{00000004-4242-40FC-B52A-8DB0794829FE}"/>
            </c:ext>
          </c:extLst>
        </c:ser>
        <c:ser>
          <c:idx val="5"/>
          <c:order val="5"/>
          <c:tx>
            <c:strRef>
              <c:f>CCEABL!$G$8</c:f>
              <c:strCache>
                <c:ptCount val="1"/>
                <c:pt idx="0">
                  <c:v>Produits pétroliers</c:v>
                </c:pt>
              </c:strCache>
            </c:strRef>
          </c:tx>
          <c:spPr>
            <a:solidFill>
              <a:schemeClr val="accent6"/>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CCEABL!$G$9:$G$15</c:f>
              <c:numCache>
                <c:formatCode>#,##0" GWh"</c:formatCode>
                <c:ptCount val="7"/>
                <c:pt idx="0">
                  <c:v>35.875983910191771</c:v>
                </c:pt>
                <c:pt idx="1">
                  <c:v>9.5278681119893296</c:v>
                </c:pt>
                <c:pt idx="2">
                  <c:v>51.330212182091799</c:v>
                </c:pt>
                <c:pt idx="3">
                  <c:v>55.9820758926341</c:v>
                </c:pt>
                <c:pt idx="4">
                  <c:v>133.28350073726591</c:v>
                </c:pt>
                <c:pt idx="5">
                  <c:v>212.95272557695108</c:v>
                </c:pt>
                <c:pt idx="6">
                  <c:v>0</c:v>
                </c:pt>
              </c:numCache>
            </c:numRef>
          </c:val>
          <c:extLst>
            <c:ext xmlns:c16="http://schemas.microsoft.com/office/drawing/2014/chart" uri="{C3380CC4-5D6E-409C-BE32-E72D297353CC}">
              <c16:uniqueId val="{00000005-4242-40FC-B52A-8DB0794829FE}"/>
            </c:ext>
          </c:extLst>
        </c:ser>
        <c:ser>
          <c:idx val="6"/>
          <c:order val="6"/>
          <c:tx>
            <c:strRef>
              <c:f>CCEABL!$H$8</c:f>
              <c:strCache>
                <c:ptCount val="1"/>
                <c:pt idx="0">
                  <c:v>Déchets</c:v>
                </c:pt>
              </c:strCache>
            </c:strRef>
          </c:tx>
          <c:spPr>
            <a:solidFill>
              <a:schemeClr val="accent1">
                <a:lumMod val="60000"/>
              </a:schemeClr>
            </a:solidFill>
            <a:ln>
              <a:noFill/>
            </a:ln>
            <a:effectLst/>
          </c:spPr>
          <c:invertIfNegative val="0"/>
          <c:dLbls>
            <c:delete val="1"/>
          </c:dLbls>
          <c:cat>
            <c:strRef>
              <c:f>CCEABL!$A$9:$A$15</c:f>
              <c:strCache>
                <c:ptCount val="7"/>
                <c:pt idx="0">
                  <c:v>Industrie</c:v>
                </c:pt>
                <c:pt idx="1">
                  <c:v>Tertiaire</c:v>
                </c:pt>
                <c:pt idx="2">
                  <c:v>Résidentiel</c:v>
                </c:pt>
                <c:pt idx="3">
                  <c:v>Agriculture</c:v>
                </c:pt>
                <c:pt idx="4">
                  <c:v>Déplacements</c:v>
                </c:pt>
                <c:pt idx="5">
                  <c:v>Fret</c:v>
                </c:pt>
                <c:pt idx="6">
                  <c:v>Gestion des déchets</c:v>
                </c:pt>
              </c:strCache>
            </c:strRef>
          </c:cat>
          <c:val>
            <c:numRef>
              <c:f>CCEABL!$H$9:$H$15</c:f>
              <c:numCache>
                <c:formatCode>#,##0" GWh"</c:formatCode>
                <c:ptCount val="7"/>
                <c:pt idx="0">
                  <c:v>115.47951906058404</c:v>
                </c:pt>
                <c:pt idx="1">
                  <c:v>0</c:v>
                </c:pt>
                <c:pt idx="2">
                  <c:v>0</c:v>
                </c:pt>
                <c:pt idx="3">
                  <c:v>0</c:v>
                </c:pt>
                <c:pt idx="4">
                  <c:v>0</c:v>
                </c:pt>
                <c:pt idx="5">
                  <c:v>0</c:v>
                </c:pt>
                <c:pt idx="6">
                  <c:v>0</c:v>
                </c:pt>
              </c:numCache>
            </c:numRef>
          </c:val>
          <c:extLst>
            <c:ext xmlns:c16="http://schemas.microsoft.com/office/drawing/2014/chart" uri="{C3380CC4-5D6E-409C-BE32-E72D297353CC}">
              <c16:uniqueId val="{00000006-4242-40FC-B52A-8DB0794829FE}"/>
            </c:ext>
          </c:extLst>
        </c:ser>
        <c:dLbls>
          <c:showLegendKey val="0"/>
          <c:showVal val="1"/>
          <c:showCatName val="0"/>
          <c:showSerName val="0"/>
          <c:showPercent val="0"/>
          <c:showBubbleSize val="0"/>
        </c:dLbls>
        <c:gapWidth val="75"/>
        <c:overlap val="100"/>
        <c:axId val="-712416816"/>
        <c:axId val="-712409744"/>
      </c:barChart>
      <c:catAx>
        <c:axId val="-71241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09744"/>
        <c:crosses val="autoZero"/>
        <c:auto val="1"/>
        <c:lblAlgn val="ctr"/>
        <c:lblOffset val="100"/>
        <c:noMultiLvlLbl val="0"/>
      </c:catAx>
      <c:valAx>
        <c:axId val="-712409744"/>
        <c:scaling>
          <c:orientation val="minMax"/>
        </c:scaling>
        <c:delete val="0"/>
        <c:axPos val="l"/>
        <c:majorGridlines>
          <c:spPr>
            <a:ln w="9525" cap="flat" cmpd="sng" algn="ctr">
              <a:solidFill>
                <a:schemeClr val="tx1">
                  <a:lumMod val="15000"/>
                  <a:lumOff val="85000"/>
                </a:schemeClr>
              </a:solidFill>
              <a:round/>
            </a:ln>
            <a:effectLst/>
          </c:spPr>
        </c:majorGridlines>
        <c:numFmt formatCode="#,##0&quot; GWh&quot;"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crossAx val="-712416816"/>
        <c:crosses val="autoZero"/>
        <c:crossBetween val="between"/>
      </c:valAx>
      <c:spPr>
        <a:pattFill prst="ltDnDiag">
          <a:fgClr>
            <a:schemeClr val="bg2"/>
          </a:fgClr>
          <a:bgClr>
            <a:schemeClr val="bg1"/>
          </a:bgClr>
        </a:patt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PT Sans" panose="020B0503020203020204" pitchFamily="34" charset="0"/>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PT Sans" panose="020B0503020203020204" pitchFamily="34" charset="0"/>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381069372943597"/>
          <c:y val="0.1849514762071745"/>
          <c:w val="0.2659179261908689"/>
          <c:h val="0.69747703601827105"/>
        </c:manualLayout>
      </c:layout>
      <c:doughnutChart>
        <c:varyColors val="1"/>
        <c:ser>
          <c:idx val="0"/>
          <c:order val="0"/>
          <c:dPt>
            <c:idx val="0"/>
            <c:bubble3D val="0"/>
            <c:spPr>
              <a:solidFill>
                <a:schemeClr val="tx2"/>
              </a:solidFill>
              <a:ln w="19050">
                <a:solidFill>
                  <a:schemeClr val="lt1"/>
                </a:solidFill>
              </a:ln>
              <a:effectLst/>
            </c:spPr>
            <c:extLst>
              <c:ext xmlns:c16="http://schemas.microsoft.com/office/drawing/2014/chart" uri="{C3380CC4-5D6E-409C-BE32-E72D297353CC}">
                <c16:uniqueId val="{00000001-0002-462F-9A0B-BFA2C3A8FF4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002-462F-9A0B-BFA2C3A8FF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002-462F-9A0B-BFA2C3A8FF42}"/>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0002-462F-9A0B-BFA2C3A8FF42}"/>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0002-462F-9A0B-BFA2C3A8FF42}"/>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0002-462F-9A0B-BFA2C3A8FF42}"/>
              </c:ext>
            </c:extLst>
          </c:dPt>
          <c:dPt>
            <c:idx val="6"/>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D-0002-462F-9A0B-BFA2C3A8FF42}"/>
              </c:ext>
            </c:extLst>
          </c:dPt>
          <c:dPt>
            <c:idx val="7"/>
            <c:bubble3D val="0"/>
            <c:spPr>
              <a:solidFill>
                <a:srgbClr val="FBF86E"/>
              </a:solidFill>
              <a:ln w="19050">
                <a:solidFill>
                  <a:schemeClr val="lt1"/>
                </a:solidFill>
              </a:ln>
              <a:effectLst/>
            </c:spPr>
            <c:extLst>
              <c:ext xmlns:c16="http://schemas.microsoft.com/office/drawing/2014/chart" uri="{C3380CC4-5D6E-409C-BE32-E72D297353CC}">
                <c16:uniqueId val="{0000000F-0002-462F-9A0B-BFA2C3A8FF4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002-462F-9A0B-BFA2C3A8FF42}"/>
              </c:ext>
            </c:extLst>
          </c:dPt>
          <c:dLbls>
            <c:dLbl>
              <c:idx val="1"/>
              <c:layout>
                <c:manualLayout>
                  <c:x val="0.16979829620288944"/>
                  <c:y val="2.1877498979565393E-2"/>
                </c:manualLayout>
              </c:layout>
              <c:showLegendKey val="0"/>
              <c:showVal val="0"/>
              <c:showCatName val="1"/>
              <c:showSerName val="0"/>
              <c:showPercent val="1"/>
              <c:showBubbleSize val="0"/>
              <c:extLst>
                <c:ext xmlns:c15="http://schemas.microsoft.com/office/drawing/2012/chart" uri="{CE6537A1-D6FC-4f65-9D91-7224C49458BB}">
                  <c15:layout>
                    <c:manualLayout>
                      <c:w val="0.25079783926213262"/>
                      <c:h val="0.14585682818877346"/>
                    </c:manualLayout>
                  </c15:layout>
                </c:ext>
                <c:ext xmlns:c16="http://schemas.microsoft.com/office/drawing/2014/chart" uri="{C3380CC4-5D6E-409C-BE32-E72D297353CC}">
                  <c16:uniqueId val="{00000003-0002-462F-9A0B-BFA2C3A8FF42}"/>
                </c:ext>
              </c:extLst>
            </c:dLbl>
            <c:dLbl>
              <c:idx val="2"/>
              <c:layout>
                <c:manualLayout>
                  <c:x val="0.13936730540866621"/>
                  <c:y val="7.0785757609156175E-2"/>
                </c:manualLayout>
              </c:layout>
              <c:showLegendKey val="0"/>
              <c:showVal val="0"/>
              <c:showCatName val="1"/>
              <c:showSerName val="0"/>
              <c:showPercent val="1"/>
              <c:showBubbleSize val="0"/>
              <c:extLst>
                <c:ext xmlns:c15="http://schemas.microsoft.com/office/drawing/2012/chart" uri="{CE6537A1-D6FC-4f65-9D91-7224C49458BB}">
                  <c15:layout>
                    <c:manualLayout>
                      <c:w val="0.21565639182684607"/>
                      <c:h val="0.10091954366195889"/>
                    </c:manualLayout>
                  </c15:layout>
                </c:ext>
                <c:ext xmlns:c16="http://schemas.microsoft.com/office/drawing/2014/chart" uri="{C3380CC4-5D6E-409C-BE32-E72D297353CC}">
                  <c16:uniqueId val="{00000005-0002-462F-9A0B-BFA2C3A8FF42}"/>
                </c:ext>
              </c:extLst>
            </c:dLbl>
            <c:dLbl>
              <c:idx val="4"/>
              <c:layout>
                <c:manualLayout>
                  <c:x val="-0.1378281752417807"/>
                  <c:y val="-1.09387453230403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002-462F-9A0B-BFA2C3A8FF42}"/>
                </c:ext>
              </c:extLst>
            </c:dLbl>
            <c:dLbl>
              <c:idx val="6"/>
              <c:layout>
                <c:manualLayout>
                  <c:x val="0.11419548515577951"/>
                  <c:y val="-5.11170131958261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002-462F-9A0B-BFA2C3A8FF42}"/>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'Département pour Carto'!$C$2:$K$2</c:f>
              <c:strCache>
                <c:ptCount val="9"/>
                <c:pt idx="0">
                  <c:v>Grand Eolien </c:v>
                </c:pt>
                <c:pt idx="1">
                  <c:v>Solaire photovoltaïque</c:v>
                </c:pt>
                <c:pt idx="2">
                  <c:v>Solaire thermique</c:v>
                </c:pt>
                <c:pt idx="3">
                  <c:v>Hydraulique</c:v>
                </c:pt>
                <c:pt idx="4">
                  <c:v>Bois-énergie</c:v>
                </c:pt>
                <c:pt idx="5">
                  <c:v>Méthanisation </c:v>
                </c:pt>
                <c:pt idx="6">
                  <c:v>Géothermie</c:v>
                </c:pt>
                <c:pt idx="7">
                  <c:v>Énergie fatale</c:v>
                </c:pt>
                <c:pt idx="8">
                  <c:v>Thermalisme</c:v>
                </c:pt>
              </c:strCache>
            </c:strRef>
          </c:cat>
          <c:val>
            <c:numRef>
              <c:f>'Département pour Carto'!$C$24:$K$24</c:f>
              <c:numCache>
                <c:formatCode>0%</c:formatCode>
                <c:ptCount val="9"/>
                <c:pt idx="0">
                  <c:v>0</c:v>
                </c:pt>
                <c:pt idx="1">
                  <c:v>0.10666825264066418</c:v>
                </c:pt>
                <c:pt idx="2">
                  <c:v>6.6816965580364087E-3</c:v>
                </c:pt>
                <c:pt idx="3">
                  <c:v>0</c:v>
                </c:pt>
                <c:pt idx="4">
                  <c:v>0.82386113921817228</c:v>
                </c:pt>
                <c:pt idx="5">
                  <c:v>0</c:v>
                </c:pt>
                <c:pt idx="6">
                  <c:v>6.2788911583127105E-2</c:v>
                </c:pt>
                <c:pt idx="7">
                  <c:v>0</c:v>
                </c:pt>
                <c:pt idx="8">
                  <c:v>0</c:v>
                </c:pt>
              </c:numCache>
            </c:numRef>
          </c:val>
          <c:extLst>
            <c:ext xmlns:c16="http://schemas.microsoft.com/office/drawing/2014/chart" uri="{C3380CC4-5D6E-409C-BE32-E72D297353CC}">
              <c16:uniqueId val="{00000012-0002-462F-9A0B-BFA2C3A8FF42}"/>
            </c:ext>
          </c:extLst>
        </c:ser>
        <c:dLbls>
          <c:showLegendKey val="0"/>
          <c:showVal val="0"/>
          <c:showCatName val="0"/>
          <c:showSerName val="0"/>
          <c:showPercent val="0"/>
          <c:showBubbleSize val="0"/>
          <c:showLeaderLines val="1"/>
        </c:dLbls>
        <c:firstSliceAng val="80"/>
        <c:holeSize val="57"/>
      </c:doughnut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0.42597</cdr:x>
      <cdr:y>0.46133</cdr:y>
    </cdr:from>
    <cdr:to>
      <cdr:x>0.55101</cdr:x>
      <cdr:y>0.56748</cdr:y>
    </cdr:to>
    <cdr:sp macro="" textlink="">
      <cdr:nvSpPr>
        <cdr:cNvPr id="2" name="ZoneTexte 10">
          <a:extLst xmlns:a="http://schemas.openxmlformats.org/drawingml/2006/main">
            <a:ext uri="{FF2B5EF4-FFF2-40B4-BE49-F238E27FC236}">
              <a16:creationId xmlns:a16="http://schemas.microsoft.com/office/drawing/2014/main" id="{8E920F13-6351-4F43-A8ED-80FF091E86DE}"/>
            </a:ext>
          </a:extLst>
        </cdr:cNvPr>
        <cdr:cNvSpPr txBox="1"/>
      </cdr:nvSpPr>
      <cdr:spPr>
        <a:xfrm xmlns:a="http://schemas.openxmlformats.org/drawingml/2006/main">
          <a:off x="2453342" y="1013012"/>
          <a:ext cx="720164" cy="233082"/>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fr-FR" sz="800" b="0" i="1" u="none" strike="noStrike" kern="1200" baseline="0" dirty="0">
              <a:solidFill>
                <a:sysClr val="windowText" lastClr="000000">
                  <a:lumMod val="65000"/>
                  <a:lumOff val="35000"/>
                </a:sysClr>
              </a:solidFill>
              <a:latin typeface="+mn-lt"/>
              <a:ea typeface="+mn-ea"/>
              <a:cs typeface="+mn-cs"/>
            </a:rPr>
            <a:t>205 </a:t>
          </a:r>
          <a:r>
            <a:rPr lang="fr-FR" sz="800" b="0" i="1" u="none" strike="noStrike" kern="1200" baseline="0" dirty="0" err="1">
              <a:solidFill>
                <a:sysClr val="windowText" lastClr="000000">
                  <a:lumMod val="65000"/>
                  <a:lumOff val="35000"/>
                </a:sysClr>
              </a:solidFill>
              <a:latin typeface="+mn-lt"/>
              <a:ea typeface="+mn-ea"/>
              <a:cs typeface="+mn-cs"/>
            </a:rPr>
            <a:t>GWh</a:t>
          </a:r>
          <a:endParaRPr lang="fr-FR" sz="1000" i="1" dirty="0"/>
        </a:p>
      </cdr:txBody>
    </cdr:sp>
  </cdr:relSizeAnchor>
</c:userShapes>
</file>

<file path=ppt/drawings/drawing2.xml><?xml version="1.0" encoding="utf-8"?>
<c:userShapes xmlns:c="http://schemas.openxmlformats.org/drawingml/2006/chart">
  <cdr:relSizeAnchor xmlns:cdr="http://schemas.openxmlformats.org/drawingml/2006/chartDrawing">
    <cdr:from>
      <cdr:x>0.12361</cdr:x>
      <cdr:y>0.11422</cdr:y>
    </cdr:from>
    <cdr:to>
      <cdr:x>0.99446</cdr:x>
      <cdr:y>0.2066</cdr:y>
    </cdr:to>
    <cdr:grpSp>
      <cdr:nvGrpSpPr>
        <cdr:cNvPr id="8" name="Groupe 7">
          <a:extLst xmlns:a="http://schemas.openxmlformats.org/drawingml/2006/main">
            <a:ext uri="{FF2B5EF4-FFF2-40B4-BE49-F238E27FC236}">
              <a16:creationId xmlns:a16="http://schemas.microsoft.com/office/drawing/2014/main" id="{75E4C48A-6DC0-43F8-89CB-3FDC79990EB6}"/>
            </a:ext>
          </a:extLst>
        </cdr:cNvPr>
        <cdr:cNvGrpSpPr/>
      </cdr:nvGrpSpPr>
      <cdr:grpSpPr>
        <a:xfrm xmlns:a="http://schemas.openxmlformats.org/drawingml/2006/main">
          <a:off x="526448" y="321999"/>
          <a:ext cx="3708902" cy="260429"/>
          <a:chOff x="783492" y="409652"/>
          <a:chExt cx="6151267" cy="368103"/>
        </a:xfrm>
      </cdr:grpSpPr>
      <cdr:sp macro="" textlink="">
        <cdr:nvSpPr>
          <cdr:cNvPr id="2" name="ZoneTexte 1">
            <a:extLst xmlns:a="http://schemas.openxmlformats.org/drawingml/2006/main">
              <a:ext uri="{FF2B5EF4-FFF2-40B4-BE49-F238E27FC236}">
                <a16:creationId xmlns:a16="http://schemas.microsoft.com/office/drawing/2014/main" id="{1DE756EC-77A0-43DA-A932-541E2E9DC615}"/>
              </a:ext>
            </a:extLst>
          </cdr:cNvPr>
          <cdr:cNvSpPr txBox="1"/>
        </cdr:nvSpPr>
        <cdr:spPr>
          <a:xfrm xmlns:a="http://schemas.openxmlformats.org/drawingml/2006/main">
            <a:off x="1889859" y="424474"/>
            <a:ext cx="689112" cy="3495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fld id="{26826502-D3B9-4EB0-818C-35D2CD840C51}" type="TxLink">
              <a:rPr lang="en-US" sz="800" b="1" i="0" u="none" strike="noStrike">
                <a:solidFill>
                  <a:srgbClr val="002060"/>
                </a:solidFill>
                <a:latin typeface="Pt sans"/>
              </a:rPr>
              <a:pPr/>
              <a:t>187t</a:t>
            </a:fld>
            <a:endParaRPr lang="fr-FR" sz="700" b="1">
              <a:solidFill>
                <a:srgbClr val="002060"/>
              </a:solidFill>
              <a:latin typeface="Pt sans" panose="020B0503020203020204"/>
            </a:endParaRPr>
          </a:p>
        </cdr:txBody>
      </cdr:sp>
      <cdr:sp macro="" textlink="">
        <cdr:nvSpPr>
          <cdr:cNvPr id="3" name="ZoneTexte 1">
            <a:extLst xmlns:a="http://schemas.openxmlformats.org/drawingml/2006/main">
              <a:ext uri="{FF2B5EF4-FFF2-40B4-BE49-F238E27FC236}">
                <a16:creationId xmlns:a16="http://schemas.microsoft.com/office/drawing/2014/main" id="{5A111AFC-1DB0-46F7-8506-C2E064878F24}"/>
              </a:ext>
            </a:extLst>
          </cdr:cNvPr>
          <cdr:cNvSpPr txBox="1"/>
        </cdr:nvSpPr>
        <cdr:spPr>
          <a:xfrm xmlns:a="http://schemas.openxmlformats.org/drawingml/2006/main">
            <a:off x="783492" y="409821"/>
            <a:ext cx="689112" cy="3495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fld id="{B4E4DC13-9F54-4887-8096-24332F1942BA}" type="TxLink">
              <a:rPr lang="en-US" sz="800" b="1" i="0" u="none" strike="noStrike">
                <a:solidFill>
                  <a:srgbClr val="002060"/>
                </a:solidFill>
                <a:latin typeface="Pt sans"/>
              </a:rPr>
              <a:pPr/>
              <a:t>364t</a:t>
            </a:fld>
            <a:endParaRPr lang="fr-FR" sz="800" b="1" dirty="0">
              <a:solidFill>
                <a:srgbClr val="002060"/>
              </a:solidFill>
              <a:latin typeface="Pt sans" panose="020B0503020203020204"/>
            </a:endParaRPr>
          </a:p>
        </cdr:txBody>
      </cdr:sp>
      <cdr:sp macro="" textlink="">
        <cdr:nvSpPr>
          <cdr:cNvPr id="4" name="ZoneTexte 1">
            <a:extLst xmlns:a="http://schemas.openxmlformats.org/drawingml/2006/main">
              <a:ext uri="{FF2B5EF4-FFF2-40B4-BE49-F238E27FC236}">
                <a16:creationId xmlns:a16="http://schemas.microsoft.com/office/drawing/2014/main" id="{5A111AFC-1DB0-46F7-8506-C2E064878F24}"/>
              </a:ext>
            </a:extLst>
          </cdr:cNvPr>
          <cdr:cNvSpPr txBox="1"/>
        </cdr:nvSpPr>
        <cdr:spPr>
          <a:xfrm xmlns:a="http://schemas.openxmlformats.org/drawingml/2006/main">
            <a:off x="2870585" y="428180"/>
            <a:ext cx="689112" cy="3495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fld id="{B4B0295C-DE86-44FD-B048-C325D287A9CA}" type="TxLink">
              <a:rPr lang="en-US" sz="800" b="1" i="0" u="none" strike="noStrike">
                <a:solidFill>
                  <a:srgbClr val="002060"/>
                </a:solidFill>
                <a:latin typeface="Pt sans"/>
              </a:rPr>
              <a:pPr/>
              <a:t>901t</a:t>
            </a:fld>
            <a:endParaRPr lang="fr-FR" sz="700" b="1">
              <a:solidFill>
                <a:srgbClr val="002060"/>
              </a:solidFill>
              <a:latin typeface="Pt sans" panose="020B0503020203020204"/>
            </a:endParaRPr>
          </a:p>
        </cdr:txBody>
      </cdr:sp>
      <cdr:sp macro="" textlink="">
        <cdr:nvSpPr>
          <cdr:cNvPr id="5" name="ZoneTexte 1">
            <a:extLst xmlns:a="http://schemas.openxmlformats.org/drawingml/2006/main">
              <a:ext uri="{FF2B5EF4-FFF2-40B4-BE49-F238E27FC236}">
                <a16:creationId xmlns:a16="http://schemas.microsoft.com/office/drawing/2014/main" id="{5A111AFC-1DB0-46F7-8506-C2E064878F24}"/>
              </a:ext>
            </a:extLst>
          </cdr:cNvPr>
          <cdr:cNvSpPr txBox="1"/>
        </cdr:nvSpPr>
        <cdr:spPr>
          <a:xfrm xmlns:a="http://schemas.openxmlformats.org/drawingml/2006/main">
            <a:off x="4064436" y="422516"/>
            <a:ext cx="585428" cy="3495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fld id="{34449FF5-7F55-4BA1-805D-9873DC606265}" type="TxLink">
              <a:rPr lang="en-US" sz="800" b="1" i="0" u="none" strike="noStrike">
                <a:solidFill>
                  <a:srgbClr val="002060"/>
                </a:solidFill>
                <a:latin typeface="Pt sans"/>
              </a:rPr>
              <a:pPr/>
              <a:t>22t</a:t>
            </a:fld>
            <a:endParaRPr lang="fr-FR" sz="700" b="1">
              <a:solidFill>
                <a:srgbClr val="002060"/>
              </a:solidFill>
              <a:latin typeface="Pt sans" panose="020B0503020203020204"/>
            </a:endParaRPr>
          </a:p>
        </cdr:txBody>
      </cdr:sp>
      <cdr:sp macro="" textlink="">
        <cdr:nvSpPr>
          <cdr:cNvPr id="6" name="ZoneTexte 1">
            <a:extLst xmlns:a="http://schemas.openxmlformats.org/drawingml/2006/main">
              <a:ext uri="{FF2B5EF4-FFF2-40B4-BE49-F238E27FC236}">
                <a16:creationId xmlns:a16="http://schemas.microsoft.com/office/drawing/2014/main" id="{5A111AFC-1DB0-46F7-8506-C2E064878F24}"/>
              </a:ext>
            </a:extLst>
          </cdr:cNvPr>
          <cdr:cNvSpPr txBox="1"/>
        </cdr:nvSpPr>
        <cdr:spPr>
          <a:xfrm xmlns:a="http://schemas.openxmlformats.org/drawingml/2006/main">
            <a:off x="5029250" y="409652"/>
            <a:ext cx="689112" cy="3495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fld id="{914FBDB7-1235-4ABF-9FC7-52144EC7089A}" type="TxLink">
              <a:rPr lang="en-US" sz="800" b="1" i="0" u="none" strike="noStrike">
                <a:solidFill>
                  <a:srgbClr val="002060"/>
                </a:solidFill>
                <a:latin typeface="Pt sans"/>
              </a:rPr>
              <a:pPr/>
              <a:t>441t</a:t>
            </a:fld>
            <a:endParaRPr lang="fr-FR" sz="700" b="1">
              <a:solidFill>
                <a:srgbClr val="002060"/>
              </a:solidFill>
              <a:latin typeface="Pt sans" panose="020B0503020203020204"/>
            </a:endParaRPr>
          </a:p>
        </cdr:txBody>
      </cdr:sp>
      <cdr:sp macro="" textlink="">
        <cdr:nvSpPr>
          <cdr:cNvPr id="7" name="ZoneTexte 1">
            <a:extLst xmlns:a="http://schemas.openxmlformats.org/drawingml/2006/main">
              <a:ext uri="{FF2B5EF4-FFF2-40B4-BE49-F238E27FC236}">
                <a16:creationId xmlns:a16="http://schemas.microsoft.com/office/drawing/2014/main" id="{5A111AFC-1DB0-46F7-8506-C2E064878F24}"/>
              </a:ext>
            </a:extLst>
          </cdr:cNvPr>
          <cdr:cNvSpPr txBox="1"/>
        </cdr:nvSpPr>
        <cdr:spPr>
          <a:xfrm xmlns:a="http://schemas.openxmlformats.org/drawingml/2006/main">
            <a:off x="6091446" y="417106"/>
            <a:ext cx="843313" cy="3495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fld id="{A6653BD3-C490-43C2-BA3C-88520D7E1648}" type="TxLink">
              <a:rPr lang="en-US" sz="800" b="1" i="0" u="none" strike="noStrike">
                <a:solidFill>
                  <a:srgbClr val="002060"/>
                </a:solidFill>
                <a:latin typeface="Pt sans"/>
              </a:rPr>
              <a:pPr/>
              <a:t>2 845t</a:t>
            </a:fld>
            <a:endParaRPr lang="fr-FR" sz="700" b="1">
              <a:solidFill>
                <a:srgbClr val="002060"/>
              </a:solidFill>
              <a:latin typeface="Pt sans" panose="020B0503020203020204"/>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9D837FB-5E68-41AF-BE0C-B4850FFFBD2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C70E5957-F142-4348-87D1-C34D375897BC}"/>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811AB96-69C8-4450-A769-CB0A8F76010A}" type="datetimeFigureOut">
              <a:rPr lang="fr-FR" smtClean="0"/>
              <a:t>13/07/2021</a:t>
            </a:fld>
            <a:endParaRPr lang="fr-FR" dirty="0"/>
          </a:p>
        </p:txBody>
      </p:sp>
      <p:sp>
        <p:nvSpPr>
          <p:cNvPr id="4" name="Espace réservé du pied de page 3">
            <a:extLst>
              <a:ext uri="{FF2B5EF4-FFF2-40B4-BE49-F238E27FC236}">
                <a16:creationId xmlns:a16="http://schemas.microsoft.com/office/drawing/2014/main" id="{FC6498A2-6F40-49B6-A969-A19BFFE3494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76D22BF7-B8C8-4F36-90B8-F31055620109}"/>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6EF37A7-BAD4-45C9-B110-82F978E495A3}" type="slidenum">
              <a:rPr lang="fr-FR" smtClean="0"/>
              <a:t>‹N°›</a:t>
            </a:fld>
            <a:endParaRPr lang="fr-FR" dirty="0"/>
          </a:p>
        </p:txBody>
      </p:sp>
    </p:spTree>
    <p:extLst>
      <p:ext uri="{BB962C8B-B14F-4D97-AF65-F5344CB8AC3E}">
        <p14:creationId xmlns:p14="http://schemas.microsoft.com/office/powerpoint/2010/main" val="1054589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7D1706A-4DE5-4B00-9089-41A32750DEA8}" type="datetimeFigureOut">
              <a:rPr lang="fr-FR" smtClean="0"/>
              <a:t>13/07/2021</a:t>
            </a:fld>
            <a:endParaRPr lang="fr-FR" dirty="0"/>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3BBD147-EFD4-4BCB-8955-881020CBFC21}" type="slidenum">
              <a:rPr lang="fr-FR" smtClean="0"/>
              <a:t>‹N°›</a:t>
            </a:fld>
            <a:endParaRPr lang="fr-FR" dirty="0"/>
          </a:p>
        </p:txBody>
      </p:sp>
    </p:spTree>
    <p:extLst>
      <p:ext uri="{BB962C8B-B14F-4D97-AF65-F5344CB8AC3E}">
        <p14:creationId xmlns:p14="http://schemas.microsoft.com/office/powerpoint/2010/main" val="408025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28</a:t>
            </a:fld>
            <a:endParaRPr lang="fr-FR" dirty="0"/>
          </a:p>
        </p:txBody>
      </p:sp>
    </p:spTree>
    <p:extLst>
      <p:ext uri="{BB962C8B-B14F-4D97-AF65-F5344CB8AC3E}">
        <p14:creationId xmlns:p14="http://schemas.microsoft.com/office/powerpoint/2010/main" val="100589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42</a:t>
            </a:fld>
            <a:endParaRPr lang="fr-FR" dirty="0"/>
          </a:p>
        </p:txBody>
      </p:sp>
    </p:spTree>
    <p:extLst>
      <p:ext uri="{BB962C8B-B14F-4D97-AF65-F5344CB8AC3E}">
        <p14:creationId xmlns:p14="http://schemas.microsoft.com/office/powerpoint/2010/main" val="226295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45</a:t>
            </a:fld>
            <a:endParaRPr lang="fr-FR" dirty="0"/>
          </a:p>
        </p:txBody>
      </p:sp>
    </p:spTree>
    <p:extLst>
      <p:ext uri="{BB962C8B-B14F-4D97-AF65-F5344CB8AC3E}">
        <p14:creationId xmlns:p14="http://schemas.microsoft.com/office/powerpoint/2010/main" val="51611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46</a:t>
            </a:fld>
            <a:endParaRPr lang="fr-FR" dirty="0"/>
          </a:p>
        </p:txBody>
      </p:sp>
    </p:spTree>
    <p:extLst>
      <p:ext uri="{BB962C8B-B14F-4D97-AF65-F5344CB8AC3E}">
        <p14:creationId xmlns:p14="http://schemas.microsoft.com/office/powerpoint/2010/main" val="261913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47</a:t>
            </a:fld>
            <a:endParaRPr lang="fr-FR" dirty="0"/>
          </a:p>
        </p:txBody>
      </p:sp>
    </p:spTree>
    <p:extLst>
      <p:ext uri="{BB962C8B-B14F-4D97-AF65-F5344CB8AC3E}">
        <p14:creationId xmlns:p14="http://schemas.microsoft.com/office/powerpoint/2010/main" val="122936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48</a:t>
            </a:fld>
            <a:endParaRPr lang="fr-FR" dirty="0"/>
          </a:p>
        </p:txBody>
      </p:sp>
    </p:spTree>
    <p:extLst>
      <p:ext uri="{BB962C8B-B14F-4D97-AF65-F5344CB8AC3E}">
        <p14:creationId xmlns:p14="http://schemas.microsoft.com/office/powerpoint/2010/main" val="178591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49</a:t>
            </a:fld>
            <a:endParaRPr lang="fr-FR" dirty="0"/>
          </a:p>
        </p:txBody>
      </p:sp>
    </p:spTree>
    <p:extLst>
      <p:ext uri="{BB962C8B-B14F-4D97-AF65-F5344CB8AC3E}">
        <p14:creationId xmlns:p14="http://schemas.microsoft.com/office/powerpoint/2010/main" val="124337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50</a:t>
            </a:fld>
            <a:endParaRPr lang="fr-FR" dirty="0"/>
          </a:p>
        </p:txBody>
      </p:sp>
    </p:spTree>
    <p:extLst>
      <p:ext uri="{BB962C8B-B14F-4D97-AF65-F5344CB8AC3E}">
        <p14:creationId xmlns:p14="http://schemas.microsoft.com/office/powerpoint/2010/main" val="574571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51</a:t>
            </a:fld>
            <a:endParaRPr lang="fr-FR" dirty="0"/>
          </a:p>
        </p:txBody>
      </p:sp>
    </p:spTree>
    <p:extLst>
      <p:ext uri="{BB962C8B-B14F-4D97-AF65-F5344CB8AC3E}">
        <p14:creationId xmlns:p14="http://schemas.microsoft.com/office/powerpoint/2010/main" val="2981157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52</a:t>
            </a:fld>
            <a:endParaRPr lang="fr-FR" dirty="0"/>
          </a:p>
        </p:txBody>
      </p:sp>
    </p:spTree>
    <p:extLst>
      <p:ext uri="{BB962C8B-B14F-4D97-AF65-F5344CB8AC3E}">
        <p14:creationId xmlns:p14="http://schemas.microsoft.com/office/powerpoint/2010/main" val="416514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69</a:t>
            </a:fld>
            <a:endParaRPr lang="fr-FR" dirty="0"/>
          </a:p>
        </p:txBody>
      </p:sp>
    </p:spTree>
    <p:extLst>
      <p:ext uri="{BB962C8B-B14F-4D97-AF65-F5344CB8AC3E}">
        <p14:creationId xmlns:p14="http://schemas.microsoft.com/office/powerpoint/2010/main" val="104563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30</a:t>
            </a:fld>
            <a:endParaRPr lang="fr-FR" dirty="0"/>
          </a:p>
        </p:txBody>
      </p:sp>
    </p:spTree>
    <p:extLst>
      <p:ext uri="{BB962C8B-B14F-4D97-AF65-F5344CB8AC3E}">
        <p14:creationId xmlns:p14="http://schemas.microsoft.com/office/powerpoint/2010/main" val="4016313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71</a:t>
            </a:fld>
            <a:endParaRPr lang="fr-FR" dirty="0"/>
          </a:p>
        </p:txBody>
      </p:sp>
    </p:spTree>
    <p:extLst>
      <p:ext uri="{BB962C8B-B14F-4D97-AF65-F5344CB8AC3E}">
        <p14:creationId xmlns:p14="http://schemas.microsoft.com/office/powerpoint/2010/main" val="2943989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77</a:t>
            </a:fld>
            <a:endParaRPr lang="fr-FR" dirty="0"/>
          </a:p>
        </p:txBody>
      </p:sp>
    </p:spTree>
    <p:extLst>
      <p:ext uri="{BB962C8B-B14F-4D97-AF65-F5344CB8AC3E}">
        <p14:creationId xmlns:p14="http://schemas.microsoft.com/office/powerpoint/2010/main" val="2248019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78</a:t>
            </a:fld>
            <a:endParaRPr lang="fr-FR" dirty="0"/>
          </a:p>
        </p:txBody>
      </p:sp>
    </p:spTree>
    <p:extLst>
      <p:ext uri="{BB962C8B-B14F-4D97-AF65-F5344CB8AC3E}">
        <p14:creationId xmlns:p14="http://schemas.microsoft.com/office/powerpoint/2010/main" val="2550517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79</a:t>
            </a:fld>
            <a:endParaRPr lang="fr-FR" dirty="0"/>
          </a:p>
        </p:txBody>
      </p:sp>
    </p:spTree>
    <p:extLst>
      <p:ext uri="{BB962C8B-B14F-4D97-AF65-F5344CB8AC3E}">
        <p14:creationId xmlns:p14="http://schemas.microsoft.com/office/powerpoint/2010/main" val="275863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80</a:t>
            </a:fld>
            <a:endParaRPr lang="fr-FR" dirty="0"/>
          </a:p>
        </p:txBody>
      </p:sp>
    </p:spTree>
    <p:extLst>
      <p:ext uri="{BB962C8B-B14F-4D97-AF65-F5344CB8AC3E}">
        <p14:creationId xmlns:p14="http://schemas.microsoft.com/office/powerpoint/2010/main" val="720973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81</a:t>
            </a:fld>
            <a:endParaRPr lang="fr-FR" dirty="0"/>
          </a:p>
        </p:txBody>
      </p:sp>
    </p:spTree>
    <p:extLst>
      <p:ext uri="{BB962C8B-B14F-4D97-AF65-F5344CB8AC3E}">
        <p14:creationId xmlns:p14="http://schemas.microsoft.com/office/powerpoint/2010/main" val="1369187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82</a:t>
            </a:fld>
            <a:endParaRPr lang="fr-FR" dirty="0"/>
          </a:p>
        </p:txBody>
      </p:sp>
    </p:spTree>
    <p:extLst>
      <p:ext uri="{BB962C8B-B14F-4D97-AF65-F5344CB8AC3E}">
        <p14:creationId xmlns:p14="http://schemas.microsoft.com/office/powerpoint/2010/main" val="407204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83</a:t>
            </a:fld>
            <a:endParaRPr lang="fr-FR" dirty="0"/>
          </a:p>
        </p:txBody>
      </p:sp>
    </p:spTree>
    <p:extLst>
      <p:ext uri="{BB962C8B-B14F-4D97-AF65-F5344CB8AC3E}">
        <p14:creationId xmlns:p14="http://schemas.microsoft.com/office/powerpoint/2010/main" val="794369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84</a:t>
            </a:fld>
            <a:endParaRPr lang="fr-FR" dirty="0"/>
          </a:p>
        </p:txBody>
      </p:sp>
    </p:spTree>
    <p:extLst>
      <p:ext uri="{BB962C8B-B14F-4D97-AF65-F5344CB8AC3E}">
        <p14:creationId xmlns:p14="http://schemas.microsoft.com/office/powerpoint/2010/main" val="4144718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87</a:t>
            </a:fld>
            <a:endParaRPr lang="fr-FR" dirty="0"/>
          </a:p>
        </p:txBody>
      </p:sp>
    </p:spTree>
    <p:extLst>
      <p:ext uri="{BB962C8B-B14F-4D97-AF65-F5344CB8AC3E}">
        <p14:creationId xmlns:p14="http://schemas.microsoft.com/office/powerpoint/2010/main" val="275863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32</a:t>
            </a:fld>
            <a:endParaRPr lang="fr-FR" dirty="0"/>
          </a:p>
        </p:txBody>
      </p:sp>
    </p:spTree>
    <p:extLst>
      <p:ext uri="{BB962C8B-B14F-4D97-AF65-F5344CB8AC3E}">
        <p14:creationId xmlns:p14="http://schemas.microsoft.com/office/powerpoint/2010/main" val="275865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88</a:t>
            </a:fld>
            <a:endParaRPr lang="fr-FR" dirty="0"/>
          </a:p>
        </p:txBody>
      </p:sp>
    </p:spTree>
    <p:extLst>
      <p:ext uri="{BB962C8B-B14F-4D97-AF65-F5344CB8AC3E}">
        <p14:creationId xmlns:p14="http://schemas.microsoft.com/office/powerpoint/2010/main" val="1993119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89</a:t>
            </a:fld>
            <a:endParaRPr lang="fr-FR" dirty="0"/>
          </a:p>
        </p:txBody>
      </p:sp>
    </p:spTree>
    <p:extLst>
      <p:ext uri="{BB962C8B-B14F-4D97-AF65-F5344CB8AC3E}">
        <p14:creationId xmlns:p14="http://schemas.microsoft.com/office/powerpoint/2010/main" val="1565948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90</a:t>
            </a:fld>
            <a:endParaRPr lang="fr-FR" dirty="0"/>
          </a:p>
        </p:txBody>
      </p:sp>
    </p:spTree>
    <p:extLst>
      <p:ext uri="{BB962C8B-B14F-4D97-AF65-F5344CB8AC3E}">
        <p14:creationId xmlns:p14="http://schemas.microsoft.com/office/powerpoint/2010/main" val="602907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91</a:t>
            </a:fld>
            <a:endParaRPr lang="fr-FR" dirty="0"/>
          </a:p>
        </p:txBody>
      </p:sp>
    </p:spTree>
    <p:extLst>
      <p:ext uri="{BB962C8B-B14F-4D97-AF65-F5344CB8AC3E}">
        <p14:creationId xmlns:p14="http://schemas.microsoft.com/office/powerpoint/2010/main" val="722498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92</a:t>
            </a:fld>
            <a:endParaRPr lang="fr-FR" dirty="0"/>
          </a:p>
        </p:txBody>
      </p:sp>
    </p:spTree>
    <p:extLst>
      <p:ext uri="{BB962C8B-B14F-4D97-AF65-F5344CB8AC3E}">
        <p14:creationId xmlns:p14="http://schemas.microsoft.com/office/powerpoint/2010/main" val="90139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93</a:t>
            </a:fld>
            <a:endParaRPr lang="fr-FR" dirty="0"/>
          </a:p>
        </p:txBody>
      </p:sp>
    </p:spTree>
    <p:extLst>
      <p:ext uri="{BB962C8B-B14F-4D97-AF65-F5344CB8AC3E}">
        <p14:creationId xmlns:p14="http://schemas.microsoft.com/office/powerpoint/2010/main" val="3129428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95</a:t>
            </a:fld>
            <a:endParaRPr lang="fr-FR" dirty="0"/>
          </a:p>
        </p:txBody>
      </p:sp>
    </p:spTree>
    <p:extLst>
      <p:ext uri="{BB962C8B-B14F-4D97-AF65-F5344CB8AC3E}">
        <p14:creationId xmlns:p14="http://schemas.microsoft.com/office/powerpoint/2010/main" val="372935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96</a:t>
            </a:fld>
            <a:endParaRPr lang="fr-FR" dirty="0"/>
          </a:p>
        </p:txBody>
      </p:sp>
    </p:spTree>
    <p:extLst>
      <p:ext uri="{BB962C8B-B14F-4D97-AF65-F5344CB8AC3E}">
        <p14:creationId xmlns:p14="http://schemas.microsoft.com/office/powerpoint/2010/main" val="655936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97</a:t>
            </a:fld>
            <a:endParaRPr lang="fr-FR" dirty="0"/>
          </a:p>
        </p:txBody>
      </p:sp>
    </p:spTree>
    <p:extLst>
      <p:ext uri="{BB962C8B-B14F-4D97-AF65-F5344CB8AC3E}">
        <p14:creationId xmlns:p14="http://schemas.microsoft.com/office/powerpoint/2010/main" val="121095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100</a:t>
            </a:fld>
            <a:endParaRPr lang="fr-FR" dirty="0"/>
          </a:p>
        </p:txBody>
      </p:sp>
    </p:spTree>
    <p:extLst>
      <p:ext uri="{BB962C8B-B14F-4D97-AF65-F5344CB8AC3E}">
        <p14:creationId xmlns:p14="http://schemas.microsoft.com/office/powerpoint/2010/main" val="9750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33</a:t>
            </a:fld>
            <a:endParaRPr lang="fr-FR" dirty="0"/>
          </a:p>
        </p:txBody>
      </p:sp>
    </p:spTree>
    <p:extLst>
      <p:ext uri="{BB962C8B-B14F-4D97-AF65-F5344CB8AC3E}">
        <p14:creationId xmlns:p14="http://schemas.microsoft.com/office/powerpoint/2010/main" val="3742439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101</a:t>
            </a:fld>
            <a:endParaRPr lang="fr-FR" dirty="0"/>
          </a:p>
        </p:txBody>
      </p:sp>
    </p:spTree>
    <p:extLst>
      <p:ext uri="{BB962C8B-B14F-4D97-AF65-F5344CB8AC3E}">
        <p14:creationId xmlns:p14="http://schemas.microsoft.com/office/powerpoint/2010/main" val="552905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102</a:t>
            </a:fld>
            <a:endParaRPr lang="fr-FR" dirty="0"/>
          </a:p>
        </p:txBody>
      </p:sp>
    </p:spTree>
    <p:extLst>
      <p:ext uri="{BB962C8B-B14F-4D97-AF65-F5344CB8AC3E}">
        <p14:creationId xmlns:p14="http://schemas.microsoft.com/office/powerpoint/2010/main" val="1646450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103</a:t>
            </a:fld>
            <a:endParaRPr lang="fr-FR" dirty="0"/>
          </a:p>
        </p:txBody>
      </p:sp>
    </p:spTree>
    <p:extLst>
      <p:ext uri="{BB962C8B-B14F-4D97-AF65-F5344CB8AC3E}">
        <p14:creationId xmlns:p14="http://schemas.microsoft.com/office/powerpoint/2010/main" val="532434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104</a:t>
            </a:fld>
            <a:endParaRPr lang="fr-FR" dirty="0"/>
          </a:p>
        </p:txBody>
      </p:sp>
    </p:spTree>
    <p:extLst>
      <p:ext uri="{BB962C8B-B14F-4D97-AF65-F5344CB8AC3E}">
        <p14:creationId xmlns:p14="http://schemas.microsoft.com/office/powerpoint/2010/main" val="903745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105</a:t>
            </a:fld>
            <a:endParaRPr lang="fr-FR" dirty="0"/>
          </a:p>
        </p:txBody>
      </p:sp>
    </p:spTree>
    <p:extLst>
      <p:ext uri="{BB962C8B-B14F-4D97-AF65-F5344CB8AC3E}">
        <p14:creationId xmlns:p14="http://schemas.microsoft.com/office/powerpoint/2010/main" val="795530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106</a:t>
            </a:fld>
            <a:endParaRPr lang="fr-FR" dirty="0"/>
          </a:p>
        </p:txBody>
      </p:sp>
    </p:spTree>
    <p:extLst>
      <p:ext uri="{BB962C8B-B14F-4D97-AF65-F5344CB8AC3E}">
        <p14:creationId xmlns:p14="http://schemas.microsoft.com/office/powerpoint/2010/main" val="449215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107</a:t>
            </a:fld>
            <a:endParaRPr lang="fr-FR" dirty="0"/>
          </a:p>
        </p:txBody>
      </p:sp>
    </p:spTree>
    <p:extLst>
      <p:ext uri="{BB962C8B-B14F-4D97-AF65-F5344CB8AC3E}">
        <p14:creationId xmlns:p14="http://schemas.microsoft.com/office/powerpoint/2010/main" val="150301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108</a:t>
            </a:fld>
            <a:endParaRPr lang="fr-FR" dirty="0"/>
          </a:p>
        </p:txBody>
      </p:sp>
    </p:spTree>
    <p:extLst>
      <p:ext uri="{BB962C8B-B14F-4D97-AF65-F5344CB8AC3E}">
        <p14:creationId xmlns:p14="http://schemas.microsoft.com/office/powerpoint/2010/main" val="665442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109</a:t>
            </a:fld>
            <a:endParaRPr lang="fr-FR" dirty="0"/>
          </a:p>
        </p:txBody>
      </p:sp>
    </p:spTree>
    <p:extLst>
      <p:ext uri="{BB962C8B-B14F-4D97-AF65-F5344CB8AC3E}">
        <p14:creationId xmlns:p14="http://schemas.microsoft.com/office/powerpoint/2010/main" val="2417691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110</a:t>
            </a:fld>
            <a:endParaRPr lang="fr-FR" dirty="0"/>
          </a:p>
        </p:txBody>
      </p:sp>
    </p:spTree>
    <p:extLst>
      <p:ext uri="{BB962C8B-B14F-4D97-AF65-F5344CB8AC3E}">
        <p14:creationId xmlns:p14="http://schemas.microsoft.com/office/powerpoint/2010/main" val="234343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34</a:t>
            </a:fld>
            <a:endParaRPr lang="fr-FR" dirty="0"/>
          </a:p>
        </p:txBody>
      </p:sp>
    </p:spTree>
    <p:extLst>
      <p:ext uri="{BB962C8B-B14F-4D97-AF65-F5344CB8AC3E}">
        <p14:creationId xmlns:p14="http://schemas.microsoft.com/office/powerpoint/2010/main" val="986883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111</a:t>
            </a:fld>
            <a:endParaRPr lang="fr-FR" dirty="0"/>
          </a:p>
        </p:txBody>
      </p:sp>
    </p:spTree>
    <p:extLst>
      <p:ext uri="{BB962C8B-B14F-4D97-AF65-F5344CB8AC3E}">
        <p14:creationId xmlns:p14="http://schemas.microsoft.com/office/powerpoint/2010/main" val="525082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113</a:t>
            </a:fld>
            <a:endParaRPr lang="fr-FR" dirty="0"/>
          </a:p>
        </p:txBody>
      </p:sp>
    </p:spTree>
    <p:extLst>
      <p:ext uri="{BB962C8B-B14F-4D97-AF65-F5344CB8AC3E}">
        <p14:creationId xmlns:p14="http://schemas.microsoft.com/office/powerpoint/2010/main" val="2336827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121</a:t>
            </a:fld>
            <a:endParaRPr lang="fr-FR" dirty="0"/>
          </a:p>
        </p:txBody>
      </p:sp>
    </p:spTree>
    <p:extLst>
      <p:ext uri="{BB962C8B-B14F-4D97-AF65-F5344CB8AC3E}">
        <p14:creationId xmlns:p14="http://schemas.microsoft.com/office/powerpoint/2010/main" val="2569268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122</a:t>
            </a:fld>
            <a:endParaRPr lang="fr-FR" dirty="0"/>
          </a:p>
        </p:txBody>
      </p:sp>
    </p:spTree>
    <p:extLst>
      <p:ext uri="{BB962C8B-B14F-4D97-AF65-F5344CB8AC3E}">
        <p14:creationId xmlns:p14="http://schemas.microsoft.com/office/powerpoint/2010/main" val="590286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123</a:t>
            </a:fld>
            <a:endParaRPr lang="fr-FR" dirty="0"/>
          </a:p>
        </p:txBody>
      </p:sp>
    </p:spTree>
    <p:extLst>
      <p:ext uri="{BB962C8B-B14F-4D97-AF65-F5344CB8AC3E}">
        <p14:creationId xmlns:p14="http://schemas.microsoft.com/office/powerpoint/2010/main" val="3088557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124</a:t>
            </a:fld>
            <a:endParaRPr lang="fr-FR" dirty="0"/>
          </a:p>
        </p:txBody>
      </p:sp>
    </p:spTree>
    <p:extLst>
      <p:ext uri="{BB962C8B-B14F-4D97-AF65-F5344CB8AC3E}">
        <p14:creationId xmlns:p14="http://schemas.microsoft.com/office/powerpoint/2010/main" val="1966478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125</a:t>
            </a:fld>
            <a:endParaRPr lang="fr-FR" dirty="0"/>
          </a:p>
        </p:txBody>
      </p:sp>
    </p:spTree>
    <p:extLst>
      <p:ext uri="{BB962C8B-B14F-4D97-AF65-F5344CB8AC3E}">
        <p14:creationId xmlns:p14="http://schemas.microsoft.com/office/powerpoint/2010/main" val="1318243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129</a:t>
            </a:fld>
            <a:endParaRPr lang="fr-FR" dirty="0"/>
          </a:p>
        </p:txBody>
      </p:sp>
    </p:spTree>
    <p:extLst>
      <p:ext uri="{BB962C8B-B14F-4D97-AF65-F5344CB8AC3E}">
        <p14:creationId xmlns:p14="http://schemas.microsoft.com/office/powerpoint/2010/main" val="3857204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130</a:t>
            </a:fld>
            <a:endParaRPr lang="fr-FR" dirty="0"/>
          </a:p>
        </p:txBody>
      </p:sp>
    </p:spTree>
    <p:extLst>
      <p:ext uri="{BB962C8B-B14F-4D97-AF65-F5344CB8AC3E}">
        <p14:creationId xmlns:p14="http://schemas.microsoft.com/office/powerpoint/2010/main" val="1244112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132</a:t>
            </a:fld>
            <a:endParaRPr lang="fr-FR" dirty="0"/>
          </a:p>
        </p:txBody>
      </p:sp>
    </p:spTree>
    <p:extLst>
      <p:ext uri="{BB962C8B-B14F-4D97-AF65-F5344CB8AC3E}">
        <p14:creationId xmlns:p14="http://schemas.microsoft.com/office/powerpoint/2010/main" val="39088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35</a:t>
            </a:fld>
            <a:endParaRPr lang="fr-FR" dirty="0"/>
          </a:p>
        </p:txBody>
      </p:sp>
    </p:spTree>
    <p:extLst>
      <p:ext uri="{BB962C8B-B14F-4D97-AF65-F5344CB8AC3E}">
        <p14:creationId xmlns:p14="http://schemas.microsoft.com/office/powerpoint/2010/main" val="286517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133</a:t>
            </a:fld>
            <a:endParaRPr lang="fr-FR" dirty="0"/>
          </a:p>
        </p:txBody>
      </p:sp>
    </p:spTree>
    <p:extLst>
      <p:ext uri="{BB962C8B-B14F-4D97-AF65-F5344CB8AC3E}">
        <p14:creationId xmlns:p14="http://schemas.microsoft.com/office/powerpoint/2010/main" val="18292207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141</a:t>
            </a:fld>
            <a:endParaRPr lang="fr-FR" dirty="0"/>
          </a:p>
        </p:txBody>
      </p:sp>
    </p:spTree>
    <p:extLst>
      <p:ext uri="{BB962C8B-B14F-4D97-AF65-F5344CB8AC3E}">
        <p14:creationId xmlns:p14="http://schemas.microsoft.com/office/powerpoint/2010/main" val="455828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142</a:t>
            </a:fld>
            <a:endParaRPr lang="fr-FR" dirty="0"/>
          </a:p>
        </p:txBody>
      </p:sp>
    </p:spTree>
    <p:extLst>
      <p:ext uri="{BB962C8B-B14F-4D97-AF65-F5344CB8AC3E}">
        <p14:creationId xmlns:p14="http://schemas.microsoft.com/office/powerpoint/2010/main" val="4247966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143</a:t>
            </a:fld>
            <a:endParaRPr lang="fr-FR" dirty="0"/>
          </a:p>
        </p:txBody>
      </p:sp>
    </p:spTree>
    <p:extLst>
      <p:ext uri="{BB962C8B-B14F-4D97-AF65-F5344CB8AC3E}">
        <p14:creationId xmlns:p14="http://schemas.microsoft.com/office/powerpoint/2010/main" val="958462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171</a:t>
            </a:fld>
            <a:endParaRPr lang="fr-FR" dirty="0"/>
          </a:p>
        </p:txBody>
      </p:sp>
    </p:spTree>
    <p:extLst>
      <p:ext uri="{BB962C8B-B14F-4D97-AF65-F5344CB8AC3E}">
        <p14:creationId xmlns:p14="http://schemas.microsoft.com/office/powerpoint/2010/main" val="2026160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187</a:t>
            </a:fld>
            <a:endParaRPr lang="fr-FR" dirty="0"/>
          </a:p>
        </p:txBody>
      </p:sp>
    </p:spTree>
    <p:extLst>
      <p:ext uri="{BB962C8B-B14F-4D97-AF65-F5344CB8AC3E}">
        <p14:creationId xmlns:p14="http://schemas.microsoft.com/office/powerpoint/2010/main" val="67784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188</a:t>
            </a:fld>
            <a:endParaRPr lang="fr-FR" dirty="0"/>
          </a:p>
        </p:txBody>
      </p:sp>
    </p:spTree>
    <p:extLst>
      <p:ext uri="{BB962C8B-B14F-4D97-AF65-F5344CB8AC3E}">
        <p14:creationId xmlns:p14="http://schemas.microsoft.com/office/powerpoint/2010/main" val="3234399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189</a:t>
            </a:fld>
            <a:endParaRPr lang="fr-FR" dirty="0"/>
          </a:p>
        </p:txBody>
      </p:sp>
    </p:spTree>
    <p:extLst>
      <p:ext uri="{BB962C8B-B14F-4D97-AF65-F5344CB8AC3E}">
        <p14:creationId xmlns:p14="http://schemas.microsoft.com/office/powerpoint/2010/main" val="15170794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190</a:t>
            </a:fld>
            <a:endParaRPr lang="fr-FR" dirty="0"/>
          </a:p>
        </p:txBody>
      </p:sp>
    </p:spTree>
    <p:extLst>
      <p:ext uri="{BB962C8B-B14F-4D97-AF65-F5344CB8AC3E}">
        <p14:creationId xmlns:p14="http://schemas.microsoft.com/office/powerpoint/2010/main" val="3029650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191</a:t>
            </a:fld>
            <a:endParaRPr lang="fr-FR" dirty="0"/>
          </a:p>
        </p:txBody>
      </p:sp>
    </p:spTree>
    <p:extLst>
      <p:ext uri="{BB962C8B-B14F-4D97-AF65-F5344CB8AC3E}">
        <p14:creationId xmlns:p14="http://schemas.microsoft.com/office/powerpoint/2010/main" val="234401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37</a:t>
            </a:fld>
            <a:endParaRPr lang="fr-FR" dirty="0"/>
          </a:p>
        </p:txBody>
      </p:sp>
    </p:spTree>
    <p:extLst>
      <p:ext uri="{BB962C8B-B14F-4D97-AF65-F5344CB8AC3E}">
        <p14:creationId xmlns:p14="http://schemas.microsoft.com/office/powerpoint/2010/main" val="1713928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192</a:t>
            </a:fld>
            <a:endParaRPr lang="fr-FR" dirty="0"/>
          </a:p>
        </p:txBody>
      </p:sp>
    </p:spTree>
    <p:extLst>
      <p:ext uri="{BB962C8B-B14F-4D97-AF65-F5344CB8AC3E}">
        <p14:creationId xmlns:p14="http://schemas.microsoft.com/office/powerpoint/2010/main" val="6414811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193</a:t>
            </a:fld>
            <a:endParaRPr lang="fr-FR" dirty="0"/>
          </a:p>
        </p:txBody>
      </p:sp>
    </p:spTree>
    <p:extLst>
      <p:ext uri="{BB962C8B-B14F-4D97-AF65-F5344CB8AC3E}">
        <p14:creationId xmlns:p14="http://schemas.microsoft.com/office/powerpoint/2010/main" val="39266614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194</a:t>
            </a:fld>
            <a:endParaRPr lang="fr-FR" dirty="0"/>
          </a:p>
        </p:txBody>
      </p:sp>
    </p:spTree>
    <p:extLst>
      <p:ext uri="{BB962C8B-B14F-4D97-AF65-F5344CB8AC3E}">
        <p14:creationId xmlns:p14="http://schemas.microsoft.com/office/powerpoint/2010/main" val="2878271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195</a:t>
            </a:fld>
            <a:endParaRPr lang="fr-FR" dirty="0"/>
          </a:p>
        </p:txBody>
      </p:sp>
    </p:spTree>
    <p:extLst>
      <p:ext uri="{BB962C8B-B14F-4D97-AF65-F5344CB8AC3E}">
        <p14:creationId xmlns:p14="http://schemas.microsoft.com/office/powerpoint/2010/main" val="1222581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196</a:t>
            </a:fld>
            <a:endParaRPr lang="fr-FR" dirty="0"/>
          </a:p>
        </p:txBody>
      </p:sp>
    </p:spTree>
    <p:extLst>
      <p:ext uri="{BB962C8B-B14F-4D97-AF65-F5344CB8AC3E}">
        <p14:creationId xmlns:p14="http://schemas.microsoft.com/office/powerpoint/2010/main" val="2182884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197</a:t>
            </a:fld>
            <a:endParaRPr lang="fr-FR" dirty="0"/>
          </a:p>
        </p:txBody>
      </p:sp>
    </p:spTree>
    <p:extLst>
      <p:ext uri="{BB962C8B-B14F-4D97-AF65-F5344CB8AC3E}">
        <p14:creationId xmlns:p14="http://schemas.microsoft.com/office/powerpoint/2010/main" val="2212235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198</a:t>
            </a:fld>
            <a:endParaRPr lang="fr-FR" dirty="0"/>
          </a:p>
        </p:txBody>
      </p:sp>
    </p:spTree>
    <p:extLst>
      <p:ext uri="{BB962C8B-B14F-4D97-AF65-F5344CB8AC3E}">
        <p14:creationId xmlns:p14="http://schemas.microsoft.com/office/powerpoint/2010/main" val="16766924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199</a:t>
            </a:fld>
            <a:endParaRPr lang="fr-FR" dirty="0"/>
          </a:p>
        </p:txBody>
      </p:sp>
    </p:spTree>
    <p:extLst>
      <p:ext uri="{BB962C8B-B14F-4D97-AF65-F5344CB8AC3E}">
        <p14:creationId xmlns:p14="http://schemas.microsoft.com/office/powerpoint/2010/main" val="30467786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200</a:t>
            </a:fld>
            <a:endParaRPr lang="fr-FR" dirty="0"/>
          </a:p>
        </p:txBody>
      </p:sp>
    </p:spTree>
    <p:extLst>
      <p:ext uri="{BB962C8B-B14F-4D97-AF65-F5344CB8AC3E}">
        <p14:creationId xmlns:p14="http://schemas.microsoft.com/office/powerpoint/2010/main" val="1311465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201</a:t>
            </a:fld>
            <a:endParaRPr lang="fr-FR" dirty="0"/>
          </a:p>
        </p:txBody>
      </p:sp>
    </p:spTree>
    <p:extLst>
      <p:ext uri="{BB962C8B-B14F-4D97-AF65-F5344CB8AC3E}">
        <p14:creationId xmlns:p14="http://schemas.microsoft.com/office/powerpoint/2010/main" val="62233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39</a:t>
            </a:fld>
            <a:endParaRPr lang="fr-FR" dirty="0"/>
          </a:p>
        </p:txBody>
      </p:sp>
    </p:spTree>
    <p:extLst>
      <p:ext uri="{BB962C8B-B14F-4D97-AF65-F5344CB8AC3E}">
        <p14:creationId xmlns:p14="http://schemas.microsoft.com/office/powerpoint/2010/main" val="1091101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202</a:t>
            </a:fld>
            <a:endParaRPr lang="fr-FR" dirty="0"/>
          </a:p>
        </p:txBody>
      </p:sp>
    </p:spTree>
    <p:extLst>
      <p:ext uri="{BB962C8B-B14F-4D97-AF65-F5344CB8AC3E}">
        <p14:creationId xmlns:p14="http://schemas.microsoft.com/office/powerpoint/2010/main" val="41861486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203</a:t>
            </a:fld>
            <a:endParaRPr lang="fr-FR" dirty="0"/>
          </a:p>
        </p:txBody>
      </p:sp>
    </p:spTree>
    <p:extLst>
      <p:ext uri="{BB962C8B-B14F-4D97-AF65-F5344CB8AC3E}">
        <p14:creationId xmlns:p14="http://schemas.microsoft.com/office/powerpoint/2010/main" val="4124726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204</a:t>
            </a:fld>
            <a:endParaRPr lang="fr-FR" dirty="0"/>
          </a:p>
        </p:txBody>
      </p:sp>
    </p:spTree>
    <p:extLst>
      <p:ext uri="{BB962C8B-B14F-4D97-AF65-F5344CB8AC3E}">
        <p14:creationId xmlns:p14="http://schemas.microsoft.com/office/powerpoint/2010/main" val="4052162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205</a:t>
            </a:fld>
            <a:endParaRPr lang="fr-FR" dirty="0"/>
          </a:p>
        </p:txBody>
      </p:sp>
    </p:spTree>
    <p:extLst>
      <p:ext uri="{BB962C8B-B14F-4D97-AF65-F5344CB8AC3E}">
        <p14:creationId xmlns:p14="http://schemas.microsoft.com/office/powerpoint/2010/main" val="24174709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206</a:t>
            </a:fld>
            <a:endParaRPr lang="fr-FR" dirty="0"/>
          </a:p>
        </p:txBody>
      </p:sp>
    </p:spTree>
    <p:extLst>
      <p:ext uri="{BB962C8B-B14F-4D97-AF65-F5344CB8AC3E}">
        <p14:creationId xmlns:p14="http://schemas.microsoft.com/office/powerpoint/2010/main" val="39963231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207</a:t>
            </a:fld>
            <a:endParaRPr lang="fr-FR" dirty="0"/>
          </a:p>
        </p:txBody>
      </p:sp>
    </p:spTree>
    <p:extLst>
      <p:ext uri="{BB962C8B-B14F-4D97-AF65-F5344CB8AC3E}">
        <p14:creationId xmlns:p14="http://schemas.microsoft.com/office/powerpoint/2010/main" val="34513289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208</a:t>
            </a:fld>
            <a:endParaRPr lang="fr-FR" dirty="0"/>
          </a:p>
        </p:txBody>
      </p:sp>
    </p:spTree>
    <p:extLst>
      <p:ext uri="{BB962C8B-B14F-4D97-AF65-F5344CB8AC3E}">
        <p14:creationId xmlns:p14="http://schemas.microsoft.com/office/powerpoint/2010/main" val="14415608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209</a:t>
            </a:fld>
            <a:endParaRPr lang="fr-FR" dirty="0"/>
          </a:p>
        </p:txBody>
      </p:sp>
    </p:spTree>
    <p:extLst>
      <p:ext uri="{BB962C8B-B14F-4D97-AF65-F5344CB8AC3E}">
        <p14:creationId xmlns:p14="http://schemas.microsoft.com/office/powerpoint/2010/main" val="42257229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210</a:t>
            </a:fld>
            <a:endParaRPr lang="fr-FR" dirty="0"/>
          </a:p>
        </p:txBody>
      </p:sp>
    </p:spTree>
    <p:extLst>
      <p:ext uri="{BB962C8B-B14F-4D97-AF65-F5344CB8AC3E}">
        <p14:creationId xmlns:p14="http://schemas.microsoft.com/office/powerpoint/2010/main" val="36554692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211</a:t>
            </a:fld>
            <a:endParaRPr lang="fr-FR" dirty="0"/>
          </a:p>
        </p:txBody>
      </p:sp>
    </p:spTree>
    <p:extLst>
      <p:ext uri="{BB962C8B-B14F-4D97-AF65-F5344CB8AC3E}">
        <p14:creationId xmlns:p14="http://schemas.microsoft.com/office/powerpoint/2010/main" val="155514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BBD147-EFD4-4BCB-8955-881020CBFC21}" type="slidenum">
              <a:rPr lang="fr-FR" smtClean="0"/>
              <a:t>40</a:t>
            </a:fld>
            <a:endParaRPr lang="fr-FR" dirty="0"/>
          </a:p>
        </p:txBody>
      </p:sp>
    </p:spTree>
    <p:extLst>
      <p:ext uri="{BB962C8B-B14F-4D97-AF65-F5344CB8AC3E}">
        <p14:creationId xmlns:p14="http://schemas.microsoft.com/office/powerpoint/2010/main" val="4823859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BBD147-EFD4-4BCB-8955-881020CBFC21}" type="slidenum">
              <a:rPr lang="fr-FR" smtClean="0"/>
              <a:t>212</a:t>
            </a:fld>
            <a:endParaRPr lang="fr-FR" dirty="0"/>
          </a:p>
        </p:txBody>
      </p:sp>
    </p:spTree>
    <p:extLst>
      <p:ext uri="{BB962C8B-B14F-4D97-AF65-F5344CB8AC3E}">
        <p14:creationId xmlns:p14="http://schemas.microsoft.com/office/powerpoint/2010/main" val="3343602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3432940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385203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1224909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233E7F2-8C62-4E52-A32D-BC744E58CB52}"/>
              </a:ext>
            </a:extLst>
          </p:cNvPr>
          <p:cNvSpPr>
            <a:spLocks noGrp="1"/>
          </p:cNvSpPr>
          <p:nvPr>
            <p:ph type="sldNum" sz="quarter" idx="12"/>
          </p:nvPr>
        </p:nvSpPr>
        <p:spPr>
          <a:xfrm>
            <a:off x="6864350" y="6380793"/>
            <a:ext cx="2057400" cy="365125"/>
          </a:xfrm>
        </p:spPr>
        <p:txBody>
          <a:bodyPr/>
          <a:lstStyle/>
          <a:p>
            <a:fld id="{CA1D08C0-627D-48F0-9216-B0288674F6B7}" type="slidenum">
              <a:rPr lang="fr-FR" smtClean="0"/>
              <a:t>‹N°›</a:t>
            </a:fld>
            <a:endParaRPr lang="fr-FR" dirty="0"/>
          </a:p>
        </p:txBody>
      </p:sp>
      <p:sp>
        <p:nvSpPr>
          <p:cNvPr id="6" name="Espace réservé pour une image  5">
            <a:extLst>
              <a:ext uri="{FF2B5EF4-FFF2-40B4-BE49-F238E27FC236}">
                <a16:creationId xmlns:a16="http://schemas.microsoft.com/office/drawing/2014/main" id="{232244A2-E7FA-46B3-BCF0-38E7DDBA55EC}"/>
              </a:ext>
            </a:extLst>
          </p:cNvPr>
          <p:cNvSpPr>
            <a:spLocks noGrp="1"/>
          </p:cNvSpPr>
          <p:nvPr>
            <p:ph type="pic" sz="quarter" idx="13"/>
          </p:nvPr>
        </p:nvSpPr>
        <p:spPr>
          <a:xfrm>
            <a:off x="171450" y="219075"/>
            <a:ext cx="8750300" cy="6029325"/>
          </a:xfrm>
        </p:spPr>
        <p:txBody>
          <a:bodyPr/>
          <a:lstStyle>
            <a:lvl1pPr marL="0" indent="0" algn="ctr">
              <a:buNone/>
              <a:defRPr/>
            </a:lvl1pPr>
          </a:lstStyle>
          <a:p>
            <a:endParaRPr lang="fr-FR" dirty="0"/>
          </a:p>
          <a:p>
            <a:endParaRPr lang="fr-FR" dirty="0"/>
          </a:p>
          <a:p>
            <a:endParaRPr lang="fr-FR" dirty="0"/>
          </a:p>
          <a:p>
            <a:endParaRPr lang="fr-FR" dirty="0"/>
          </a:p>
          <a:p>
            <a:endParaRPr lang="fr-FR" dirty="0"/>
          </a:p>
          <a:p>
            <a:r>
              <a:rPr lang="fr-FR" dirty="0"/>
              <a:t>Carte</a:t>
            </a:r>
          </a:p>
        </p:txBody>
      </p:sp>
      <p:sp>
        <p:nvSpPr>
          <p:cNvPr id="7" name="ZoneTexte 6">
            <a:extLst>
              <a:ext uri="{FF2B5EF4-FFF2-40B4-BE49-F238E27FC236}">
                <a16:creationId xmlns:a16="http://schemas.microsoft.com/office/drawing/2014/main" id="{4D747F52-3D49-4E7A-BA96-ED38387C481A}"/>
              </a:ext>
            </a:extLst>
          </p:cNvPr>
          <p:cNvSpPr txBox="1"/>
          <p:nvPr userDrawn="1"/>
        </p:nvSpPr>
        <p:spPr>
          <a:xfrm>
            <a:off x="2448379" y="6467949"/>
            <a:ext cx="4727121" cy="230832"/>
          </a:xfrm>
          <a:prstGeom prst="rect">
            <a:avLst/>
          </a:prstGeom>
          <a:noFill/>
        </p:spPr>
        <p:txBody>
          <a:bodyPr wrap="square" rtlCol="0">
            <a:spAutoFit/>
          </a:bodyPr>
          <a:lstStyle/>
          <a:p>
            <a:pPr algn="ctr"/>
            <a:r>
              <a:rPr lang="fr-FR" sz="900" b="0" dirty="0">
                <a:solidFill>
                  <a:schemeClr val="bg2">
                    <a:lumMod val="25000"/>
                  </a:schemeClr>
                </a:solidFill>
                <a:latin typeface="Gadugi" panose="020B0502040204020203" pitchFamily="34" charset="0"/>
              </a:rPr>
              <a:t>PCAET – Rapport</a:t>
            </a:r>
            <a:r>
              <a:rPr lang="fr-FR" sz="900" b="0" baseline="0" dirty="0">
                <a:solidFill>
                  <a:schemeClr val="bg2">
                    <a:lumMod val="25000"/>
                  </a:schemeClr>
                </a:solidFill>
                <a:latin typeface="Gadugi" panose="020B0502040204020203" pitchFamily="34" charset="0"/>
              </a:rPr>
              <a:t> environnemental </a:t>
            </a:r>
            <a:r>
              <a:rPr lang="fr-FR" sz="900" b="0" dirty="0">
                <a:solidFill>
                  <a:schemeClr val="bg2">
                    <a:lumMod val="25000"/>
                  </a:schemeClr>
                </a:solidFill>
                <a:latin typeface="Gadugi" panose="020B0502040204020203" pitchFamily="34" charset="0"/>
              </a:rPr>
              <a:t>– </a:t>
            </a:r>
            <a:r>
              <a:rPr lang="fr-FR" sz="900" b="0" dirty="0" err="1">
                <a:solidFill>
                  <a:schemeClr val="bg2">
                    <a:lumMod val="25000"/>
                  </a:schemeClr>
                </a:solidFill>
                <a:latin typeface="Gadugi" panose="020B0502040204020203" pitchFamily="34" charset="0"/>
              </a:rPr>
              <a:t>Entr’Allier</a:t>
            </a:r>
            <a:r>
              <a:rPr lang="fr-FR" sz="900" b="0" dirty="0">
                <a:solidFill>
                  <a:schemeClr val="bg2">
                    <a:lumMod val="25000"/>
                  </a:schemeClr>
                </a:solidFill>
                <a:latin typeface="Gadugi" panose="020B0502040204020203" pitchFamily="34" charset="0"/>
              </a:rPr>
              <a:t> Besbre et Loire</a:t>
            </a:r>
          </a:p>
        </p:txBody>
      </p:sp>
    </p:spTree>
    <p:extLst>
      <p:ext uri="{BB962C8B-B14F-4D97-AF65-F5344CB8AC3E}">
        <p14:creationId xmlns:p14="http://schemas.microsoft.com/office/powerpoint/2010/main" val="1002788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233E7F2-8C62-4E52-A32D-BC744E58CB52}"/>
              </a:ext>
            </a:extLst>
          </p:cNvPr>
          <p:cNvSpPr>
            <a:spLocks noGrp="1"/>
          </p:cNvSpPr>
          <p:nvPr>
            <p:ph type="sldNum" sz="quarter" idx="12"/>
          </p:nvPr>
        </p:nvSpPr>
        <p:spPr>
          <a:xfrm>
            <a:off x="8303078" y="6432551"/>
            <a:ext cx="553585" cy="262972"/>
          </a:xfrm>
        </p:spPr>
        <p:txBody>
          <a:bodyPr/>
          <a:lstStyle/>
          <a:p>
            <a:fld id="{CA1D08C0-627D-48F0-9216-B0288674F6B7}" type="slidenum">
              <a:rPr lang="fr-FR" smtClean="0"/>
              <a:t>‹N°›</a:t>
            </a:fld>
            <a:endParaRPr lang="fr-FR" dirty="0"/>
          </a:p>
        </p:txBody>
      </p:sp>
      <p:sp>
        <p:nvSpPr>
          <p:cNvPr id="11" name="Bulle narrative : rectangle 10">
            <a:extLst>
              <a:ext uri="{FF2B5EF4-FFF2-40B4-BE49-F238E27FC236}">
                <a16:creationId xmlns:a16="http://schemas.microsoft.com/office/drawing/2014/main" id="{2D8DCAAD-ADCA-49B9-9C76-1B94B9D9BAEE}"/>
              </a:ext>
            </a:extLst>
          </p:cNvPr>
          <p:cNvSpPr/>
          <p:nvPr userDrawn="1"/>
        </p:nvSpPr>
        <p:spPr>
          <a:xfrm>
            <a:off x="311972" y="333375"/>
            <a:ext cx="8832028" cy="715068"/>
          </a:xfrm>
          <a:prstGeom prst="wedgeRectCallout">
            <a:avLst>
              <a:gd name="adj1" fmla="val -22994"/>
              <a:gd name="adj2" fmla="val 62290"/>
            </a:avLst>
          </a:prstGeom>
          <a:solidFill>
            <a:srgbClr val="5F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exte 12">
            <a:extLst>
              <a:ext uri="{FF2B5EF4-FFF2-40B4-BE49-F238E27FC236}">
                <a16:creationId xmlns:a16="http://schemas.microsoft.com/office/drawing/2014/main" id="{9C786B0F-4DBA-4808-8949-8154C5294187}"/>
              </a:ext>
            </a:extLst>
          </p:cNvPr>
          <p:cNvSpPr>
            <a:spLocks noGrp="1"/>
          </p:cNvSpPr>
          <p:nvPr>
            <p:ph type="body" sz="quarter" idx="13" hasCustomPrompt="1"/>
          </p:nvPr>
        </p:nvSpPr>
        <p:spPr>
          <a:xfrm>
            <a:off x="5410200" y="535178"/>
            <a:ext cx="3530600" cy="430123"/>
          </a:xfrm>
        </p:spPr>
        <p:txBody>
          <a:bodyPr>
            <a:noAutofit/>
          </a:bodyPr>
          <a:lstStyle>
            <a:lvl1pPr marL="0" indent="0">
              <a:buNone/>
              <a:defRPr sz="1600" b="1">
                <a:solidFill>
                  <a:schemeClr val="bg1"/>
                </a:solidFill>
                <a:latin typeface="Gadugi" panose="020B0502040204020203" pitchFamily="34" charset="0"/>
              </a:defRPr>
            </a:lvl1pPr>
          </a:lstStyle>
          <a:p>
            <a:pPr lvl="0"/>
            <a:r>
              <a:rPr lang="fr-FR" dirty="0"/>
              <a:t>INDICATEUR</a:t>
            </a:r>
          </a:p>
        </p:txBody>
      </p:sp>
      <p:sp>
        <p:nvSpPr>
          <p:cNvPr id="25" name="Espace réservé du texte 24">
            <a:extLst>
              <a:ext uri="{FF2B5EF4-FFF2-40B4-BE49-F238E27FC236}">
                <a16:creationId xmlns:a16="http://schemas.microsoft.com/office/drawing/2014/main" id="{CE79DE8E-F8C6-4210-8633-A7D9E78F4368}"/>
              </a:ext>
            </a:extLst>
          </p:cNvPr>
          <p:cNvSpPr>
            <a:spLocks noGrp="1"/>
          </p:cNvSpPr>
          <p:nvPr>
            <p:ph type="body" sz="quarter" idx="14" hasCustomPrompt="1"/>
          </p:nvPr>
        </p:nvSpPr>
        <p:spPr>
          <a:xfrm>
            <a:off x="5410200" y="1330778"/>
            <a:ext cx="3446463" cy="4977947"/>
          </a:xfrm>
        </p:spPr>
        <p:txBody>
          <a:bodyPr lIns="0" tIns="0" rIns="0" bIns="0">
            <a:noAutofit/>
          </a:bodyPr>
          <a:lstStyle>
            <a:lvl1pPr marL="180975" indent="-180975">
              <a:buFont typeface="Wingdings" panose="05000000000000000000" pitchFamily="2" charset="2"/>
              <a:buChar char="§"/>
              <a:tabLst>
                <a:tab pos="266700" algn="l"/>
              </a:tabLst>
              <a:defRPr sz="1100" b="1">
                <a:solidFill>
                  <a:srgbClr val="218BC7"/>
                </a:solidFill>
                <a:latin typeface="+mj-lt"/>
              </a:defRPr>
            </a:lvl1pPr>
            <a:lvl2pPr marL="85725" indent="-85725">
              <a:buFontTx/>
              <a:buNone/>
              <a:defRPr sz="1000">
                <a:latin typeface="+mj-lt"/>
              </a:defRPr>
            </a:lvl2pPr>
          </a:lstStyle>
          <a:p>
            <a:pPr lvl="0"/>
            <a:r>
              <a:rPr lang="fr-FR" dirty="0"/>
              <a:t>SOUS-TITRE</a:t>
            </a:r>
          </a:p>
          <a:p>
            <a:pPr lvl="1"/>
            <a:r>
              <a:rPr lang="fr-FR" dirty="0"/>
              <a:t>Texte</a:t>
            </a:r>
          </a:p>
          <a:p>
            <a:pPr lvl="0"/>
            <a:r>
              <a:rPr lang="fr-FR" dirty="0"/>
              <a:t>SOUS-TITRE</a:t>
            </a:r>
          </a:p>
          <a:p>
            <a:pPr lvl="1"/>
            <a:r>
              <a:rPr lang="fr-FR" dirty="0"/>
              <a:t>Texte</a:t>
            </a:r>
          </a:p>
          <a:p>
            <a:pPr lvl="1"/>
            <a:endParaRPr lang="fr-FR" dirty="0"/>
          </a:p>
        </p:txBody>
      </p:sp>
      <p:sp>
        <p:nvSpPr>
          <p:cNvPr id="8" name="ZoneTexte 7">
            <a:extLst>
              <a:ext uri="{FF2B5EF4-FFF2-40B4-BE49-F238E27FC236}">
                <a16:creationId xmlns:a16="http://schemas.microsoft.com/office/drawing/2014/main" id="{DC91769F-F763-4107-8A1E-3AD6F00E15EA}"/>
              </a:ext>
            </a:extLst>
          </p:cNvPr>
          <p:cNvSpPr txBox="1"/>
          <p:nvPr userDrawn="1"/>
        </p:nvSpPr>
        <p:spPr>
          <a:xfrm>
            <a:off x="2448379" y="6467949"/>
            <a:ext cx="4727121" cy="230832"/>
          </a:xfrm>
          <a:prstGeom prst="rect">
            <a:avLst/>
          </a:prstGeom>
          <a:noFill/>
        </p:spPr>
        <p:txBody>
          <a:bodyPr wrap="square" rtlCol="0">
            <a:spAutoFit/>
          </a:bodyPr>
          <a:lstStyle/>
          <a:p>
            <a:pPr algn="ctr"/>
            <a:r>
              <a:rPr lang="fr-FR" sz="900" b="0" dirty="0">
                <a:solidFill>
                  <a:schemeClr val="bg2">
                    <a:lumMod val="25000"/>
                  </a:schemeClr>
                </a:solidFill>
                <a:latin typeface="Gadugi" panose="020B0502040204020203" pitchFamily="34" charset="0"/>
              </a:rPr>
              <a:t>PCAET – Rapport</a:t>
            </a:r>
            <a:r>
              <a:rPr lang="fr-FR" sz="900" b="0" baseline="0" dirty="0">
                <a:solidFill>
                  <a:schemeClr val="bg2">
                    <a:lumMod val="25000"/>
                  </a:schemeClr>
                </a:solidFill>
                <a:latin typeface="Gadugi" panose="020B0502040204020203" pitchFamily="34" charset="0"/>
              </a:rPr>
              <a:t> environnemental </a:t>
            </a:r>
            <a:r>
              <a:rPr lang="fr-FR" sz="900" b="0" dirty="0">
                <a:solidFill>
                  <a:schemeClr val="bg2">
                    <a:lumMod val="25000"/>
                  </a:schemeClr>
                </a:solidFill>
                <a:latin typeface="Gadugi" panose="020B0502040204020203" pitchFamily="34" charset="0"/>
              </a:rPr>
              <a:t>– </a:t>
            </a:r>
            <a:r>
              <a:rPr lang="fr-FR" sz="900" b="0" dirty="0" err="1">
                <a:solidFill>
                  <a:schemeClr val="bg2">
                    <a:lumMod val="25000"/>
                  </a:schemeClr>
                </a:solidFill>
                <a:latin typeface="Gadugi" panose="020B0502040204020203" pitchFamily="34" charset="0"/>
              </a:rPr>
              <a:t>Entr’Allier</a:t>
            </a:r>
            <a:r>
              <a:rPr lang="fr-FR" sz="900" b="0" dirty="0">
                <a:solidFill>
                  <a:schemeClr val="bg2">
                    <a:lumMod val="25000"/>
                  </a:schemeClr>
                </a:solidFill>
                <a:latin typeface="Gadugi" panose="020B0502040204020203" pitchFamily="34" charset="0"/>
              </a:rPr>
              <a:t> Besbre et Loire</a:t>
            </a:r>
          </a:p>
        </p:txBody>
      </p:sp>
    </p:spTree>
    <p:extLst>
      <p:ext uri="{BB962C8B-B14F-4D97-AF65-F5344CB8AC3E}">
        <p14:creationId xmlns:p14="http://schemas.microsoft.com/office/powerpoint/2010/main" val="3311732645"/>
      </p:ext>
    </p:extLst>
  </p:cSld>
  <p:clrMapOvr>
    <a:masterClrMapping/>
  </p:clrMapOvr>
  <p:extLst>
    <p:ext uri="{DCECCB84-F9BA-43D5-87BE-67443E8EF086}">
      <p15:sldGuideLst xmlns:p15="http://schemas.microsoft.com/office/powerpoint/2012/main">
        <p15:guide id="1" pos="5579" userDrawn="1">
          <p15:clr>
            <a:srgbClr val="FBAE40"/>
          </p15:clr>
        </p15:guide>
        <p15:guide id="2" pos="181" userDrawn="1">
          <p15:clr>
            <a:srgbClr val="FBAE40"/>
          </p15:clr>
        </p15:guide>
        <p15:guide id="3" orient="horz" pos="4042" userDrawn="1">
          <p15:clr>
            <a:srgbClr val="FBAE40"/>
          </p15:clr>
        </p15:guide>
        <p15:guide id="4" orient="horz" pos="210" userDrawn="1">
          <p15:clr>
            <a:srgbClr val="FBAE40"/>
          </p15:clr>
        </p15:guide>
        <p15:guide id="5" pos="3402" userDrawn="1">
          <p15:clr>
            <a:srgbClr val="FBAE40"/>
          </p15:clr>
        </p15:guide>
        <p15:guide id="6" pos="3084" userDrawn="1">
          <p15:clr>
            <a:srgbClr val="FBAE40"/>
          </p15:clr>
        </p15:guide>
        <p15:guide id="7" orient="horz" pos="3974" userDrawn="1">
          <p15:clr>
            <a:srgbClr val="FBAE40"/>
          </p15:clr>
        </p15:guide>
        <p15:guide id="8" orient="horz" pos="82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1D08C0-627D-48F0-9216-B0288674F6B7}"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lèche : pentagone 4">
            <a:extLst>
              <a:ext uri="{FF2B5EF4-FFF2-40B4-BE49-F238E27FC236}">
                <a16:creationId xmlns:a16="http://schemas.microsoft.com/office/drawing/2014/main" id="{6D6334B2-B542-446E-A197-B620C9386CE1}"/>
              </a:ext>
            </a:extLst>
          </p:cNvPr>
          <p:cNvSpPr/>
          <p:nvPr userDrawn="1"/>
        </p:nvSpPr>
        <p:spPr>
          <a:xfrm rot="5400000">
            <a:off x="1404983" y="440809"/>
            <a:ext cx="2340000"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 carré corné 5">
            <a:extLst>
              <a:ext uri="{FF2B5EF4-FFF2-40B4-BE49-F238E27FC236}">
                <a16:creationId xmlns:a16="http://schemas.microsoft.com/office/drawing/2014/main" id="{433C9D99-A697-46B7-A1C3-52A77A4480ED}"/>
              </a:ext>
            </a:extLst>
          </p:cNvPr>
          <p:cNvSpPr/>
          <p:nvPr userDrawn="1"/>
        </p:nvSpPr>
        <p:spPr>
          <a:xfrm>
            <a:off x="646982" y="1198811"/>
            <a:ext cx="3856009" cy="396576"/>
          </a:xfrm>
          <a:prstGeom prst="foldedCorner">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Atouts</a:t>
            </a:r>
          </a:p>
        </p:txBody>
      </p:sp>
      <p:sp>
        <p:nvSpPr>
          <p:cNvPr id="7" name="Flèche : pentagone 6">
            <a:extLst>
              <a:ext uri="{FF2B5EF4-FFF2-40B4-BE49-F238E27FC236}">
                <a16:creationId xmlns:a16="http://schemas.microsoft.com/office/drawing/2014/main" id="{B39B2813-2ECE-442B-807B-CF9D3465AE4E}"/>
              </a:ext>
            </a:extLst>
          </p:cNvPr>
          <p:cNvSpPr/>
          <p:nvPr userDrawn="1"/>
        </p:nvSpPr>
        <p:spPr>
          <a:xfrm rot="5400000">
            <a:off x="5537038" y="437900"/>
            <a:ext cx="2340000"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 carré corné 7">
            <a:extLst>
              <a:ext uri="{FF2B5EF4-FFF2-40B4-BE49-F238E27FC236}">
                <a16:creationId xmlns:a16="http://schemas.microsoft.com/office/drawing/2014/main" id="{D43183EC-22DB-42D0-8944-93992E90D094}"/>
              </a:ext>
            </a:extLst>
          </p:cNvPr>
          <p:cNvSpPr/>
          <p:nvPr userDrawn="1"/>
        </p:nvSpPr>
        <p:spPr>
          <a:xfrm>
            <a:off x="4779035" y="1195903"/>
            <a:ext cx="3856009" cy="396576"/>
          </a:xfrm>
          <a:prstGeom prst="foldedCorner">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Faiblesses</a:t>
            </a:r>
          </a:p>
        </p:txBody>
      </p:sp>
      <p:sp>
        <p:nvSpPr>
          <p:cNvPr id="9" name="Flèche : pentagone 8">
            <a:extLst>
              <a:ext uri="{FF2B5EF4-FFF2-40B4-BE49-F238E27FC236}">
                <a16:creationId xmlns:a16="http://schemas.microsoft.com/office/drawing/2014/main" id="{25FDEEE6-8335-4738-8C0F-017B80B77270}"/>
              </a:ext>
            </a:extLst>
          </p:cNvPr>
          <p:cNvSpPr/>
          <p:nvPr userDrawn="1"/>
        </p:nvSpPr>
        <p:spPr>
          <a:xfrm rot="5400000">
            <a:off x="1404984" y="3103455"/>
            <a:ext cx="2340000"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èche : pentagone 9">
            <a:extLst>
              <a:ext uri="{FF2B5EF4-FFF2-40B4-BE49-F238E27FC236}">
                <a16:creationId xmlns:a16="http://schemas.microsoft.com/office/drawing/2014/main" id="{54385F19-64F6-40BA-9979-E160E354BD3A}"/>
              </a:ext>
            </a:extLst>
          </p:cNvPr>
          <p:cNvSpPr/>
          <p:nvPr userDrawn="1"/>
        </p:nvSpPr>
        <p:spPr>
          <a:xfrm rot="5400000">
            <a:off x="5537036" y="3119571"/>
            <a:ext cx="2340000"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 carré corné 10">
            <a:extLst>
              <a:ext uri="{FF2B5EF4-FFF2-40B4-BE49-F238E27FC236}">
                <a16:creationId xmlns:a16="http://schemas.microsoft.com/office/drawing/2014/main" id="{A6C0A4BD-4535-4B5F-A587-0CE734E96D19}"/>
              </a:ext>
            </a:extLst>
          </p:cNvPr>
          <p:cNvSpPr/>
          <p:nvPr userDrawn="1"/>
        </p:nvSpPr>
        <p:spPr>
          <a:xfrm>
            <a:off x="646981" y="3861459"/>
            <a:ext cx="3856008" cy="396576"/>
          </a:xfrm>
          <a:prstGeom prst="foldedCorner">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Dynamiques observées en l’absence d’actions</a:t>
            </a:r>
          </a:p>
        </p:txBody>
      </p:sp>
      <p:sp>
        <p:nvSpPr>
          <p:cNvPr id="12" name="Rectangle : carré corné 11">
            <a:extLst>
              <a:ext uri="{FF2B5EF4-FFF2-40B4-BE49-F238E27FC236}">
                <a16:creationId xmlns:a16="http://schemas.microsoft.com/office/drawing/2014/main" id="{226E7C34-59AF-4909-8B1D-B359D644E6EC}"/>
              </a:ext>
            </a:extLst>
          </p:cNvPr>
          <p:cNvSpPr/>
          <p:nvPr userDrawn="1"/>
        </p:nvSpPr>
        <p:spPr>
          <a:xfrm>
            <a:off x="4779034" y="3859156"/>
            <a:ext cx="3856009" cy="396576"/>
          </a:xfrm>
          <a:prstGeom prst="foldedCorner">
            <a:avLst/>
          </a:prstGeom>
          <a:solidFill>
            <a:srgbClr val="5F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Enjeux</a:t>
            </a:r>
          </a:p>
        </p:txBody>
      </p:sp>
      <p:sp>
        <p:nvSpPr>
          <p:cNvPr id="14" name="Bulle narrative : rectangle 10">
            <a:extLst>
              <a:ext uri="{FF2B5EF4-FFF2-40B4-BE49-F238E27FC236}">
                <a16:creationId xmlns:a16="http://schemas.microsoft.com/office/drawing/2014/main" id="{2D8DCAAD-ADCA-49B9-9C76-1B94B9D9BAEE}"/>
              </a:ext>
            </a:extLst>
          </p:cNvPr>
          <p:cNvSpPr/>
          <p:nvPr userDrawn="1"/>
        </p:nvSpPr>
        <p:spPr>
          <a:xfrm>
            <a:off x="311972" y="333375"/>
            <a:ext cx="8832028" cy="715068"/>
          </a:xfrm>
          <a:prstGeom prst="wedgeRectCallout">
            <a:avLst>
              <a:gd name="adj1" fmla="val -22994"/>
              <a:gd name="adj2" fmla="val 62290"/>
            </a:avLst>
          </a:prstGeom>
          <a:solidFill>
            <a:srgbClr val="5F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61412127-DE7A-4F48-B648-5F9A877DFED1}"/>
              </a:ext>
            </a:extLst>
          </p:cNvPr>
          <p:cNvSpPr txBox="1"/>
          <p:nvPr userDrawn="1"/>
        </p:nvSpPr>
        <p:spPr>
          <a:xfrm>
            <a:off x="2448379" y="6467949"/>
            <a:ext cx="4727121" cy="230832"/>
          </a:xfrm>
          <a:prstGeom prst="rect">
            <a:avLst/>
          </a:prstGeom>
          <a:noFill/>
        </p:spPr>
        <p:txBody>
          <a:bodyPr wrap="square" rtlCol="0">
            <a:spAutoFit/>
          </a:bodyPr>
          <a:lstStyle/>
          <a:p>
            <a:pPr algn="ctr"/>
            <a:r>
              <a:rPr lang="fr-FR" sz="900" b="0" dirty="0">
                <a:solidFill>
                  <a:schemeClr val="bg2">
                    <a:lumMod val="25000"/>
                  </a:schemeClr>
                </a:solidFill>
                <a:latin typeface="Gadugi" panose="020B0502040204020203" pitchFamily="34" charset="0"/>
              </a:rPr>
              <a:t>PCAET – Rapport</a:t>
            </a:r>
            <a:r>
              <a:rPr lang="fr-FR" sz="900" b="0" baseline="0" dirty="0">
                <a:solidFill>
                  <a:schemeClr val="bg2">
                    <a:lumMod val="25000"/>
                  </a:schemeClr>
                </a:solidFill>
                <a:latin typeface="Gadugi" panose="020B0502040204020203" pitchFamily="34" charset="0"/>
              </a:rPr>
              <a:t> environnemental </a:t>
            </a:r>
            <a:r>
              <a:rPr lang="fr-FR" sz="900" b="0" dirty="0">
                <a:solidFill>
                  <a:schemeClr val="bg2">
                    <a:lumMod val="25000"/>
                  </a:schemeClr>
                </a:solidFill>
                <a:latin typeface="Gadugi" panose="020B0502040204020203" pitchFamily="34" charset="0"/>
              </a:rPr>
              <a:t>– </a:t>
            </a:r>
            <a:r>
              <a:rPr lang="fr-FR" sz="900" b="0" dirty="0" err="1">
                <a:solidFill>
                  <a:schemeClr val="bg2">
                    <a:lumMod val="25000"/>
                  </a:schemeClr>
                </a:solidFill>
                <a:latin typeface="Gadugi" panose="020B0502040204020203" pitchFamily="34" charset="0"/>
              </a:rPr>
              <a:t>Entr’Allier</a:t>
            </a:r>
            <a:r>
              <a:rPr lang="fr-FR" sz="900" b="0" dirty="0">
                <a:solidFill>
                  <a:schemeClr val="bg2">
                    <a:lumMod val="25000"/>
                  </a:schemeClr>
                </a:solidFill>
                <a:latin typeface="Gadugi" panose="020B0502040204020203" pitchFamily="34" charset="0"/>
              </a:rPr>
              <a:t> Besbre et Loire</a:t>
            </a:r>
          </a:p>
        </p:txBody>
      </p:sp>
    </p:spTree>
    <p:extLst>
      <p:ext uri="{BB962C8B-B14F-4D97-AF65-F5344CB8AC3E}">
        <p14:creationId xmlns:p14="http://schemas.microsoft.com/office/powerpoint/2010/main" val="2254831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1D08C0-627D-48F0-9216-B0288674F6B7}"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lèche : pentagone 4">
            <a:extLst>
              <a:ext uri="{FF2B5EF4-FFF2-40B4-BE49-F238E27FC236}">
                <a16:creationId xmlns:a16="http://schemas.microsoft.com/office/drawing/2014/main" id="{6D6334B2-B542-446E-A197-B620C9386CE1}"/>
              </a:ext>
            </a:extLst>
          </p:cNvPr>
          <p:cNvSpPr/>
          <p:nvPr userDrawn="1"/>
        </p:nvSpPr>
        <p:spPr>
          <a:xfrm rot="5400000">
            <a:off x="1139085" y="-267332"/>
            <a:ext cx="2871798"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 carré corné 5">
            <a:extLst>
              <a:ext uri="{FF2B5EF4-FFF2-40B4-BE49-F238E27FC236}">
                <a16:creationId xmlns:a16="http://schemas.microsoft.com/office/drawing/2014/main" id="{433C9D99-A697-46B7-A1C3-52A77A4480ED}"/>
              </a:ext>
            </a:extLst>
          </p:cNvPr>
          <p:cNvSpPr/>
          <p:nvPr userDrawn="1"/>
        </p:nvSpPr>
        <p:spPr>
          <a:xfrm>
            <a:off x="646982" y="224772"/>
            <a:ext cx="3856009" cy="396576"/>
          </a:xfrm>
          <a:prstGeom prst="foldedCorner">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Atouts</a:t>
            </a:r>
          </a:p>
        </p:txBody>
      </p:sp>
      <p:sp>
        <p:nvSpPr>
          <p:cNvPr id="7" name="Flèche : pentagone 6">
            <a:extLst>
              <a:ext uri="{FF2B5EF4-FFF2-40B4-BE49-F238E27FC236}">
                <a16:creationId xmlns:a16="http://schemas.microsoft.com/office/drawing/2014/main" id="{B39B2813-2ECE-442B-807B-CF9D3465AE4E}"/>
              </a:ext>
            </a:extLst>
          </p:cNvPr>
          <p:cNvSpPr/>
          <p:nvPr userDrawn="1"/>
        </p:nvSpPr>
        <p:spPr>
          <a:xfrm rot="5400000">
            <a:off x="5275701" y="-274802"/>
            <a:ext cx="2862674"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 carré corné 7">
            <a:extLst>
              <a:ext uri="{FF2B5EF4-FFF2-40B4-BE49-F238E27FC236}">
                <a16:creationId xmlns:a16="http://schemas.microsoft.com/office/drawing/2014/main" id="{D43183EC-22DB-42D0-8944-93992E90D094}"/>
              </a:ext>
            </a:extLst>
          </p:cNvPr>
          <p:cNvSpPr/>
          <p:nvPr userDrawn="1"/>
        </p:nvSpPr>
        <p:spPr>
          <a:xfrm>
            <a:off x="4779035" y="221864"/>
            <a:ext cx="3856009" cy="396576"/>
          </a:xfrm>
          <a:prstGeom prst="foldedCorner">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Faiblesses</a:t>
            </a:r>
          </a:p>
        </p:txBody>
      </p:sp>
      <p:sp>
        <p:nvSpPr>
          <p:cNvPr id="9" name="Flèche : pentagone 8">
            <a:extLst>
              <a:ext uri="{FF2B5EF4-FFF2-40B4-BE49-F238E27FC236}">
                <a16:creationId xmlns:a16="http://schemas.microsoft.com/office/drawing/2014/main" id="{25FDEEE6-8335-4738-8C0F-017B80B77270}"/>
              </a:ext>
            </a:extLst>
          </p:cNvPr>
          <p:cNvSpPr/>
          <p:nvPr userDrawn="1"/>
        </p:nvSpPr>
        <p:spPr>
          <a:xfrm rot="5400000">
            <a:off x="1098753" y="2948442"/>
            <a:ext cx="2952462"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èche : pentagone 9">
            <a:extLst>
              <a:ext uri="{FF2B5EF4-FFF2-40B4-BE49-F238E27FC236}">
                <a16:creationId xmlns:a16="http://schemas.microsoft.com/office/drawing/2014/main" id="{54385F19-64F6-40BA-9979-E160E354BD3A}"/>
              </a:ext>
            </a:extLst>
          </p:cNvPr>
          <p:cNvSpPr/>
          <p:nvPr userDrawn="1"/>
        </p:nvSpPr>
        <p:spPr>
          <a:xfrm rot="5400000">
            <a:off x="5273440" y="2994751"/>
            <a:ext cx="2867193" cy="3856007"/>
          </a:xfrm>
          <a:prstGeom prst="homePlate">
            <a:avLst>
              <a:gd name="adj" fmla="val 7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 carré corné 10">
            <a:extLst>
              <a:ext uri="{FF2B5EF4-FFF2-40B4-BE49-F238E27FC236}">
                <a16:creationId xmlns:a16="http://schemas.microsoft.com/office/drawing/2014/main" id="{A6C0A4BD-4535-4B5F-A587-0CE734E96D19}"/>
              </a:ext>
            </a:extLst>
          </p:cNvPr>
          <p:cNvSpPr/>
          <p:nvPr userDrawn="1"/>
        </p:nvSpPr>
        <p:spPr>
          <a:xfrm>
            <a:off x="646981" y="3277999"/>
            <a:ext cx="3856008" cy="518791"/>
          </a:xfrm>
          <a:prstGeom prst="foldedCorner">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Dynamiques observées en l’absence d’actions</a:t>
            </a:r>
          </a:p>
        </p:txBody>
      </p:sp>
      <p:sp>
        <p:nvSpPr>
          <p:cNvPr id="12" name="Rectangle : carré corné 11">
            <a:extLst>
              <a:ext uri="{FF2B5EF4-FFF2-40B4-BE49-F238E27FC236}">
                <a16:creationId xmlns:a16="http://schemas.microsoft.com/office/drawing/2014/main" id="{226E7C34-59AF-4909-8B1D-B359D644E6EC}"/>
              </a:ext>
            </a:extLst>
          </p:cNvPr>
          <p:cNvSpPr/>
          <p:nvPr userDrawn="1"/>
        </p:nvSpPr>
        <p:spPr>
          <a:xfrm>
            <a:off x="4779034" y="3277999"/>
            <a:ext cx="3856009" cy="516489"/>
          </a:xfrm>
          <a:prstGeom prst="foldedCorner">
            <a:avLst/>
          </a:prstGeom>
          <a:solidFill>
            <a:srgbClr val="5F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ENJEUX</a:t>
            </a:r>
          </a:p>
        </p:txBody>
      </p:sp>
      <p:sp>
        <p:nvSpPr>
          <p:cNvPr id="14" name="ZoneTexte 13">
            <a:extLst>
              <a:ext uri="{FF2B5EF4-FFF2-40B4-BE49-F238E27FC236}">
                <a16:creationId xmlns:a16="http://schemas.microsoft.com/office/drawing/2014/main" id="{DC6306B8-7900-45C4-AD7D-FF18871B5927}"/>
              </a:ext>
            </a:extLst>
          </p:cNvPr>
          <p:cNvSpPr txBox="1"/>
          <p:nvPr userDrawn="1"/>
        </p:nvSpPr>
        <p:spPr>
          <a:xfrm>
            <a:off x="2448379" y="6467949"/>
            <a:ext cx="4727121" cy="230832"/>
          </a:xfrm>
          <a:prstGeom prst="rect">
            <a:avLst/>
          </a:prstGeom>
          <a:noFill/>
        </p:spPr>
        <p:txBody>
          <a:bodyPr wrap="square" rtlCol="0">
            <a:spAutoFit/>
          </a:bodyPr>
          <a:lstStyle/>
          <a:p>
            <a:pPr algn="ctr"/>
            <a:r>
              <a:rPr lang="fr-FR" sz="900" b="0" dirty="0">
                <a:solidFill>
                  <a:schemeClr val="bg2">
                    <a:lumMod val="25000"/>
                  </a:schemeClr>
                </a:solidFill>
                <a:latin typeface="Gadugi" panose="020B0502040204020203" pitchFamily="34" charset="0"/>
              </a:rPr>
              <a:t>PCAET – Rapport</a:t>
            </a:r>
            <a:r>
              <a:rPr lang="fr-FR" sz="900" b="0" baseline="0" dirty="0">
                <a:solidFill>
                  <a:schemeClr val="bg2">
                    <a:lumMod val="25000"/>
                  </a:schemeClr>
                </a:solidFill>
                <a:latin typeface="Gadugi" panose="020B0502040204020203" pitchFamily="34" charset="0"/>
              </a:rPr>
              <a:t> environnemental </a:t>
            </a:r>
            <a:r>
              <a:rPr lang="fr-FR" sz="900" b="0" dirty="0">
                <a:solidFill>
                  <a:schemeClr val="bg2">
                    <a:lumMod val="25000"/>
                  </a:schemeClr>
                </a:solidFill>
                <a:latin typeface="Gadugi" panose="020B0502040204020203" pitchFamily="34" charset="0"/>
              </a:rPr>
              <a:t>– </a:t>
            </a:r>
            <a:r>
              <a:rPr lang="fr-FR" sz="900" b="0" dirty="0" err="1">
                <a:solidFill>
                  <a:schemeClr val="bg2">
                    <a:lumMod val="25000"/>
                  </a:schemeClr>
                </a:solidFill>
                <a:latin typeface="Gadugi" panose="020B0502040204020203" pitchFamily="34" charset="0"/>
              </a:rPr>
              <a:t>Entr’Allier</a:t>
            </a:r>
            <a:r>
              <a:rPr lang="fr-FR" sz="900" b="0" dirty="0">
                <a:solidFill>
                  <a:schemeClr val="bg2">
                    <a:lumMod val="25000"/>
                  </a:schemeClr>
                </a:solidFill>
                <a:latin typeface="Gadugi" panose="020B0502040204020203" pitchFamily="34" charset="0"/>
              </a:rPr>
              <a:t> Besbre et Loire</a:t>
            </a:r>
          </a:p>
        </p:txBody>
      </p:sp>
    </p:spTree>
    <p:extLst>
      <p:ext uri="{BB962C8B-B14F-4D97-AF65-F5344CB8AC3E}">
        <p14:creationId xmlns:p14="http://schemas.microsoft.com/office/powerpoint/2010/main" val="4210959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grpSp>
        <p:nvGrpSpPr>
          <p:cNvPr id="9" name="Groupe 8"/>
          <p:cNvGrpSpPr/>
          <p:nvPr userDrawn="1"/>
        </p:nvGrpSpPr>
        <p:grpSpPr>
          <a:xfrm>
            <a:off x="0" y="2674464"/>
            <a:ext cx="8940799" cy="1373053"/>
            <a:chOff x="-105490" y="2671439"/>
            <a:chExt cx="9622632" cy="1373053"/>
          </a:xfrm>
        </p:grpSpPr>
        <p:sp>
          <p:nvSpPr>
            <p:cNvPr id="10" name="Rectangle 9">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Espace réservé du numéro de diapositive 4">
            <a:extLst>
              <a:ext uri="{FF2B5EF4-FFF2-40B4-BE49-F238E27FC236}">
                <a16:creationId xmlns:a16="http://schemas.microsoft.com/office/drawing/2014/main" id="{9233E7F2-8C62-4E52-A32D-BC744E58CB52}"/>
              </a:ext>
            </a:extLst>
          </p:cNvPr>
          <p:cNvSpPr>
            <a:spLocks noGrp="1"/>
          </p:cNvSpPr>
          <p:nvPr>
            <p:ph type="sldNum" sz="quarter" idx="12"/>
          </p:nvPr>
        </p:nvSpPr>
        <p:spPr>
          <a:xfrm>
            <a:off x="6883400" y="6432550"/>
            <a:ext cx="2057400" cy="365125"/>
          </a:xfrm>
        </p:spPr>
        <p:txBody>
          <a:bodyPr/>
          <a:lstStyle/>
          <a:p>
            <a:fld id="{CA1D08C0-627D-48F0-9216-B0288674F6B7}" type="slidenum">
              <a:rPr lang="fr-FR" smtClean="0"/>
              <a:t>‹N°›</a:t>
            </a:fld>
            <a:endParaRPr lang="fr-FR" dirty="0"/>
          </a:p>
        </p:txBody>
      </p:sp>
      <p:sp>
        <p:nvSpPr>
          <p:cNvPr id="8" name="Bulle narrative : rectangle 7">
            <a:extLst>
              <a:ext uri="{FF2B5EF4-FFF2-40B4-BE49-F238E27FC236}">
                <a16:creationId xmlns:a16="http://schemas.microsoft.com/office/drawing/2014/main" id="{E60377D4-7596-49CB-891E-6415C2F3F10F}"/>
              </a:ext>
            </a:extLst>
          </p:cNvPr>
          <p:cNvSpPr/>
          <p:nvPr userDrawn="1"/>
        </p:nvSpPr>
        <p:spPr>
          <a:xfrm>
            <a:off x="4330458" y="381000"/>
            <a:ext cx="4610341" cy="5689600"/>
          </a:xfrm>
          <a:prstGeom prst="wedgeRectCallout">
            <a:avLst>
              <a:gd name="adj1" fmla="val -20603"/>
              <a:gd name="adj2" fmla="val 54243"/>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texte 2">
            <a:extLst>
              <a:ext uri="{FF2B5EF4-FFF2-40B4-BE49-F238E27FC236}">
                <a16:creationId xmlns:a16="http://schemas.microsoft.com/office/drawing/2014/main" id="{121CD6D7-982F-4845-A086-862D252663AD}"/>
              </a:ext>
            </a:extLst>
          </p:cNvPr>
          <p:cNvSpPr>
            <a:spLocks noGrp="1"/>
          </p:cNvSpPr>
          <p:nvPr>
            <p:ph type="body" sz="quarter" idx="13" hasCustomPrompt="1"/>
          </p:nvPr>
        </p:nvSpPr>
        <p:spPr>
          <a:xfrm>
            <a:off x="4537075" y="2876969"/>
            <a:ext cx="4229100" cy="482600"/>
          </a:xfrm>
        </p:spPr>
        <p:txBody>
          <a:bodyPr/>
          <a:lstStyle>
            <a:lvl1pPr marL="0" indent="0">
              <a:buNone/>
              <a:defRPr b="0">
                <a:solidFill>
                  <a:schemeClr val="bg1"/>
                </a:solidFill>
                <a:latin typeface="Gadugi" panose="020B0502040204020203" pitchFamily="34" charset="0"/>
              </a:defRPr>
            </a:lvl1pPr>
            <a:lvl5pPr>
              <a:defRPr/>
            </a:lvl5pPr>
          </a:lstStyle>
          <a:p>
            <a:pPr lvl="0"/>
            <a:r>
              <a:rPr lang="fr-FR" dirty="0"/>
              <a:t>TITRE DE LA PARTIE</a:t>
            </a:r>
          </a:p>
        </p:txBody>
      </p:sp>
      <p:sp>
        <p:nvSpPr>
          <p:cNvPr id="12" name="Espace réservé du texte 2">
            <a:extLst>
              <a:ext uri="{FF2B5EF4-FFF2-40B4-BE49-F238E27FC236}">
                <a16:creationId xmlns:a16="http://schemas.microsoft.com/office/drawing/2014/main" id="{2E22B674-91C7-43C1-951A-9496FCDCB1B1}"/>
              </a:ext>
            </a:extLst>
          </p:cNvPr>
          <p:cNvSpPr>
            <a:spLocks noGrp="1"/>
          </p:cNvSpPr>
          <p:nvPr>
            <p:ph type="body" sz="quarter" idx="14" hasCustomPrompt="1"/>
          </p:nvPr>
        </p:nvSpPr>
        <p:spPr>
          <a:xfrm>
            <a:off x="4537075" y="2272881"/>
            <a:ext cx="4229100" cy="604088"/>
          </a:xfrm>
        </p:spPr>
        <p:txBody>
          <a:bodyPr/>
          <a:lstStyle>
            <a:lvl1pPr marL="0" indent="0">
              <a:buNone/>
              <a:defRPr b="0">
                <a:solidFill>
                  <a:schemeClr val="bg1"/>
                </a:solidFill>
                <a:latin typeface="Gadugi" panose="020B0502040204020203" pitchFamily="34" charset="0"/>
              </a:defRPr>
            </a:lvl1pPr>
            <a:lvl5pPr>
              <a:defRPr/>
            </a:lvl5pPr>
          </a:lstStyle>
          <a:p>
            <a:pPr lvl="0"/>
            <a:r>
              <a:rPr lang="fr-FR" dirty="0"/>
              <a:t>Partie 1</a:t>
            </a:r>
          </a:p>
        </p:txBody>
      </p:sp>
      <p:sp>
        <p:nvSpPr>
          <p:cNvPr id="17" name="ZoneTexte 16">
            <a:extLst>
              <a:ext uri="{FF2B5EF4-FFF2-40B4-BE49-F238E27FC236}">
                <a16:creationId xmlns:a16="http://schemas.microsoft.com/office/drawing/2014/main" id="{3876A5F7-D2F6-4319-93AE-4231DC066CDC}"/>
              </a:ext>
            </a:extLst>
          </p:cNvPr>
          <p:cNvSpPr txBox="1"/>
          <p:nvPr userDrawn="1"/>
        </p:nvSpPr>
        <p:spPr>
          <a:xfrm>
            <a:off x="2448379" y="6467949"/>
            <a:ext cx="4727121" cy="230832"/>
          </a:xfrm>
          <a:prstGeom prst="rect">
            <a:avLst/>
          </a:prstGeom>
          <a:noFill/>
        </p:spPr>
        <p:txBody>
          <a:bodyPr wrap="square" rtlCol="0">
            <a:spAutoFit/>
          </a:bodyPr>
          <a:lstStyle/>
          <a:p>
            <a:pPr algn="ctr"/>
            <a:r>
              <a:rPr lang="fr-FR" sz="900" b="0" dirty="0">
                <a:solidFill>
                  <a:schemeClr val="bg2">
                    <a:lumMod val="25000"/>
                  </a:schemeClr>
                </a:solidFill>
                <a:latin typeface="Gadugi" panose="020B0502040204020203" pitchFamily="34" charset="0"/>
              </a:rPr>
              <a:t>PCAET – Rapport</a:t>
            </a:r>
            <a:r>
              <a:rPr lang="fr-FR" sz="900" b="0" baseline="0" dirty="0">
                <a:solidFill>
                  <a:schemeClr val="bg2">
                    <a:lumMod val="25000"/>
                  </a:schemeClr>
                </a:solidFill>
                <a:latin typeface="Gadugi" panose="020B0502040204020203" pitchFamily="34" charset="0"/>
              </a:rPr>
              <a:t> environnemental </a:t>
            </a:r>
            <a:r>
              <a:rPr lang="fr-FR" sz="900" b="0" dirty="0">
                <a:solidFill>
                  <a:schemeClr val="bg2">
                    <a:lumMod val="25000"/>
                  </a:schemeClr>
                </a:solidFill>
                <a:latin typeface="Gadugi" panose="020B0502040204020203" pitchFamily="34" charset="0"/>
              </a:rPr>
              <a:t>– </a:t>
            </a:r>
            <a:r>
              <a:rPr lang="fr-FR" sz="900" b="0" dirty="0" err="1">
                <a:solidFill>
                  <a:schemeClr val="bg2">
                    <a:lumMod val="25000"/>
                  </a:schemeClr>
                </a:solidFill>
                <a:latin typeface="Gadugi" panose="020B0502040204020203" pitchFamily="34" charset="0"/>
              </a:rPr>
              <a:t>Entr’Allier</a:t>
            </a:r>
            <a:r>
              <a:rPr lang="fr-FR" sz="900" b="0" dirty="0">
                <a:solidFill>
                  <a:schemeClr val="bg2">
                    <a:lumMod val="25000"/>
                  </a:schemeClr>
                </a:solidFill>
                <a:latin typeface="Gadugi" panose="020B0502040204020203" pitchFamily="34" charset="0"/>
              </a:rPr>
              <a:t> Besbre et Loire</a:t>
            </a:r>
          </a:p>
        </p:txBody>
      </p:sp>
    </p:spTree>
    <p:extLst>
      <p:ext uri="{BB962C8B-B14F-4D97-AF65-F5344CB8AC3E}">
        <p14:creationId xmlns:p14="http://schemas.microsoft.com/office/powerpoint/2010/main" val="52602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233E7F2-8C62-4E52-A32D-BC744E58CB52}"/>
              </a:ext>
            </a:extLst>
          </p:cNvPr>
          <p:cNvSpPr>
            <a:spLocks noGrp="1"/>
          </p:cNvSpPr>
          <p:nvPr>
            <p:ph type="sldNum" sz="quarter" idx="12"/>
          </p:nvPr>
        </p:nvSpPr>
        <p:spPr>
          <a:xfrm>
            <a:off x="6883400" y="6432550"/>
            <a:ext cx="2057400" cy="365125"/>
          </a:xfrm>
        </p:spPr>
        <p:txBody>
          <a:bodyPr/>
          <a:lstStyle/>
          <a:p>
            <a:fld id="{CA1D08C0-627D-48F0-9216-B0288674F6B7}" type="slidenum">
              <a:rPr lang="fr-FR" smtClean="0"/>
              <a:t>‹N°›</a:t>
            </a:fld>
            <a:endParaRPr lang="fr-FR" dirty="0"/>
          </a:p>
        </p:txBody>
      </p:sp>
      <p:sp>
        <p:nvSpPr>
          <p:cNvPr id="11" name="Bulle narrative : rectangle 10">
            <a:extLst>
              <a:ext uri="{FF2B5EF4-FFF2-40B4-BE49-F238E27FC236}">
                <a16:creationId xmlns:a16="http://schemas.microsoft.com/office/drawing/2014/main" id="{2D8DCAAD-ADCA-49B9-9C76-1B94B9D9BAEE}"/>
              </a:ext>
            </a:extLst>
          </p:cNvPr>
          <p:cNvSpPr/>
          <p:nvPr userDrawn="1"/>
        </p:nvSpPr>
        <p:spPr>
          <a:xfrm>
            <a:off x="333487" y="392706"/>
            <a:ext cx="8810513" cy="715068"/>
          </a:xfrm>
          <a:prstGeom prst="wedgeRectCallout">
            <a:avLst>
              <a:gd name="adj1" fmla="val -22994"/>
              <a:gd name="adj2" fmla="val 62290"/>
            </a:avLst>
          </a:prstGeom>
          <a:solidFill>
            <a:srgbClr val="5F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exte 12">
            <a:extLst>
              <a:ext uri="{FF2B5EF4-FFF2-40B4-BE49-F238E27FC236}">
                <a16:creationId xmlns:a16="http://schemas.microsoft.com/office/drawing/2014/main" id="{9C786B0F-4DBA-4808-8949-8154C5294187}"/>
              </a:ext>
            </a:extLst>
          </p:cNvPr>
          <p:cNvSpPr>
            <a:spLocks noGrp="1"/>
          </p:cNvSpPr>
          <p:nvPr>
            <p:ph type="body" sz="quarter" idx="13" hasCustomPrompt="1"/>
          </p:nvPr>
        </p:nvSpPr>
        <p:spPr>
          <a:xfrm>
            <a:off x="5410200" y="535178"/>
            <a:ext cx="3530600" cy="430123"/>
          </a:xfrm>
        </p:spPr>
        <p:txBody>
          <a:bodyPr>
            <a:noAutofit/>
          </a:bodyPr>
          <a:lstStyle>
            <a:lvl1pPr marL="0" indent="0">
              <a:buNone/>
              <a:defRPr sz="1600" b="1">
                <a:solidFill>
                  <a:schemeClr val="bg1"/>
                </a:solidFill>
                <a:latin typeface="Gadugi" panose="020B0502040204020203" pitchFamily="34" charset="0"/>
              </a:defRPr>
            </a:lvl1pPr>
          </a:lstStyle>
          <a:p>
            <a:pPr lvl="0"/>
            <a:r>
              <a:rPr lang="fr-FR" dirty="0"/>
              <a:t>INDICATEUR</a:t>
            </a:r>
          </a:p>
        </p:txBody>
      </p:sp>
      <p:sp>
        <p:nvSpPr>
          <p:cNvPr id="25" name="Espace réservé du texte 24">
            <a:extLst>
              <a:ext uri="{FF2B5EF4-FFF2-40B4-BE49-F238E27FC236}">
                <a16:creationId xmlns:a16="http://schemas.microsoft.com/office/drawing/2014/main" id="{CE79DE8E-F8C6-4210-8633-A7D9E78F4368}"/>
              </a:ext>
            </a:extLst>
          </p:cNvPr>
          <p:cNvSpPr>
            <a:spLocks noGrp="1"/>
          </p:cNvSpPr>
          <p:nvPr>
            <p:ph type="body" sz="quarter" idx="14" hasCustomPrompt="1"/>
          </p:nvPr>
        </p:nvSpPr>
        <p:spPr>
          <a:xfrm>
            <a:off x="5410200" y="1250246"/>
            <a:ext cx="3530600" cy="5039832"/>
          </a:xfrm>
        </p:spPr>
        <p:txBody>
          <a:bodyPr>
            <a:noAutofit/>
          </a:bodyPr>
          <a:lstStyle>
            <a:lvl1pPr marL="180975" indent="-180975">
              <a:buFont typeface="Wingdings" panose="05000000000000000000" pitchFamily="2" charset="2"/>
              <a:buChar char="§"/>
              <a:tabLst>
                <a:tab pos="266700" algn="l"/>
              </a:tabLst>
              <a:defRPr sz="1100" b="1">
                <a:solidFill>
                  <a:srgbClr val="218BC7"/>
                </a:solidFill>
                <a:latin typeface="+mj-lt"/>
              </a:defRPr>
            </a:lvl1pPr>
            <a:lvl2pPr marL="85725" indent="-85725">
              <a:buFontTx/>
              <a:buNone/>
              <a:defRPr sz="1000">
                <a:latin typeface="+mj-lt"/>
              </a:defRPr>
            </a:lvl2pPr>
          </a:lstStyle>
          <a:p>
            <a:pPr lvl="0"/>
            <a:r>
              <a:rPr lang="fr-FR" dirty="0"/>
              <a:t>SOUS-TITRE</a:t>
            </a:r>
          </a:p>
          <a:p>
            <a:pPr lvl="1"/>
            <a:r>
              <a:rPr lang="fr-FR" dirty="0"/>
              <a:t>Texte</a:t>
            </a:r>
          </a:p>
          <a:p>
            <a:pPr lvl="0"/>
            <a:r>
              <a:rPr lang="fr-FR" dirty="0"/>
              <a:t>SOUS-TITRE</a:t>
            </a:r>
          </a:p>
          <a:p>
            <a:pPr lvl="1"/>
            <a:r>
              <a:rPr lang="fr-FR" dirty="0"/>
              <a:t>Texte</a:t>
            </a:r>
          </a:p>
          <a:p>
            <a:pPr lvl="1"/>
            <a:endParaRPr lang="fr-FR" dirty="0"/>
          </a:p>
        </p:txBody>
      </p:sp>
      <p:sp>
        <p:nvSpPr>
          <p:cNvPr id="7" name="ZoneTexte 6">
            <a:extLst>
              <a:ext uri="{FF2B5EF4-FFF2-40B4-BE49-F238E27FC236}">
                <a16:creationId xmlns:a16="http://schemas.microsoft.com/office/drawing/2014/main" id="{BCCE7697-BBC4-4734-BAC8-2352378A7325}"/>
              </a:ext>
            </a:extLst>
          </p:cNvPr>
          <p:cNvSpPr txBox="1"/>
          <p:nvPr userDrawn="1"/>
        </p:nvSpPr>
        <p:spPr>
          <a:xfrm>
            <a:off x="2448379" y="6467949"/>
            <a:ext cx="4727121" cy="230832"/>
          </a:xfrm>
          <a:prstGeom prst="rect">
            <a:avLst/>
          </a:prstGeom>
          <a:noFill/>
        </p:spPr>
        <p:txBody>
          <a:bodyPr wrap="square" rtlCol="0">
            <a:spAutoFit/>
          </a:bodyPr>
          <a:lstStyle/>
          <a:p>
            <a:pPr algn="ctr"/>
            <a:r>
              <a:rPr lang="fr-FR" sz="900" b="0" dirty="0">
                <a:solidFill>
                  <a:schemeClr val="bg2">
                    <a:lumMod val="25000"/>
                  </a:schemeClr>
                </a:solidFill>
                <a:latin typeface="Gadugi" panose="020B0502040204020203" pitchFamily="34" charset="0"/>
              </a:rPr>
              <a:t>PCAET – Rapport</a:t>
            </a:r>
            <a:r>
              <a:rPr lang="fr-FR" sz="900" b="0" baseline="0" dirty="0">
                <a:solidFill>
                  <a:schemeClr val="bg2">
                    <a:lumMod val="25000"/>
                  </a:schemeClr>
                </a:solidFill>
                <a:latin typeface="Gadugi" panose="020B0502040204020203" pitchFamily="34" charset="0"/>
              </a:rPr>
              <a:t> environnemental </a:t>
            </a:r>
            <a:r>
              <a:rPr lang="fr-FR" sz="900" b="0" dirty="0">
                <a:solidFill>
                  <a:schemeClr val="bg2">
                    <a:lumMod val="25000"/>
                  </a:schemeClr>
                </a:solidFill>
                <a:latin typeface="Gadugi" panose="020B0502040204020203" pitchFamily="34" charset="0"/>
              </a:rPr>
              <a:t>– </a:t>
            </a:r>
            <a:r>
              <a:rPr lang="fr-FR" sz="900" b="0" dirty="0" err="1">
                <a:solidFill>
                  <a:schemeClr val="bg2">
                    <a:lumMod val="25000"/>
                  </a:schemeClr>
                </a:solidFill>
                <a:latin typeface="Gadugi" panose="020B0502040204020203" pitchFamily="34" charset="0"/>
              </a:rPr>
              <a:t>Entr’Allier</a:t>
            </a:r>
            <a:r>
              <a:rPr lang="fr-FR" sz="900" b="0" dirty="0">
                <a:solidFill>
                  <a:schemeClr val="bg2">
                    <a:lumMod val="25000"/>
                  </a:schemeClr>
                </a:solidFill>
                <a:latin typeface="Gadugi" panose="020B0502040204020203" pitchFamily="34" charset="0"/>
              </a:rPr>
              <a:t> Besbre et Loire</a:t>
            </a:r>
          </a:p>
        </p:txBody>
      </p:sp>
    </p:spTree>
    <p:extLst>
      <p:ext uri="{BB962C8B-B14F-4D97-AF65-F5344CB8AC3E}">
        <p14:creationId xmlns:p14="http://schemas.microsoft.com/office/powerpoint/2010/main" val="153295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429097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142902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50985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256277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44828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2189001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395610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A1D08C0-627D-48F0-9216-B0288674F6B7}" type="slidenum">
              <a:rPr lang="fr-FR" smtClean="0"/>
              <a:t>‹N°›</a:t>
            </a:fld>
            <a:endParaRPr lang="fr-FR" dirty="0"/>
          </a:p>
        </p:txBody>
      </p:sp>
    </p:spTree>
    <p:extLst>
      <p:ext uri="{BB962C8B-B14F-4D97-AF65-F5344CB8AC3E}">
        <p14:creationId xmlns:p14="http://schemas.microsoft.com/office/powerpoint/2010/main" val="173476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1D08C0-627D-48F0-9216-B0288674F6B7}" type="slidenum">
              <a:rPr lang="fr-FR" smtClean="0"/>
              <a:t>‹N°›</a:t>
            </a:fld>
            <a:endParaRPr lang="fr-FR" dirty="0"/>
          </a:p>
        </p:txBody>
      </p:sp>
    </p:spTree>
    <p:extLst>
      <p:ext uri="{BB962C8B-B14F-4D97-AF65-F5344CB8AC3E}">
        <p14:creationId xmlns:p14="http://schemas.microsoft.com/office/powerpoint/2010/main" val="70516023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 id="2147483700" r:id="rId14"/>
    <p:sldLayoutId id="2147483699" r:id="rId15"/>
    <p:sldLayoutId id="2147483675" r:id="rId16"/>
    <p:sldLayoutId id="2147483672" r:id="rId1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A1D08C0-627D-48F0-9216-B0288674F6B7}"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603491"/>
      </p:ext>
    </p:extLst>
  </p:cSld>
  <p:clrMap bg1="lt1" tx1="dk1" bg2="lt2" tx2="dk2" accent1="accent1" accent2="accent2" accent3="accent3" accent4="accent4" accent5="accent5" accent6="accent6" hlink="hlink" folHlink="folHlink"/>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18.svg"/><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24.svg"/><Relationship Id="rId10" Type="http://schemas.openxmlformats.org/officeDocument/2006/relationships/image" Target="../media/image15.sv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60.png"/><Relationship Id="rId4" Type="http://schemas.openxmlformats.org/officeDocument/2006/relationships/image" Target="../media/image5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86.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chart" Target="../charts/chart10.xml"/></Relationships>
</file>

<file path=ppt/slides/_rels/slide1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hart" Target="../charts/chart11.xml"/><Relationship Id="rId7"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198.png"/><Relationship Id="rId4" Type="http://schemas.openxmlformats.org/officeDocument/2006/relationships/image" Target="../media/image61.png"/><Relationship Id="rId9" Type="http://schemas.openxmlformats.org/officeDocument/2006/relationships/image" Target="../media/image66.png"/></Relationships>
</file>

<file path=ppt/slides/_rels/slide12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12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15.svg"/><Relationship Id="rId3" Type="http://schemas.openxmlformats.org/officeDocument/2006/relationships/image" Target="../media/image48.svg"/><Relationship Id="rId21" Type="http://schemas.openxmlformats.org/officeDocument/2006/relationships/image" Target="../media/image84.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53.png"/><Relationship Id="rId2" Type="http://schemas.openxmlformats.org/officeDocument/2006/relationships/image" Target="../media/image67.png"/><Relationship Id="rId16" Type="http://schemas.openxmlformats.org/officeDocument/2006/relationships/image" Target="../media/image80.png"/><Relationship Id="rId20" Type="http://schemas.openxmlformats.org/officeDocument/2006/relationships/image" Target="../media/image29.svg"/><Relationship Id="rId29" Type="http://schemas.openxmlformats.org/officeDocument/2006/relationships/image" Target="../media/image18.sv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7.png"/><Relationship Id="rId32" Type="http://schemas.openxmlformats.org/officeDocument/2006/relationships/image" Target="../media/image90.svg"/><Relationship Id="rId5" Type="http://schemas.openxmlformats.org/officeDocument/2006/relationships/image" Target="../media/image69.svg"/><Relationship Id="rId15" Type="http://schemas.openxmlformats.org/officeDocument/2006/relationships/image" Target="../media/image79.png"/><Relationship Id="rId23" Type="http://schemas.openxmlformats.org/officeDocument/2006/relationships/image" Target="../media/image86.png"/><Relationship Id="rId28" Type="http://schemas.openxmlformats.org/officeDocument/2006/relationships/image" Target="../media/image51.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89.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svg"/><Relationship Id="rId22" Type="http://schemas.openxmlformats.org/officeDocument/2006/relationships/image" Target="../media/image85.png"/><Relationship Id="rId27" Type="http://schemas.openxmlformats.org/officeDocument/2006/relationships/image" Target="../media/image16.png"/><Relationship Id="rId30" Type="http://schemas.openxmlformats.org/officeDocument/2006/relationships/image" Target="../media/image8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package" Target="../embeddings/Microsoft_Excel_Worksheet1.xlsx"/><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png"/><Relationship Id="rId1" Type="http://schemas.openxmlformats.org/officeDocument/2006/relationships/slideLayout" Target="../slideLayouts/slideLayout13.xml"/><Relationship Id="rId4" Type="http://schemas.openxmlformats.org/officeDocument/2006/relationships/image" Target="../media/image137.emf"/></Relationships>
</file>

<file path=ppt/slides/_rels/slide17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2.jp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13.png"/><Relationship Id="rId21" Type="http://schemas.microsoft.com/office/2007/relationships/hdphoto" Target="../media/hdphoto2.wdp"/><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image" Target="../media/image29.svg"/><Relationship Id="rId5" Type="http://schemas.openxmlformats.org/officeDocument/2006/relationships/image" Target="../media/image14.png"/><Relationship Id="rId15" Type="http://schemas.openxmlformats.org/officeDocument/2006/relationships/image" Target="../media/image24.svg"/><Relationship Id="rId23"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chart" Target="../charts/chart2.xml"/><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4.png"/><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24.svg"/><Relationship Id="rId20"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15.svg"/><Relationship Id="rId5" Type="http://schemas.openxmlformats.org/officeDocument/2006/relationships/image" Target="../media/image49.png"/><Relationship Id="rId15" Type="http://schemas.openxmlformats.org/officeDocument/2006/relationships/image" Target="../media/image23.png"/><Relationship Id="rId10" Type="http://schemas.openxmlformats.org/officeDocument/2006/relationships/image" Target="../media/image53.png"/><Relationship Id="rId19" Type="http://schemas.openxmlformats.org/officeDocument/2006/relationships/image" Target="../media/image59.png"/><Relationship Id="rId4" Type="http://schemas.openxmlformats.org/officeDocument/2006/relationships/image" Target="../media/image48.svg"/><Relationship Id="rId9" Type="http://schemas.openxmlformats.org/officeDocument/2006/relationships/image" Target="../media/image52.png"/><Relationship Id="rId14" Type="http://schemas.openxmlformats.org/officeDocument/2006/relationships/image" Target="../media/image56.sv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7.png"/><Relationship Id="rId7"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53.png"/><Relationship Id="rId3" Type="http://schemas.openxmlformats.org/officeDocument/2006/relationships/image" Target="../media/image67.png"/><Relationship Id="rId21" Type="http://schemas.openxmlformats.org/officeDocument/2006/relationships/image" Target="../media/image29.sv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7.png"/><Relationship Id="rId33" Type="http://schemas.openxmlformats.org/officeDocument/2006/relationships/image" Target="../media/image90.svg"/><Relationship Id="rId2" Type="http://schemas.openxmlformats.org/officeDocument/2006/relationships/notesSlide" Target="../notesSlides/notesSlide10.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69.svg"/><Relationship Id="rId11" Type="http://schemas.openxmlformats.org/officeDocument/2006/relationships/image" Target="../media/image74.png"/><Relationship Id="rId24" Type="http://schemas.openxmlformats.org/officeDocument/2006/relationships/image" Target="../media/image86.png"/><Relationship Id="rId32" Type="http://schemas.openxmlformats.org/officeDocument/2006/relationships/image" Target="../media/image89.png"/><Relationship Id="rId5" Type="http://schemas.openxmlformats.org/officeDocument/2006/relationships/image" Target="../media/image68.png"/><Relationship Id="rId15" Type="http://schemas.openxmlformats.org/officeDocument/2006/relationships/image" Target="../media/image78.svg"/><Relationship Id="rId23" Type="http://schemas.openxmlformats.org/officeDocument/2006/relationships/image" Target="../media/image85.png"/><Relationship Id="rId28" Type="http://schemas.openxmlformats.org/officeDocument/2006/relationships/image" Target="../media/image16.png"/><Relationship Id="rId10" Type="http://schemas.openxmlformats.org/officeDocument/2006/relationships/image" Target="../media/image73.svg"/><Relationship Id="rId19" Type="http://schemas.openxmlformats.org/officeDocument/2006/relationships/image" Target="../media/image82.png"/><Relationship Id="rId31" Type="http://schemas.openxmlformats.org/officeDocument/2006/relationships/image" Target="../media/image88.png"/><Relationship Id="rId4" Type="http://schemas.openxmlformats.org/officeDocument/2006/relationships/image" Target="../media/image48.sv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4.png"/><Relationship Id="rId27" Type="http://schemas.openxmlformats.org/officeDocument/2006/relationships/image" Target="../media/image15.svg"/><Relationship Id="rId30" Type="http://schemas.openxmlformats.org/officeDocument/2006/relationships/image" Target="../media/image18.svg"/><Relationship Id="rId8"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png"/><Relationship Id="rId1" Type="http://schemas.openxmlformats.org/officeDocument/2006/relationships/slideLayout" Target="../slideLayouts/slideLayout13.xml"/><Relationship Id="rId4" Type="http://schemas.openxmlformats.org/officeDocument/2006/relationships/image" Target="../media/image137.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3" Type="http://schemas.microsoft.com/office/2007/relationships/hdphoto" Target="../media/hdphoto1.wdp"/><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4.png"/><Relationship Id="rId2" Type="http://schemas.openxmlformats.org/officeDocument/2006/relationships/image" Target="../media/image13.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3.png"/><Relationship Id="rId5" Type="http://schemas.openxmlformats.org/officeDocument/2006/relationships/image" Target="../media/image15.svg"/><Relationship Id="rId15" Type="http://schemas.openxmlformats.org/officeDocument/2006/relationships/image" Target="../media/image25.png"/><Relationship Id="rId23" Type="http://schemas.openxmlformats.org/officeDocument/2006/relationships/image" Target="../media/image32.pn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27.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3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5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18.svg"/><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24.svg"/><Relationship Id="rId10" Type="http://schemas.openxmlformats.org/officeDocument/2006/relationships/image" Target="../media/image15.sv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15.svg"/><Relationship Id="rId3" Type="http://schemas.openxmlformats.org/officeDocument/2006/relationships/image" Target="../media/image48.svg"/><Relationship Id="rId21" Type="http://schemas.openxmlformats.org/officeDocument/2006/relationships/image" Target="../media/image84.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53.png"/><Relationship Id="rId2" Type="http://schemas.openxmlformats.org/officeDocument/2006/relationships/image" Target="../media/image67.png"/><Relationship Id="rId16" Type="http://schemas.openxmlformats.org/officeDocument/2006/relationships/image" Target="../media/image80.png"/><Relationship Id="rId20" Type="http://schemas.openxmlformats.org/officeDocument/2006/relationships/image" Target="../media/image29.svg"/><Relationship Id="rId29" Type="http://schemas.openxmlformats.org/officeDocument/2006/relationships/image" Target="../media/image18.sv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7.png"/><Relationship Id="rId32" Type="http://schemas.openxmlformats.org/officeDocument/2006/relationships/image" Target="../media/image90.svg"/><Relationship Id="rId5" Type="http://schemas.openxmlformats.org/officeDocument/2006/relationships/image" Target="../media/image69.svg"/><Relationship Id="rId15" Type="http://schemas.openxmlformats.org/officeDocument/2006/relationships/image" Target="../media/image79.png"/><Relationship Id="rId23" Type="http://schemas.openxmlformats.org/officeDocument/2006/relationships/image" Target="../media/image86.png"/><Relationship Id="rId28" Type="http://schemas.openxmlformats.org/officeDocument/2006/relationships/image" Target="../media/image51.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89.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svg"/><Relationship Id="rId22" Type="http://schemas.openxmlformats.org/officeDocument/2006/relationships/image" Target="../media/image85.png"/><Relationship Id="rId27" Type="http://schemas.openxmlformats.org/officeDocument/2006/relationships/image" Target="../media/image16.png"/><Relationship Id="rId30"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3" Type="http://schemas.microsoft.com/office/2007/relationships/hdphoto" Target="../media/hdphoto1.wdp"/><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4.png"/><Relationship Id="rId2" Type="http://schemas.openxmlformats.org/officeDocument/2006/relationships/image" Target="../media/image13.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3.png"/><Relationship Id="rId5" Type="http://schemas.openxmlformats.org/officeDocument/2006/relationships/image" Target="../media/image15.svg"/><Relationship Id="rId15" Type="http://schemas.openxmlformats.org/officeDocument/2006/relationships/image" Target="../media/image25.png"/><Relationship Id="rId23" Type="http://schemas.openxmlformats.org/officeDocument/2006/relationships/image" Target="../media/image32.pn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chart" Target="../charts/chart1.xml"/></Relationships>
</file>

<file path=ppt/slides/_rels/slide7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1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7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27.pn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67.png"/><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3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69.png"/></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67.png"/></Relationships>
</file>

<file path=ppt/slides/_rels/slide9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1</a:t>
            </a:fld>
            <a:endParaRPr lang="fr-FR" dirty="0"/>
          </a:p>
        </p:txBody>
      </p:sp>
      <p:sp>
        <p:nvSpPr>
          <p:cNvPr id="3" name="Espace réservé du texte 2">
            <a:extLst>
              <a:ext uri="{FF2B5EF4-FFF2-40B4-BE49-F238E27FC236}">
                <a16:creationId xmlns:a16="http://schemas.microsoft.com/office/drawing/2014/main" id="{299721E9-34E5-4DD6-9A70-652DCDB19CF5}"/>
              </a:ext>
            </a:extLst>
          </p:cNvPr>
          <p:cNvSpPr>
            <a:spLocks noGrp="1"/>
          </p:cNvSpPr>
          <p:nvPr>
            <p:ph type="body" sz="quarter" idx="13"/>
          </p:nvPr>
        </p:nvSpPr>
        <p:spPr>
          <a:xfrm>
            <a:off x="4537075" y="3209026"/>
            <a:ext cx="4229100" cy="772006"/>
          </a:xfrm>
        </p:spPr>
        <p:txBody>
          <a:bodyPr>
            <a:noAutofit/>
          </a:bodyPr>
          <a:lstStyle/>
          <a:p>
            <a:pPr algn="ctr"/>
            <a:r>
              <a:rPr lang="fr-FR" dirty="0"/>
              <a:t>Rapport environnemental</a:t>
            </a:r>
            <a:endParaRPr lang="fr-FR" noProof="0" dirty="0"/>
          </a:p>
          <a:p>
            <a:pPr algn="ctr"/>
            <a:r>
              <a:rPr lang="fr-FR" dirty="0"/>
              <a:t>Communauté de communes </a:t>
            </a:r>
            <a:r>
              <a:rPr lang="fr-FR" dirty="0" err="1"/>
              <a:t>Entr’Allier</a:t>
            </a:r>
            <a:r>
              <a:rPr lang="fr-FR" dirty="0"/>
              <a:t> Besbre et Loire</a:t>
            </a:r>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p:txBody>
          <a:bodyPr>
            <a:noAutofit/>
          </a:bodyPr>
          <a:lstStyle/>
          <a:p>
            <a:pPr algn="ctr"/>
            <a:r>
              <a:rPr lang="fr-FR" sz="2400" b="1" noProof="0" dirty="0"/>
              <a:t>PLAN CLIMAT AIR ENERGIE TERRITORIAL</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descr="Even Conseil Logo">
            <a:extLst>
              <a:ext uri="{FF2B5EF4-FFF2-40B4-BE49-F238E27FC236}">
                <a16:creationId xmlns:a16="http://schemas.microsoft.com/office/drawing/2014/main" id="{BC0B7265-5C9E-462A-85F3-631895F8C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543" y="6415613"/>
            <a:ext cx="802257" cy="30944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335C85B1-8049-4059-9D23-2F2688E9D8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47" y="5344889"/>
            <a:ext cx="934720" cy="560705"/>
          </a:xfrm>
          <a:prstGeom prst="rect">
            <a:avLst/>
          </a:prstGeom>
          <a:noFill/>
          <a:ln>
            <a:noFill/>
          </a:ln>
        </p:spPr>
      </p:pic>
      <p:pic>
        <p:nvPicPr>
          <p:cNvPr id="17" name="Image 16">
            <a:extLst>
              <a:ext uri="{FF2B5EF4-FFF2-40B4-BE49-F238E27FC236}">
                <a16:creationId xmlns:a16="http://schemas.microsoft.com/office/drawing/2014/main" id="{0BE0AE40-46DF-4139-86B9-CBB7859C6B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6752" y="5388195"/>
            <a:ext cx="569595" cy="564515"/>
          </a:xfrm>
          <a:prstGeom prst="rect">
            <a:avLst/>
          </a:prstGeom>
          <a:noFill/>
          <a:ln>
            <a:noFill/>
          </a:ln>
        </p:spPr>
      </p:pic>
      <p:pic>
        <p:nvPicPr>
          <p:cNvPr id="19" name="Image 18">
            <a:extLst>
              <a:ext uri="{FF2B5EF4-FFF2-40B4-BE49-F238E27FC236}">
                <a16:creationId xmlns:a16="http://schemas.microsoft.com/office/drawing/2014/main" id="{DBAFEB95-4540-40DC-AF64-5B44F3E8DB4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7498" y="5440624"/>
            <a:ext cx="702945" cy="620395"/>
          </a:xfrm>
          <a:prstGeom prst="rect">
            <a:avLst/>
          </a:prstGeom>
          <a:noFill/>
          <a:ln>
            <a:noFill/>
          </a:ln>
        </p:spPr>
      </p:pic>
      <p:pic>
        <p:nvPicPr>
          <p:cNvPr id="20" name="Image 19" descr="Une image contenant dessin&#10;&#10;Description générée automatiquement">
            <a:extLst>
              <a:ext uri="{FF2B5EF4-FFF2-40B4-BE49-F238E27FC236}">
                <a16:creationId xmlns:a16="http://schemas.microsoft.com/office/drawing/2014/main" id="{072DEFB1-73D3-4232-91E7-24FD51AB76D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61520" y="5318704"/>
            <a:ext cx="598170" cy="742315"/>
          </a:xfrm>
          <a:prstGeom prst="rect">
            <a:avLst/>
          </a:prstGeom>
        </p:spPr>
      </p:pic>
      <p:grpSp>
        <p:nvGrpSpPr>
          <p:cNvPr id="7" name="Groupe 6">
            <a:extLst>
              <a:ext uri="{FF2B5EF4-FFF2-40B4-BE49-F238E27FC236}">
                <a16:creationId xmlns:a16="http://schemas.microsoft.com/office/drawing/2014/main" id="{7AD05AA1-6402-47D3-9D97-94CD37042795}"/>
              </a:ext>
            </a:extLst>
          </p:cNvPr>
          <p:cNvGrpSpPr/>
          <p:nvPr/>
        </p:nvGrpSpPr>
        <p:grpSpPr>
          <a:xfrm>
            <a:off x="117270" y="465583"/>
            <a:ext cx="4142420" cy="697309"/>
            <a:chOff x="117270" y="465583"/>
            <a:chExt cx="4142420" cy="697309"/>
          </a:xfrm>
        </p:grpSpPr>
        <p:grpSp>
          <p:nvGrpSpPr>
            <p:cNvPr id="6" name="Groupe 5"/>
            <p:cNvGrpSpPr/>
            <p:nvPr/>
          </p:nvGrpSpPr>
          <p:grpSpPr>
            <a:xfrm>
              <a:off x="747217" y="465583"/>
              <a:ext cx="3512473" cy="697309"/>
              <a:chOff x="747217" y="474548"/>
              <a:chExt cx="3512473" cy="697309"/>
            </a:xfrm>
          </p:grpSpPr>
          <p:pic>
            <p:nvPicPr>
              <p:cNvPr id="21" name="Image 20">
                <a:extLst>
                  <a:ext uri="{FF2B5EF4-FFF2-40B4-BE49-F238E27FC236}">
                    <a16:creationId xmlns:a16="http://schemas.microsoft.com/office/drawing/2014/main" id="{7E3021BF-F5C6-47AD-B73D-90FE8834A4B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217" y="474548"/>
                <a:ext cx="1290230" cy="697309"/>
              </a:xfrm>
              <a:prstGeom prst="rect">
                <a:avLst/>
              </a:prstGeom>
              <a:noFill/>
              <a:ln>
                <a:noFill/>
              </a:ln>
            </p:spPr>
          </p:pic>
          <p:pic>
            <p:nvPicPr>
              <p:cNvPr id="22" name="Image 21">
                <a:extLst>
                  <a:ext uri="{FF2B5EF4-FFF2-40B4-BE49-F238E27FC236}">
                    <a16:creationId xmlns:a16="http://schemas.microsoft.com/office/drawing/2014/main" id="{E9FB11A0-BFFB-4DF9-BDD9-C5B193CC21D7}"/>
                  </a:ext>
                </a:extLst>
              </p:cNvPr>
              <p:cNvPicPr/>
              <p:nvPr/>
            </p:nvPicPr>
            <p:blipFill rotWithShape="1">
              <a:blip r:embed="rId8" cstate="print">
                <a:extLst>
                  <a:ext uri="{28A0092B-C50C-407E-A947-70E740481C1C}">
                    <a14:useLocalDpi xmlns:a14="http://schemas.microsoft.com/office/drawing/2010/main" val="0"/>
                  </a:ext>
                </a:extLst>
              </a:blip>
              <a:srcRect l="8455"/>
              <a:stretch/>
            </p:blipFill>
            <p:spPr bwMode="auto">
              <a:xfrm>
                <a:off x="2173950" y="515742"/>
                <a:ext cx="1358452" cy="614920"/>
              </a:xfrm>
              <a:prstGeom prst="rect">
                <a:avLst/>
              </a:prstGeom>
              <a:noFill/>
              <a:ln>
                <a:noFill/>
              </a:ln>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4179" y="515742"/>
                <a:ext cx="695511" cy="501691"/>
              </a:xfrm>
              <a:prstGeom prst="rect">
                <a:avLst/>
              </a:prstGeom>
            </p:spPr>
          </p:pic>
        </p:grpSp>
        <p:pic>
          <p:nvPicPr>
            <p:cNvPr id="3074" name="Picture 2" descr="Communauté de Communes Entr'Allier, Besbre et Loire - Photos | Facebook">
              <a:extLst>
                <a:ext uri="{FF2B5EF4-FFF2-40B4-BE49-F238E27FC236}">
                  <a16:creationId xmlns:a16="http://schemas.microsoft.com/office/drawing/2014/main" id="{6EBE8092-D571-4BBF-AAA5-64EF2E58B3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270" y="506777"/>
              <a:ext cx="598170" cy="5981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123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10</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flipV="1">
            <a:off x="3590728" y="1555335"/>
            <a:ext cx="2698977" cy="181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12" name="Rectangle : coins arrondis 78">
            <a:extLst>
              <a:ext uri="{FF2B5EF4-FFF2-40B4-BE49-F238E27FC236}">
                <a16:creationId xmlns:a16="http://schemas.microsoft.com/office/drawing/2014/main" id="{2224A1BF-C490-4BFE-B853-C401CF192207}"/>
              </a:ext>
            </a:extLst>
          </p:cNvPr>
          <p:cNvSpPr/>
          <p:nvPr/>
        </p:nvSpPr>
        <p:spPr>
          <a:xfrm>
            <a:off x="1590731" y="2055625"/>
            <a:ext cx="6740143" cy="2732830"/>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113" name="Groupe 112">
            <a:extLst>
              <a:ext uri="{FF2B5EF4-FFF2-40B4-BE49-F238E27FC236}">
                <a16:creationId xmlns:a16="http://schemas.microsoft.com/office/drawing/2014/main" id="{A12A2FA5-DA38-4992-824F-D91B582D0B92}"/>
              </a:ext>
            </a:extLst>
          </p:cNvPr>
          <p:cNvGrpSpPr/>
          <p:nvPr/>
        </p:nvGrpSpPr>
        <p:grpSpPr>
          <a:xfrm>
            <a:off x="1956368" y="1873775"/>
            <a:ext cx="5891196" cy="369332"/>
            <a:chOff x="389768" y="6353345"/>
            <a:chExt cx="5891196" cy="369332"/>
          </a:xfrm>
        </p:grpSpPr>
        <p:sp>
          <p:nvSpPr>
            <p:cNvPr id="114" name="Rectangle : avec coins arrondis en diagonale 79">
              <a:extLst>
                <a:ext uri="{FF2B5EF4-FFF2-40B4-BE49-F238E27FC236}">
                  <a16:creationId xmlns:a16="http://schemas.microsoft.com/office/drawing/2014/main" id="{5EE02823-C28F-40A9-82A1-68A082705E86}"/>
                </a:ext>
              </a:extLst>
            </p:cNvPr>
            <p:cNvSpPr/>
            <p:nvPr/>
          </p:nvSpPr>
          <p:spPr>
            <a:xfrm>
              <a:off x="389768" y="6365919"/>
              <a:ext cx="5891196"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15" name="Rectangle 114">
              <a:extLst>
                <a:ext uri="{FF2B5EF4-FFF2-40B4-BE49-F238E27FC236}">
                  <a16:creationId xmlns:a16="http://schemas.microsoft.com/office/drawing/2014/main" id="{C9B9AAED-DBDE-42BF-ADB8-C9AE74F9E491}"/>
                </a:ext>
              </a:extLst>
            </p:cNvPr>
            <p:cNvSpPr/>
            <p:nvPr/>
          </p:nvSpPr>
          <p:spPr>
            <a:xfrm>
              <a:off x="759125" y="6353345"/>
              <a:ext cx="4994316" cy="369332"/>
            </a:xfrm>
            <a:prstGeom prst="rect">
              <a:avLst/>
            </a:prstGeom>
          </p:spPr>
          <p:txBody>
            <a:bodyPr wrap="none">
              <a:spAutoFit/>
            </a:bodyPr>
            <a:lstStyle/>
            <a:p>
              <a:pPr algn="ctr"/>
              <a:r>
                <a:rPr lang="fr-FR" b="1" dirty="0">
                  <a:solidFill>
                    <a:schemeClr val="bg1"/>
                  </a:solidFill>
                  <a:latin typeface="PT Sans" panose="020B0503020203020204" pitchFamily="34" charset="0"/>
                  <a:ea typeface="Roboto" panose="02000000000000000000" pitchFamily="2" charset="0"/>
                  <a:cs typeface="Roboto" panose="02000000000000000000" pitchFamily="2" charset="0"/>
                </a:rPr>
                <a:t>BILAN DES EMISSIONS DE GAZ A EFFET DE SERRE</a:t>
              </a:r>
            </a:p>
          </p:txBody>
        </p:sp>
      </p:grpSp>
      <p:sp>
        <p:nvSpPr>
          <p:cNvPr id="116" name="Rectangle 115">
            <a:extLst>
              <a:ext uri="{FF2B5EF4-FFF2-40B4-BE49-F238E27FC236}">
                <a16:creationId xmlns:a16="http://schemas.microsoft.com/office/drawing/2014/main" id="{665D62D2-547D-4231-9B84-B151CC662CDA}"/>
              </a:ext>
            </a:extLst>
          </p:cNvPr>
          <p:cNvSpPr/>
          <p:nvPr/>
        </p:nvSpPr>
        <p:spPr>
          <a:xfrm>
            <a:off x="2061298" y="3811632"/>
            <a:ext cx="674278" cy="897195"/>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40 % </a:t>
            </a:r>
            <a:endParaRPr lang="en-GB" sz="1100" b="1">
              <a:solidFill>
                <a:srgbClr val="2E3464"/>
              </a:solidFill>
              <a:latin typeface="PT Sans" panose="020B0503020203020204" pitchFamily="34" charset="0"/>
            </a:endParaRPr>
          </a:p>
        </p:txBody>
      </p:sp>
      <p:sp>
        <p:nvSpPr>
          <p:cNvPr id="117" name="Rectangle 116">
            <a:extLst>
              <a:ext uri="{FF2B5EF4-FFF2-40B4-BE49-F238E27FC236}">
                <a16:creationId xmlns:a16="http://schemas.microsoft.com/office/drawing/2014/main" id="{C5A7C3FC-A6D7-400C-8C2C-D380AD3AD370}"/>
              </a:ext>
            </a:extLst>
          </p:cNvPr>
          <p:cNvSpPr/>
          <p:nvPr/>
        </p:nvSpPr>
        <p:spPr>
          <a:xfrm>
            <a:off x="2734343" y="4082297"/>
            <a:ext cx="735721" cy="621518"/>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28 % </a:t>
            </a:r>
            <a:endParaRPr lang="en-GB" sz="1100" b="1">
              <a:solidFill>
                <a:srgbClr val="2E3464"/>
              </a:solidFill>
              <a:latin typeface="PT Sans" panose="020B0503020203020204" pitchFamily="34" charset="0"/>
            </a:endParaRPr>
          </a:p>
        </p:txBody>
      </p:sp>
      <p:sp>
        <p:nvSpPr>
          <p:cNvPr id="118" name="Rectangle 117">
            <a:extLst>
              <a:ext uri="{FF2B5EF4-FFF2-40B4-BE49-F238E27FC236}">
                <a16:creationId xmlns:a16="http://schemas.microsoft.com/office/drawing/2014/main" id="{C39E0273-ECB0-4C75-82BA-EF3D0A949DC4}"/>
              </a:ext>
            </a:extLst>
          </p:cNvPr>
          <p:cNvSpPr/>
          <p:nvPr/>
        </p:nvSpPr>
        <p:spPr>
          <a:xfrm>
            <a:off x="3466760" y="4289264"/>
            <a:ext cx="737701" cy="407857"/>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17  %</a:t>
            </a:r>
            <a:endParaRPr lang="en-GB" sz="1100" b="1">
              <a:solidFill>
                <a:srgbClr val="2E3464"/>
              </a:solidFill>
              <a:latin typeface="PT Sans" panose="020B0503020203020204" pitchFamily="34" charset="0"/>
            </a:endParaRPr>
          </a:p>
        </p:txBody>
      </p:sp>
      <p:grpSp>
        <p:nvGrpSpPr>
          <p:cNvPr id="119" name="Groupe 118">
            <a:extLst>
              <a:ext uri="{FF2B5EF4-FFF2-40B4-BE49-F238E27FC236}">
                <a16:creationId xmlns:a16="http://schemas.microsoft.com/office/drawing/2014/main" id="{75DB37F0-E547-46FE-BCBB-EC2429F27894}"/>
              </a:ext>
            </a:extLst>
          </p:cNvPr>
          <p:cNvGrpSpPr/>
          <p:nvPr/>
        </p:nvGrpSpPr>
        <p:grpSpPr>
          <a:xfrm>
            <a:off x="3494411" y="3871823"/>
            <a:ext cx="609462" cy="449809"/>
            <a:chOff x="326359" y="7425358"/>
            <a:chExt cx="609462" cy="449809"/>
          </a:xfrm>
        </p:grpSpPr>
        <p:sp>
          <p:nvSpPr>
            <p:cNvPr id="120" name="Rectangle 119">
              <a:extLst>
                <a:ext uri="{FF2B5EF4-FFF2-40B4-BE49-F238E27FC236}">
                  <a16:creationId xmlns:a16="http://schemas.microsoft.com/office/drawing/2014/main" id="{B28D1968-1117-4276-BC51-DEEFF3BE6BFA}"/>
                </a:ext>
              </a:extLst>
            </p:cNvPr>
            <p:cNvSpPr/>
            <p:nvPr/>
          </p:nvSpPr>
          <p:spPr>
            <a:xfrm>
              <a:off x="326359" y="7659723"/>
              <a:ext cx="609462" cy="215444"/>
            </a:xfrm>
            <a:prstGeom prst="rect">
              <a:avLst/>
            </a:prstGeom>
          </p:spPr>
          <p:txBody>
            <a:bodyPr wrap="none">
              <a:spAutoFit/>
            </a:bodyPr>
            <a:lstStyle/>
            <a:p>
              <a:r>
                <a:rPr lang="fr-FR" altLang="fr-FR" sz="800">
                  <a:solidFill>
                    <a:srgbClr val="373E42"/>
                  </a:solidFill>
                  <a:latin typeface="PT Sans" panose="020B0503020203020204" pitchFamily="34" charset="0"/>
                  <a:ea typeface="Roboto" panose="02000000000000000000" pitchFamily="2" charset="0"/>
                  <a:cs typeface="Roboto" panose="02000000000000000000" pitchFamily="2" charset="0"/>
                </a:rPr>
                <a:t>Transport</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21" name="Image 120" descr="Voiture">
              <a:extLst>
                <a:ext uri="{FF2B5EF4-FFF2-40B4-BE49-F238E27FC236}">
                  <a16:creationId xmlns:a16="http://schemas.microsoft.com/office/drawing/2014/main" id="{D4F51E3D-7CBC-4626-8C19-38E78F9EC7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8089" y="7425358"/>
              <a:ext cx="390121" cy="390121"/>
            </a:xfrm>
            <a:prstGeom prst="rect">
              <a:avLst/>
            </a:prstGeom>
          </p:spPr>
        </p:pic>
      </p:grpSp>
      <p:grpSp>
        <p:nvGrpSpPr>
          <p:cNvPr id="122" name="Groupe 121">
            <a:extLst>
              <a:ext uri="{FF2B5EF4-FFF2-40B4-BE49-F238E27FC236}">
                <a16:creationId xmlns:a16="http://schemas.microsoft.com/office/drawing/2014/main" id="{90CD7994-D538-4603-A19B-4E5E4A47DDC2}"/>
              </a:ext>
            </a:extLst>
          </p:cNvPr>
          <p:cNvGrpSpPr/>
          <p:nvPr/>
        </p:nvGrpSpPr>
        <p:grpSpPr>
          <a:xfrm>
            <a:off x="2025586" y="3274006"/>
            <a:ext cx="745702" cy="542597"/>
            <a:chOff x="5389492" y="1502376"/>
            <a:chExt cx="800444" cy="542597"/>
          </a:xfrm>
        </p:grpSpPr>
        <p:pic>
          <p:nvPicPr>
            <p:cNvPr id="123" name="Image 122">
              <a:extLst>
                <a:ext uri="{FF2B5EF4-FFF2-40B4-BE49-F238E27FC236}">
                  <a16:creationId xmlns:a16="http://schemas.microsoft.com/office/drawing/2014/main" id="{DAF874F0-AC57-49D3-9B0C-087AB50C2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164" y="1502376"/>
              <a:ext cx="438150" cy="438150"/>
            </a:xfrm>
            <a:prstGeom prst="rect">
              <a:avLst/>
            </a:prstGeom>
          </p:spPr>
        </p:pic>
        <p:sp>
          <p:nvSpPr>
            <p:cNvPr id="124" name="ZoneTexte 123">
              <a:extLst>
                <a:ext uri="{FF2B5EF4-FFF2-40B4-BE49-F238E27FC236}">
                  <a16:creationId xmlns:a16="http://schemas.microsoft.com/office/drawing/2014/main" id="{7A403409-6904-4BA2-8216-D23F5C43032F}"/>
                </a:ext>
              </a:extLst>
            </p:cNvPr>
            <p:cNvSpPr txBox="1"/>
            <p:nvPr/>
          </p:nvSpPr>
          <p:spPr>
            <a:xfrm>
              <a:off x="5389492" y="1829529"/>
              <a:ext cx="800444"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25" name="Groupe 124">
            <a:extLst>
              <a:ext uri="{FF2B5EF4-FFF2-40B4-BE49-F238E27FC236}">
                <a16:creationId xmlns:a16="http://schemas.microsoft.com/office/drawing/2014/main" id="{BE2846E0-48D0-4CA2-BEB3-260D66B7DB50}"/>
              </a:ext>
            </a:extLst>
          </p:cNvPr>
          <p:cNvGrpSpPr/>
          <p:nvPr/>
        </p:nvGrpSpPr>
        <p:grpSpPr>
          <a:xfrm>
            <a:off x="4788627" y="4049693"/>
            <a:ext cx="1012475" cy="472807"/>
            <a:chOff x="1904508" y="7565087"/>
            <a:chExt cx="1012475" cy="472807"/>
          </a:xfrm>
        </p:grpSpPr>
        <p:pic>
          <p:nvPicPr>
            <p:cNvPr id="126" name="Image 125">
              <a:extLst>
                <a:ext uri="{FF2B5EF4-FFF2-40B4-BE49-F238E27FC236}">
                  <a16:creationId xmlns:a16="http://schemas.microsoft.com/office/drawing/2014/main" id="{F9DEF1A7-94ED-454B-96AE-02A283B986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8140" y="7565087"/>
              <a:ext cx="304606" cy="304606"/>
            </a:xfrm>
            <a:prstGeom prst="rect">
              <a:avLst/>
            </a:prstGeom>
          </p:spPr>
        </p:pic>
        <p:sp>
          <p:nvSpPr>
            <p:cNvPr id="127" name="ZoneTexte 126">
              <a:extLst>
                <a:ext uri="{FF2B5EF4-FFF2-40B4-BE49-F238E27FC236}">
                  <a16:creationId xmlns:a16="http://schemas.microsoft.com/office/drawing/2014/main" id="{D5AA2C39-D5B6-4C02-8EE5-F03F6C41D5CF}"/>
                </a:ext>
              </a:extLst>
            </p:cNvPr>
            <p:cNvSpPr txBox="1"/>
            <p:nvPr/>
          </p:nvSpPr>
          <p:spPr>
            <a:xfrm>
              <a:off x="1904508" y="7822450"/>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28" name="Rectangle 127">
            <a:extLst>
              <a:ext uri="{FF2B5EF4-FFF2-40B4-BE49-F238E27FC236}">
                <a16:creationId xmlns:a16="http://schemas.microsoft.com/office/drawing/2014/main" id="{AE760A9F-5968-4B6C-8C7A-E01640465483}"/>
              </a:ext>
            </a:extLst>
          </p:cNvPr>
          <p:cNvSpPr/>
          <p:nvPr/>
        </p:nvSpPr>
        <p:spPr>
          <a:xfrm>
            <a:off x="4204461" y="4458810"/>
            <a:ext cx="737701" cy="239846"/>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6  %</a:t>
            </a:r>
            <a:endParaRPr lang="en-GB" sz="1100" b="1">
              <a:solidFill>
                <a:srgbClr val="2E3464"/>
              </a:solidFill>
              <a:latin typeface="PT Sans" panose="020B0503020203020204" pitchFamily="34" charset="0"/>
            </a:endParaRPr>
          </a:p>
        </p:txBody>
      </p:sp>
      <p:sp>
        <p:nvSpPr>
          <p:cNvPr id="129" name="Rectangle 128">
            <a:extLst>
              <a:ext uri="{FF2B5EF4-FFF2-40B4-BE49-F238E27FC236}">
                <a16:creationId xmlns:a16="http://schemas.microsoft.com/office/drawing/2014/main" id="{C7405F68-5909-4424-96FF-4ED6785EF2F7}"/>
              </a:ext>
            </a:extLst>
          </p:cNvPr>
          <p:cNvSpPr/>
          <p:nvPr/>
        </p:nvSpPr>
        <p:spPr>
          <a:xfrm>
            <a:off x="4939848" y="4492804"/>
            <a:ext cx="737701" cy="203110"/>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5  %</a:t>
            </a:r>
            <a:endParaRPr lang="en-GB" sz="1100" b="1">
              <a:solidFill>
                <a:srgbClr val="2E3464"/>
              </a:solidFill>
              <a:latin typeface="PT Sans" panose="020B0503020203020204" pitchFamily="34" charset="0"/>
            </a:endParaRPr>
          </a:p>
        </p:txBody>
      </p:sp>
      <p:sp>
        <p:nvSpPr>
          <p:cNvPr id="130" name="Rectangle 129">
            <a:extLst>
              <a:ext uri="{FF2B5EF4-FFF2-40B4-BE49-F238E27FC236}">
                <a16:creationId xmlns:a16="http://schemas.microsoft.com/office/drawing/2014/main" id="{29D38F23-A3D2-4654-8549-B721CA2EE023}"/>
              </a:ext>
            </a:extLst>
          </p:cNvPr>
          <p:cNvSpPr/>
          <p:nvPr/>
        </p:nvSpPr>
        <p:spPr>
          <a:xfrm>
            <a:off x="5680488" y="4535541"/>
            <a:ext cx="737701" cy="160337"/>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2  %</a:t>
            </a:r>
            <a:endParaRPr lang="en-GB" sz="1100" b="1">
              <a:solidFill>
                <a:srgbClr val="2E3464"/>
              </a:solidFill>
              <a:latin typeface="PT Sans" panose="020B0503020203020204" pitchFamily="34" charset="0"/>
            </a:endParaRPr>
          </a:p>
        </p:txBody>
      </p:sp>
      <p:grpSp>
        <p:nvGrpSpPr>
          <p:cNvPr id="131" name="Groupe 130">
            <a:extLst>
              <a:ext uri="{FF2B5EF4-FFF2-40B4-BE49-F238E27FC236}">
                <a16:creationId xmlns:a16="http://schemas.microsoft.com/office/drawing/2014/main" id="{BD5C2E17-841E-4F05-A287-44B80B9F7CFA}"/>
              </a:ext>
            </a:extLst>
          </p:cNvPr>
          <p:cNvGrpSpPr/>
          <p:nvPr/>
        </p:nvGrpSpPr>
        <p:grpSpPr>
          <a:xfrm>
            <a:off x="6092446" y="4004333"/>
            <a:ext cx="1299775" cy="543915"/>
            <a:chOff x="5128430" y="1978345"/>
            <a:chExt cx="1299775" cy="543915"/>
          </a:xfrm>
        </p:grpSpPr>
        <p:sp>
          <p:nvSpPr>
            <p:cNvPr id="132" name="ZoneTexte 131">
              <a:extLst>
                <a:ext uri="{FF2B5EF4-FFF2-40B4-BE49-F238E27FC236}">
                  <a16:creationId xmlns:a16="http://schemas.microsoft.com/office/drawing/2014/main" id="{EDB4AD18-2817-4492-A2C8-41C0E0C5CD2B}"/>
                </a:ext>
              </a:extLst>
            </p:cNvPr>
            <p:cNvSpPr txBox="1"/>
            <p:nvPr/>
          </p:nvSpPr>
          <p:spPr>
            <a:xfrm>
              <a:off x="5128430" y="2306816"/>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3" name="Graphique 160" descr="Ville">
              <a:extLst>
                <a:ext uri="{FF2B5EF4-FFF2-40B4-BE49-F238E27FC236}">
                  <a16:creationId xmlns:a16="http://schemas.microsoft.com/office/drawing/2014/main" id="{090C8A02-A16C-4A69-A003-C190D26FD6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8502" y="1978345"/>
              <a:ext cx="438150" cy="438150"/>
            </a:xfrm>
            <a:prstGeom prst="rect">
              <a:avLst/>
            </a:prstGeom>
          </p:spPr>
        </p:pic>
      </p:grpSp>
      <p:sp>
        <p:nvSpPr>
          <p:cNvPr id="134" name="Rectangle 133">
            <a:extLst>
              <a:ext uri="{FF2B5EF4-FFF2-40B4-BE49-F238E27FC236}">
                <a16:creationId xmlns:a16="http://schemas.microsoft.com/office/drawing/2014/main" id="{54638C21-0B1F-4E2D-9B4D-A122B918FEC5}"/>
              </a:ext>
            </a:extLst>
          </p:cNvPr>
          <p:cNvSpPr/>
          <p:nvPr/>
        </p:nvSpPr>
        <p:spPr>
          <a:xfrm>
            <a:off x="6416868" y="4559288"/>
            <a:ext cx="737701" cy="136589"/>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1 %</a:t>
            </a:r>
            <a:endParaRPr lang="en-GB" sz="1100" b="1">
              <a:solidFill>
                <a:srgbClr val="2E3464"/>
              </a:solidFill>
              <a:latin typeface="PT Sans" panose="020B0503020203020204" pitchFamily="34" charset="0"/>
            </a:endParaRPr>
          </a:p>
        </p:txBody>
      </p:sp>
      <p:grpSp>
        <p:nvGrpSpPr>
          <p:cNvPr id="135" name="Groupe 134">
            <a:extLst>
              <a:ext uri="{FF2B5EF4-FFF2-40B4-BE49-F238E27FC236}">
                <a16:creationId xmlns:a16="http://schemas.microsoft.com/office/drawing/2014/main" id="{B41D364B-A320-4F7E-9782-B4095B449F0B}"/>
              </a:ext>
            </a:extLst>
          </p:cNvPr>
          <p:cNvGrpSpPr/>
          <p:nvPr/>
        </p:nvGrpSpPr>
        <p:grpSpPr>
          <a:xfrm>
            <a:off x="4152608" y="3984928"/>
            <a:ext cx="781624" cy="485483"/>
            <a:chOff x="1883062" y="7572218"/>
            <a:chExt cx="781624" cy="485483"/>
          </a:xfrm>
        </p:grpSpPr>
        <p:pic>
          <p:nvPicPr>
            <p:cNvPr id="136" name="Image 135">
              <a:extLst>
                <a:ext uri="{FF2B5EF4-FFF2-40B4-BE49-F238E27FC236}">
                  <a16:creationId xmlns:a16="http://schemas.microsoft.com/office/drawing/2014/main" id="{EC66DCEE-4DC4-46B2-B1B7-CE08A24AD6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130" r="17708" b="18736"/>
            <a:stretch/>
          </p:blipFill>
          <p:spPr>
            <a:xfrm>
              <a:off x="2166439" y="7572218"/>
              <a:ext cx="233010" cy="304606"/>
            </a:xfrm>
            <a:prstGeom prst="rect">
              <a:avLst/>
            </a:prstGeom>
          </p:spPr>
        </p:pic>
        <p:sp>
          <p:nvSpPr>
            <p:cNvPr id="137" name="ZoneTexte 136">
              <a:extLst>
                <a:ext uri="{FF2B5EF4-FFF2-40B4-BE49-F238E27FC236}">
                  <a16:creationId xmlns:a16="http://schemas.microsoft.com/office/drawing/2014/main" id="{B1AF60C1-917B-4CF9-B8D5-B3FA04140B4F}"/>
                </a:ext>
              </a:extLst>
            </p:cNvPr>
            <p:cNvSpPr txBox="1"/>
            <p:nvPr/>
          </p:nvSpPr>
          <p:spPr>
            <a:xfrm>
              <a:off x="1883062" y="7842257"/>
              <a:ext cx="781624"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Alimentation</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38" name="Groupe 137">
            <a:extLst>
              <a:ext uri="{FF2B5EF4-FFF2-40B4-BE49-F238E27FC236}">
                <a16:creationId xmlns:a16="http://schemas.microsoft.com/office/drawing/2014/main" id="{6D04406A-F606-465A-B85E-92005AF41CDE}"/>
              </a:ext>
            </a:extLst>
          </p:cNvPr>
          <p:cNvGrpSpPr/>
          <p:nvPr/>
        </p:nvGrpSpPr>
        <p:grpSpPr>
          <a:xfrm>
            <a:off x="2593272" y="3581231"/>
            <a:ext cx="1012475" cy="526183"/>
            <a:chOff x="5506239" y="7508096"/>
            <a:chExt cx="1012475" cy="526183"/>
          </a:xfrm>
        </p:grpSpPr>
        <p:sp>
          <p:nvSpPr>
            <p:cNvPr id="139" name="ZoneTexte 138">
              <a:extLst>
                <a:ext uri="{FF2B5EF4-FFF2-40B4-BE49-F238E27FC236}">
                  <a16:creationId xmlns:a16="http://schemas.microsoft.com/office/drawing/2014/main" id="{49DE735D-EE13-4074-9D0F-A15020869909}"/>
                </a:ext>
              </a:extLst>
            </p:cNvPr>
            <p:cNvSpPr txBox="1"/>
            <p:nvPr/>
          </p:nvSpPr>
          <p:spPr>
            <a:xfrm>
              <a:off x="5506239" y="7818835"/>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40" name="Graphique 29" descr="Usine">
              <a:extLst>
                <a:ext uri="{FF2B5EF4-FFF2-40B4-BE49-F238E27FC236}">
                  <a16:creationId xmlns:a16="http://schemas.microsoft.com/office/drawing/2014/main" id="{473C2E13-C937-4E4C-81F0-C6638ABBCD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0797" y="7508096"/>
              <a:ext cx="383358" cy="383358"/>
            </a:xfrm>
            <a:prstGeom prst="rect">
              <a:avLst/>
            </a:prstGeom>
          </p:spPr>
        </p:pic>
      </p:grpSp>
      <p:grpSp>
        <p:nvGrpSpPr>
          <p:cNvPr id="141" name="Groupe 140">
            <a:extLst>
              <a:ext uri="{FF2B5EF4-FFF2-40B4-BE49-F238E27FC236}">
                <a16:creationId xmlns:a16="http://schemas.microsoft.com/office/drawing/2014/main" id="{876A68FF-9863-439E-9EF2-78D6DCECD5B4}"/>
              </a:ext>
            </a:extLst>
          </p:cNvPr>
          <p:cNvGrpSpPr/>
          <p:nvPr/>
        </p:nvGrpSpPr>
        <p:grpSpPr>
          <a:xfrm>
            <a:off x="5526297" y="3984361"/>
            <a:ext cx="1012475" cy="566910"/>
            <a:chOff x="4010645" y="7582330"/>
            <a:chExt cx="1012475" cy="566910"/>
          </a:xfrm>
        </p:grpSpPr>
        <p:sp>
          <p:nvSpPr>
            <p:cNvPr id="142" name="ZoneTexte 141">
              <a:extLst>
                <a:ext uri="{FF2B5EF4-FFF2-40B4-BE49-F238E27FC236}">
                  <a16:creationId xmlns:a16="http://schemas.microsoft.com/office/drawing/2014/main" id="{4A833411-D8C0-40C1-89BD-31F614E5A9D0}"/>
                </a:ext>
              </a:extLst>
            </p:cNvPr>
            <p:cNvSpPr txBox="1"/>
            <p:nvPr/>
          </p:nvSpPr>
          <p:spPr>
            <a:xfrm>
              <a:off x="4010645" y="7933796"/>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Urbanisme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43" name="Image 142">
              <a:extLst>
                <a:ext uri="{FF2B5EF4-FFF2-40B4-BE49-F238E27FC236}">
                  <a16:creationId xmlns:a16="http://schemas.microsoft.com/office/drawing/2014/main" id="{4FC99E7C-5260-4F41-9AF5-C6112E79F0C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0251"/>
            <a:stretch/>
          </p:blipFill>
          <p:spPr>
            <a:xfrm>
              <a:off x="4248386" y="7582330"/>
              <a:ext cx="506445" cy="403886"/>
            </a:xfrm>
            <a:prstGeom prst="rect">
              <a:avLst/>
            </a:prstGeom>
          </p:spPr>
        </p:pic>
      </p:grpSp>
      <p:grpSp>
        <p:nvGrpSpPr>
          <p:cNvPr id="144" name="Groupe 143">
            <a:extLst>
              <a:ext uri="{FF2B5EF4-FFF2-40B4-BE49-F238E27FC236}">
                <a16:creationId xmlns:a16="http://schemas.microsoft.com/office/drawing/2014/main" id="{913EAA7A-F6A7-4172-BCB7-EBC0B7F7CB98}"/>
              </a:ext>
            </a:extLst>
          </p:cNvPr>
          <p:cNvGrpSpPr/>
          <p:nvPr/>
        </p:nvGrpSpPr>
        <p:grpSpPr>
          <a:xfrm>
            <a:off x="1770647" y="2504537"/>
            <a:ext cx="1938554" cy="697634"/>
            <a:chOff x="338318" y="6166758"/>
            <a:chExt cx="1938554" cy="697634"/>
          </a:xfrm>
        </p:grpSpPr>
        <p:grpSp>
          <p:nvGrpSpPr>
            <p:cNvPr id="145" name="Groupe 144">
              <a:extLst>
                <a:ext uri="{FF2B5EF4-FFF2-40B4-BE49-F238E27FC236}">
                  <a16:creationId xmlns:a16="http://schemas.microsoft.com/office/drawing/2014/main" id="{D2E2AE14-A7FF-4B34-B457-60DE2C1E7AA6}"/>
                </a:ext>
              </a:extLst>
            </p:cNvPr>
            <p:cNvGrpSpPr/>
            <p:nvPr/>
          </p:nvGrpSpPr>
          <p:grpSpPr>
            <a:xfrm>
              <a:off x="338318" y="6166758"/>
              <a:ext cx="1938554" cy="697634"/>
              <a:chOff x="463251" y="6061291"/>
              <a:chExt cx="1938554" cy="697634"/>
            </a:xfrm>
          </p:grpSpPr>
          <p:sp>
            <p:nvSpPr>
              <p:cNvPr id="150" name="Rectangle : avec coins arrondis en diagonale 93">
                <a:extLst>
                  <a:ext uri="{FF2B5EF4-FFF2-40B4-BE49-F238E27FC236}">
                    <a16:creationId xmlns:a16="http://schemas.microsoft.com/office/drawing/2014/main" id="{4A76E5B7-BFC7-4171-A836-301798B86371}"/>
                  </a:ext>
                </a:extLst>
              </p:cNvPr>
              <p:cNvSpPr/>
              <p:nvPr/>
            </p:nvSpPr>
            <p:spPr>
              <a:xfrm>
                <a:off x="463251" y="6061291"/>
                <a:ext cx="1938554" cy="697633"/>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151" name="Rectangle 150">
                <a:extLst>
                  <a:ext uri="{FF2B5EF4-FFF2-40B4-BE49-F238E27FC236}">
                    <a16:creationId xmlns:a16="http://schemas.microsoft.com/office/drawing/2014/main" id="{5C20A627-C980-4B55-9B1E-037EDC540B95}"/>
                  </a:ext>
                </a:extLst>
              </p:cNvPr>
              <p:cNvSpPr/>
              <p:nvPr/>
            </p:nvSpPr>
            <p:spPr>
              <a:xfrm>
                <a:off x="957087" y="6605037"/>
                <a:ext cx="1296534" cy="153888"/>
              </a:xfrm>
              <a:prstGeom prst="rect">
                <a:avLst/>
              </a:prstGeom>
            </p:spPr>
            <p:txBody>
              <a:bodyPr wrap="square">
                <a:spAutoFit/>
              </a:bodyPr>
              <a:lstStyle/>
              <a:p>
                <a:endParaRPr lang="fr-FR" sz="400" i="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152" name="Rectangle 151">
                <a:extLst>
                  <a:ext uri="{FF2B5EF4-FFF2-40B4-BE49-F238E27FC236}">
                    <a16:creationId xmlns:a16="http://schemas.microsoft.com/office/drawing/2014/main" id="{3C0DC798-C49F-4943-839B-68C530721A2A}"/>
                  </a:ext>
                </a:extLst>
              </p:cNvPr>
              <p:cNvSpPr/>
              <p:nvPr/>
            </p:nvSpPr>
            <p:spPr>
              <a:xfrm>
                <a:off x="887725" y="6141079"/>
                <a:ext cx="1326786" cy="507831"/>
              </a:xfrm>
              <a:prstGeom prst="rect">
                <a:avLst/>
              </a:prstGeom>
              <a:noFill/>
            </p:spPr>
            <p:txBody>
              <a:bodyPr wrap="square" rtlCol="0">
                <a:spAutoFit/>
              </a:bodyPr>
              <a:lstStyle/>
              <a:p>
                <a:pPr algn="ct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730 000 tCO</a:t>
                </a:r>
                <a:r>
                  <a:rPr lang="fr-FR" alt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e (tonnes de CO</a:t>
                </a:r>
                <a:r>
                  <a:rPr lang="fr-FR" alt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équivalent)</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153" name="Graphique 203" descr="Homme">
                <a:extLst>
                  <a:ext uri="{FF2B5EF4-FFF2-40B4-BE49-F238E27FC236}">
                    <a16:creationId xmlns:a16="http://schemas.microsoft.com/office/drawing/2014/main" id="{BDA5108D-8570-4B12-90A2-23E835F03F3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1567" y="6122730"/>
                <a:ext cx="244894" cy="244894"/>
              </a:xfrm>
              <a:prstGeom prst="rect">
                <a:avLst/>
              </a:prstGeom>
            </p:spPr>
          </p:pic>
          <p:pic>
            <p:nvPicPr>
              <p:cNvPr id="154" name="Graphique 207" descr="Homme">
                <a:extLst>
                  <a:ext uri="{FF2B5EF4-FFF2-40B4-BE49-F238E27FC236}">
                    <a16:creationId xmlns:a16="http://schemas.microsoft.com/office/drawing/2014/main" id="{102C0D88-4026-4438-8939-E110DB00E36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0156" y="6130668"/>
                <a:ext cx="244894" cy="244894"/>
              </a:xfrm>
              <a:prstGeom prst="rect">
                <a:avLst/>
              </a:prstGeom>
            </p:spPr>
          </p:pic>
        </p:grpSp>
        <p:grpSp>
          <p:nvGrpSpPr>
            <p:cNvPr id="146" name="Groupe 145">
              <a:extLst>
                <a:ext uri="{FF2B5EF4-FFF2-40B4-BE49-F238E27FC236}">
                  <a16:creationId xmlns:a16="http://schemas.microsoft.com/office/drawing/2014/main" id="{8970F3D2-0380-40E0-9E27-185356AA63CB}"/>
                </a:ext>
              </a:extLst>
            </p:cNvPr>
            <p:cNvGrpSpPr/>
            <p:nvPr/>
          </p:nvGrpSpPr>
          <p:grpSpPr>
            <a:xfrm>
              <a:off x="455998" y="6223561"/>
              <a:ext cx="363865" cy="315161"/>
              <a:chOff x="573969" y="6122730"/>
              <a:chExt cx="363865" cy="315161"/>
            </a:xfrm>
          </p:grpSpPr>
          <p:pic>
            <p:nvPicPr>
              <p:cNvPr id="147" name="Graphique 201" descr="Homme">
                <a:extLst>
                  <a:ext uri="{FF2B5EF4-FFF2-40B4-BE49-F238E27FC236}">
                    <a16:creationId xmlns:a16="http://schemas.microsoft.com/office/drawing/2014/main" id="{05FAE08B-C6E8-43D6-82DE-85CF6CFB5CB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3969" y="6190729"/>
                <a:ext cx="244894" cy="244894"/>
              </a:xfrm>
              <a:prstGeom prst="rect">
                <a:avLst/>
              </a:prstGeom>
            </p:spPr>
          </p:pic>
          <p:pic>
            <p:nvPicPr>
              <p:cNvPr id="148" name="Graphique 202" descr="Homme">
                <a:extLst>
                  <a:ext uri="{FF2B5EF4-FFF2-40B4-BE49-F238E27FC236}">
                    <a16:creationId xmlns:a16="http://schemas.microsoft.com/office/drawing/2014/main" id="{A236CD20-54FB-4B8B-B838-5523462AA5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2940" y="6192997"/>
                <a:ext cx="244894" cy="244894"/>
              </a:xfrm>
              <a:prstGeom prst="rect">
                <a:avLst/>
              </a:prstGeom>
            </p:spPr>
          </p:pic>
          <p:pic>
            <p:nvPicPr>
              <p:cNvPr id="149" name="Graphique 204" descr="Homme">
                <a:extLst>
                  <a:ext uri="{FF2B5EF4-FFF2-40B4-BE49-F238E27FC236}">
                    <a16:creationId xmlns:a16="http://schemas.microsoft.com/office/drawing/2014/main" id="{A099F091-98B8-49FF-960F-0FBEE2141AC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694" y="6122730"/>
                <a:ext cx="244894" cy="244894"/>
              </a:xfrm>
              <a:prstGeom prst="rect">
                <a:avLst/>
              </a:prstGeom>
            </p:spPr>
          </p:pic>
        </p:grpSp>
      </p:grpSp>
      <p:grpSp>
        <p:nvGrpSpPr>
          <p:cNvPr id="155" name="Groupe 154">
            <a:extLst>
              <a:ext uri="{FF2B5EF4-FFF2-40B4-BE49-F238E27FC236}">
                <a16:creationId xmlns:a16="http://schemas.microsoft.com/office/drawing/2014/main" id="{8989DE9F-FAE8-41A2-9795-9557F34AA174}"/>
              </a:ext>
            </a:extLst>
          </p:cNvPr>
          <p:cNvGrpSpPr/>
          <p:nvPr/>
        </p:nvGrpSpPr>
        <p:grpSpPr>
          <a:xfrm>
            <a:off x="3956845" y="2294912"/>
            <a:ext cx="4305241" cy="1507965"/>
            <a:chOff x="1657311" y="1437916"/>
            <a:chExt cx="4114448" cy="1367388"/>
          </a:xfrm>
        </p:grpSpPr>
        <p:sp>
          <p:nvSpPr>
            <p:cNvPr id="156" name="Rectangle : coins arrondis 156">
              <a:extLst>
                <a:ext uri="{FF2B5EF4-FFF2-40B4-BE49-F238E27FC236}">
                  <a16:creationId xmlns:a16="http://schemas.microsoft.com/office/drawing/2014/main" id="{B051F43B-AD61-4E7B-9879-6C3856081287}"/>
                </a:ext>
              </a:extLst>
            </p:cNvPr>
            <p:cNvSpPr/>
            <p:nvPr/>
          </p:nvSpPr>
          <p:spPr>
            <a:xfrm>
              <a:off x="1657311" y="1437916"/>
              <a:ext cx="4101080" cy="1367388"/>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sp>
          <p:nvSpPr>
            <p:cNvPr id="157" name="ZoneTexte 156">
              <a:extLst>
                <a:ext uri="{FF2B5EF4-FFF2-40B4-BE49-F238E27FC236}">
                  <a16:creationId xmlns:a16="http://schemas.microsoft.com/office/drawing/2014/main" id="{72749EED-492A-4B5F-A64D-60F725A034FE}"/>
                </a:ext>
              </a:extLst>
            </p:cNvPr>
            <p:cNvSpPr txBox="1"/>
            <p:nvPr/>
          </p:nvSpPr>
          <p:spPr>
            <a:xfrm>
              <a:off x="1672970" y="1440528"/>
              <a:ext cx="4098789" cy="1158202"/>
            </a:xfrm>
            <a:prstGeom prst="rect">
              <a:avLst/>
            </a:prstGeom>
            <a:noFill/>
          </p:spPr>
          <p:txBody>
            <a:bodyPr wrap="square" rtlCol="0">
              <a:spAutoFit/>
            </a:bodyPr>
            <a:lstStyle>
              <a:defPPr>
                <a:defRPr lang="fr-FR"/>
              </a:defPPr>
              <a:lvl1pPr algn="ctr">
                <a:defRPr sz="1000">
                  <a:solidFill>
                    <a:srgbClr val="373E42"/>
                  </a:solidFill>
                  <a:latin typeface="Lato regular"/>
                  <a:ea typeface="Roboto" panose="02000000000000000000" pitchFamily="2" charset="0"/>
                  <a:cs typeface="Roboto" panose="02000000000000000000" pitchFamily="2" charset="0"/>
                </a:defRPr>
              </a:lvl1pPr>
            </a:lstStyle>
            <a:p>
              <a:pPr algn="just"/>
              <a:r>
                <a:rPr lang="fr-FR" sz="700" i="1" dirty="0">
                  <a:latin typeface="PT Sans" panose="020B0503020203020204" pitchFamily="34" charset="0"/>
                </a:rPr>
                <a:t>Un </a:t>
              </a:r>
              <a:r>
                <a:rPr lang="fr-FR" sz="700" i="1" u="sng" dirty="0">
                  <a:latin typeface="PT Sans" panose="020B0503020203020204" pitchFamily="34" charset="0"/>
                </a:rPr>
                <a:t>gaz à effet de serre </a:t>
              </a:r>
              <a:r>
                <a:rPr lang="fr-FR" sz="700" i="1" dirty="0">
                  <a:latin typeface="PT Sans" panose="020B0503020203020204" pitchFamily="34" charset="0"/>
                </a:rPr>
                <a:t>est un gaz qui a le pouvoir de retenir une partie de l’énergie émise par le sol après avoir été chauffé par le rayonnement solaire. </a:t>
              </a:r>
            </a:p>
            <a:p>
              <a:pPr algn="just"/>
              <a:r>
                <a:rPr lang="fr-FR" sz="700" i="1" dirty="0">
                  <a:latin typeface="PT Sans" panose="020B0503020203020204" pitchFamily="34" charset="0"/>
                </a:rPr>
                <a:t>Sur  le territoire, 3 principaux gaz à effet de serre sont émis : </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dioxyde de carbone </a:t>
              </a:r>
              <a:r>
                <a:rPr lang="fr-FR" sz="700" i="1" dirty="0">
                  <a:latin typeface="PT Sans" panose="020B0503020203020204" pitchFamily="34" charset="0"/>
                </a:rPr>
                <a:t>(CO</a:t>
              </a:r>
              <a:r>
                <a:rPr lang="fr-FR" sz="700" i="1" baseline="-25000" dirty="0">
                  <a:latin typeface="PT Sans" panose="020B0503020203020204" pitchFamily="34" charset="0"/>
                </a:rPr>
                <a:t>2</a:t>
              </a:r>
              <a:r>
                <a:rPr lang="fr-FR" sz="700" i="1" dirty="0">
                  <a:latin typeface="PT Sans" panose="020B0503020203020204" pitchFamily="34" charset="0"/>
                </a:rPr>
                <a:t>), issu majoritairement de la consommation d’énergie (de la combustion de gaz, de fioul, de carburants, etc.),</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méthane</a:t>
              </a:r>
              <a:r>
                <a:rPr lang="fr-FR" sz="700" i="1" dirty="0">
                  <a:latin typeface="PT Sans" panose="020B0503020203020204" pitchFamily="34" charset="0"/>
                </a:rPr>
                <a:t> (CH</a:t>
              </a:r>
              <a:r>
                <a:rPr lang="fr-FR" sz="700" i="1" baseline="-25000" dirty="0">
                  <a:latin typeface="PT Sans" panose="020B0503020203020204" pitchFamily="34" charset="0"/>
                </a:rPr>
                <a:t>4</a:t>
              </a:r>
              <a:r>
                <a:rPr lang="fr-FR" sz="700" i="1" dirty="0">
                  <a:latin typeface="PT Sans" panose="020B0503020203020204" pitchFamily="34" charset="0"/>
                </a:rPr>
                <a:t>), émis par les animaux d’élevage, notamment les bovins lors de leur digestion, </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protoxyde d’azote </a:t>
              </a:r>
              <a:r>
                <a:rPr lang="fr-FR" sz="700" i="1" dirty="0">
                  <a:latin typeface="PT Sans" panose="020B0503020203020204" pitchFamily="34" charset="0"/>
                </a:rPr>
                <a:t>(N</a:t>
              </a:r>
              <a:r>
                <a:rPr lang="fr-FR" sz="700" i="1" baseline="-25000" dirty="0">
                  <a:latin typeface="PT Sans" panose="020B0503020203020204" pitchFamily="34" charset="0"/>
                </a:rPr>
                <a:t>2</a:t>
              </a:r>
              <a:r>
                <a:rPr lang="fr-FR" sz="700" i="1" dirty="0">
                  <a:latin typeface="PT Sans" panose="020B0503020203020204" pitchFamily="34" charset="0"/>
                </a:rPr>
                <a:t>O) émis lors de l’épandage d’engrais azotés ou de déjections animales sur les sols. </a:t>
              </a:r>
            </a:p>
            <a:p>
              <a:pPr algn="just"/>
              <a:r>
                <a:rPr lang="fr-FR" sz="700" i="1" dirty="0">
                  <a:latin typeface="PT Sans" panose="020B0503020203020204" pitchFamily="34" charset="0"/>
                </a:rPr>
                <a:t>L’effet de serre de chaque gaz (Pouvoir de Réchauffement Global – PRG) est différent. Afin de pouvoir proposer un bilan territorial incluant l’ensemble de ces gaz, chacun est ramené en équivalent CO</a:t>
              </a:r>
              <a:r>
                <a:rPr lang="fr-FR" sz="700" i="1" baseline="-25000" dirty="0">
                  <a:latin typeface="PT Sans" panose="020B0503020203020204" pitchFamily="34" charset="0"/>
                </a:rPr>
                <a:t>2</a:t>
              </a:r>
              <a:r>
                <a:rPr lang="fr-FR" sz="700" i="1" dirty="0">
                  <a:latin typeface="PT Sans" panose="020B0503020203020204" pitchFamily="34" charset="0"/>
                </a:rPr>
                <a:t> suivant son PRG : 1 kg de méthane émis = 28 kg CO</a:t>
              </a:r>
              <a:r>
                <a:rPr lang="fr-FR" sz="700" i="1" baseline="-25000" dirty="0">
                  <a:latin typeface="PT Sans" panose="020B0503020203020204" pitchFamily="34" charset="0"/>
                </a:rPr>
                <a:t>2</a:t>
              </a:r>
              <a:r>
                <a:rPr lang="fr-FR" sz="700" i="1" dirty="0">
                  <a:latin typeface="PT Sans" panose="020B0503020203020204" pitchFamily="34" charset="0"/>
                </a:rPr>
                <a:t> équivalent car le méthane a un pouvoir de réchauffement climatique 28 fois supérieur à celui du CO</a:t>
              </a:r>
              <a:r>
                <a:rPr lang="fr-FR" sz="700" i="1" baseline="-25000" dirty="0">
                  <a:latin typeface="PT Sans" panose="020B0503020203020204" pitchFamily="34" charset="0"/>
                </a:rPr>
                <a:t>2</a:t>
              </a:r>
              <a:r>
                <a:rPr lang="fr-FR" sz="700" i="1" dirty="0">
                  <a:latin typeface="PT Sans" panose="020B0503020203020204" pitchFamily="34" charset="0"/>
                </a:rPr>
                <a:t> selon le GIEC 2014.</a:t>
              </a:r>
            </a:p>
          </p:txBody>
        </p:sp>
      </p:grpSp>
      <p:pic>
        <p:nvPicPr>
          <p:cNvPr id="158" name="Graphique 18" descr="Point d’interrogation">
            <a:extLst>
              <a:ext uri="{FF2B5EF4-FFF2-40B4-BE49-F238E27FC236}">
                <a16:creationId xmlns:a16="http://schemas.microsoft.com/office/drawing/2014/main" id="{3F88B1DF-8E1C-493F-B63A-2F59C906A9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19122" y="2217692"/>
            <a:ext cx="402904" cy="402904"/>
          </a:xfrm>
          <a:prstGeom prst="rect">
            <a:avLst/>
          </a:prstGeom>
        </p:spPr>
      </p:pic>
      <p:sp>
        <p:nvSpPr>
          <p:cNvPr id="159" name="ZoneTexte 158">
            <a:extLst>
              <a:ext uri="{FF2B5EF4-FFF2-40B4-BE49-F238E27FC236}">
                <a16:creationId xmlns:a16="http://schemas.microsoft.com/office/drawing/2014/main" id="{08B0BAAA-9CCE-440B-93C1-9ACEAACD0CB0}"/>
              </a:ext>
            </a:extLst>
          </p:cNvPr>
          <p:cNvSpPr txBox="1"/>
          <p:nvPr/>
        </p:nvSpPr>
        <p:spPr>
          <a:xfrm>
            <a:off x="2402535" y="1199468"/>
            <a:ext cx="5009773"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dirty="0">
                <a:solidFill>
                  <a:srgbClr val="2E3464"/>
                </a:solidFill>
                <a:latin typeface="PT Sans" panose="020B0503020203020204" pitchFamily="34" charset="0"/>
              </a:rPr>
              <a:t>PROFIL CLIMAT DU TERRITOIRE</a:t>
            </a:r>
            <a:endParaRPr lang="en-US" dirty="0">
              <a:solidFill>
                <a:srgbClr val="2E3464"/>
              </a:solidFill>
              <a:latin typeface="PT Sans" panose="020B0503020203020204" pitchFamily="34" charset="0"/>
            </a:endParaRPr>
          </a:p>
        </p:txBody>
      </p:sp>
    </p:spTree>
    <p:extLst>
      <p:ext uri="{BB962C8B-B14F-4D97-AF65-F5344CB8AC3E}">
        <p14:creationId xmlns:p14="http://schemas.microsoft.com/office/powerpoint/2010/main" val="24264289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100</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1214" y="545936"/>
            <a:ext cx="8842786" cy="293161"/>
          </a:xfrm>
        </p:spPr>
        <p:txBody>
          <a:bodyPr>
            <a:normAutofit lnSpcReduction="10000"/>
          </a:bodyPr>
          <a:lstStyle/>
          <a:p>
            <a:pPr algn="ctr"/>
            <a:r>
              <a:rPr lang="fr-FR" dirty="0"/>
              <a:t>LA RESSOURCE EN EAU ET LE CHANGEMENT CLIMATIQUE - Généralités</a:t>
            </a:r>
          </a:p>
        </p:txBody>
      </p:sp>
      <p:sp>
        <p:nvSpPr>
          <p:cNvPr id="3" name="Espace réservé du texte 2">
            <a:extLst>
              <a:ext uri="{FF2B5EF4-FFF2-40B4-BE49-F238E27FC236}">
                <a16:creationId xmlns:a16="http://schemas.microsoft.com/office/drawing/2014/main" id="{497D3D3C-65B3-4C62-BBC2-6CF2308F7A29}"/>
              </a:ext>
            </a:extLst>
          </p:cNvPr>
          <p:cNvSpPr>
            <a:spLocks noGrp="1"/>
          </p:cNvSpPr>
          <p:nvPr>
            <p:ph type="body" sz="quarter" idx="14"/>
          </p:nvPr>
        </p:nvSpPr>
        <p:spPr>
          <a:xfrm>
            <a:off x="301214" y="1330778"/>
            <a:ext cx="3446463" cy="4977947"/>
          </a:xfrm>
        </p:spPr>
        <p:txBody>
          <a:bodyPr/>
          <a:lstStyle/>
          <a:p>
            <a:pPr algn="just"/>
            <a:r>
              <a:rPr lang="fr-FR" dirty="0"/>
              <a:t>L’EAU, ELEMENT INDISPENSABLE A LA RESILIENCE CLIMATIQUE DES TERRITOIRES</a:t>
            </a:r>
          </a:p>
          <a:p>
            <a:pPr marL="0" indent="0" algn="just">
              <a:buNone/>
            </a:pPr>
            <a:r>
              <a:rPr lang="fr-FR" sz="1000" b="0" dirty="0">
                <a:solidFill>
                  <a:schemeClr val="tx1"/>
                </a:solidFill>
                <a:latin typeface="+mn-lt"/>
              </a:rPr>
              <a:t>Le </a:t>
            </a:r>
            <a:r>
              <a:rPr lang="fr-FR" sz="1000" dirty="0">
                <a:solidFill>
                  <a:schemeClr val="tx1"/>
                </a:solidFill>
                <a:latin typeface="+mn-lt"/>
              </a:rPr>
              <a:t>climat</a:t>
            </a:r>
            <a:r>
              <a:rPr lang="fr-FR" sz="1000" b="0" dirty="0">
                <a:solidFill>
                  <a:schemeClr val="tx1"/>
                </a:solidFill>
                <a:latin typeface="+mn-lt"/>
              </a:rPr>
              <a:t> joue un rôle prépondérant sur le cycle de l’eau puisqu’il en conditionne les étapes clés, </a:t>
            </a:r>
            <a:r>
              <a:rPr lang="fr-FR" sz="1000" dirty="0">
                <a:solidFill>
                  <a:schemeClr val="tx1"/>
                </a:solidFill>
                <a:latin typeface="+mn-lt"/>
              </a:rPr>
              <a:t>régulant ainsi la répartition de l’eau sur les territoires</a:t>
            </a:r>
            <a:r>
              <a:rPr lang="fr-FR" sz="1000" b="0" dirty="0">
                <a:solidFill>
                  <a:schemeClr val="tx1"/>
                </a:solidFill>
                <a:latin typeface="+mn-lt"/>
              </a:rPr>
              <a:t>. Le changement climatique influe ainsi directement sur la qualité et la quantité de la ressource.</a:t>
            </a:r>
          </a:p>
          <a:p>
            <a:pPr marL="0" indent="0" algn="just">
              <a:buNone/>
            </a:pPr>
            <a:r>
              <a:rPr lang="fr-FR" sz="1000" b="0" dirty="0">
                <a:solidFill>
                  <a:schemeClr val="tx1"/>
                </a:solidFill>
                <a:latin typeface="+mn-lt"/>
              </a:rPr>
              <a:t>L’intensification du </a:t>
            </a:r>
            <a:r>
              <a:rPr lang="fr-FR" sz="1000" dirty="0">
                <a:solidFill>
                  <a:schemeClr val="tx1"/>
                </a:solidFill>
                <a:latin typeface="+mn-lt"/>
              </a:rPr>
              <a:t>dérèglement climatique </a:t>
            </a:r>
            <a:r>
              <a:rPr lang="fr-FR" sz="1000" b="0" dirty="0">
                <a:solidFill>
                  <a:schemeClr val="tx1"/>
                </a:solidFill>
                <a:latin typeface="+mn-lt"/>
              </a:rPr>
              <a:t>peut alors avoir des </a:t>
            </a:r>
            <a:r>
              <a:rPr lang="fr-FR" sz="1000" dirty="0">
                <a:solidFill>
                  <a:schemeClr val="tx1"/>
                </a:solidFill>
                <a:latin typeface="+mn-lt"/>
              </a:rPr>
              <a:t>conséquences multiples sur la ressource </a:t>
            </a:r>
            <a:r>
              <a:rPr lang="fr-FR" sz="1000" b="0" dirty="0">
                <a:solidFill>
                  <a:schemeClr val="tx1"/>
                </a:solidFill>
                <a:latin typeface="+mn-lt"/>
              </a:rPr>
              <a:t>et les milieux aquatiques. </a:t>
            </a:r>
          </a:p>
          <a:p>
            <a:pPr marL="0" indent="0" algn="just">
              <a:buNone/>
            </a:pPr>
            <a:r>
              <a:rPr lang="fr-FR" sz="1000" b="0" dirty="0">
                <a:solidFill>
                  <a:schemeClr val="tx1"/>
                </a:solidFill>
                <a:latin typeface="+mn-lt"/>
              </a:rPr>
              <a:t>La sécheresse et la raréfaction de la ressource en eau pourront induire des périodes d’étiage plus conséquentes, des conflits d’usage pour l’accès à l’eau potable ainsi qu’une perte de qualité par eutrophisation des milieux. De plus, la recharge des nappes serait affectée par une augmentation de l’évapotranspiration exacerbée de la végétation en lien avec l’augmentation des températures, et une imperméabilisation des sols bloquant également la recharge de la nappe. </a:t>
            </a:r>
          </a:p>
          <a:p>
            <a:pPr marL="0" indent="0" algn="just">
              <a:buNone/>
            </a:pPr>
            <a:r>
              <a:rPr lang="fr-FR" sz="1000" b="0" dirty="0">
                <a:solidFill>
                  <a:schemeClr val="tx1"/>
                </a:solidFill>
                <a:latin typeface="+mn-lt"/>
              </a:rPr>
              <a:t>A l’inverse, l’intensification des précipitations rendra la gestion de l’eau par l’Homme plus complexe en saturant les systèmes de gestion des eaux pluviales voire usées, causant des débordements plus intenses et imprévisibles, rendant le réseau hydrographique plus vulnérable aux pollutions, et accentuant ou créant des vulnérabilités aux inondations. </a:t>
            </a:r>
          </a:p>
          <a:p>
            <a:pPr marL="0" indent="0" algn="just">
              <a:buNone/>
            </a:pPr>
            <a:r>
              <a:rPr lang="fr-FR" sz="1000" dirty="0">
                <a:solidFill>
                  <a:schemeClr val="tx1"/>
                </a:solidFill>
                <a:latin typeface="+mn-lt"/>
              </a:rPr>
              <a:t>L’enjeu de préservation et de gestion de la ressource en eau devient donc prioritaire dans un contexte de transition climatique.</a:t>
            </a:r>
          </a:p>
          <a:p>
            <a:endParaRPr lang="fr-FR" dirty="0"/>
          </a:p>
        </p:txBody>
      </p:sp>
      <p:sp>
        <p:nvSpPr>
          <p:cNvPr id="7" name="Espace réservé du texte 3">
            <a:extLst>
              <a:ext uri="{FF2B5EF4-FFF2-40B4-BE49-F238E27FC236}">
                <a16:creationId xmlns:a16="http://schemas.microsoft.com/office/drawing/2014/main" id="{C2C451B7-9B78-4362-8767-2E41E8C4C5F7}"/>
              </a:ext>
            </a:extLst>
          </p:cNvPr>
          <p:cNvSpPr txBox="1">
            <a:spLocks/>
          </p:cNvSpPr>
          <p:nvPr/>
        </p:nvSpPr>
        <p:spPr>
          <a:xfrm>
            <a:off x="5410200" y="1330778"/>
            <a:ext cx="3446463" cy="4977947"/>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r>
              <a:rPr lang="fr-FR" sz="1000" b="0" dirty="0">
                <a:solidFill>
                  <a:schemeClr val="tx1"/>
                </a:solidFill>
                <a:latin typeface="+mn-lt"/>
              </a:rPr>
              <a:t>Par ailleurs dans un contexte de changement climatique, les zones urbaines denses verraient le phénomène </a:t>
            </a:r>
            <a:r>
              <a:rPr lang="fr-FR" sz="1000" dirty="0">
                <a:solidFill>
                  <a:schemeClr val="tx1"/>
                </a:solidFill>
                <a:latin typeface="+mn-lt"/>
              </a:rPr>
              <a:t>d’</a:t>
            </a:r>
            <a:r>
              <a:rPr lang="fr-FR" sz="1000" dirty="0" err="1">
                <a:solidFill>
                  <a:schemeClr val="tx1"/>
                </a:solidFill>
                <a:latin typeface="+mn-lt"/>
              </a:rPr>
              <a:t>Ilôt</a:t>
            </a:r>
            <a:r>
              <a:rPr lang="fr-FR" sz="1000" dirty="0">
                <a:solidFill>
                  <a:schemeClr val="tx1"/>
                </a:solidFill>
                <a:latin typeface="+mn-lt"/>
              </a:rPr>
              <a:t> de Chaleur Urbain </a:t>
            </a:r>
            <a:r>
              <a:rPr lang="fr-FR" sz="1000" b="0" dirty="0">
                <a:solidFill>
                  <a:schemeClr val="tx1"/>
                </a:solidFill>
                <a:latin typeface="+mn-lt"/>
              </a:rPr>
              <a:t>(ICU) accentué. Manque de végétation, importance des surfaces imperméables et morphologie urbaine confinée constituent des facteurs aggravants, que le retour de la « Nature en ville », qui prône un cycle naturel de l’eau en tirant profit des bienfaits des végétaux, permettrait de diminuer : infiltration naturelle des eaux de pluie dans les sols et évapotranspiration des végétaux afin de rafraîchir les ambiances urbaines.</a:t>
            </a: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r>
              <a:rPr lang="fr-FR" sz="1000" b="0" dirty="0">
                <a:solidFill>
                  <a:schemeClr val="tx1"/>
                </a:solidFill>
                <a:latin typeface="+mn-lt"/>
              </a:rPr>
              <a:t>Les PCAET apparaissent alors comme des outils indispensables pour permettre aux territoires de s'adapter aux évolutions futures éventuelles (population, infrastructures, constructions…) et construire un développement </a:t>
            </a:r>
            <a:r>
              <a:rPr lang="fr-FR" sz="1000" dirty="0">
                <a:solidFill>
                  <a:schemeClr val="tx1"/>
                </a:solidFill>
                <a:latin typeface="+mn-lt"/>
              </a:rPr>
              <a:t>garant des équilibres urbains et environnementaux</a:t>
            </a:r>
            <a:r>
              <a:rPr lang="fr-FR" sz="1000" b="0" dirty="0">
                <a:solidFill>
                  <a:schemeClr val="tx1"/>
                </a:solidFill>
                <a:latin typeface="+mn-lt"/>
              </a:rPr>
              <a:t>.</a:t>
            </a:r>
          </a:p>
        </p:txBody>
      </p:sp>
      <p:pic>
        <p:nvPicPr>
          <p:cNvPr id="9" name="Image 8">
            <a:extLst>
              <a:ext uri="{FF2B5EF4-FFF2-40B4-BE49-F238E27FC236}">
                <a16:creationId xmlns:a16="http://schemas.microsoft.com/office/drawing/2014/main" id="{DBFA9179-BEC5-42E2-B96F-78D35B3D3D64}"/>
              </a:ext>
            </a:extLst>
          </p:cNvPr>
          <p:cNvPicPr>
            <a:picLocks noChangeAspect="1"/>
          </p:cNvPicPr>
          <p:nvPr/>
        </p:nvPicPr>
        <p:blipFill>
          <a:blip r:embed="rId3"/>
          <a:stretch>
            <a:fillRect/>
          </a:stretch>
        </p:blipFill>
        <p:spPr>
          <a:xfrm>
            <a:off x="4650325" y="2674875"/>
            <a:ext cx="4206338" cy="1755902"/>
          </a:xfrm>
          <a:prstGeom prst="rect">
            <a:avLst/>
          </a:prstGeom>
        </p:spPr>
      </p:pic>
      <p:sp>
        <p:nvSpPr>
          <p:cNvPr id="10" name="ZoneTexte 9">
            <a:extLst>
              <a:ext uri="{FF2B5EF4-FFF2-40B4-BE49-F238E27FC236}">
                <a16:creationId xmlns:a16="http://schemas.microsoft.com/office/drawing/2014/main" id="{595A14A5-5F69-43ED-9B97-E08738F33F9E}"/>
              </a:ext>
            </a:extLst>
          </p:cNvPr>
          <p:cNvSpPr txBox="1"/>
          <p:nvPr/>
        </p:nvSpPr>
        <p:spPr>
          <a:xfrm>
            <a:off x="4374718" y="4430777"/>
            <a:ext cx="4481945" cy="230832"/>
          </a:xfrm>
          <a:prstGeom prst="rect">
            <a:avLst/>
          </a:prstGeom>
          <a:noFill/>
        </p:spPr>
        <p:txBody>
          <a:bodyPr wrap="square" rtlCol="0">
            <a:spAutoFit/>
          </a:bodyPr>
          <a:lstStyle/>
          <a:p>
            <a:pPr algn="r"/>
            <a:r>
              <a:rPr lang="fr-FR" sz="900" i="1" dirty="0">
                <a:latin typeface="+mj-lt"/>
              </a:rPr>
              <a:t>ICU et ville perméable – Source SUEZ Consulting, d’après Grand Lyon Projet Ville Perméable</a:t>
            </a:r>
          </a:p>
        </p:txBody>
      </p:sp>
    </p:spTree>
    <p:extLst>
      <p:ext uri="{BB962C8B-B14F-4D97-AF65-F5344CB8AC3E}">
        <p14:creationId xmlns:p14="http://schemas.microsoft.com/office/powerpoint/2010/main" val="3240276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101</a:t>
            </a:fld>
            <a:endParaRPr lang="fr-FR" dirty="0"/>
          </a:p>
        </p:txBody>
      </p:sp>
      <p:grpSp>
        <p:nvGrpSpPr>
          <p:cNvPr id="5" name="Groupe 4">
            <a:extLst>
              <a:ext uri="{FF2B5EF4-FFF2-40B4-BE49-F238E27FC236}">
                <a16:creationId xmlns:a16="http://schemas.microsoft.com/office/drawing/2014/main" id="{B4B1B514-31BA-433B-96F2-162C78A031F7}"/>
              </a:ext>
            </a:extLst>
          </p:cNvPr>
          <p:cNvGrpSpPr/>
          <p:nvPr/>
        </p:nvGrpSpPr>
        <p:grpSpPr>
          <a:xfrm>
            <a:off x="2104969" y="2252853"/>
            <a:ext cx="4934061" cy="4179697"/>
            <a:chOff x="348512" y="2083699"/>
            <a:chExt cx="4115390" cy="3486192"/>
          </a:xfrm>
        </p:grpSpPr>
        <p:sp>
          <p:nvSpPr>
            <p:cNvPr id="35" name="ZoneTexte 34">
              <a:extLst>
                <a:ext uri="{FF2B5EF4-FFF2-40B4-BE49-F238E27FC236}">
                  <a16:creationId xmlns:a16="http://schemas.microsoft.com/office/drawing/2014/main" id="{B05CA229-B447-4C14-AE1F-0FE7FF3522DD}"/>
                </a:ext>
              </a:extLst>
            </p:cNvPr>
            <p:cNvSpPr txBox="1"/>
            <p:nvPr/>
          </p:nvSpPr>
          <p:spPr>
            <a:xfrm>
              <a:off x="915239" y="5339059"/>
              <a:ext cx="2722220" cy="230832"/>
            </a:xfrm>
            <a:prstGeom prst="rect">
              <a:avLst/>
            </a:prstGeom>
            <a:noFill/>
          </p:spPr>
          <p:txBody>
            <a:bodyPr wrap="none" rtlCol="0">
              <a:spAutoFit/>
            </a:bodyPr>
            <a:lstStyle/>
            <a:p>
              <a:r>
                <a:rPr lang="fr-FR" sz="900" i="1" dirty="0">
                  <a:latin typeface="+mj-lt"/>
                </a:rPr>
                <a:t>L’eau, le Climat, l’Air et l’Energie, quelles interactions ? </a:t>
              </a:r>
            </a:p>
          </p:txBody>
        </p:sp>
        <p:cxnSp>
          <p:nvCxnSpPr>
            <p:cNvPr id="36" name="Connecteur droit avec flèche 35">
              <a:extLst>
                <a:ext uri="{FF2B5EF4-FFF2-40B4-BE49-F238E27FC236}">
                  <a16:creationId xmlns:a16="http://schemas.microsoft.com/office/drawing/2014/main" id="{3967AE5D-5792-4218-ACCD-6FAB738CD4DC}"/>
                </a:ext>
              </a:extLst>
            </p:cNvPr>
            <p:cNvCxnSpPr>
              <a:cxnSpLocks/>
            </p:cNvCxnSpPr>
            <p:nvPr/>
          </p:nvCxnSpPr>
          <p:spPr>
            <a:xfrm flipH="1" flipV="1">
              <a:off x="1686868" y="3122445"/>
              <a:ext cx="406520" cy="1141352"/>
            </a:xfrm>
            <a:prstGeom prst="straightConnector1">
              <a:avLst/>
            </a:prstGeom>
            <a:ln w="28575">
              <a:solidFill>
                <a:srgbClr val="00A0C6"/>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45358B9B-BE74-44AE-A039-5F64C5839006}"/>
                </a:ext>
              </a:extLst>
            </p:cNvPr>
            <p:cNvSpPr txBox="1"/>
            <p:nvPr/>
          </p:nvSpPr>
          <p:spPr>
            <a:xfrm>
              <a:off x="607489" y="2083699"/>
              <a:ext cx="1396411" cy="10618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Qualité de l’eau</a:t>
              </a:r>
            </a:p>
            <a:p>
              <a:pPr algn="ctr"/>
              <a:r>
                <a:rPr lang="fr-FR" sz="1050" i="1" dirty="0">
                  <a:solidFill>
                    <a:schemeClr val="tx1">
                      <a:lumMod val="65000"/>
                      <a:lumOff val="35000"/>
                    </a:schemeClr>
                  </a:solidFill>
                  <a:latin typeface="Calibri Light" panose="020F0302020204030204" pitchFamily="34" charset="0"/>
                </a:rPr>
                <a:t>Eutrophisation des milieux, pollution liée au lessivage des eaux de ruissellement des voieries</a:t>
              </a:r>
              <a:endParaRPr lang="fr-FR" sz="900" i="1" dirty="0">
                <a:solidFill>
                  <a:schemeClr val="tx1">
                    <a:lumMod val="65000"/>
                    <a:lumOff val="35000"/>
                  </a:schemeClr>
                </a:solidFill>
                <a:latin typeface="Calibri Light" panose="020F0302020204030204" pitchFamily="34" charset="0"/>
              </a:endParaRPr>
            </a:p>
          </p:txBody>
        </p:sp>
        <p:sp>
          <p:nvSpPr>
            <p:cNvPr id="38" name="ZoneTexte 16">
              <a:extLst>
                <a:ext uri="{FF2B5EF4-FFF2-40B4-BE49-F238E27FC236}">
                  <a16:creationId xmlns:a16="http://schemas.microsoft.com/office/drawing/2014/main" id="{45358B9B-BE74-44AE-A039-5F64C5839006}"/>
                </a:ext>
              </a:extLst>
            </p:cNvPr>
            <p:cNvSpPr txBox="1"/>
            <p:nvPr/>
          </p:nvSpPr>
          <p:spPr>
            <a:xfrm>
              <a:off x="348512" y="3548217"/>
              <a:ext cx="1396411"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Quantité de l’eau</a:t>
              </a:r>
            </a:p>
            <a:p>
              <a:pPr algn="ctr"/>
              <a:r>
                <a:rPr lang="fr-FR" sz="1050" i="1" dirty="0">
                  <a:solidFill>
                    <a:schemeClr val="tx1">
                      <a:lumMod val="65000"/>
                      <a:lumOff val="35000"/>
                    </a:schemeClr>
                  </a:solidFill>
                  <a:latin typeface="Calibri Light" panose="020F0302020204030204" pitchFamily="34" charset="0"/>
                </a:rPr>
                <a:t>Raréfaction de la ressource, conflits d’usages</a:t>
              </a:r>
              <a:endParaRPr lang="fr-FR" sz="900" i="1" dirty="0">
                <a:solidFill>
                  <a:schemeClr val="tx1">
                    <a:lumMod val="65000"/>
                    <a:lumOff val="35000"/>
                  </a:schemeClr>
                </a:solidFill>
                <a:latin typeface="Calibri Light" panose="020F0302020204030204" pitchFamily="34" charset="0"/>
              </a:endParaRPr>
            </a:p>
          </p:txBody>
        </p:sp>
        <p:sp>
          <p:nvSpPr>
            <p:cNvPr id="39" name="ZoneTexte 16">
              <a:extLst>
                <a:ext uri="{FF2B5EF4-FFF2-40B4-BE49-F238E27FC236}">
                  <a16:creationId xmlns:a16="http://schemas.microsoft.com/office/drawing/2014/main" id="{45358B9B-BE74-44AE-A039-5F64C5839006}"/>
                </a:ext>
              </a:extLst>
            </p:cNvPr>
            <p:cNvSpPr txBox="1"/>
            <p:nvPr/>
          </p:nvSpPr>
          <p:spPr>
            <a:xfrm>
              <a:off x="2421742" y="2092771"/>
              <a:ext cx="2042160" cy="12234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Risque inondation/ruissellement pluvial</a:t>
              </a:r>
            </a:p>
            <a:p>
              <a:pPr algn="ctr"/>
              <a:r>
                <a:rPr lang="fr-FR" sz="1050" i="1" dirty="0">
                  <a:solidFill>
                    <a:schemeClr val="tx1">
                      <a:lumMod val="65000"/>
                      <a:lumOff val="35000"/>
                    </a:schemeClr>
                  </a:solidFill>
                  <a:latin typeface="Calibri Light" panose="020F0302020204030204" pitchFamily="34" charset="0"/>
                </a:rPr>
                <a:t>Problématique de gestion accrue, pollution des milieux récepteurs liée au lessivage des eaux de ruissellement des voieries et saturation des STEP</a:t>
              </a:r>
              <a:endParaRPr lang="fr-FR" sz="900" i="1" dirty="0">
                <a:solidFill>
                  <a:schemeClr val="tx1">
                    <a:lumMod val="65000"/>
                    <a:lumOff val="35000"/>
                  </a:schemeClr>
                </a:solidFill>
                <a:latin typeface="Calibri Light" panose="020F0302020204030204" pitchFamily="34" charset="0"/>
              </a:endParaRPr>
            </a:p>
          </p:txBody>
        </p:sp>
        <p:sp>
          <p:nvSpPr>
            <p:cNvPr id="40" name="ZoneTexte 16">
              <a:extLst>
                <a:ext uri="{FF2B5EF4-FFF2-40B4-BE49-F238E27FC236}">
                  <a16:creationId xmlns:a16="http://schemas.microsoft.com/office/drawing/2014/main" id="{45358B9B-BE74-44AE-A039-5F64C5839006}"/>
                </a:ext>
              </a:extLst>
            </p:cNvPr>
            <p:cNvSpPr txBox="1"/>
            <p:nvPr/>
          </p:nvSpPr>
          <p:spPr>
            <a:xfrm>
              <a:off x="2876995" y="3489308"/>
              <a:ext cx="1396411" cy="10618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Ressource énergétique</a:t>
              </a:r>
            </a:p>
            <a:p>
              <a:pPr algn="ctr"/>
              <a:r>
                <a:rPr lang="fr-FR" sz="1050" i="1" dirty="0">
                  <a:solidFill>
                    <a:schemeClr val="tx1">
                      <a:lumMod val="65000"/>
                      <a:lumOff val="35000"/>
                    </a:schemeClr>
                  </a:solidFill>
                  <a:latin typeface="Calibri Light" panose="020F0302020204030204" pitchFamily="34" charset="0"/>
                </a:rPr>
                <a:t>Barrage (avenir relatif) et turbine sur réseaux d’eau potable, exploitation des boues des STEP</a:t>
              </a:r>
              <a:endParaRPr lang="fr-FR" sz="900" i="1" dirty="0">
                <a:solidFill>
                  <a:schemeClr val="tx1">
                    <a:lumMod val="65000"/>
                    <a:lumOff val="35000"/>
                  </a:schemeClr>
                </a:solidFill>
                <a:latin typeface="Calibri Light" panose="020F0302020204030204" pitchFamily="34" charset="0"/>
              </a:endParaRPr>
            </a:p>
          </p:txBody>
        </p:sp>
        <p:grpSp>
          <p:nvGrpSpPr>
            <p:cNvPr id="41" name="Groupe 40"/>
            <p:cNvGrpSpPr/>
            <p:nvPr/>
          </p:nvGrpSpPr>
          <p:grpSpPr>
            <a:xfrm>
              <a:off x="1707130" y="4076659"/>
              <a:ext cx="1200970" cy="1211868"/>
              <a:chOff x="1780222" y="4085985"/>
              <a:chExt cx="1601293" cy="1615826"/>
            </a:xfrm>
          </p:grpSpPr>
          <p:sp>
            <p:nvSpPr>
              <p:cNvPr id="42" name="Rectangle 41"/>
              <p:cNvSpPr/>
              <p:nvPr/>
            </p:nvSpPr>
            <p:spPr>
              <a:xfrm>
                <a:off x="1960880" y="5415280"/>
                <a:ext cx="1188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350"/>
              </a:p>
            </p:txBody>
          </p:sp>
          <p:sp>
            <p:nvSpPr>
              <p:cNvPr id="43" name="ZoneTexte 6"/>
              <p:cNvSpPr txBox="1"/>
              <p:nvPr/>
            </p:nvSpPr>
            <p:spPr>
              <a:xfrm>
                <a:off x="1780222" y="5363256"/>
                <a:ext cx="1601293" cy="33855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50" i="1" dirty="0">
                    <a:solidFill>
                      <a:srgbClr val="00A0C6"/>
                    </a:solidFill>
                  </a:rPr>
                  <a:t>GESTION DE L’EAU</a:t>
                </a:r>
              </a:p>
            </p:txBody>
          </p:sp>
          <p:pic>
            <p:nvPicPr>
              <p:cNvPr id="44" name="Image 43"/>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b="19803"/>
              <a:stretch/>
            </p:blipFill>
            <p:spPr>
              <a:xfrm>
                <a:off x="1809442" y="4085985"/>
                <a:ext cx="1459477" cy="1380096"/>
              </a:xfrm>
              <a:prstGeom prst="rect">
                <a:avLst/>
              </a:prstGeom>
            </p:spPr>
          </p:pic>
        </p:grpSp>
        <p:cxnSp>
          <p:nvCxnSpPr>
            <p:cNvPr id="45" name="Connecteur droit avec flèche 44">
              <a:extLst>
                <a:ext uri="{FF2B5EF4-FFF2-40B4-BE49-F238E27FC236}">
                  <a16:creationId xmlns:a16="http://schemas.microsoft.com/office/drawing/2014/main" id="{3967AE5D-5792-4218-ACCD-6FAB738CD4DC}"/>
                </a:ext>
              </a:extLst>
            </p:cNvPr>
            <p:cNvCxnSpPr>
              <a:cxnSpLocks/>
            </p:cNvCxnSpPr>
            <p:nvPr/>
          </p:nvCxnSpPr>
          <p:spPr>
            <a:xfrm flipV="1">
              <a:off x="2414989" y="3207777"/>
              <a:ext cx="372517" cy="1009781"/>
            </a:xfrm>
            <a:prstGeom prst="straightConnector1">
              <a:avLst/>
            </a:prstGeom>
            <a:ln w="28575">
              <a:solidFill>
                <a:srgbClr val="00A0C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3967AE5D-5792-4218-ACCD-6FAB738CD4DC}"/>
                </a:ext>
              </a:extLst>
            </p:cNvPr>
            <p:cNvCxnSpPr>
              <a:cxnSpLocks/>
            </p:cNvCxnSpPr>
            <p:nvPr/>
          </p:nvCxnSpPr>
          <p:spPr>
            <a:xfrm flipH="1" flipV="1">
              <a:off x="1616452" y="4073066"/>
              <a:ext cx="273672" cy="342441"/>
            </a:xfrm>
            <a:prstGeom prst="straightConnector1">
              <a:avLst/>
            </a:prstGeom>
            <a:ln w="28575">
              <a:solidFill>
                <a:srgbClr val="00A0C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3967AE5D-5792-4218-ACCD-6FAB738CD4DC}"/>
                </a:ext>
              </a:extLst>
            </p:cNvPr>
            <p:cNvCxnSpPr>
              <a:cxnSpLocks/>
            </p:cNvCxnSpPr>
            <p:nvPr/>
          </p:nvCxnSpPr>
          <p:spPr>
            <a:xfrm flipV="1">
              <a:off x="2620796" y="4076665"/>
              <a:ext cx="349727" cy="331439"/>
            </a:xfrm>
            <a:prstGeom prst="straightConnector1">
              <a:avLst/>
            </a:prstGeom>
            <a:ln w="28575">
              <a:solidFill>
                <a:srgbClr val="00A0C6"/>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Espace réservé du texte 3">
            <a:extLst>
              <a:ext uri="{FF2B5EF4-FFF2-40B4-BE49-F238E27FC236}">
                <a16:creationId xmlns:a16="http://schemas.microsoft.com/office/drawing/2014/main" id="{E09DE290-C69D-48CF-940B-9CAEB8D47CA9}"/>
              </a:ext>
            </a:extLst>
          </p:cNvPr>
          <p:cNvSpPr txBox="1">
            <a:spLocks/>
          </p:cNvSpPr>
          <p:nvPr/>
        </p:nvSpPr>
        <p:spPr>
          <a:xfrm>
            <a:off x="203201" y="1250246"/>
            <a:ext cx="3530600" cy="5072576"/>
          </a:xfrm>
          <a:prstGeom prst="rect">
            <a:avLst/>
          </a:prstGeom>
          <a:no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L’EAU, L’AIR, L’ENERGIE ET LE CLIMAT, QUELS LIENS ?</a:t>
            </a:r>
          </a:p>
          <a:p>
            <a:pPr marL="0" indent="0" algn="just">
              <a:buFont typeface="Wingdings" panose="05000000000000000000" pitchFamily="2" charset="2"/>
              <a:buNone/>
            </a:pPr>
            <a:r>
              <a:rPr lang="fr-FR" sz="1000" b="0" dirty="0">
                <a:solidFill>
                  <a:schemeClr val="tx1"/>
                </a:solidFill>
                <a:latin typeface="+mn-lt"/>
              </a:rPr>
              <a:t>Le schéma ci-après synthétise l’influence de la ressource en eau sur certains paramètres du changement climatique que l’élaboration du PCAET est en mesure de traiter.</a:t>
            </a: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p:txBody>
      </p:sp>
      <p:sp>
        <p:nvSpPr>
          <p:cNvPr id="20"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1214" y="589480"/>
            <a:ext cx="8842786" cy="293161"/>
          </a:xfrm>
        </p:spPr>
        <p:txBody>
          <a:bodyPr>
            <a:normAutofit lnSpcReduction="10000"/>
          </a:bodyPr>
          <a:lstStyle/>
          <a:p>
            <a:pPr algn="ctr"/>
            <a:r>
              <a:rPr lang="fr-FR" dirty="0"/>
              <a:t>LA RESSOURCE EN EAU ET LE CHANGEMENT CLIMATIQUE - Généralités</a:t>
            </a:r>
          </a:p>
        </p:txBody>
      </p:sp>
    </p:spTree>
    <p:extLst>
      <p:ext uri="{BB962C8B-B14F-4D97-AF65-F5344CB8AC3E}">
        <p14:creationId xmlns:p14="http://schemas.microsoft.com/office/powerpoint/2010/main" val="469801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102</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2" y="525378"/>
            <a:ext cx="8817428" cy="378137"/>
          </a:xfrm>
        </p:spPr>
        <p:txBody>
          <a:bodyPr>
            <a:normAutofit/>
          </a:bodyPr>
          <a:lstStyle/>
          <a:p>
            <a:pPr algn="ctr"/>
            <a:r>
              <a:rPr lang="fr-FR" dirty="0"/>
              <a:t>POLITIQUES DE GESTION DE L’EAU - Généralités</a:t>
            </a:r>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410200" y="1318054"/>
            <a:ext cx="3446463" cy="5098622"/>
          </a:xfrm>
        </p:spPr>
        <p:txBody>
          <a:bodyPr lIns="0" tIns="0" rIns="0" bIns="0">
            <a:noAutofit/>
          </a:bodyPr>
          <a:lstStyle/>
          <a:p>
            <a:pPr algn="just"/>
            <a:r>
              <a:rPr lang="fr-FR" dirty="0"/>
              <a:t>LES DOCUMENTS CADRES</a:t>
            </a:r>
          </a:p>
          <a:p>
            <a:pPr marL="0" indent="0" algn="just">
              <a:buNone/>
            </a:pPr>
            <a:r>
              <a:rPr lang="fr-FR" sz="1000" b="0" dirty="0">
                <a:solidFill>
                  <a:schemeClr val="tx1"/>
                </a:solidFill>
                <a:latin typeface="+mn-lt"/>
              </a:rPr>
              <a:t>Le territoire de la CC </a:t>
            </a:r>
            <a:r>
              <a:rPr lang="fr-FR" sz="1000" b="0" dirty="0" err="1">
                <a:solidFill>
                  <a:schemeClr val="tx1"/>
                </a:solidFill>
                <a:latin typeface="+mn-lt"/>
              </a:rPr>
              <a:t>Entr'Allier</a:t>
            </a:r>
            <a:r>
              <a:rPr lang="fr-FR" sz="1000" b="0" dirty="0">
                <a:solidFill>
                  <a:schemeClr val="tx1"/>
                </a:solidFill>
                <a:latin typeface="+mn-lt"/>
              </a:rPr>
              <a:t> Besbre et Loire s’inscrit dans le périmètre </a:t>
            </a:r>
            <a:r>
              <a:rPr lang="fr-FR" sz="1000" dirty="0">
                <a:solidFill>
                  <a:schemeClr val="tx1"/>
                </a:solidFill>
                <a:latin typeface="+mn-lt"/>
              </a:rPr>
              <a:t>du SDAGE Loire Bretagne 2016-2021</a:t>
            </a:r>
            <a:r>
              <a:rPr lang="fr-FR" sz="1000" b="0" dirty="0">
                <a:solidFill>
                  <a:schemeClr val="tx1"/>
                </a:solidFill>
                <a:latin typeface="+mn-lt"/>
              </a:rPr>
              <a:t>, adopté par le comité de bassin le 4 novembre 2015 et arrêté par le Préfet le 18 novembre 2015. Il fixe les objectifs qualitatifs et quantitatifs pour un bon état de l’eau à l’horizon 2021. </a:t>
            </a:r>
          </a:p>
          <a:p>
            <a:pPr marL="0" indent="0" algn="just">
              <a:buNone/>
            </a:pPr>
            <a:r>
              <a:rPr lang="fr-FR" sz="1000" b="0" dirty="0">
                <a:solidFill>
                  <a:schemeClr val="tx1"/>
                </a:solidFill>
                <a:latin typeface="+mn-lt"/>
              </a:rPr>
              <a:t>Le territoire est également concerné (14 communes sur 44) par le </a:t>
            </a:r>
            <a:r>
              <a:rPr lang="fr-FR" sz="1000" dirty="0">
                <a:solidFill>
                  <a:schemeClr val="tx1"/>
                </a:solidFill>
                <a:latin typeface="+mn-lt"/>
              </a:rPr>
              <a:t>SAGE de l’Allier aval</a:t>
            </a:r>
            <a:r>
              <a:rPr lang="fr-FR" sz="1000" b="0" dirty="0">
                <a:solidFill>
                  <a:schemeClr val="tx1"/>
                </a:solidFill>
                <a:latin typeface="+mn-lt"/>
              </a:rPr>
              <a:t>, dont l’arrêté inter-préfectoral date du 13 novembre 2015. Depuis 1991 le </a:t>
            </a:r>
            <a:r>
              <a:rPr lang="fr-FR" sz="1000" dirty="0">
                <a:solidFill>
                  <a:schemeClr val="tx1"/>
                </a:solidFill>
                <a:latin typeface="+mn-lt"/>
              </a:rPr>
              <a:t>contrat de milieu Besbre </a:t>
            </a:r>
            <a:r>
              <a:rPr lang="fr-FR" sz="1000" b="0" dirty="0">
                <a:solidFill>
                  <a:schemeClr val="tx1"/>
                </a:solidFill>
                <a:latin typeface="+mn-lt"/>
              </a:rPr>
              <a:t>couvre les autres communes. Les objectifs de ces documents cadres ainsi que le lien avec le PCAET sont détaillés dans le tableau ci-dessous.</a:t>
            </a:r>
          </a:p>
          <a:p>
            <a:pPr marL="0" indent="0" algn="just">
              <a:spcBef>
                <a:spcPts val="400"/>
              </a:spcBef>
              <a:buNone/>
            </a:pPr>
            <a:endParaRPr lang="fr-FR" sz="1000" b="0" dirty="0">
              <a:solidFill>
                <a:schemeClr val="tx1"/>
              </a:solidFill>
              <a:latin typeface="+mn-lt"/>
            </a:endParaRPr>
          </a:p>
        </p:txBody>
      </p:sp>
      <p:pic>
        <p:nvPicPr>
          <p:cNvPr id="6" name="Image 5">
            <a:extLst>
              <a:ext uri="{FF2B5EF4-FFF2-40B4-BE49-F238E27FC236}">
                <a16:creationId xmlns:a16="http://schemas.microsoft.com/office/drawing/2014/main" id="{453523B5-446A-4D65-A07C-49BC18CE25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934"/>
          <a:stretch/>
        </p:blipFill>
        <p:spPr>
          <a:xfrm>
            <a:off x="276451" y="1171141"/>
            <a:ext cx="4698320" cy="3224425"/>
          </a:xfrm>
          <a:prstGeom prst="rect">
            <a:avLst/>
          </a:prstGeom>
        </p:spPr>
      </p:pic>
      <p:sp>
        <p:nvSpPr>
          <p:cNvPr id="7" name="ZoneTexte 6">
            <a:extLst>
              <a:ext uri="{FF2B5EF4-FFF2-40B4-BE49-F238E27FC236}">
                <a16:creationId xmlns:a16="http://schemas.microsoft.com/office/drawing/2014/main" id="{B2FFA185-FB5F-4660-AAD6-9E8CA1C44B68}"/>
              </a:ext>
            </a:extLst>
          </p:cNvPr>
          <p:cNvSpPr txBox="1"/>
          <p:nvPr/>
        </p:nvSpPr>
        <p:spPr>
          <a:xfrm>
            <a:off x="4790566" y="3867365"/>
            <a:ext cx="2304445" cy="507831"/>
          </a:xfrm>
          <a:prstGeom prst="rect">
            <a:avLst/>
          </a:prstGeom>
          <a:noFill/>
        </p:spPr>
        <p:txBody>
          <a:bodyPr wrap="square" rtlCol="0">
            <a:spAutoFit/>
          </a:bodyPr>
          <a:lstStyle/>
          <a:p>
            <a:r>
              <a:rPr lang="fr-FR" sz="900" i="1" dirty="0">
                <a:latin typeface="+mj-lt"/>
              </a:rPr>
              <a:t>Etat d’avancement des SAGE – situation décembre 2016 - SDAGE Loire Bretagne – 2016-2021</a:t>
            </a:r>
          </a:p>
        </p:txBody>
      </p:sp>
      <p:graphicFrame>
        <p:nvGraphicFramePr>
          <p:cNvPr id="12" name="Tableau 11">
            <a:extLst>
              <a:ext uri="{FF2B5EF4-FFF2-40B4-BE49-F238E27FC236}">
                <a16:creationId xmlns:a16="http://schemas.microsoft.com/office/drawing/2014/main" id="{E36747EA-4895-4B2D-A78D-E5F2C1DAAB84}"/>
              </a:ext>
            </a:extLst>
          </p:cNvPr>
          <p:cNvGraphicFramePr>
            <a:graphicFrameLocks noGrp="1"/>
          </p:cNvGraphicFramePr>
          <p:nvPr>
            <p:extLst>
              <p:ext uri="{D42A27DB-BD31-4B8C-83A1-F6EECF244321}">
                <p14:modId xmlns:p14="http://schemas.microsoft.com/office/powerpoint/2010/main" val="3808534382"/>
              </p:ext>
            </p:extLst>
          </p:nvPr>
        </p:nvGraphicFramePr>
        <p:xfrm>
          <a:off x="287337" y="4604093"/>
          <a:ext cx="8653461" cy="1864095"/>
        </p:xfrm>
        <a:graphic>
          <a:graphicData uri="http://schemas.openxmlformats.org/drawingml/2006/table">
            <a:tbl>
              <a:tblPr firstRow="1" bandRow="1">
                <a:tableStyleId>{5C22544A-7EE6-4342-B048-85BDC9FD1C3A}</a:tableStyleId>
              </a:tblPr>
              <a:tblGrid>
                <a:gridCol w="1173161">
                  <a:extLst>
                    <a:ext uri="{9D8B030D-6E8A-4147-A177-3AD203B41FA5}">
                      <a16:colId xmlns:a16="http://schemas.microsoft.com/office/drawing/2014/main" val="20000"/>
                    </a:ext>
                  </a:extLst>
                </a:gridCol>
                <a:gridCol w="3721100">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355335">
                <a:tc>
                  <a:txBody>
                    <a:bodyPr/>
                    <a:lstStyle/>
                    <a:p>
                      <a:pPr algn="ctr"/>
                      <a:r>
                        <a:rPr lang="fr-FR" sz="1000" dirty="0"/>
                        <a:t>Document cadre </a:t>
                      </a:r>
                    </a:p>
                  </a:txBody>
                  <a:tcPr/>
                </a:tc>
                <a:tc>
                  <a:txBody>
                    <a:bodyPr/>
                    <a:lstStyle/>
                    <a:p>
                      <a:pPr algn="ctr"/>
                      <a:r>
                        <a:rPr lang="fr-FR" sz="1000" dirty="0"/>
                        <a:t>Orientations /</a:t>
                      </a:r>
                      <a:r>
                        <a:rPr lang="fr-FR" sz="1000" baseline="0" dirty="0"/>
                        <a:t> </a:t>
                      </a:r>
                      <a:r>
                        <a:rPr lang="fr-FR" sz="1000" dirty="0"/>
                        <a:t>Objectifs/</a:t>
                      </a:r>
                      <a:r>
                        <a:rPr lang="fr-FR" sz="1000" baseline="0" dirty="0"/>
                        <a:t> enjeux </a:t>
                      </a:r>
                      <a:r>
                        <a:rPr lang="fr-FR" sz="1000" dirty="0"/>
                        <a:t>des documents</a:t>
                      </a:r>
                      <a:r>
                        <a:rPr lang="fr-FR" sz="1000" baseline="0" dirty="0"/>
                        <a:t> cadres </a:t>
                      </a:r>
                      <a:r>
                        <a:rPr lang="fr-FR" sz="1000" dirty="0"/>
                        <a:t> </a:t>
                      </a:r>
                    </a:p>
                  </a:txBody>
                  <a:tcPr/>
                </a:tc>
                <a:tc>
                  <a:txBody>
                    <a:bodyPr/>
                    <a:lstStyle/>
                    <a:p>
                      <a:pPr algn="ctr"/>
                      <a:r>
                        <a:rPr lang="fr-FR" sz="1000" dirty="0"/>
                        <a:t>Lien avec le </a:t>
                      </a:r>
                      <a:r>
                        <a:rPr lang="fr-FR" sz="1000" dirty="0" err="1"/>
                        <a:t>PCAET</a:t>
                      </a:r>
                      <a:endParaRPr lang="fr-FR" sz="1000" dirty="0"/>
                    </a:p>
                  </a:txBody>
                  <a:tcPr/>
                </a:tc>
                <a:extLst>
                  <a:ext uri="{0D108BD9-81ED-4DB2-BD59-A6C34878D82A}">
                    <a16:rowId xmlns:a16="http://schemas.microsoft.com/office/drawing/2014/main" val="10000"/>
                  </a:ext>
                </a:extLst>
              </a:tr>
              <a:tr h="481893">
                <a:tc rowSpan="3">
                  <a:txBody>
                    <a:bodyPr/>
                    <a:lstStyle/>
                    <a:p>
                      <a:pPr algn="ctr"/>
                      <a:r>
                        <a:rPr lang="fr-FR" sz="900" dirty="0" err="1"/>
                        <a:t>SDAGE</a:t>
                      </a:r>
                      <a:r>
                        <a:rPr lang="fr-FR" sz="900" dirty="0"/>
                        <a:t> Loire Bretagne </a:t>
                      </a:r>
                      <a:endParaRPr lang="fr-FR" sz="900" b="1" dirty="0"/>
                    </a:p>
                  </a:txBody>
                  <a:tcPr anchor="ct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dirty="0">
                          <a:effectLst/>
                        </a:rPr>
                        <a:t>Protéger les milieux aquatiques : le bon fonctionnement des milieux aquatiques est une condition clef du bon état de l’eau.</a:t>
                      </a:r>
                    </a:p>
                    <a:p>
                      <a:pPr algn="just"/>
                      <a:endParaRPr lang="fr-FR" sz="900" dirty="0"/>
                    </a:p>
                  </a:txBody>
                  <a:tcPr/>
                </a:tc>
                <a:tc>
                  <a:txBody>
                    <a:bodyPr/>
                    <a:lstStyle/>
                    <a:p>
                      <a:pPr algn="just"/>
                      <a:r>
                        <a:rPr lang="fr-FR" sz="900" kern="1200" baseline="0" dirty="0">
                          <a:effectLst/>
                        </a:rPr>
                        <a:t>Le PCAET concourt à protéger les milieux aquatiques en privilégiant la production d’énergie d’origine renouvelable, la maîtrise de la consommation énergétique et ainsi la préservation de la biodiversité et des hydro systèmes. </a:t>
                      </a:r>
                      <a:endParaRPr lang="fr-FR" sz="900" kern="1200" baseline="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r h="481893">
                <a:tc vMerge="1">
                  <a:txBody>
                    <a:bodyPr/>
                    <a:lstStyle/>
                    <a:p>
                      <a:endParaRPr lang="fr-FR" dirty="0"/>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dirty="0">
                          <a:effectLst/>
                        </a:rPr>
                        <a:t>Lutter contre les pollutions : toutes les pollutions sont concernées quelle que soit leur origine</a:t>
                      </a:r>
                    </a:p>
                    <a:p>
                      <a:pPr algn="just"/>
                      <a:endParaRPr lang="fr-FR" sz="900" dirty="0"/>
                    </a:p>
                  </a:txBody>
                  <a:tcPr/>
                </a:tc>
                <a:tc>
                  <a:txBody>
                    <a:bodyPr/>
                    <a:lstStyle/>
                    <a:p>
                      <a:pPr algn="just"/>
                      <a:r>
                        <a:rPr lang="fr-FR" sz="900" kern="1200" baseline="0" dirty="0">
                          <a:effectLst/>
                        </a:rPr>
                        <a:t>La réduction des consommations énergétiques, des émissions de gaz à effet de serre ou encore la préservation de la qualité de l’air promus par le </a:t>
                      </a:r>
                      <a:r>
                        <a:rPr lang="fr-FR" sz="900" kern="1200" baseline="0" dirty="0" err="1">
                          <a:effectLst/>
                        </a:rPr>
                        <a:t>PCAET</a:t>
                      </a:r>
                      <a:r>
                        <a:rPr lang="fr-FR" sz="900" kern="1200" baseline="0" dirty="0">
                          <a:effectLst/>
                        </a:rPr>
                        <a:t> participent directement à la lutte contre les pollutions. </a:t>
                      </a:r>
                      <a:endParaRPr lang="fr-FR" sz="900" kern="1200" baseline="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481893">
                <a:tc vMerge="1">
                  <a:txBody>
                    <a:bodyPr/>
                    <a:lstStyle/>
                    <a:p>
                      <a:endParaRPr lang="fr-FR" dirty="0"/>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dirty="0">
                          <a:effectLst/>
                        </a:rPr>
                        <a:t>Gérer le risque inondation : Développer la conscience et la prévention du risque</a:t>
                      </a:r>
                    </a:p>
                    <a:p>
                      <a:pPr algn="just"/>
                      <a:endParaRPr lang="fr-FR" sz="900" dirty="0"/>
                    </a:p>
                  </a:txBody>
                  <a:tcPr/>
                </a:tc>
                <a:tc>
                  <a:txBody>
                    <a:bodyPr/>
                    <a:lstStyle/>
                    <a:p>
                      <a:pPr algn="just"/>
                      <a:r>
                        <a:rPr lang="fr-FR" sz="900" kern="1200" dirty="0">
                          <a:effectLst/>
                        </a:rPr>
                        <a:t>Le </a:t>
                      </a:r>
                      <a:r>
                        <a:rPr lang="fr-FR" sz="900" kern="1200" dirty="0" err="1">
                          <a:effectLst/>
                        </a:rPr>
                        <a:t>PCAET</a:t>
                      </a:r>
                      <a:r>
                        <a:rPr lang="fr-FR" sz="900" kern="1200" dirty="0">
                          <a:effectLst/>
                        </a:rPr>
                        <a:t>, en œuvrant pour l’atténuation du changement climatique,</a:t>
                      </a:r>
                      <a:r>
                        <a:rPr lang="fr-FR" sz="900" kern="1200" baseline="0" dirty="0">
                          <a:effectLst/>
                        </a:rPr>
                        <a:t> contribuera à limiter la fréquence et l’intensité du risque inondation.</a:t>
                      </a:r>
                      <a:endParaRPr lang="fr-FR" sz="900" kern="1200" dirty="0">
                        <a:solidFill>
                          <a:schemeClr val="dk1"/>
                        </a:solidFill>
                        <a:effectLst/>
                        <a:latin typeface="+mn-lt"/>
                        <a:ea typeface="+mn-ea"/>
                        <a:cs typeface="+mn-cs"/>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577405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103</a:t>
            </a:fld>
            <a:endParaRPr lang="fr-FR" dirty="0"/>
          </a:p>
        </p:txBody>
      </p:sp>
      <p:pic>
        <p:nvPicPr>
          <p:cNvPr id="6" name="table">
            <a:extLst>
              <a:ext uri="{FF2B5EF4-FFF2-40B4-BE49-F238E27FC236}">
                <a16:creationId xmlns:a16="http://schemas.microsoft.com/office/drawing/2014/main" id="{2B8DC8F5-9D9C-4345-B748-3C19597C0860}"/>
              </a:ext>
            </a:extLst>
          </p:cNvPr>
          <p:cNvPicPr>
            <a:picLocks noChangeAspect="1"/>
          </p:cNvPicPr>
          <p:nvPr/>
        </p:nvPicPr>
        <p:blipFill>
          <a:blip r:embed="rId3"/>
          <a:stretch>
            <a:fillRect/>
          </a:stretch>
        </p:blipFill>
        <p:spPr>
          <a:xfrm>
            <a:off x="115093" y="1981093"/>
            <a:ext cx="8913813" cy="3535680"/>
          </a:xfrm>
          <a:prstGeom prst="rect">
            <a:avLst/>
          </a:prstGeom>
        </p:spPr>
      </p:pic>
      <p:sp>
        <p:nvSpPr>
          <p:cNvPr id="7"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2" y="525378"/>
            <a:ext cx="8817428" cy="378137"/>
          </a:xfrm>
        </p:spPr>
        <p:txBody>
          <a:bodyPr>
            <a:normAutofit/>
          </a:bodyPr>
          <a:lstStyle/>
          <a:p>
            <a:pPr algn="ctr"/>
            <a:r>
              <a:rPr lang="fr-FR" dirty="0"/>
              <a:t>POLITIQUES DE GESTION DE L’EAU - Généralités</a:t>
            </a:r>
          </a:p>
        </p:txBody>
      </p:sp>
    </p:spTree>
    <p:extLst>
      <p:ext uri="{BB962C8B-B14F-4D97-AF65-F5344CB8AC3E}">
        <p14:creationId xmlns:p14="http://schemas.microsoft.com/office/powerpoint/2010/main" val="22893408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104</a:t>
            </a:fld>
            <a:endParaRPr lang="fr-FR" dirty="0"/>
          </a:p>
        </p:txBody>
      </p:sp>
      <p:graphicFrame>
        <p:nvGraphicFramePr>
          <p:cNvPr id="6" name="Tableau 5"/>
          <p:cNvGraphicFramePr>
            <a:graphicFrameLocks noGrp="1"/>
          </p:cNvGraphicFramePr>
          <p:nvPr/>
        </p:nvGraphicFramePr>
        <p:xfrm>
          <a:off x="115093" y="2318718"/>
          <a:ext cx="8913813" cy="2433320"/>
        </p:xfrm>
        <a:graphic>
          <a:graphicData uri="http://schemas.openxmlformats.org/drawingml/2006/table">
            <a:tbl>
              <a:tblPr firstRow="1" bandRow="1">
                <a:tableStyleId>{5C22544A-7EE6-4342-B048-85BDC9FD1C3A}</a:tableStyleId>
              </a:tblPr>
              <a:tblGrid>
                <a:gridCol w="1356519">
                  <a:extLst>
                    <a:ext uri="{9D8B030D-6E8A-4147-A177-3AD203B41FA5}">
                      <a16:colId xmlns:a16="http://schemas.microsoft.com/office/drawing/2014/main" val="20000"/>
                    </a:ext>
                  </a:extLst>
                </a:gridCol>
                <a:gridCol w="3606800">
                  <a:extLst>
                    <a:ext uri="{9D8B030D-6E8A-4147-A177-3AD203B41FA5}">
                      <a16:colId xmlns:a16="http://schemas.microsoft.com/office/drawing/2014/main" val="20001"/>
                    </a:ext>
                  </a:extLst>
                </a:gridCol>
                <a:gridCol w="3950494">
                  <a:extLst>
                    <a:ext uri="{9D8B030D-6E8A-4147-A177-3AD203B41FA5}">
                      <a16:colId xmlns:a16="http://schemas.microsoft.com/office/drawing/2014/main" val="20002"/>
                    </a:ext>
                  </a:extLst>
                </a:gridCol>
              </a:tblGrid>
              <a:tr h="370840">
                <a:tc>
                  <a:txBody>
                    <a:bodyPr/>
                    <a:lstStyle/>
                    <a:p>
                      <a:pPr algn="ctr"/>
                      <a:r>
                        <a:rPr lang="fr-FR" sz="1000" dirty="0"/>
                        <a:t>Document cadre </a:t>
                      </a:r>
                    </a:p>
                  </a:txBody>
                  <a:tcPr/>
                </a:tc>
                <a:tc>
                  <a:txBody>
                    <a:bodyPr/>
                    <a:lstStyle/>
                    <a:p>
                      <a:pPr algn="ctr"/>
                      <a:r>
                        <a:rPr lang="fr-FR" sz="1000" dirty="0"/>
                        <a:t>Orientations /</a:t>
                      </a:r>
                      <a:r>
                        <a:rPr lang="fr-FR" sz="1000" baseline="0" dirty="0"/>
                        <a:t> </a:t>
                      </a:r>
                      <a:r>
                        <a:rPr lang="fr-FR" sz="1000" dirty="0"/>
                        <a:t>Objectifs/</a:t>
                      </a:r>
                      <a:r>
                        <a:rPr lang="fr-FR" sz="1000" baseline="0" dirty="0"/>
                        <a:t> enjeux </a:t>
                      </a:r>
                      <a:r>
                        <a:rPr lang="fr-FR" sz="1000" dirty="0"/>
                        <a:t>des documents</a:t>
                      </a:r>
                      <a:r>
                        <a:rPr lang="fr-FR" sz="1000" baseline="0" dirty="0"/>
                        <a:t> cadres </a:t>
                      </a:r>
                      <a:r>
                        <a:rPr lang="fr-FR" sz="1000" dirty="0"/>
                        <a:t> </a:t>
                      </a:r>
                    </a:p>
                  </a:txBody>
                  <a:tcPr/>
                </a:tc>
                <a:tc>
                  <a:txBody>
                    <a:bodyPr/>
                    <a:lstStyle/>
                    <a:p>
                      <a:pPr algn="ctr"/>
                      <a:r>
                        <a:rPr lang="fr-FR" sz="1000" dirty="0"/>
                        <a:t>Lien avec le </a:t>
                      </a:r>
                      <a:r>
                        <a:rPr lang="fr-FR" sz="1000" dirty="0" err="1"/>
                        <a:t>PCAET</a:t>
                      </a:r>
                      <a:endParaRPr lang="fr-FR" sz="1000" dirty="0"/>
                    </a:p>
                  </a:txBody>
                  <a:tcPr/>
                </a:tc>
                <a:extLst>
                  <a:ext uri="{0D108BD9-81ED-4DB2-BD59-A6C34878D82A}">
                    <a16:rowId xmlns:a16="http://schemas.microsoft.com/office/drawing/2014/main" val="10000"/>
                  </a:ext>
                </a:extLst>
              </a:tr>
              <a:tr h="927306">
                <a:tc rowSpan="3">
                  <a:txBody>
                    <a:bodyPr/>
                    <a:lstStyle/>
                    <a:p>
                      <a:pPr algn="ctr"/>
                      <a:r>
                        <a:rPr lang="fr-FR" sz="900" b="1" kern="1200" dirty="0">
                          <a:solidFill>
                            <a:schemeClr val="dk1"/>
                          </a:solidFill>
                          <a:effectLst/>
                          <a:latin typeface="+mn-lt"/>
                          <a:ea typeface="+mn-ea"/>
                          <a:cs typeface="+mn-cs"/>
                        </a:rPr>
                        <a:t>Contrat de milieu Besbre</a:t>
                      </a:r>
                      <a:endParaRPr lang="fr-FR" sz="900" b="1" dirty="0"/>
                    </a:p>
                  </a:txBody>
                  <a:tcPr anchor="ctr"/>
                </a:tc>
                <a:tc>
                  <a:txBody>
                    <a:bodyPr/>
                    <a:lstStyle/>
                    <a:p>
                      <a:pPr algn="just"/>
                      <a:r>
                        <a:rPr lang="fr-FR" sz="900" b="1" kern="1200" dirty="0">
                          <a:solidFill>
                            <a:schemeClr val="dk1"/>
                          </a:solidFill>
                          <a:effectLst/>
                          <a:latin typeface="+mn-lt"/>
                          <a:ea typeface="+mn-ea"/>
                          <a:cs typeface="+mn-cs"/>
                        </a:rPr>
                        <a:t>Gestion qualitative des eaux</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effectLst/>
                          <a:latin typeface="+mn-lt"/>
                          <a:ea typeface="+mn-ea"/>
                          <a:cs typeface="+mn-cs"/>
                        </a:rPr>
                        <a:t>Le PCAET concourt à protéger les biotopes et la biodiversité en promouvant la production d’énergie d’origine renouvelable, la maîtrise de la consommation énergétique et l’atténuation du changement climatique (constituant un facteur non négligeable dans la perte de biodiversité). De la même façon, la réduction des consommations énergétiques et des émissions de gaz à effet de serre favorisent la réduction des pollutions de la nappe alluviale.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900" kern="1200" baseline="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r h="370840">
                <a:tc vMerge="1">
                  <a:txBody>
                    <a:bodyPr/>
                    <a:lstStyle/>
                    <a:p>
                      <a:endParaRPr lang="fr-FR" dirty="0"/>
                    </a:p>
                  </a:txBody>
                  <a:tcPr/>
                </a:tc>
                <a:tc>
                  <a:txBody>
                    <a:bodyPr/>
                    <a:lstStyle/>
                    <a:p>
                      <a:pPr algn="just"/>
                      <a:r>
                        <a:rPr lang="fr-FR" sz="900" b="1" kern="1200" dirty="0">
                          <a:solidFill>
                            <a:schemeClr val="dk1"/>
                          </a:solidFill>
                          <a:effectLst/>
                          <a:latin typeface="+mn-lt"/>
                          <a:ea typeface="+mn-ea"/>
                          <a:cs typeface="+mn-cs"/>
                        </a:rPr>
                        <a:t>Empêcher les</a:t>
                      </a:r>
                      <a:r>
                        <a:rPr lang="fr-FR" sz="900" b="1" kern="1200" baseline="0" dirty="0">
                          <a:solidFill>
                            <a:schemeClr val="dk1"/>
                          </a:solidFill>
                          <a:effectLst/>
                          <a:latin typeface="+mn-lt"/>
                          <a:ea typeface="+mn-ea"/>
                          <a:cs typeface="+mn-cs"/>
                        </a:rPr>
                        <a:t> pollutions industrielles</a:t>
                      </a:r>
                      <a:endParaRPr lang="fr-FR" sz="900" kern="1200" dirty="0">
                        <a:solidFill>
                          <a:schemeClr val="dk1"/>
                        </a:solidFill>
                        <a:effectLst/>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effectLst/>
                          <a:latin typeface="+mn-lt"/>
                          <a:ea typeface="+mn-ea"/>
                          <a:cs typeface="+mn-cs"/>
                        </a:rPr>
                        <a:t>La réduction des consommations énergétiques et des émissions de gaz à effet de serre ou encore la préservation de la qualité de l’air promus par le PCAET participent directement à la lutte contre les pollutions.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effectLst/>
                          <a:latin typeface="+mn-lt"/>
                          <a:ea typeface="+mn-ea"/>
                          <a:cs typeface="+mn-cs"/>
                        </a:rPr>
                        <a:t>de la nappe alluviale. </a:t>
                      </a:r>
                    </a:p>
                  </a:txBody>
                  <a:tcPr/>
                </a:tc>
                <a:extLst>
                  <a:ext uri="{0D108BD9-81ED-4DB2-BD59-A6C34878D82A}">
                    <a16:rowId xmlns:a16="http://schemas.microsoft.com/office/drawing/2014/main" val="10006"/>
                  </a:ext>
                </a:extLst>
              </a:tr>
              <a:tr h="370840">
                <a:tc vMerge="1">
                  <a:txBody>
                    <a:bodyPr/>
                    <a:lstStyle/>
                    <a:p>
                      <a:endParaRPr lang="fr-FR" dirty="0"/>
                    </a:p>
                  </a:txBody>
                  <a:tcPr/>
                </a:tc>
                <a:tc>
                  <a:txBody>
                    <a:bodyPr/>
                    <a:lstStyle/>
                    <a:p>
                      <a:pPr algn="just"/>
                      <a:r>
                        <a:rPr lang="fr-FR" sz="900" b="1" kern="1200" dirty="0">
                          <a:solidFill>
                            <a:schemeClr val="dk1"/>
                          </a:solidFill>
                          <a:effectLst/>
                          <a:latin typeface="+mn-lt"/>
                          <a:ea typeface="+mn-ea"/>
                          <a:cs typeface="+mn-cs"/>
                        </a:rPr>
                        <a:t>Garantir</a:t>
                      </a:r>
                      <a:r>
                        <a:rPr lang="fr-FR" sz="900" b="1" kern="1200" baseline="0" dirty="0">
                          <a:solidFill>
                            <a:schemeClr val="dk1"/>
                          </a:solidFill>
                          <a:effectLst/>
                          <a:latin typeface="+mn-lt"/>
                          <a:ea typeface="+mn-ea"/>
                          <a:cs typeface="+mn-cs"/>
                        </a:rPr>
                        <a:t> la qualité et l’insertion des cours d’eau dans le paysage</a:t>
                      </a:r>
                      <a:endParaRPr lang="fr-FR" sz="900" b="1" kern="1200" dirty="0">
                        <a:solidFill>
                          <a:schemeClr val="dk1"/>
                        </a:solidFill>
                        <a:effectLst/>
                        <a:latin typeface="+mn-lt"/>
                        <a:ea typeface="+mn-ea"/>
                        <a:cs typeface="+mn-cs"/>
                      </a:endParaRPr>
                    </a:p>
                  </a:txBody>
                  <a:tcPr/>
                </a:tc>
                <a:tc>
                  <a:txBody>
                    <a:bodyPr/>
                    <a:lstStyle/>
                    <a:p>
                      <a:pPr algn="just"/>
                      <a:r>
                        <a:rPr lang="fr-FR" sz="900" kern="1200" baseline="0" dirty="0">
                          <a:solidFill>
                            <a:schemeClr val="dk1"/>
                          </a:solidFill>
                          <a:effectLst/>
                          <a:latin typeface="+mn-lt"/>
                          <a:ea typeface="+mn-ea"/>
                          <a:cs typeface="+mn-cs"/>
                        </a:rPr>
                        <a:t>Le PCAET s’appuie sur des actions locales et territorialisées qui concourt à une gestion différenciée de la rivière, promouvant le patrimoine local. </a:t>
                      </a:r>
                    </a:p>
                  </a:txBody>
                  <a:tcPr/>
                </a:tc>
                <a:extLst>
                  <a:ext uri="{0D108BD9-81ED-4DB2-BD59-A6C34878D82A}">
                    <a16:rowId xmlns:a16="http://schemas.microsoft.com/office/drawing/2014/main" val="10007"/>
                  </a:ext>
                </a:extLst>
              </a:tr>
            </a:tbl>
          </a:graphicData>
        </a:graphic>
      </p:graphicFrame>
      <p:sp>
        <p:nvSpPr>
          <p:cNvPr id="7"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2" y="525378"/>
            <a:ext cx="8817428" cy="378137"/>
          </a:xfrm>
        </p:spPr>
        <p:txBody>
          <a:bodyPr>
            <a:normAutofit/>
          </a:bodyPr>
          <a:lstStyle/>
          <a:p>
            <a:pPr algn="ctr"/>
            <a:r>
              <a:rPr lang="fr-FR" dirty="0"/>
              <a:t>POLITIQUES DE GESTION DE L’EAU - Généralités</a:t>
            </a:r>
          </a:p>
        </p:txBody>
      </p:sp>
    </p:spTree>
    <p:extLst>
      <p:ext uri="{BB962C8B-B14F-4D97-AF65-F5344CB8AC3E}">
        <p14:creationId xmlns:p14="http://schemas.microsoft.com/office/powerpoint/2010/main" val="15348140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105</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13899" y="492720"/>
            <a:ext cx="8830101" cy="572596"/>
          </a:xfrm>
        </p:spPr>
        <p:txBody>
          <a:bodyPr>
            <a:normAutofit/>
          </a:bodyPr>
          <a:lstStyle/>
          <a:p>
            <a:pPr algn="ctr"/>
            <a:r>
              <a:rPr lang="fr-FR" dirty="0"/>
              <a:t>QUALITE DE LA RESSOURCE</a:t>
            </a:r>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391885" y="1154768"/>
            <a:ext cx="4159943" cy="5098622"/>
          </a:xfrm>
        </p:spPr>
        <p:txBody>
          <a:bodyPr lIns="0" tIns="0" rIns="0" bIns="0">
            <a:noAutofit/>
          </a:bodyPr>
          <a:lstStyle/>
          <a:p>
            <a:pPr algn="just"/>
            <a:r>
              <a:rPr lang="fr-FR" dirty="0"/>
              <a:t>DES EAUX SOUTERRAINES DE BONNE QUALITE</a:t>
            </a:r>
          </a:p>
          <a:p>
            <a:pPr marL="0" indent="0" algn="just">
              <a:buNone/>
            </a:pPr>
            <a:r>
              <a:rPr lang="fr-FR" sz="1000" b="0" dirty="0">
                <a:solidFill>
                  <a:schemeClr val="tx1"/>
                </a:solidFill>
                <a:latin typeface="+mn-lt"/>
              </a:rPr>
              <a:t>L’eau prélevée pour l’alimentation en eau potable du territoire provient exclusivement des ressources souterraines, la qualité des nappes souterraines concernées est donc primordiale. </a:t>
            </a:r>
          </a:p>
          <a:p>
            <a:pPr marL="0" indent="0" algn="just">
              <a:buNone/>
            </a:pPr>
            <a:r>
              <a:rPr lang="fr-FR" sz="1000" b="0" dirty="0">
                <a:solidFill>
                  <a:schemeClr val="tx1"/>
                </a:solidFill>
                <a:latin typeface="+mn-lt"/>
              </a:rPr>
              <a:t>Cinq nappes d’eaux souterraines parcourent le territoire de la CC </a:t>
            </a:r>
            <a:r>
              <a:rPr lang="fr-FR" sz="1000" b="0" dirty="0" err="1">
                <a:solidFill>
                  <a:schemeClr val="tx1"/>
                </a:solidFill>
                <a:latin typeface="+mn-lt"/>
              </a:rPr>
              <a:t>Entr’Allier</a:t>
            </a:r>
            <a:r>
              <a:rPr lang="fr-FR" sz="1000" b="0" dirty="0">
                <a:solidFill>
                  <a:schemeClr val="tx1"/>
                </a:solidFill>
                <a:latin typeface="+mn-lt"/>
              </a:rPr>
              <a:t> Besbre et Loire. Leur état chimique et écologique sont atteints depuis 2015.</a:t>
            </a:r>
          </a:p>
          <a:p>
            <a:pPr marL="0" indent="0" algn="just">
              <a:buNone/>
            </a:pPr>
            <a:r>
              <a:rPr lang="fr-FR" sz="1000" b="0" dirty="0">
                <a:solidFill>
                  <a:schemeClr val="tx1"/>
                </a:solidFill>
                <a:latin typeface="+mn-lt"/>
              </a:rPr>
              <a:t>Malgré une qualité des eaux souterraines bonne, une sensibilité à la pollution aux nitrates d’origine agricole est reconnue à l’ouest et au nord du territoire. </a:t>
            </a:r>
          </a:p>
          <a:p>
            <a:pPr marL="0" indent="0" algn="just">
              <a:buNone/>
            </a:pPr>
            <a:r>
              <a:rPr lang="fr-FR" sz="1000" b="0" dirty="0">
                <a:solidFill>
                  <a:schemeClr val="tx1"/>
                </a:solidFill>
                <a:latin typeface="+mn-lt"/>
              </a:rPr>
              <a:t>D’un point de vue quantitatif, toutes les masses d’eaux souterraines du territoire sont en bon état. Il s’agit d’un atout pour la pérennité de l’alimentation en eau potable. </a:t>
            </a: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algn="just"/>
            <a:r>
              <a:rPr lang="fr-FR" dirty="0"/>
              <a:t>UNE QUALITÉ DES EAUX SUPERFICIELLES VARIEE SUR LE TERRITOIRE </a:t>
            </a:r>
          </a:p>
          <a:p>
            <a:pPr marL="0" indent="0" algn="just">
              <a:buNone/>
            </a:pPr>
            <a:r>
              <a:rPr lang="fr-FR" sz="1000" b="0" dirty="0">
                <a:solidFill>
                  <a:schemeClr val="tx1"/>
                </a:solidFill>
                <a:latin typeface="+mn-lt"/>
              </a:rPr>
              <a:t>Le territoire d’</a:t>
            </a:r>
            <a:r>
              <a:rPr lang="fr-FR" sz="1000" b="0" dirty="0" err="1">
                <a:solidFill>
                  <a:schemeClr val="tx1"/>
                </a:solidFill>
                <a:latin typeface="+mn-lt"/>
              </a:rPr>
              <a:t>Entr’Allier</a:t>
            </a:r>
            <a:r>
              <a:rPr lang="fr-FR" sz="1000" b="0" dirty="0">
                <a:solidFill>
                  <a:schemeClr val="tx1"/>
                </a:solidFill>
                <a:latin typeface="+mn-lt"/>
              </a:rPr>
              <a:t> Besbre et Loire est marqué par la présence d’un réseau hydrographique dense qui présente un état écologique allant de médiocre (Le </a:t>
            </a:r>
            <a:r>
              <a:rPr lang="fr-FR" sz="1000" b="0" dirty="0" err="1">
                <a:solidFill>
                  <a:schemeClr val="tx1"/>
                </a:solidFill>
                <a:latin typeface="+mn-lt"/>
              </a:rPr>
              <a:t>Roudon</a:t>
            </a:r>
            <a:r>
              <a:rPr lang="fr-FR" sz="1000" b="0" dirty="0">
                <a:solidFill>
                  <a:schemeClr val="tx1"/>
                </a:solidFill>
                <a:latin typeface="+mn-lt"/>
              </a:rPr>
              <a:t>, Le </a:t>
            </a:r>
            <a:r>
              <a:rPr lang="fr-FR" sz="1000" b="0" dirty="0" err="1">
                <a:solidFill>
                  <a:schemeClr val="tx1"/>
                </a:solidFill>
                <a:latin typeface="+mn-lt"/>
              </a:rPr>
              <a:t>Lodde</a:t>
            </a:r>
            <a:r>
              <a:rPr lang="fr-FR" sz="1000" b="0" dirty="0">
                <a:solidFill>
                  <a:schemeClr val="tx1"/>
                </a:solidFill>
                <a:latin typeface="+mn-lt"/>
              </a:rPr>
              <a:t>), à moyen (La Besbre, La </a:t>
            </a:r>
            <a:r>
              <a:rPr lang="fr-FR" sz="1000" b="0" dirty="0" err="1">
                <a:solidFill>
                  <a:schemeClr val="tx1"/>
                </a:solidFill>
                <a:latin typeface="+mn-lt"/>
              </a:rPr>
              <a:t>Vouzance</a:t>
            </a:r>
            <a:r>
              <a:rPr lang="fr-FR" sz="1000" b="0" dirty="0">
                <a:solidFill>
                  <a:schemeClr val="tx1"/>
                </a:solidFill>
                <a:latin typeface="+mn-lt"/>
              </a:rPr>
              <a:t>…) et à bon (Le canal latéral de la Loire) et dont les échéances d’atteinte des objectifs peuvent être repoussés jusqu’à 2027.</a:t>
            </a:r>
          </a:p>
          <a:p>
            <a:pPr marL="0" indent="0" algn="just">
              <a:buNone/>
            </a:pPr>
            <a:r>
              <a:rPr lang="fr-FR" sz="1000" dirty="0">
                <a:solidFill>
                  <a:schemeClr val="tx1"/>
                </a:solidFill>
                <a:latin typeface="+mn-lt"/>
              </a:rPr>
              <a:t>Dans l’ensemble, les cours d’eau du territoire nécessitent des actions de reconquête de la qualité de l’eau afin d’améliorer leur état global et favoriser un potentiel écologique certain. </a:t>
            </a:r>
          </a:p>
          <a:p>
            <a:pPr marL="0" indent="0" algn="just">
              <a:buNone/>
            </a:pPr>
            <a:endParaRPr lang="fr-FR" sz="1000" b="0" dirty="0">
              <a:solidFill>
                <a:schemeClr val="tx1"/>
              </a:solidFill>
              <a:latin typeface="+mn-lt"/>
            </a:endParaRPr>
          </a:p>
          <a:p>
            <a:pPr marL="0" indent="0">
              <a:buNone/>
            </a:pPr>
            <a:endParaRPr lang="fr-FR" sz="1000" b="0" dirty="0">
              <a:solidFill>
                <a:schemeClr val="tx1"/>
              </a:solidFill>
              <a:latin typeface="+mn-lt"/>
            </a:endParaRPr>
          </a:p>
          <a:p>
            <a:pPr marL="0" indent="0" algn="just">
              <a:spcBef>
                <a:spcPts val="400"/>
              </a:spcBef>
              <a:buNone/>
            </a:pPr>
            <a:endParaRPr lang="fr-FR" sz="1000" b="0" dirty="0">
              <a:solidFill>
                <a:schemeClr val="tx1"/>
              </a:solidFill>
              <a:latin typeface="+mn-lt"/>
            </a:endParaRPr>
          </a:p>
          <a:p>
            <a:pPr marL="0" indent="0" algn="just">
              <a:spcBef>
                <a:spcPts val="400"/>
              </a:spcBef>
              <a:buNone/>
            </a:pPr>
            <a:endParaRPr lang="fr-FR" sz="1000" b="0" dirty="0">
              <a:solidFill>
                <a:schemeClr val="tx1"/>
              </a:solidFill>
              <a:latin typeface="+mn-lt"/>
            </a:endParaRPr>
          </a:p>
        </p:txBody>
      </p:sp>
      <p:grpSp>
        <p:nvGrpSpPr>
          <p:cNvPr id="10" name="Groupe 9">
            <a:extLst>
              <a:ext uri="{FF2B5EF4-FFF2-40B4-BE49-F238E27FC236}">
                <a16:creationId xmlns:a16="http://schemas.microsoft.com/office/drawing/2014/main" id="{255CBF7D-73A5-4AAC-B9B9-9C4B73269E32}"/>
              </a:ext>
            </a:extLst>
          </p:cNvPr>
          <p:cNvGrpSpPr/>
          <p:nvPr/>
        </p:nvGrpSpPr>
        <p:grpSpPr>
          <a:xfrm>
            <a:off x="4827494" y="1398238"/>
            <a:ext cx="3935986" cy="4855152"/>
            <a:chOff x="287336" y="4667126"/>
            <a:chExt cx="4608513" cy="4855152"/>
          </a:xfrm>
        </p:grpSpPr>
        <p:sp>
          <p:nvSpPr>
            <p:cNvPr id="11" name="Rectangle 10">
              <a:extLst>
                <a:ext uri="{FF2B5EF4-FFF2-40B4-BE49-F238E27FC236}">
                  <a16:creationId xmlns:a16="http://schemas.microsoft.com/office/drawing/2014/main" id="{4CEC8CD7-0BDD-4981-A4F4-03BF2232ABE2}"/>
                </a:ext>
              </a:extLst>
            </p:cNvPr>
            <p:cNvSpPr/>
            <p:nvPr/>
          </p:nvSpPr>
          <p:spPr>
            <a:xfrm>
              <a:off x="307110" y="4667126"/>
              <a:ext cx="1882761"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2" name="ZoneTexte 16">
              <a:extLst>
                <a:ext uri="{FF2B5EF4-FFF2-40B4-BE49-F238E27FC236}">
                  <a16:creationId xmlns:a16="http://schemas.microsoft.com/office/drawing/2014/main" id="{FCEAAE36-9A4E-444A-9730-185C783E418E}"/>
                </a:ext>
              </a:extLst>
            </p:cNvPr>
            <p:cNvSpPr txBox="1"/>
            <p:nvPr/>
          </p:nvSpPr>
          <p:spPr>
            <a:xfrm>
              <a:off x="287336" y="4694045"/>
              <a:ext cx="1902533"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00" b="1" i="1" dirty="0">
                  <a:solidFill>
                    <a:schemeClr val="bg1"/>
                  </a:solidFill>
                </a:rPr>
                <a:t>Dans le cadre du PCAET...</a:t>
              </a:r>
            </a:p>
          </p:txBody>
        </p:sp>
        <p:sp>
          <p:nvSpPr>
            <p:cNvPr id="14" name="ZoneTexte 17">
              <a:extLst>
                <a:ext uri="{FF2B5EF4-FFF2-40B4-BE49-F238E27FC236}">
                  <a16:creationId xmlns:a16="http://schemas.microsoft.com/office/drawing/2014/main" id="{692CE66A-CE95-46E7-81A8-F0FAD17BF7B8}"/>
                </a:ext>
              </a:extLst>
            </p:cNvPr>
            <p:cNvSpPr txBox="1"/>
            <p:nvPr/>
          </p:nvSpPr>
          <p:spPr>
            <a:xfrm>
              <a:off x="307110" y="4967185"/>
              <a:ext cx="4588739" cy="4555093"/>
            </a:xfrm>
            <a:prstGeom prst="rect">
              <a:avLst/>
            </a:prstGeom>
            <a:noFill/>
            <a:ln w="12700">
              <a:solidFill>
                <a:srgbClr val="79BFDF"/>
              </a:solidFill>
              <a:prstDash val="sysDot"/>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Le territoire est confronté à des problèmes de dégradation qualitative de certains cours d’eau (dont l’état écologique est médiocre notamment), qui s’accentueront dans un contexte de changement climatique (augmentation des températures et des précipitations). Le PCAET peut œuvrer, avec des leviers d’actions plus ou moins directs, pour la reconquête de la qualité des cours d’eau.</a:t>
              </a:r>
            </a:p>
            <a:p>
              <a:pPr algn="just"/>
              <a:endParaRPr lang="fr-FR" sz="1000" dirty="0">
                <a:solidFill>
                  <a:srgbClr val="FF0000"/>
                </a:solidFill>
              </a:endParaRPr>
            </a:p>
            <a:p>
              <a:pPr algn="just"/>
              <a:r>
                <a:rPr lang="fr-FR" sz="1000" dirty="0"/>
                <a:t>L’impact serait davantage ciblé sur les populations vivant sur les bassins versants où l’utilisation agricole des terres est dominante, à savoir la vallée de la Besbre, et de l’Allier (notamment ses affluents comme le </a:t>
              </a:r>
              <a:r>
                <a:rPr lang="fr-FR" sz="1000" dirty="0" err="1"/>
                <a:t>Valençon</a:t>
              </a:r>
              <a:r>
                <a:rPr lang="fr-FR" sz="1000" dirty="0"/>
                <a:t>, le Moulin, le Redan et le </a:t>
              </a:r>
              <a:r>
                <a:rPr lang="fr-FR" sz="1000" dirty="0" err="1"/>
                <a:t>Luzeray</a:t>
              </a:r>
              <a:r>
                <a:rPr lang="fr-FR" sz="1000" dirty="0"/>
                <a:t>), Toutefois, les populations des espaces plus urbains (Varennes-sur-Allier et Dompierre-sur-Besbre) se trouvent également concernées par cette problématique, et les pratiques de traitement chimique des espaces privés (l’objectif Zéro Phyto dans le traitement des espaces publics par les collectivités étant imposé depuis le 1</a:t>
              </a:r>
              <a:r>
                <a:rPr lang="fr-FR" sz="1000" baseline="30000" dirty="0"/>
                <a:t>er</a:t>
              </a:r>
              <a:r>
                <a:rPr lang="fr-FR" sz="1000" dirty="0"/>
                <a:t> janvier 2017), ou les rejets de STEP peuvent constituer une source de pollution écologique et chimique des cours d’eau. </a:t>
              </a:r>
            </a:p>
            <a:p>
              <a:pPr algn="just"/>
              <a:endParaRPr lang="fr-FR" sz="1000" dirty="0">
                <a:solidFill>
                  <a:srgbClr val="FF0000"/>
                </a:solidFill>
              </a:endParaRPr>
            </a:p>
            <a:p>
              <a:pPr algn="just"/>
              <a:r>
                <a:rPr lang="fr-FR" sz="1000" dirty="0"/>
                <a:t>Dans ces espaces particulièrement sensibles, il s’agit de promouvoir  :</a:t>
              </a:r>
            </a:p>
            <a:p>
              <a:pPr marL="171450" indent="-171450" algn="just">
                <a:spcAft>
                  <a:spcPts val="400"/>
                </a:spcAft>
                <a:buFont typeface="Arial" panose="020B0604020202020204" pitchFamily="34" charset="0"/>
                <a:buChar char="•"/>
              </a:pPr>
              <a:r>
                <a:rPr lang="fr-FR" sz="1000" dirty="0"/>
                <a:t>Des pratiques agricoles raisonnées, également moins émettrices de GES ;</a:t>
              </a:r>
            </a:p>
            <a:p>
              <a:pPr marL="171450" indent="-171450" algn="just">
                <a:spcAft>
                  <a:spcPts val="400"/>
                </a:spcAft>
                <a:buFont typeface="Arial" panose="020B0604020202020204" pitchFamily="34" charset="0"/>
                <a:buChar char="•"/>
              </a:pPr>
              <a:r>
                <a:rPr lang="fr-FR" sz="1000" dirty="0"/>
                <a:t>Des pratiques urbaines raisonnées : démarche « zéro-phyto », accroissement des surfaces végétalisées pour favoriser une filtration et dépollution naturelle des eaux de pluie,  et pour réduire les risques de ruissellement et de dispersion des polluants ou encore mise en conformité des STEP pour limiter les rejets directs dans les milieux récepteurs.</a:t>
              </a:r>
            </a:p>
          </p:txBody>
        </p:sp>
      </p:grpSp>
      <p:pic>
        <p:nvPicPr>
          <p:cNvPr id="3" name="Image 2"/>
          <p:cNvPicPr>
            <a:picLocks noChangeAspect="1"/>
          </p:cNvPicPr>
          <p:nvPr/>
        </p:nvPicPr>
        <p:blipFill>
          <a:blip r:embed="rId3"/>
          <a:stretch>
            <a:fillRect/>
          </a:stretch>
        </p:blipFill>
        <p:spPr>
          <a:xfrm>
            <a:off x="453520" y="3192906"/>
            <a:ext cx="4036672" cy="1426159"/>
          </a:xfrm>
          <a:prstGeom prst="rect">
            <a:avLst/>
          </a:prstGeom>
        </p:spPr>
      </p:pic>
    </p:spTree>
    <p:extLst>
      <p:ext uri="{BB962C8B-B14F-4D97-AF65-F5344CB8AC3E}">
        <p14:creationId xmlns:p14="http://schemas.microsoft.com/office/powerpoint/2010/main" val="23158676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106</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25378"/>
            <a:ext cx="8817429" cy="312823"/>
          </a:xfrm>
        </p:spPr>
        <p:txBody>
          <a:bodyPr>
            <a:normAutofit/>
          </a:bodyPr>
          <a:lstStyle/>
          <a:p>
            <a:pPr algn="ctr"/>
            <a:r>
              <a:rPr lang="fr-FR" dirty="0"/>
              <a:t>QUALITE DE LA RESSOURCE - Zoom sur </a:t>
            </a:r>
            <a:r>
              <a:rPr lang="fr-FR" dirty="0" err="1"/>
              <a:t>Entr’Allier</a:t>
            </a:r>
            <a:r>
              <a:rPr lang="fr-FR" dirty="0"/>
              <a:t> Besbre Loire</a:t>
            </a:r>
          </a:p>
          <a:p>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770" y="1144059"/>
            <a:ext cx="7304460" cy="5164666"/>
          </a:xfrm>
          <a:prstGeom prst="rect">
            <a:avLst/>
          </a:prstGeom>
        </p:spPr>
      </p:pic>
    </p:spTree>
    <p:extLst>
      <p:ext uri="{BB962C8B-B14F-4D97-AF65-F5344CB8AC3E}">
        <p14:creationId xmlns:p14="http://schemas.microsoft.com/office/powerpoint/2010/main" val="32001072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5"/>
          <p:cNvSpPr txBox="1"/>
          <p:nvPr/>
        </p:nvSpPr>
        <p:spPr>
          <a:xfrm>
            <a:off x="5397953" y="1615241"/>
            <a:ext cx="3407640" cy="3477875"/>
          </a:xfrm>
          <a:prstGeom prst="rect">
            <a:avLst/>
          </a:prstGeom>
          <a:noFill/>
          <a:ln w="12700">
            <a:solidFill>
              <a:srgbClr val="79BFDF"/>
            </a:solidFill>
            <a:prstDash val="sysDot"/>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Dans le contexte évoqué ci-avant de changement climatique, le fait que le territoire soit totalement alimenté par un prélèvement souterrain en eau potable diminue les risques sanitaires des populations exposées aux pollutions volatiles et superficielles tels que : le développement de pollutions microbiologiques ou chimiques d’envergure des cours d’eau par l’activité agricole.</a:t>
            </a:r>
            <a:r>
              <a:rPr lang="fr-FR" sz="1000" dirty="0">
                <a:solidFill>
                  <a:srgbClr val="FF0000"/>
                </a:solidFill>
              </a:rPr>
              <a:t> </a:t>
            </a:r>
            <a:r>
              <a:rPr lang="fr-FR" sz="1000" dirty="0"/>
              <a:t>Ce risque est diminué par une vigilance particulière sur les sources de captages (protégés par DUP). Les leviers d’actions relatifs au PCAET reposent sur une promotion de pratiques agricoles raisonnées et durables.</a:t>
            </a:r>
          </a:p>
          <a:p>
            <a:pPr algn="just"/>
            <a:endParaRPr lang="fr-FR" sz="1000" dirty="0">
              <a:solidFill>
                <a:srgbClr val="FF0000"/>
              </a:solidFill>
            </a:endParaRPr>
          </a:p>
          <a:p>
            <a:pPr algn="just"/>
            <a:r>
              <a:rPr lang="fr-FR" sz="1000" dirty="0"/>
              <a:t>De plus, bien que les ressources quantitatives en eau soient aujourd’hui bonnes sur le territoire (adéquation ressources-besoins), il s’agit de pouvoir faire perdurer cet état. Ainsi, une vigilance sur la disponibilité de la ressource pour assurer le développement potentiel et futur du territoire est à adopter. En effet, le contexte de changement climatique influe sur la quantité d’eau disponible en tendant vers une raréfaction de la ressource, et une augmentation des périodes d’étiage des cours d’eau. Ce phénomène pourrait entraîner des conflits d’usage, au regard de l’importance de l’activité agricole qui siège sur le territoire.</a:t>
            </a:r>
          </a:p>
        </p:txBody>
      </p:sp>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107</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2" y="525378"/>
            <a:ext cx="8817428" cy="367251"/>
          </a:xfrm>
        </p:spPr>
        <p:txBody>
          <a:bodyPr>
            <a:normAutofit/>
          </a:bodyPr>
          <a:lstStyle/>
          <a:p>
            <a:pPr algn="ctr"/>
            <a:r>
              <a:rPr lang="fr-FR" dirty="0"/>
              <a:t>ALIMENTATION EN EAU POTABLE - Zoom sur </a:t>
            </a:r>
            <a:r>
              <a:rPr lang="fr-FR" dirty="0" err="1"/>
              <a:t>Entr’Allier</a:t>
            </a:r>
            <a:r>
              <a:rPr lang="fr-FR" dirty="0"/>
              <a:t> Besbre Loire</a:t>
            </a:r>
          </a:p>
          <a:p>
            <a:endParaRPr lang="fr-FR" dirty="0"/>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287338" y="1333929"/>
            <a:ext cx="4608512" cy="5098622"/>
          </a:xfrm>
        </p:spPr>
        <p:txBody>
          <a:bodyPr lIns="0" tIns="0" rIns="0" bIns="0">
            <a:noAutofit/>
          </a:bodyPr>
          <a:lstStyle/>
          <a:p>
            <a:pPr marL="0" indent="0" algn="just">
              <a:buNone/>
            </a:pPr>
            <a:endParaRPr lang="fr-FR" sz="1000" b="0" dirty="0">
              <a:solidFill>
                <a:schemeClr val="tx1"/>
              </a:solidFill>
              <a:latin typeface="+mn-lt"/>
            </a:endParaRPr>
          </a:p>
          <a:p>
            <a:pPr marL="0" indent="0" algn="just">
              <a:spcBef>
                <a:spcPts val="400"/>
              </a:spcBef>
              <a:buNone/>
            </a:pPr>
            <a:endParaRPr lang="fr-FR" sz="1000" b="0" dirty="0">
              <a:solidFill>
                <a:schemeClr val="tx1"/>
              </a:solidFill>
              <a:latin typeface="+mn-lt"/>
            </a:endParaRPr>
          </a:p>
        </p:txBody>
      </p:sp>
      <p:sp>
        <p:nvSpPr>
          <p:cNvPr id="11" name="Espace réservé du texte 3">
            <a:extLst>
              <a:ext uri="{FF2B5EF4-FFF2-40B4-BE49-F238E27FC236}">
                <a16:creationId xmlns:a16="http://schemas.microsoft.com/office/drawing/2014/main" id="{4EF0757A-C800-47FE-8CEF-40C5A9B3ADAB}"/>
              </a:ext>
            </a:extLst>
          </p:cNvPr>
          <p:cNvSpPr txBox="1">
            <a:spLocks/>
          </p:cNvSpPr>
          <p:nvPr/>
        </p:nvSpPr>
        <p:spPr>
          <a:xfrm>
            <a:off x="287338" y="1297517"/>
            <a:ext cx="4284662"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975" lvl="1" indent="-180975" algn="just">
              <a:spcBef>
                <a:spcPts val="750"/>
              </a:spcBef>
              <a:buClr>
                <a:srgbClr val="0070C0"/>
              </a:buClr>
              <a:buSzPct val="100000"/>
              <a:buFont typeface="Wingdings" panose="05000000000000000000" pitchFamily="2" charset="2"/>
              <a:buChar char="§"/>
              <a:tabLst>
                <a:tab pos="266700" algn="l"/>
              </a:tabLst>
            </a:pPr>
            <a:r>
              <a:rPr lang="fr-FR" sz="1100" b="1" dirty="0">
                <a:solidFill>
                  <a:srgbClr val="218BC7"/>
                </a:solidFill>
              </a:rPr>
              <a:t>DES SOURCES DE PRELEVEMENT UNIQUE POUVANT FRAGILISER PARTIELLEMENT L’AEP</a:t>
            </a:r>
          </a:p>
          <a:p>
            <a:pPr marL="0" indent="0" algn="just">
              <a:buNone/>
            </a:pPr>
            <a:r>
              <a:rPr lang="fr-FR" sz="1000" b="0" dirty="0">
                <a:solidFill>
                  <a:schemeClr val="tx1"/>
                </a:solidFill>
                <a:latin typeface="+mn-lt"/>
              </a:rPr>
              <a:t>La Communauté de communes </a:t>
            </a:r>
            <a:r>
              <a:rPr lang="fr-FR" sz="1000" b="0" dirty="0" err="1">
                <a:solidFill>
                  <a:schemeClr val="tx1"/>
                </a:solidFill>
                <a:latin typeface="+mn-lt"/>
              </a:rPr>
              <a:t>Entr'Allier</a:t>
            </a:r>
            <a:r>
              <a:rPr lang="fr-FR" sz="1000" b="0" dirty="0">
                <a:solidFill>
                  <a:schemeClr val="tx1"/>
                </a:solidFill>
                <a:latin typeface="+mn-lt"/>
              </a:rPr>
              <a:t> Besbre et Loire est traversée du Nord au Sud par la Besbre pouvant constituer un « réservoir » d’eau utile pour l’AEP.  Néanmoins, l’eau puisée pour alimenter la CC provient </a:t>
            </a:r>
            <a:r>
              <a:rPr lang="fr-FR" sz="1000" dirty="0">
                <a:solidFill>
                  <a:schemeClr val="tx1"/>
                </a:solidFill>
                <a:latin typeface="+mn-lt"/>
              </a:rPr>
              <a:t>exclusivement des nappes souterraines. </a:t>
            </a:r>
            <a:r>
              <a:rPr lang="fr-FR" sz="1000" b="0" dirty="0">
                <a:solidFill>
                  <a:schemeClr val="tx1"/>
                </a:solidFill>
                <a:latin typeface="+mn-lt"/>
              </a:rPr>
              <a:t>Les principales vocations des prélèvements dans les nappes sont  les adductions pour l’alimentation en eau potable de la collectivité.</a:t>
            </a:r>
          </a:p>
          <a:p>
            <a:pPr marL="0" indent="0" algn="just">
              <a:buNone/>
            </a:pPr>
            <a:endParaRPr lang="fr-FR" dirty="0"/>
          </a:p>
          <a:p>
            <a:pPr algn="just"/>
            <a:r>
              <a:rPr lang="fr-FR" dirty="0"/>
              <a:t>UNE DIVERSIFICATION DES SOURCES D’ALIMENTATION TRÈS INÉGALE </a:t>
            </a:r>
          </a:p>
          <a:p>
            <a:pPr marL="0" indent="0" algn="just">
              <a:buNone/>
            </a:pPr>
            <a:r>
              <a:rPr lang="fr-FR" sz="1000" b="0" dirty="0">
                <a:solidFill>
                  <a:schemeClr val="tx1"/>
                </a:solidFill>
                <a:latin typeface="+mn-lt"/>
              </a:rPr>
              <a:t>39 captages sont répertoriés sur l’intégralité du territoire, ils sont regroupés au Sud-Ouest (Varennes-sur-Allier) et au Nord-Est (Dompierre-sur-Besbre) du territoire. Aucun captage prioritaire n’est identifié par le SDAGE. </a:t>
            </a:r>
          </a:p>
          <a:p>
            <a:pPr marL="0" lvl="1" indent="0" algn="just" defTabSz="457200">
              <a:lnSpc>
                <a:spcPct val="100000"/>
              </a:lnSpc>
              <a:spcBef>
                <a:spcPts val="400"/>
              </a:spcBef>
              <a:buClr>
                <a:srgbClr val="84ACB6"/>
              </a:buClr>
              <a:buSzPct val="150000"/>
            </a:pPr>
            <a:r>
              <a:rPr lang="fr-FR" dirty="0">
                <a:latin typeface="+mn-lt"/>
              </a:rPr>
              <a:t>En revanche, ces captages font l’objet d’une démarche de protection, via des déclaration d’utilité publique définissant des périmètres de protections immédiat, rapproché et éloigné.</a:t>
            </a:r>
          </a:p>
          <a:p>
            <a:pPr marL="0" indent="0" algn="just">
              <a:spcBef>
                <a:spcPts val="600"/>
              </a:spcBef>
              <a:buFont typeface="Wingdings" panose="05000000000000000000" pitchFamily="2" charset="2"/>
              <a:buNone/>
            </a:pPr>
            <a:endParaRPr lang="fr-FR" sz="1000" b="0" dirty="0">
              <a:solidFill>
                <a:schemeClr val="tx1"/>
              </a:solidFill>
              <a:latin typeface="+mn-lt"/>
            </a:endParaRPr>
          </a:p>
        </p:txBody>
      </p:sp>
      <p:grpSp>
        <p:nvGrpSpPr>
          <p:cNvPr id="7" name="Groupe 6">
            <a:extLst>
              <a:ext uri="{FF2B5EF4-FFF2-40B4-BE49-F238E27FC236}">
                <a16:creationId xmlns:a16="http://schemas.microsoft.com/office/drawing/2014/main" id="{4259D286-3091-44FD-B17B-8F3FD92CECB2}"/>
              </a:ext>
            </a:extLst>
          </p:cNvPr>
          <p:cNvGrpSpPr/>
          <p:nvPr/>
        </p:nvGrpSpPr>
        <p:grpSpPr>
          <a:xfrm>
            <a:off x="5397953" y="1304923"/>
            <a:ext cx="1629334" cy="317465"/>
            <a:chOff x="5388428" y="4394060"/>
            <a:chExt cx="1629334" cy="300059"/>
          </a:xfrm>
        </p:grpSpPr>
        <p:sp>
          <p:nvSpPr>
            <p:cNvPr id="10" name="Rectangle 9">
              <a:extLst>
                <a:ext uri="{FF2B5EF4-FFF2-40B4-BE49-F238E27FC236}">
                  <a16:creationId xmlns:a16="http://schemas.microsoft.com/office/drawing/2014/main" id="{544C13A2-5E98-49BE-8206-C7E5A1390C22}"/>
                </a:ext>
              </a:extLst>
            </p:cNvPr>
            <p:cNvSpPr/>
            <p:nvPr/>
          </p:nvSpPr>
          <p:spPr>
            <a:xfrm>
              <a:off x="5391150" y="4394060"/>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2" name="ZoneTexte 14">
              <a:extLst>
                <a:ext uri="{FF2B5EF4-FFF2-40B4-BE49-F238E27FC236}">
                  <a16:creationId xmlns:a16="http://schemas.microsoft.com/office/drawing/2014/main" id="{81BC3ECD-6847-4D91-82C0-4AE005B26969}"/>
                </a:ext>
              </a:extLst>
            </p:cNvPr>
            <p:cNvSpPr txBox="1"/>
            <p:nvPr/>
          </p:nvSpPr>
          <p:spPr>
            <a:xfrm>
              <a:off x="5388428" y="4427728"/>
              <a:ext cx="1629334" cy="2327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00" b="1" i="1" dirty="0">
                  <a:solidFill>
                    <a:schemeClr val="bg1"/>
                  </a:solidFill>
                </a:rPr>
                <a:t>Dans le cadre du PCAET...</a:t>
              </a:r>
            </a:p>
          </p:txBody>
        </p:sp>
      </p:grpSp>
    </p:spTree>
    <p:extLst>
      <p:ext uri="{BB962C8B-B14F-4D97-AF65-F5344CB8AC3E}">
        <p14:creationId xmlns:p14="http://schemas.microsoft.com/office/powerpoint/2010/main" val="33360813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108</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28216"/>
            <a:ext cx="8817429" cy="572596"/>
          </a:xfrm>
        </p:spPr>
        <p:txBody>
          <a:bodyPr>
            <a:normAutofit/>
          </a:bodyPr>
          <a:lstStyle/>
          <a:p>
            <a:pPr algn="ctr"/>
            <a:r>
              <a:rPr lang="fr-FR" dirty="0"/>
              <a:t>SECURISATION DE L’ALIMENTATION EN EAU POTABLE - Zoom sur </a:t>
            </a:r>
            <a:r>
              <a:rPr lang="fr-FR" dirty="0" err="1"/>
              <a:t>Entr’Allier</a:t>
            </a:r>
            <a:r>
              <a:rPr lang="fr-FR" dirty="0"/>
              <a:t> Besbre Loire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733" y="1092364"/>
            <a:ext cx="7230534" cy="5112396"/>
          </a:xfrm>
          <a:prstGeom prst="rect">
            <a:avLst/>
          </a:prstGeom>
        </p:spPr>
      </p:pic>
    </p:spTree>
    <p:extLst>
      <p:ext uri="{BB962C8B-B14F-4D97-AF65-F5344CB8AC3E}">
        <p14:creationId xmlns:p14="http://schemas.microsoft.com/office/powerpoint/2010/main" val="9087842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109</a:t>
            </a:fld>
            <a:endParaRPr lang="fr-FR" dirty="0"/>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287338" y="1333929"/>
            <a:ext cx="4608512" cy="5098622"/>
          </a:xfrm>
        </p:spPr>
        <p:txBody>
          <a:bodyPr lIns="0" tIns="0" rIns="0" bIns="0">
            <a:noAutofit/>
          </a:bodyPr>
          <a:lstStyle/>
          <a:p>
            <a:pPr marL="0" indent="0" algn="just">
              <a:buNone/>
            </a:pPr>
            <a:endParaRPr lang="fr-FR" sz="1000" b="0" dirty="0">
              <a:solidFill>
                <a:schemeClr val="tx1"/>
              </a:solidFill>
              <a:latin typeface="+mn-lt"/>
            </a:endParaRPr>
          </a:p>
          <a:p>
            <a:pPr marL="0" indent="0" algn="just">
              <a:spcBef>
                <a:spcPts val="400"/>
              </a:spcBef>
              <a:buNone/>
            </a:pPr>
            <a:endParaRPr lang="fr-FR" sz="1000" b="0" dirty="0">
              <a:solidFill>
                <a:schemeClr val="tx1"/>
              </a:solidFill>
              <a:latin typeface="+mn-lt"/>
            </a:endParaRPr>
          </a:p>
        </p:txBody>
      </p:sp>
      <p:sp>
        <p:nvSpPr>
          <p:cNvPr id="11" name="Espace réservé du texte 3">
            <a:extLst>
              <a:ext uri="{FF2B5EF4-FFF2-40B4-BE49-F238E27FC236}">
                <a16:creationId xmlns:a16="http://schemas.microsoft.com/office/drawing/2014/main" id="{4EF0757A-C800-47FE-8CEF-40C5A9B3ADAB}"/>
              </a:ext>
            </a:extLst>
          </p:cNvPr>
          <p:cNvSpPr txBox="1">
            <a:spLocks/>
          </p:cNvSpPr>
          <p:nvPr/>
        </p:nvSpPr>
        <p:spPr>
          <a:xfrm>
            <a:off x="5321301" y="1333929"/>
            <a:ext cx="3525838"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Bef>
                <a:spcPts val="1800"/>
              </a:spcBef>
            </a:pPr>
            <a:r>
              <a:rPr lang="fr-FR" dirty="0"/>
              <a:t>PLUSIEURS UNITES DE GESTION DE L’APPROVISIONNEMENT EN EAU POTABLE</a:t>
            </a:r>
          </a:p>
          <a:p>
            <a:pPr marL="0" indent="0" algn="just">
              <a:spcBef>
                <a:spcPts val="600"/>
              </a:spcBef>
              <a:buFont typeface="Wingdings" panose="05000000000000000000" pitchFamily="2" charset="2"/>
              <a:buNone/>
            </a:pPr>
            <a:r>
              <a:rPr lang="fr-FR" sz="1000" b="0" dirty="0">
                <a:solidFill>
                  <a:schemeClr val="tx1"/>
                </a:solidFill>
                <a:latin typeface="+mn-lt"/>
              </a:rPr>
              <a:t>Le territoire de la CC est concerné par 3 services de gestion des eaux différents : Le SIVOM de la Vallée de la Besbre, le SIVOM	 du Val d’Allier et le SIVOM Sologne Bourbonnaise.</a:t>
            </a:r>
          </a:p>
          <a:p>
            <a:pPr marL="0" indent="0" algn="just">
              <a:spcBef>
                <a:spcPts val="600"/>
              </a:spcBef>
              <a:buNone/>
            </a:pPr>
            <a:r>
              <a:rPr lang="fr-FR" sz="1000" b="0" dirty="0">
                <a:solidFill>
                  <a:schemeClr val="tx1"/>
                </a:solidFill>
                <a:latin typeface="+mn-lt"/>
              </a:rPr>
              <a:t>Le SMEA regroupe le Département, les syndicats et les communes indépendantes et a notamment vocation à faire des investissements visant à sécuriser l’alimentation en eau potable par des interconnexions entre les réseaux des collectivités adhérentes. Les 3 structures gestionnaires de l’AEP sur le territoire adhèrent au SMEA.</a:t>
            </a:r>
          </a:p>
          <a:p>
            <a:pPr marL="0" indent="0" algn="just">
              <a:spcBef>
                <a:spcPts val="600"/>
              </a:spcBef>
              <a:buNone/>
            </a:pPr>
            <a:r>
              <a:rPr lang="fr-FR" sz="1000" b="0" dirty="0">
                <a:solidFill>
                  <a:schemeClr val="tx1"/>
                </a:solidFill>
                <a:latin typeface="+mn-lt"/>
              </a:rPr>
              <a:t>Enfin, un </a:t>
            </a:r>
            <a:r>
              <a:rPr lang="fr-FR" sz="1000" dirty="0">
                <a:solidFill>
                  <a:schemeClr val="tx1"/>
                </a:solidFill>
                <a:latin typeface="+mn-lt"/>
              </a:rPr>
              <a:t>schéma directeur d’approvisionnement en eau potable est en cours d’élaboration par le SMEA </a:t>
            </a:r>
            <a:r>
              <a:rPr lang="fr-FR" sz="1000" b="0" dirty="0">
                <a:solidFill>
                  <a:schemeClr val="tx1"/>
                </a:solidFill>
                <a:latin typeface="+mn-lt"/>
              </a:rPr>
              <a:t>sur l’ensemble du territoire de l’Allier. Il permet notamment d’établir un bilan ressource/besoin à l’échelle départementale tout en prenant en compte les achats et ventes avec les territoires voisins.</a:t>
            </a:r>
          </a:p>
          <a:p>
            <a:pPr marL="0" indent="0" algn="just">
              <a:spcBef>
                <a:spcPts val="600"/>
              </a:spcBef>
              <a:buFont typeface="Wingdings" panose="05000000000000000000" pitchFamily="2" charset="2"/>
              <a:buNone/>
            </a:pPr>
            <a:endParaRPr lang="fr-FR" sz="1000" b="0" dirty="0">
              <a:solidFill>
                <a:schemeClr val="tx1"/>
              </a:solidFill>
              <a:latin typeface="+mn-lt"/>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4925"/>
            <a:ext cx="5321300" cy="3762996"/>
          </a:xfrm>
          <a:prstGeom prst="rect">
            <a:avLst/>
          </a:prstGeom>
        </p:spPr>
      </p:pic>
      <p:grpSp>
        <p:nvGrpSpPr>
          <p:cNvPr id="7" name="Groupe 6">
            <a:extLst>
              <a:ext uri="{FF2B5EF4-FFF2-40B4-BE49-F238E27FC236}">
                <a16:creationId xmlns:a16="http://schemas.microsoft.com/office/drawing/2014/main" id="{773D6C45-AF39-4FD9-84C2-70DAAC141AEF}"/>
              </a:ext>
            </a:extLst>
          </p:cNvPr>
          <p:cNvGrpSpPr/>
          <p:nvPr/>
        </p:nvGrpSpPr>
        <p:grpSpPr>
          <a:xfrm>
            <a:off x="5450249" y="3875079"/>
            <a:ext cx="1661831" cy="300059"/>
            <a:chOff x="5381625" y="4394060"/>
            <a:chExt cx="1661831" cy="300059"/>
          </a:xfrm>
        </p:grpSpPr>
        <p:sp>
          <p:nvSpPr>
            <p:cNvPr id="10" name="Rectangle 9">
              <a:extLst>
                <a:ext uri="{FF2B5EF4-FFF2-40B4-BE49-F238E27FC236}">
                  <a16:creationId xmlns:a16="http://schemas.microsoft.com/office/drawing/2014/main" id="{544C13A2-5E98-49BE-8206-C7E5A1390C22}"/>
                </a:ext>
              </a:extLst>
            </p:cNvPr>
            <p:cNvSpPr/>
            <p:nvPr/>
          </p:nvSpPr>
          <p:spPr>
            <a:xfrm>
              <a:off x="5391150" y="4394060"/>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2" name="ZoneTexte 14">
              <a:extLst>
                <a:ext uri="{FF2B5EF4-FFF2-40B4-BE49-F238E27FC236}">
                  <a16:creationId xmlns:a16="http://schemas.microsoft.com/office/drawing/2014/main" id="{81BC3ECD-6847-4D91-82C0-4AE005B26969}"/>
                </a:ext>
              </a:extLst>
            </p:cNvPr>
            <p:cNvSpPr txBox="1"/>
            <p:nvPr/>
          </p:nvSpPr>
          <p:spPr>
            <a:xfrm>
              <a:off x="5381625" y="4428247"/>
              <a:ext cx="166183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00" b="1" i="1" dirty="0">
                  <a:solidFill>
                    <a:schemeClr val="bg1"/>
                  </a:solidFill>
                </a:rPr>
                <a:t>Dans le cadre du PCAET...</a:t>
              </a:r>
            </a:p>
          </p:txBody>
        </p:sp>
      </p:grpSp>
      <p:sp>
        <p:nvSpPr>
          <p:cNvPr id="18" name="ZoneTexte 15"/>
          <p:cNvSpPr txBox="1"/>
          <p:nvPr/>
        </p:nvSpPr>
        <p:spPr>
          <a:xfrm>
            <a:off x="5459773" y="4175138"/>
            <a:ext cx="3387366" cy="2092881"/>
          </a:xfrm>
          <a:prstGeom prst="rect">
            <a:avLst/>
          </a:prstGeom>
          <a:noFill/>
          <a:ln w="12700">
            <a:solidFill>
              <a:srgbClr val="79BFDF"/>
            </a:solidFill>
            <a:prstDash val="sysDot"/>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Dans le contexte évoqué ci-avant, la multiplicité des gestionnaires de la ressource en eau ne facilite pas la bonne gestion de la ressource en eau :</a:t>
            </a:r>
          </a:p>
          <a:p>
            <a:pPr marL="171450" indent="-171450" algn="just">
              <a:buFont typeface="Arial" panose="020B0604020202020204" pitchFamily="34" charset="0"/>
              <a:buChar char="•"/>
            </a:pPr>
            <a:r>
              <a:rPr lang="fr-FR" sz="1000" dirty="0"/>
              <a:t>En compliquant les communications des informations quant aux éventuelles pollutions ;</a:t>
            </a:r>
          </a:p>
          <a:p>
            <a:pPr marL="171450" indent="-171450" algn="just">
              <a:buFont typeface="Arial" panose="020B0604020202020204" pitchFamily="34" charset="0"/>
              <a:buChar char="•"/>
            </a:pPr>
            <a:r>
              <a:rPr lang="fr-FR" sz="1000" dirty="0"/>
              <a:t>En cas de pollution avérée, difficulté à interconnecter les réseaux AEP pour assurer l’approvisionnement des populations si aucun système n’est en place.</a:t>
            </a:r>
          </a:p>
          <a:p>
            <a:pPr algn="just"/>
            <a:endParaRPr lang="fr-FR" sz="1000" dirty="0"/>
          </a:p>
          <a:p>
            <a:pPr algn="just"/>
            <a:r>
              <a:rPr lang="fr-FR" sz="1000" dirty="0"/>
              <a:t>Le PCAET peut dans ce cadre organiser des actions de sensibilisation sur la gestion de la ressource en eau dans son objectif d’adaptation du territoire aux effets du changement climatique.</a:t>
            </a:r>
          </a:p>
        </p:txBody>
      </p:sp>
      <p:sp>
        <p:nvSpPr>
          <p:cNvPr id="14"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2" y="525378"/>
            <a:ext cx="8817428" cy="367251"/>
          </a:xfrm>
        </p:spPr>
        <p:txBody>
          <a:bodyPr>
            <a:normAutofit/>
          </a:bodyPr>
          <a:lstStyle/>
          <a:p>
            <a:pPr algn="ctr"/>
            <a:r>
              <a:rPr lang="fr-FR" dirty="0"/>
              <a:t>ALIMENTATION EN EAU POTABLE - Zoom sur </a:t>
            </a:r>
            <a:r>
              <a:rPr lang="fr-FR" dirty="0" err="1"/>
              <a:t>Entr’Allier</a:t>
            </a:r>
            <a:r>
              <a:rPr lang="fr-FR" dirty="0"/>
              <a:t> Besbre Loire</a:t>
            </a:r>
          </a:p>
          <a:p>
            <a:endParaRPr lang="fr-FR" dirty="0"/>
          </a:p>
        </p:txBody>
      </p:sp>
    </p:spTree>
    <p:extLst>
      <p:ext uri="{BB962C8B-B14F-4D97-AF65-F5344CB8AC3E}">
        <p14:creationId xmlns:p14="http://schemas.microsoft.com/office/powerpoint/2010/main" val="206572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11</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flipV="1">
            <a:off x="3590728" y="1555335"/>
            <a:ext cx="2698977" cy="181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59" name="ZoneTexte 158">
            <a:extLst>
              <a:ext uri="{FF2B5EF4-FFF2-40B4-BE49-F238E27FC236}">
                <a16:creationId xmlns:a16="http://schemas.microsoft.com/office/drawing/2014/main" id="{08B0BAAA-9CCE-440B-93C1-9ACEAACD0CB0}"/>
              </a:ext>
            </a:extLst>
          </p:cNvPr>
          <p:cNvSpPr txBox="1"/>
          <p:nvPr/>
        </p:nvSpPr>
        <p:spPr>
          <a:xfrm>
            <a:off x="2402535" y="1199468"/>
            <a:ext cx="5009773"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dirty="0">
                <a:solidFill>
                  <a:srgbClr val="2E3464"/>
                </a:solidFill>
                <a:latin typeface="PT Sans" panose="020B0503020203020204" pitchFamily="34" charset="0"/>
              </a:rPr>
              <a:t>PROFIL CLIMAT DU TERRITOIRE</a:t>
            </a:r>
            <a:endParaRPr lang="en-US" dirty="0">
              <a:solidFill>
                <a:srgbClr val="2E3464"/>
              </a:solidFill>
              <a:latin typeface="PT Sans" panose="020B0503020203020204" pitchFamily="34" charset="0"/>
            </a:endParaRPr>
          </a:p>
        </p:txBody>
      </p:sp>
      <p:sp>
        <p:nvSpPr>
          <p:cNvPr id="53" name="Rectangle : coins arrondis 50">
            <a:extLst>
              <a:ext uri="{FF2B5EF4-FFF2-40B4-BE49-F238E27FC236}">
                <a16:creationId xmlns:a16="http://schemas.microsoft.com/office/drawing/2014/main" id="{6A633EE3-B5BD-496F-945C-4A4DD83A57EC}"/>
              </a:ext>
            </a:extLst>
          </p:cNvPr>
          <p:cNvSpPr/>
          <p:nvPr/>
        </p:nvSpPr>
        <p:spPr>
          <a:xfrm>
            <a:off x="1381132" y="2025412"/>
            <a:ext cx="6746737" cy="2465063"/>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54" name="Groupe 53">
            <a:extLst>
              <a:ext uri="{FF2B5EF4-FFF2-40B4-BE49-F238E27FC236}">
                <a16:creationId xmlns:a16="http://schemas.microsoft.com/office/drawing/2014/main" id="{B7FFBE7F-71DB-4217-BE95-22071AC48BF1}"/>
              </a:ext>
            </a:extLst>
          </p:cNvPr>
          <p:cNvGrpSpPr/>
          <p:nvPr/>
        </p:nvGrpSpPr>
        <p:grpSpPr>
          <a:xfrm>
            <a:off x="1912706" y="1849653"/>
            <a:ext cx="3348000" cy="369332"/>
            <a:chOff x="273752" y="6352648"/>
            <a:chExt cx="3348000" cy="369332"/>
          </a:xfrm>
        </p:grpSpPr>
        <p:sp>
          <p:nvSpPr>
            <p:cNvPr id="55" name="Rectangle : avec coins arrondis en diagonale 52">
              <a:extLst>
                <a:ext uri="{FF2B5EF4-FFF2-40B4-BE49-F238E27FC236}">
                  <a16:creationId xmlns:a16="http://schemas.microsoft.com/office/drawing/2014/main" id="{1B4C4203-51FF-48E5-8DC0-222EFC9F844A}"/>
                </a:ext>
              </a:extLst>
            </p:cNvPr>
            <p:cNvSpPr/>
            <p:nvPr/>
          </p:nvSpPr>
          <p:spPr>
            <a:xfrm>
              <a:off x="273752" y="6365919"/>
              <a:ext cx="3348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6" name="Rectangle 55">
              <a:extLst>
                <a:ext uri="{FF2B5EF4-FFF2-40B4-BE49-F238E27FC236}">
                  <a16:creationId xmlns:a16="http://schemas.microsoft.com/office/drawing/2014/main" id="{71D4ECB4-2690-4CCB-ADFC-192BFD12F34A}"/>
                </a:ext>
              </a:extLst>
            </p:cNvPr>
            <p:cNvSpPr/>
            <p:nvPr/>
          </p:nvSpPr>
          <p:spPr>
            <a:xfrm>
              <a:off x="275601" y="6352648"/>
              <a:ext cx="2868478" cy="369332"/>
            </a:xfrm>
            <a:prstGeom prst="rect">
              <a:avLst/>
            </a:prstGeom>
          </p:spPr>
          <p:txBody>
            <a:bodyPr wrap="none">
              <a:spAutoFit/>
            </a:bodyPr>
            <a:lstStyle/>
            <a:p>
              <a:r>
                <a:rPr lang="fr-FR" b="1">
                  <a:solidFill>
                    <a:schemeClr val="bg1"/>
                  </a:solidFill>
                  <a:latin typeface="PT Sans" panose="020B0503020203020204" pitchFamily="34" charset="0"/>
                  <a:ea typeface="Roboto" panose="02000000000000000000" pitchFamily="2" charset="0"/>
                  <a:cs typeface="Roboto" panose="02000000000000000000" pitchFamily="2" charset="0"/>
                </a:rPr>
                <a:t>SEQUESTRATION CARBONE</a:t>
              </a:r>
            </a:p>
          </p:txBody>
        </p:sp>
      </p:grpSp>
      <p:grpSp>
        <p:nvGrpSpPr>
          <p:cNvPr id="57" name="Groupe 56">
            <a:extLst>
              <a:ext uri="{FF2B5EF4-FFF2-40B4-BE49-F238E27FC236}">
                <a16:creationId xmlns:a16="http://schemas.microsoft.com/office/drawing/2014/main" id="{5412D1C6-E803-4DC2-A6E6-F419ECF91440}"/>
              </a:ext>
            </a:extLst>
          </p:cNvPr>
          <p:cNvGrpSpPr/>
          <p:nvPr/>
        </p:nvGrpSpPr>
        <p:grpSpPr>
          <a:xfrm>
            <a:off x="4348900" y="2409143"/>
            <a:ext cx="3640472" cy="2057250"/>
            <a:chOff x="393190" y="3172334"/>
            <a:chExt cx="3640472" cy="2057250"/>
          </a:xfrm>
        </p:grpSpPr>
        <p:sp>
          <p:nvSpPr>
            <p:cNvPr id="58" name="Rectangle 57">
              <a:extLst>
                <a:ext uri="{FF2B5EF4-FFF2-40B4-BE49-F238E27FC236}">
                  <a16:creationId xmlns:a16="http://schemas.microsoft.com/office/drawing/2014/main" id="{FBCE516D-12FF-42BB-AA95-F898F716F8C8}"/>
                </a:ext>
              </a:extLst>
            </p:cNvPr>
            <p:cNvSpPr/>
            <p:nvPr/>
          </p:nvSpPr>
          <p:spPr>
            <a:xfrm rot="21309157">
              <a:off x="552193" y="4974188"/>
              <a:ext cx="580776" cy="25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nvGrpSpPr>
            <p:cNvPr id="59" name="Groupe 58">
              <a:extLst>
                <a:ext uri="{FF2B5EF4-FFF2-40B4-BE49-F238E27FC236}">
                  <a16:creationId xmlns:a16="http://schemas.microsoft.com/office/drawing/2014/main" id="{FE65981B-F589-4422-BDC0-117C2BF74F13}"/>
                </a:ext>
              </a:extLst>
            </p:cNvPr>
            <p:cNvGrpSpPr/>
            <p:nvPr/>
          </p:nvGrpSpPr>
          <p:grpSpPr>
            <a:xfrm>
              <a:off x="393190" y="4427508"/>
              <a:ext cx="3640472" cy="615160"/>
              <a:chOff x="391270" y="4437038"/>
              <a:chExt cx="3640472" cy="615160"/>
            </a:xfrm>
          </p:grpSpPr>
          <p:sp>
            <p:nvSpPr>
              <p:cNvPr id="69" name="Rectangle : avec coins arrondis en diagonale 6">
                <a:extLst>
                  <a:ext uri="{FF2B5EF4-FFF2-40B4-BE49-F238E27FC236}">
                    <a16:creationId xmlns:a16="http://schemas.microsoft.com/office/drawing/2014/main" id="{C679B508-6B93-447B-8D3E-B0DEFA48DF0C}"/>
                  </a:ext>
                </a:extLst>
              </p:cNvPr>
              <p:cNvSpPr/>
              <p:nvPr/>
            </p:nvSpPr>
            <p:spPr>
              <a:xfrm>
                <a:off x="391270" y="4437038"/>
                <a:ext cx="3618621" cy="615160"/>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70" name="ZoneTexte 69">
                <a:extLst>
                  <a:ext uri="{FF2B5EF4-FFF2-40B4-BE49-F238E27FC236}">
                    <a16:creationId xmlns:a16="http://schemas.microsoft.com/office/drawing/2014/main" id="{DEC9EDAC-58B1-4B97-954D-F4ED3857097B}"/>
                  </a:ext>
                </a:extLst>
              </p:cNvPr>
              <p:cNvSpPr txBox="1"/>
              <p:nvPr/>
            </p:nvSpPr>
            <p:spPr>
              <a:xfrm>
                <a:off x="413120" y="4491633"/>
                <a:ext cx="3618622" cy="492443"/>
              </a:xfrm>
              <a:prstGeom prst="rect">
                <a:avLst/>
              </a:prstGeom>
              <a:noFill/>
              <a:ln>
                <a:noFill/>
              </a:ln>
            </p:spPr>
            <p:txBody>
              <a:bodyPr wrap="square" rtlCol="0">
                <a:spAutoFit/>
              </a:bodyPr>
              <a:lstStyle>
                <a:defPPr>
                  <a:defRPr lang="fr-FR"/>
                </a:defPPr>
                <a:lvl1pPr algn="ctr">
                  <a:defRPr sz="1400" b="1">
                    <a:solidFill>
                      <a:srgbClr val="2E3464"/>
                    </a:solidFill>
                    <a:latin typeface="PT Sans" panose="020B0503020203020204" pitchFamily="34" charset="0"/>
                    <a:ea typeface="Roboto" panose="02000000000000000000" pitchFamily="2" charset="0"/>
                    <a:cs typeface="Roboto" panose="02000000000000000000" pitchFamily="2" charset="0"/>
                  </a:defRPr>
                </a:lvl1pPr>
              </a:lstStyle>
              <a:p>
                <a:r>
                  <a:rPr lang="fr-FR" sz="1300" dirty="0"/>
                  <a:t>28 800 kt CO</a:t>
                </a:r>
                <a:r>
                  <a:rPr lang="fr-FR" sz="1300" baseline="-25000" dirty="0"/>
                  <a:t>2</a:t>
                </a:r>
                <a:r>
                  <a:rPr lang="fr-FR" sz="1300" dirty="0"/>
                  <a:t>  séquestrées dans le sol du territoire de la CC Entr’Allier Besbre et Loire</a:t>
                </a:r>
              </a:p>
            </p:txBody>
          </p:sp>
        </p:grpSp>
        <p:sp>
          <p:nvSpPr>
            <p:cNvPr id="60" name="Rectangle 59">
              <a:extLst>
                <a:ext uri="{FF2B5EF4-FFF2-40B4-BE49-F238E27FC236}">
                  <a16:creationId xmlns:a16="http://schemas.microsoft.com/office/drawing/2014/main" id="{11679839-BF78-4865-9944-6A31A4FEE86A}"/>
                </a:ext>
              </a:extLst>
            </p:cNvPr>
            <p:cNvSpPr/>
            <p:nvPr/>
          </p:nvSpPr>
          <p:spPr>
            <a:xfrm>
              <a:off x="1188376" y="3772245"/>
              <a:ext cx="674278" cy="654319"/>
            </a:xfrm>
            <a:prstGeom prst="rect">
              <a:avLst/>
            </a:prstGeom>
            <a:solidFill>
              <a:srgbClr val="D5FF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19 %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61" name="Rectangle 60">
              <a:extLst>
                <a:ext uri="{FF2B5EF4-FFF2-40B4-BE49-F238E27FC236}">
                  <a16:creationId xmlns:a16="http://schemas.microsoft.com/office/drawing/2014/main" id="{7E8466E3-7CA0-4612-BF32-D5F18FE215EE}"/>
                </a:ext>
              </a:extLst>
            </p:cNvPr>
            <p:cNvSpPr/>
            <p:nvPr/>
          </p:nvSpPr>
          <p:spPr>
            <a:xfrm>
              <a:off x="1856044" y="3172334"/>
              <a:ext cx="674278" cy="1254231"/>
            </a:xfrm>
            <a:prstGeom prst="rect">
              <a:avLst/>
            </a:prstGeom>
            <a:solidFill>
              <a:srgbClr val="F8D1B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55 %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62" name="Rectangle 61">
              <a:extLst>
                <a:ext uri="{FF2B5EF4-FFF2-40B4-BE49-F238E27FC236}">
                  <a16:creationId xmlns:a16="http://schemas.microsoft.com/office/drawing/2014/main" id="{0C50CEE0-B815-4850-B11F-1B4641CEFD6E}"/>
                </a:ext>
              </a:extLst>
            </p:cNvPr>
            <p:cNvSpPr/>
            <p:nvPr/>
          </p:nvSpPr>
          <p:spPr>
            <a:xfrm>
              <a:off x="2530322" y="3687813"/>
              <a:ext cx="674278" cy="741354"/>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23 %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63" name="ZoneTexte 62">
              <a:extLst>
                <a:ext uri="{FF2B5EF4-FFF2-40B4-BE49-F238E27FC236}">
                  <a16:creationId xmlns:a16="http://schemas.microsoft.com/office/drawing/2014/main" id="{D5D9B770-0C1A-4972-8839-1465EACF1CBC}"/>
                </a:ext>
              </a:extLst>
            </p:cNvPr>
            <p:cNvSpPr txBox="1"/>
            <p:nvPr/>
          </p:nvSpPr>
          <p:spPr>
            <a:xfrm>
              <a:off x="2530322" y="3680262"/>
              <a:ext cx="653689" cy="33855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cultures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64" name="ZoneTexte 63">
              <a:extLst>
                <a:ext uri="{FF2B5EF4-FFF2-40B4-BE49-F238E27FC236}">
                  <a16:creationId xmlns:a16="http://schemas.microsoft.com/office/drawing/2014/main" id="{2E728256-8F4A-446E-BDE1-8019DA400FF5}"/>
                </a:ext>
              </a:extLst>
            </p:cNvPr>
            <p:cNvSpPr txBox="1"/>
            <p:nvPr/>
          </p:nvSpPr>
          <p:spPr>
            <a:xfrm>
              <a:off x="1857583" y="3312896"/>
              <a:ext cx="653689" cy="33855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prairies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65" name="ZoneTexte 64">
              <a:extLst>
                <a:ext uri="{FF2B5EF4-FFF2-40B4-BE49-F238E27FC236}">
                  <a16:creationId xmlns:a16="http://schemas.microsoft.com/office/drawing/2014/main" id="{285591C3-6A85-4EDC-B4F3-2C97D067F779}"/>
                </a:ext>
              </a:extLst>
            </p:cNvPr>
            <p:cNvSpPr txBox="1"/>
            <p:nvPr/>
          </p:nvSpPr>
          <p:spPr>
            <a:xfrm>
              <a:off x="1088488" y="3833960"/>
              <a:ext cx="886319"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forêts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66" name="Image 65">
              <a:extLst>
                <a:ext uri="{FF2B5EF4-FFF2-40B4-BE49-F238E27FC236}">
                  <a16:creationId xmlns:a16="http://schemas.microsoft.com/office/drawing/2014/main" id="{65AC14BF-04EE-4164-945D-2C887D2321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498"/>
            <a:stretch/>
          </p:blipFill>
          <p:spPr>
            <a:xfrm>
              <a:off x="1351076" y="4080952"/>
              <a:ext cx="382704" cy="331048"/>
            </a:xfrm>
            <a:prstGeom prst="rect">
              <a:avLst/>
            </a:prstGeom>
          </p:spPr>
        </p:pic>
        <p:pic>
          <p:nvPicPr>
            <p:cNvPr id="67" name="Image 66">
              <a:extLst>
                <a:ext uri="{FF2B5EF4-FFF2-40B4-BE49-F238E27FC236}">
                  <a16:creationId xmlns:a16="http://schemas.microsoft.com/office/drawing/2014/main" id="{45E208A2-8516-40CE-8DE8-72DFDC0975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348"/>
            <a:stretch/>
          </p:blipFill>
          <p:spPr>
            <a:xfrm>
              <a:off x="1981021" y="4000658"/>
              <a:ext cx="476820" cy="355958"/>
            </a:xfrm>
            <a:prstGeom prst="rect">
              <a:avLst/>
            </a:prstGeom>
          </p:spPr>
        </p:pic>
        <p:pic>
          <p:nvPicPr>
            <p:cNvPr id="68" name="Image 67">
              <a:extLst>
                <a:ext uri="{FF2B5EF4-FFF2-40B4-BE49-F238E27FC236}">
                  <a16:creationId xmlns:a16="http://schemas.microsoft.com/office/drawing/2014/main" id="{286B9D15-BFA0-4609-9FD8-8AB0C24889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837"/>
            <a:stretch/>
          </p:blipFill>
          <p:spPr>
            <a:xfrm>
              <a:off x="2698035" y="4025327"/>
              <a:ext cx="393627" cy="331289"/>
            </a:xfrm>
            <a:prstGeom prst="rect">
              <a:avLst/>
            </a:prstGeom>
          </p:spPr>
        </p:pic>
      </p:grpSp>
      <p:grpSp>
        <p:nvGrpSpPr>
          <p:cNvPr id="71" name="Groupe 70">
            <a:extLst>
              <a:ext uri="{FF2B5EF4-FFF2-40B4-BE49-F238E27FC236}">
                <a16:creationId xmlns:a16="http://schemas.microsoft.com/office/drawing/2014/main" id="{1ECA74A9-5472-4B78-A9C2-300EB5FF08E1}"/>
              </a:ext>
            </a:extLst>
          </p:cNvPr>
          <p:cNvGrpSpPr/>
          <p:nvPr/>
        </p:nvGrpSpPr>
        <p:grpSpPr>
          <a:xfrm>
            <a:off x="1680278" y="2302895"/>
            <a:ext cx="3064774" cy="1496130"/>
            <a:chOff x="505831" y="1562114"/>
            <a:chExt cx="3064774" cy="1496130"/>
          </a:xfrm>
        </p:grpSpPr>
        <p:sp>
          <p:nvSpPr>
            <p:cNvPr id="72" name="Rectangle 71">
              <a:extLst>
                <a:ext uri="{FF2B5EF4-FFF2-40B4-BE49-F238E27FC236}">
                  <a16:creationId xmlns:a16="http://schemas.microsoft.com/office/drawing/2014/main" id="{CE9685C1-9476-46F3-A09D-524159FC8947}"/>
                </a:ext>
              </a:extLst>
            </p:cNvPr>
            <p:cNvSpPr/>
            <p:nvPr/>
          </p:nvSpPr>
          <p:spPr>
            <a:xfrm>
              <a:off x="1122802" y="1734805"/>
              <a:ext cx="2370417" cy="1323439"/>
            </a:xfrm>
            <a:prstGeom prst="rect">
              <a:avLst/>
            </a:prstGeom>
            <a:ln w="6350">
              <a:noFill/>
            </a:ln>
          </p:spPr>
          <p:txBody>
            <a:bodyPr wrap="square">
              <a:spAutoFit/>
            </a:bodyPr>
            <a:lstStyle/>
            <a:p>
              <a:pPr algn="just"/>
              <a:r>
                <a:rPr lang="fr-FR" sz="1000" i="1" dirty="0">
                  <a:solidFill>
                    <a:srgbClr val="3D3135"/>
                  </a:solidFill>
                  <a:latin typeface="PT Sans" panose="020B0503020203020204" pitchFamily="34" charset="0"/>
                  <a:cs typeface="Times New Roman" panose="02020603050405020304" pitchFamily="18" charset="0"/>
                </a:rPr>
                <a:t>Les sols naturel et la végétation du territoire, composés de matière organique, contiennent du carbone. En effet, via la photosynthèse, les plantes consomment le carbone de l’atmosphère, sous forme de CO</a:t>
              </a:r>
              <a:r>
                <a:rPr lang="fr-FR" sz="1000" i="1" baseline="-25000" dirty="0">
                  <a:solidFill>
                    <a:srgbClr val="3D3135"/>
                  </a:solidFill>
                  <a:latin typeface="PT Sans" panose="020B0503020203020204" pitchFamily="34" charset="0"/>
                  <a:cs typeface="Times New Roman" panose="02020603050405020304" pitchFamily="18" charset="0"/>
                </a:rPr>
                <a:t>2</a:t>
              </a:r>
              <a:r>
                <a:rPr lang="fr-FR" sz="1000" i="1" dirty="0">
                  <a:solidFill>
                    <a:srgbClr val="3D3135"/>
                  </a:solidFill>
                  <a:latin typeface="PT Sans" panose="020B0503020203020204" pitchFamily="34" charset="0"/>
                  <a:cs typeface="Times New Roman" panose="02020603050405020304" pitchFamily="18" charset="0"/>
                </a:rPr>
                <a:t>, pour croître. C’est ce qu’on appelle la séquestration carbone. </a:t>
              </a:r>
            </a:p>
            <a:p>
              <a:pPr algn="just"/>
              <a:endParaRPr lang="fr-FR" sz="1000" dirty="0">
                <a:solidFill>
                  <a:srgbClr val="3D3135"/>
                </a:solidFill>
                <a:highlight>
                  <a:srgbClr val="FFFF00"/>
                </a:highlight>
                <a:latin typeface="PT Sans" panose="020B0503020203020204" pitchFamily="34" charset="0"/>
                <a:cs typeface="Times New Roman" panose="02020603050405020304" pitchFamily="18" charset="0"/>
              </a:endParaRPr>
            </a:p>
          </p:txBody>
        </p:sp>
        <p:grpSp>
          <p:nvGrpSpPr>
            <p:cNvPr id="73" name="Groupe 72">
              <a:extLst>
                <a:ext uri="{FF2B5EF4-FFF2-40B4-BE49-F238E27FC236}">
                  <a16:creationId xmlns:a16="http://schemas.microsoft.com/office/drawing/2014/main" id="{5413E022-F3B0-46A9-A194-C81952CAB5EA}"/>
                </a:ext>
              </a:extLst>
            </p:cNvPr>
            <p:cNvGrpSpPr/>
            <p:nvPr/>
          </p:nvGrpSpPr>
          <p:grpSpPr>
            <a:xfrm>
              <a:off x="505831" y="1562114"/>
              <a:ext cx="3064774" cy="1490223"/>
              <a:chOff x="505831" y="1562114"/>
              <a:chExt cx="3064774" cy="1490223"/>
            </a:xfrm>
          </p:grpSpPr>
          <p:sp>
            <p:nvSpPr>
              <p:cNvPr id="74" name="Rectangle : coins arrondis 28">
                <a:extLst>
                  <a:ext uri="{FF2B5EF4-FFF2-40B4-BE49-F238E27FC236}">
                    <a16:creationId xmlns:a16="http://schemas.microsoft.com/office/drawing/2014/main" id="{EDA87179-4254-47DF-9DEA-8590D275329A}"/>
                  </a:ext>
                </a:extLst>
              </p:cNvPr>
              <p:cNvSpPr/>
              <p:nvPr/>
            </p:nvSpPr>
            <p:spPr>
              <a:xfrm>
                <a:off x="505831" y="1562114"/>
                <a:ext cx="3064774" cy="1490223"/>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pic>
            <p:nvPicPr>
              <p:cNvPr id="75" name="Graphique 29" descr="Point d’interrogation">
                <a:extLst>
                  <a:ext uri="{FF2B5EF4-FFF2-40B4-BE49-F238E27FC236}">
                    <a16:creationId xmlns:a16="http://schemas.microsoft.com/office/drawing/2014/main" id="{8A555039-4148-46E8-A48D-E19ABB9436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088" y="1884408"/>
                <a:ext cx="583670" cy="583670"/>
              </a:xfrm>
              <a:prstGeom prst="rect">
                <a:avLst/>
              </a:prstGeom>
            </p:spPr>
          </p:pic>
        </p:grpSp>
      </p:grpSp>
    </p:spTree>
    <p:extLst>
      <p:ext uri="{BB962C8B-B14F-4D97-AF65-F5344CB8AC3E}">
        <p14:creationId xmlns:p14="http://schemas.microsoft.com/office/powerpoint/2010/main" val="27169693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3518" t="6679" r="28982" b="5058"/>
          <a:stretch/>
        </p:blipFill>
        <p:spPr>
          <a:xfrm>
            <a:off x="940094" y="3061368"/>
            <a:ext cx="3464312" cy="3202944"/>
          </a:xfrm>
          <a:prstGeom prst="rect">
            <a:avLst/>
          </a:prstGeom>
        </p:spPr>
      </p:pic>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110</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47150"/>
            <a:ext cx="8817429" cy="291051"/>
          </a:xfrm>
        </p:spPr>
        <p:txBody>
          <a:bodyPr>
            <a:normAutofit lnSpcReduction="10000"/>
          </a:bodyPr>
          <a:lstStyle/>
          <a:p>
            <a:pPr algn="ctr"/>
            <a:r>
              <a:rPr lang="fr-FR" dirty="0"/>
              <a:t>LA CAPACITE EPURATOIRE DU TERRITOIRE - Zoom sur </a:t>
            </a:r>
            <a:r>
              <a:rPr lang="fr-FR" dirty="0" err="1"/>
              <a:t>Entr’Allier</a:t>
            </a:r>
            <a:r>
              <a:rPr lang="fr-FR" dirty="0"/>
              <a:t> Besbre Loire</a:t>
            </a:r>
          </a:p>
        </p:txBody>
      </p:sp>
      <p:pic>
        <p:nvPicPr>
          <p:cNvPr id="10" name="Image 9">
            <a:extLst>
              <a:ext uri="{FF2B5EF4-FFF2-40B4-BE49-F238E27FC236}">
                <a16:creationId xmlns:a16="http://schemas.microsoft.com/office/drawing/2014/main" id="{B86B62D9-4679-4411-9C5F-DAF4EF8806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990" t="14992" r="2374" b="41393"/>
          <a:stretch/>
        </p:blipFill>
        <p:spPr>
          <a:xfrm>
            <a:off x="330493" y="3054138"/>
            <a:ext cx="1144968" cy="1493828"/>
          </a:xfrm>
          <a:prstGeom prst="rect">
            <a:avLst/>
          </a:prstGeom>
        </p:spPr>
      </p:pic>
      <p:sp>
        <p:nvSpPr>
          <p:cNvPr id="11" name="Espace réservé du texte 3"/>
          <p:cNvSpPr>
            <a:spLocks noGrp="1"/>
          </p:cNvSpPr>
          <p:nvPr>
            <p:ph type="body" sz="quarter" idx="14"/>
          </p:nvPr>
        </p:nvSpPr>
        <p:spPr>
          <a:xfrm>
            <a:off x="377892" y="1758950"/>
            <a:ext cx="4264253" cy="5099050"/>
          </a:xfrm>
        </p:spPr>
        <p:txBody>
          <a:bodyPr/>
          <a:lstStyle/>
          <a:p>
            <a:pPr marL="180975" lvl="1" indent="-180975" algn="just">
              <a:spcBef>
                <a:spcPts val="600"/>
              </a:spcBef>
              <a:buClr>
                <a:srgbClr val="218BC7"/>
              </a:buClr>
              <a:buSzPct val="100000"/>
              <a:buFont typeface="Wingdings" panose="05000000000000000000" pitchFamily="2" charset="2"/>
              <a:buChar char="§"/>
              <a:tabLst>
                <a:tab pos="266700" algn="l"/>
              </a:tabLst>
            </a:pPr>
            <a:r>
              <a:rPr lang="fr-FR" sz="1100" b="1" dirty="0">
                <a:solidFill>
                  <a:srgbClr val="218BC7"/>
                </a:solidFill>
              </a:rPr>
              <a:t>UNE PERFORMANCE DES EQUIPEMENTS, MAIS DES PROBLEMES SUR LES RESEAUX</a:t>
            </a:r>
          </a:p>
          <a:p>
            <a:pPr marL="0" lvl="1" indent="0" algn="just">
              <a:spcBef>
                <a:spcPts val="400"/>
              </a:spcBef>
              <a:buClr>
                <a:srgbClr val="84ACB6"/>
              </a:buClr>
              <a:buSzPct val="150000"/>
              <a:tabLst>
                <a:tab pos="266700" algn="l"/>
              </a:tabLst>
            </a:pPr>
            <a:r>
              <a:rPr lang="fr-FR" dirty="0">
                <a:latin typeface="+mn-lt"/>
              </a:rPr>
              <a:t>A l’échelle du territoire, les STEP sont conformes en équipement et en performance. Néanmoins, </a:t>
            </a:r>
            <a:r>
              <a:rPr lang="fr-FR" b="1" dirty="0">
                <a:latin typeface="+mn-lt"/>
              </a:rPr>
              <a:t>des problèmes de performance des réseaux de collecte et de transport des eaux usées </a:t>
            </a:r>
            <a:r>
              <a:rPr lang="fr-FR" dirty="0">
                <a:latin typeface="+mn-lt"/>
              </a:rPr>
              <a:t>induisent des pertes significatives, accentuant la vulnérabilité des milieux récepteurs vis-à-vis des pollutions, sur un territoire pourtant déjà identifié </a:t>
            </a:r>
            <a:r>
              <a:rPr lang="fr-FR" b="1" dirty="0">
                <a:latin typeface="+mn-lt"/>
              </a:rPr>
              <a:t>en zone sensible  à l’eutrophisation.  </a:t>
            </a:r>
          </a:p>
        </p:txBody>
      </p:sp>
      <p:grpSp>
        <p:nvGrpSpPr>
          <p:cNvPr id="5" name="Groupe 4"/>
          <p:cNvGrpSpPr/>
          <p:nvPr/>
        </p:nvGrpSpPr>
        <p:grpSpPr>
          <a:xfrm>
            <a:off x="4982236" y="2571906"/>
            <a:ext cx="3874427" cy="3651556"/>
            <a:chOff x="295760" y="1766127"/>
            <a:chExt cx="4276240" cy="3651556"/>
          </a:xfrm>
        </p:grpSpPr>
        <p:grpSp>
          <p:nvGrpSpPr>
            <p:cNvPr id="9" name="Groupe 8">
              <a:extLst>
                <a:ext uri="{FF2B5EF4-FFF2-40B4-BE49-F238E27FC236}">
                  <a16:creationId xmlns:a16="http://schemas.microsoft.com/office/drawing/2014/main" id="{9C313E7C-8B65-420C-8C64-0714361205F6}"/>
                </a:ext>
              </a:extLst>
            </p:cNvPr>
            <p:cNvGrpSpPr/>
            <p:nvPr/>
          </p:nvGrpSpPr>
          <p:grpSpPr>
            <a:xfrm>
              <a:off x="295760" y="1766127"/>
              <a:ext cx="4276240" cy="3651556"/>
              <a:chOff x="5429973" y="2835728"/>
              <a:chExt cx="3084550" cy="3651556"/>
            </a:xfrm>
          </p:grpSpPr>
          <p:sp>
            <p:nvSpPr>
              <p:cNvPr id="12" name="Rectangle 11">
                <a:extLst>
                  <a:ext uri="{FF2B5EF4-FFF2-40B4-BE49-F238E27FC236}">
                    <a16:creationId xmlns:a16="http://schemas.microsoft.com/office/drawing/2014/main" id="{544C13A2-5E98-49BE-8206-C7E5A1390C22}"/>
                  </a:ext>
                </a:extLst>
              </p:cNvPr>
              <p:cNvSpPr/>
              <p:nvPr/>
            </p:nvSpPr>
            <p:spPr>
              <a:xfrm>
                <a:off x="5429973" y="2835728"/>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3" name="ZoneTexte 7">
                <a:extLst>
                  <a:ext uri="{FF2B5EF4-FFF2-40B4-BE49-F238E27FC236}">
                    <a16:creationId xmlns:a16="http://schemas.microsoft.com/office/drawing/2014/main" id="{81BC3ECD-6847-4D91-82C0-4AE005B26969}"/>
                  </a:ext>
                </a:extLst>
              </p:cNvPr>
              <p:cNvSpPr txBox="1"/>
              <p:nvPr/>
            </p:nvSpPr>
            <p:spPr>
              <a:xfrm>
                <a:off x="5429973" y="2851471"/>
                <a:ext cx="152146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00" b="1" i="1" dirty="0">
                    <a:solidFill>
                      <a:schemeClr val="bg1"/>
                    </a:solidFill>
                  </a:rPr>
                  <a:t>Dans le cadre du PCAET...</a:t>
                </a:r>
              </a:p>
            </p:txBody>
          </p:sp>
          <p:sp>
            <p:nvSpPr>
              <p:cNvPr id="14" name="Rectangle 13">
                <a:extLst>
                  <a:ext uri="{FF2B5EF4-FFF2-40B4-BE49-F238E27FC236}">
                    <a16:creationId xmlns:a16="http://schemas.microsoft.com/office/drawing/2014/main" id="{131F0147-4BC0-48DB-B878-7BA2DD00EB67}"/>
                  </a:ext>
                </a:extLst>
              </p:cNvPr>
              <p:cNvSpPr/>
              <p:nvPr/>
            </p:nvSpPr>
            <p:spPr>
              <a:xfrm>
                <a:off x="5429974" y="3137298"/>
                <a:ext cx="3084549" cy="3349986"/>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grpSp>
        <p:sp>
          <p:nvSpPr>
            <p:cNvPr id="19" name="ZoneTexte 8"/>
            <p:cNvSpPr txBox="1"/>
            <p:nvPr/>
          </p:nvSpPr>
          <p:spPr>
            <a:xfrm>
              <a:off x="295763" y="2084868"/>
              <a:ext cx="4276237" cy="31700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Dans un contexte de changement climatique, la gestion des eaux sous forme de réseau séparatif (gestion séparée des eaux usées et des eaux de pluie/ruissellement) apparaît pertinente : les eaux pluviales/de ruissellement ne viennent pas saturer les équipements de gestion des eaux usées et permet d’éviter les rejets directs dans le milieu. En revanche, il s’agit de dimensionner les équipements de collecte, de rétention et de traitement des eaux pluviales/de ruissellement de manière à ce qu’ils puissent prendre en charge des flux éventuellement plus importants et intenses du fait du changement climatique.</a:t>
              </a:r>
            </a:p>
            <a:p>
              <a:pPr algn="just"/>
              <a:endParaRPr lang="fr-FR" sz="1000" dirty="0"/>
            </a:p>
            <a:p>
              <a:pPr algn="just"/>
              <a:r>
                <a:rPr lang="fr-FR" sz="1000" dirty="0"/>
                <a:t>Par ailleurs, une grande partie du territoire est vulnérable à la pollution aux nitrates. En plus des actions spécifiques déjà menées par le </a:t>
              </a:r>
              <a:r>
                <a:rPr lang="fr-FR" sz="1000" dirty="0" err="1"/>
                <a:t>SDAGE</a:t>
              </a:r>
              <a:r>
                <a:rPr lang="fr-FR" sz="1000" dirty="0"/>
                <a:t> et la Chambre d’Agriculture de l’Allier, le </a:t>
              </a:r>
              <a:r>
                <a:rPr lang="fr-FR" sz="1000" dirty="0" err="1"/>
                <a:t>PCAET</a:t>
              </a:r>
              <a:r>
                <a:rPr lang="fr-FR" sz="1000" dirty="0"/>
                <a:t> pourra proposer des actions pour concilier les enjeux environnementaux et climatiques avec les activités agricoles et ainsi éviter les conflits d’usage. Des mesures en faveur de pratiques agricoles plus raisonnées telles que le soutien à l’agriculture biologique, la promotion de cultures moins gourmandes en eau, les </a:t>
              </a:r>
              <a:r>
                <a:rPr lang="fr-FR" sz="1000" dirty="0" err="1"/>
                <a:t>intercultures</a:t>
              </a:r>
              <a:r>
                <a:rPr lang="fr-FR" sz="1000" dirty="0"/>
                <a:t> et la valorisation du bocage, comme tout autant d’actions favorisant la gestion du ruissellement et qui devraient à terme réduire la vulnérabilité des cours d’eau vis-à-vis de l’eutrophisation en évitant le transfert des polluants.</a:t>
              </a:r>
            </a:p>
          </p:txBody>
        </p:sp>
      </p:grpSp>
    </p:spTree>
    <p:extLst>
      <p:ext uri="{BB962C8B-B14F-4D97-AF65-F5344CB8AC3E}">
        <p14:creationId xmlns:p14="http://schemas.microsoft.com/office/powerpoint/2010/main" val="41208931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111</a:t>
            </a:fld>
            <a:endParaRPr lang="fr-FR" dirty="0"/>
          </a:p>
        </p:txBody>
      </p:sp>
      <p:sp>
        <p:nvSpPr>
          <p:cNvPr id="7" name="Espace réservé du texte 2">
            <a:extLst>
              <a:ext uri="{FF2B5EF4-FFF2-40B4-BE49-F238E27FC236}">
                <a16:creationId xmlns:a16="http://schemas.microsoft.com/office/drawing/2014/main" id="{F3A833E2-23F4-4F18-81B1-712994C98817}"/>
              </a:ext>
            </a:extLst>
          </p:cNvPr>
          <p:cNvSpPr txBox="1">
            <a:spLocks/>
          </p:cNvSpPr>
          <p:nvPr/>
        </p:nvSpPr>
        <p:spPr>
          <a:xfrm>
            <a:off x="326571" y="530277"/>
            <a:ext cx="8817429" cy="318810"/>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600" b="1" kern="1200">
                <a:solidFill>
                  <a:schemeClr val="bg1"/>
                </a:solidFill>
                <a:latin typeface="Gadug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dirty="0"/>
              <a:t>LA GESTION DES EAUX PLUVIALES - Zoom sur </a:t>
            </a:r>
            <a:r>
              <a:rPr lang="fr-FR" dirty="0" err="1"/>
              <a:t>Entr’Allier</a:t>
            </a:r>
            <a:r>
              <a:rPr lang="fr-FR" dirty="0"/>
              <a:t> Besbre Loire</a:t>
            </a:r>
          </a:p>
        </p:txBody>
      </p:sp>
      <p:grpSp>
        <p:nvGrpSpPr>
          <p:cNvPr id="3" name="Groupe 2"/>
          <p:cNvGrpSpPr/>
          <p:nvPr/>
        </p:nvGrpSpPr>
        <p:grpSpPr>
          <a:xfrm>
            <a:off x="4412016" y="3629726"/>
            <a:ext cx="4444647" cy="2241293"/>
            <a:chOff x="323389" y="1333929"/>
            <a:chExt cx="4598051" cy="2241293"/>
          </a:xfrm>
        </p:grpSpPr>
        <p:sp>
          <p:nvSpPr>
            <p:cNvPr id="6" name="Espace réservé du texte 3">
              <a:extLst>
                <a:ext uri="{FF2B5EF4-FFF2-40B4-BE49-F238E27FC236}">
                  <a16:creationId xmlns:a16="http://schemas.microsoft.com/office/drawing/2014/main" id="{FD2D4C63-3D25-4566-88AF-39D7EF263223}"/>
                </a:ext>
              </a:extLst>
            </p:cNvPr>
            <p:cNvSpPr txBox="1">
              <a:spLocks/>
            </p:cNvSpPr>
            <p:nvPr/>
          </p:nvSpPr>
          <p:spPr>
            <a:xfrm>
              <a:off x="374988" y="1483958"/>
              <a:ext cx="4481683" cy="2000647"/>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spcBef>
                  <a:spcPts val="400"/>
                </a:spcBef>
                <a:tabLst>
                  <a:tab pos="266700" algn="l"/>
                </a:tabLst>
              </a:pPr>
              <a:endParaRPr lang="fr-FR" dirty="0">
                <a:latin typeface="+mn-lt"/>
              </a:endParaRPr>
            </a:p>
            <a:p>
              <a:pPr marL="0" lvl="1" indent="0" algn="just">
                <a:spcBef>
                  <a:spcPts val="400"/>
                </a:spcBef>
                <a:tabLst>
                  <a:tab pos="266700" algn="l"/>
                </a:tabLst>
              </a:pPr>
              <a:r>
                <a:rPr lang="fr-FR" dirty="0">
                  <a:latin typeface="+mn-lt"/>
                </a:rPr>
                <a:t>L’élaboration du PCAET a pour objectif de renforcer la résilience du territoire vis-à-vis des dérèglements climatiques. </a:t>
              </a:r>
            </a:p>
            <a:p>
              <a:pPr marL="0" lvl="1" indent="0" algn="just">
                <a:spcBef>
                  <a:spcPts val="400"/>
                </a:spcBef>
                <a:tabLst>
                  <a:tab pos="266700" algn="l"/>
                </a:tabLst>
              </a:pPr>
              <a:endParaRPr lang="fr-FR" dirty="0">
                <a:latin typeface="+mn-lt"/>
              </a:endParaRPr>
            </a:p>
            <a:p>
              <a:pPr marL="0" lvl="1" indent="0" algn="just">
                <a:spcBef>
                  <a:spcPts val="400"/>
                </a:spcBef>
                <a:tabLst>
                  <a:tab pos="266700" algn="l"/>
                </a:tabLst>
              </a:pPr>
              <a:r>
                <a:rPr lang="fr-FR" dirty="0">
                  <a:latin typeface="+mn-lt"/>
                </a:rPr>
                <a:t>Vis-à-vis de la gestion des eaux pluviales, le PCAET peut édicter, de manière indirecte, des actions sur la gestion des eaux pluviales en s’attachant :</a:t>
              </a:r>
            </a:p>
            <a:p>
              <a:pPr marL="171450" lvl="1" indent="-171450" algn="just">
                <a:spcBef>
                  <a:spcPts val="400"/>
                </a:spcBef>
                <a:buFont typeface="Arial" panose="020B0604020202020204" pitchFamily="34" charset="0"/>
                <a:buChar char="•"/>
                <a:tabLst>
                  <a:tab pos="266700" algn="l"/>
                </a:tabLst>
              </a:pPr>
              <a:r>
                <a:rPr lang="fr-FR" dirty="0">
                  <a:latin typeface="+mn-lt"/>
                </a:rPr>
                <a:t>A la limitation de l’imperméabilisation des sols pour assurer le confort thermique des usagers ;</a:t>
              </a:r>
            </a:p>
            <a:p>
              <a:pPr marL="171450" lvl="1" indent="-171450" algn="just">
                <a:spcBef>
                  <a:spcPts val="400"/>
                </a:spcBef>
                <a:buFont typeface="Arial" panose="020B0604020202020204" pitchFamily="34" charset="0"/>
                <a:buChar char="•"/>
                <a:tabLst>
                  <a:tab pos="266700" algn="l"/>
                </a:tabLst>
              </a:pPr>
              <a:r>
                <a:rPr lang="fr-FR" dirty="0">
                  <a:latin typeface="+mn-lt"/>
                </a:rPr>
                <a:t>A la végétalisation des espaces publics, concourant à une augmentation du volume d’évapotranspiration des végétaux pour améliorer le confort hydrique des populations, ainsi qu’à une augmentation des puits de carbone et une diminution du risque inondation en raison de la promotion de solutions naturelle d’infiltration de l’eau dans les sols, entre autres.</a:t>
              </a:r>
            </a:p>
          </p:txBody>
        </p:sp>
        <p:grpSp>
          <p:nvGrpSpPr>
            <p:cNvPr id="8" name="Groupe 7">
              <a:extLst>
                <a:ext uri="{FF2B5EF4-FFF2-40B4-BE49-F238E27FC236}">
                  <a16:creationId xmlns:a16="http://schemas.microsoft.com/office/drawing/2014/main" id="{7A40E7C9-C03D-45BA-8A3C-3C173FD26B1C}"/>
                </a:ext>
              </a:extLst>
            </p:cNvPr>
            <p:cNvGrpSpPr/>
            <p:nvPr/>
          </p:nvGrpSpPr>
          <p:grpSpPr>
            <a:xfrm>
              <a:off x="323389" y="1333929"/>
              <a:ext cx="4598051" cy="2241293"/>
              <a:chOff x="287337" y="1308846"/>
              <a:chExt cx="4598051" cy="2241293"/>
            </a:xfrm>
          </p:grpSpPr>
          <p:sp>
            <p:nvSpPr>
              <p:cNvPr id="11" name="Rectangle 10">
                <a:extLst>
                  <a:ext uri="{FF2B5EF4-FFF2-40B4-BE49-F238E27FC236}">
                    <a16:creationId xmlns:a16="http://schemas.microsoft.com/office/drawing/2014/main" id="{53DBFBDC-6DC9-4694-95F1-50D41A46E9D8}"/>
                  </a:ext>
                </a:extLst>
              </p:cNvPr>
              <p:cNvSpPr/>
              <p:nvPr/>
            </p:nvSpPr>
            <p:spPr>
              <a:xfrm>
                <a:off x="287337" y="1308846"/>
                <a:ext cx="1718456"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56005B0-0478-43CE-9D52-7F37D5BAADB0}"/>
                  </a:ext>
                </a:extLst>
              </p:cNvPr>
              <p:cNvSpPr txBox="1"/>
              <p:nvPr/>
            </p:nvSpPr>
            <p:spPr>
              <a:xfrm>
                <a:off x="287337" y="1330182"/>
                <a:ext cx="1718456" cy="246221"/>
              </a:xfrm>
              <a:prstGeom prst="rect">
                <a:avLst/>
              </a:prstGeom>
              <a:noFill/>
            </p:spPr>
            <p:txBody>
              <a:bodyPr wrap="square" rtlCol="0">
                <a:spAutoFit/>
              </a:bodyPr>
              <a:lstStyle/>
              <a:p>
                <a:r>
                  <a:rPr lang="fr-FR" sz="1000" b="1" i="1" dirty="0">
                    <a:solidFill>
                      <a:schemeClr val="bg1"/>
                    </a:solidFill>
                  </a:rPr>
                  <a:t>Dans le cadre du PCAET...</a:t>
                </a:r>
              </a:p>
            </p:txBody>
          </p:sp>
          <p:sp>
            <p:nvSpPr>
              <p:cNvPr id="13" name="Rectangle 12">
                <a:extLst>
                  <a:ext uri="{FF2B5EF4-FFF2-40B4-BE49-F238E27FC236}">
                    <a16:creationId xmlns:a16="http://schemas.microsoft.com/office/drawing/2014/main" id="{A339987E-9542-4EDC-8498-558FAF7B3112}"/>
                  </a:ext>
                </a:extLst>
              </p:cNvPr>
              <p:cNvSpPr/>
              <p:nvPr/>
            </p:nvSpPr>
            <p:spPr>
              <a:xfrm>
                <a:off x="287338" y="1597739"/>
                <a:ext cx="4598050" cy="1952400"/>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0" name="Espace réservé du texte 3">
            <a:extLst>
              <a:ext uri="{FF2B5EF4-FFF2-40B4-BE49-F238E27FC236}">
                <a16:creationId xmlns:a16="http://schemas.microsoft.com/office/drawing/2014/main" id="{4EF0757A-C800-47FE-8CEF-40C5A9B3ADAB}"/>
              </a:ext>
            </a:extLst>
          </p:cNvPr>
          <p:cNvSpPr txBox="1">
            <a:spLocks/>
          </p:cNvSpPr>
          <p:nvPr/>
        </p:nvSpPr>
        <p:spPr>
          <a:xfrm>
            <a:off x="374989" y="1333929"/>
            <a:ext cx="3446463"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975" lvl="1" indent="-180975" algn="just">
              <a:spcBef>
                <a:spcPts val="750"/>
              </a:spcBef>
              <a:buClr>
                <a:schemeClr val="accent6"/>
              </a:buClr>
              <a:buFont typeface="Wingdings" panose="05000000000000000000" pitchFamily="2" charset="2"/>
              <a:buChar char="§"/>
              <a:tabLst>
                <a:tab pos="266700" algn="l"/>
              </a:tabLst>
            </a:pPr>
            <a:endParaRPr lang="fr-FR" sz="1100" b="1" dirty="0">
              <a:solidFill>
                <a:srgbClr val="218BC7"/>
              </a:solidFill>
            </a:endParaRPr>
          </a:p>
        </p:txBody>
      </p:sp>
      <p:sp>
        <p:nvSpPr>
          <p:cNvPr id="14" name="Espace réservé du texte 3">
            <a:extLst>
              <a:ext uri="{FF2B5EF4-FFF2-40B4-BE49-F238E27FC236}">
                <a16:creationId xmlns:a16="http://schemas.microsoft.com/office/drawing/2014/main" id="{20452D47-C9BF-4FC0-825A-21D00DBFC0B8}"/>
              </a:ext>
            </a:extLst>
          </p:cNvPr>
          <p:cNvSpPr txBox="1">
            <a:spLocks/>
          </p:cNvSpPr>
          <p:nvPr/>
        </p:nvSpPr>
        <p:spPr>
          <a:xfrm>
            <a:off x="327932" y="1442787"/>
            <a:ext cx="3675375"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975" lvl="1" indent="-180975" algn="just">
              <a:spcBef>
                <a:spcPts val="750"/>
              </a:spcBef>
              <a:buClr>
                <a:schemeClr val="accent6"/>
              </a:buClr>
              <a:buFont typeface="Wingdings" panose="05000000000000000000" pitchFamily="2" charset="2"/>
              <a:buChar char="§"/>
              <a:tabLst>
                <a:tab pos="266700" algn="l"/>
              </a:tabLst>
            </a:pPr>
            <a:r>
              <a:rPr lang="fr-FR" sz="1100" b="1" dirty="0">
                <a:solidFill>
                  <a:srgbClr val="218BC7"/>
                </a:solidFill>
              </a:rPr>
              <a:t>UNE SENSIBILITE AUX IMPERMEABILISATIONS DES SOLS</a:t>
            </a:r>
          </a:p>
          <a:p>
            <a:pPr marL="0" lvl="1" indent="0" algn="just">
              <a:spcBef>
                <a:spcPts val="400"/>
              </a:spcBef>
              <a:tabLst>
                <a:tab pos="266700" algn="l"/>
              </a:tabLst>
            </a:pPr>
            <a:r>
              <a:rPr lang="fr-FR" dirty="0">
                <a:latin typeface="+mn-lt"/>
              </a:rPr>
              <a:t>Le territoire ne bénéficie pas d’une gestion des eaux pluviales à part entière au travers d’un réseau de collecte dédié ou d’un schéma directeur spécifique pour cette thématique. </a:t>
            </a:r>
          </a:p>
          <a:p>
            <a:pPr marL="0" lvl="1" indent="0" algn="just">
              <a:spcBef>
                <a:spcPts val="400"/>
              </a:spcBef>
              <a:tabLst>
                <a:tab pos="266700" algn="l"/>
              </a:tabLst>
            </a:pPr>
            <a:r>
              <a:rPr lang="fr-FR" dirty="0">
                <a:latin typeface="+mn-lt"/>
              </a:rPr>
              <a:t>Pour autant, les ruissellements des eaux pluviales représentent une problématique réelle à la fois pour la </a:t>
            </a:r>
            <a:r>
              <a:rPr lang="fr-FR" b="1" dirty="0">
                <a:latin typeface="+mn-lt"/>
              </a:rPr>
              <a:t>gestion de la ressource en eau</a:t>
            </a:r>
            <a:r>
              <a:rPr lang="fr-FR" dirty="0">
                <a:latin typeface="+mn-lt"/>
              </a:rPr>
              <a:t> comme évoqué avant (pollution de nappes, performance des capacités épuratoires, saturation des canalisations, etc.) mais aussi vis-à-vis des </a:t>
            </a:r>
            <a:r>
              <a:rPr lang="fr-FR" b="1" dirty="0">
                <a:latin typeface="+mn-lt"/>
              </a:rPr>
              <a:t>risques inondations </a:t>
            </a:r>
            <a:r>
              <a:rPr lang="fr-FR" dirty="0">
                <a:latin typeface="+mn-lt"/>
              </a:rPr>
              <a:t>(débordements et crues des cours d’eau en cas de fortes intempéries, problèmes d’infiltration sur les secteurs imperméables, etc.).</a:t>
            </a:r>
          </a:p>
          <a:p>
            <a:pPr marL="0" lvl="1" indent="0" algn="just">
              <a:spcBef>
                <a:spcPts val="400"/>
              </a:spcBef>
              <a:tabLst>
                <a:tab pos="266700" algn="l"/>
              </a:tabLst>
            </a:pPr>
            <a:endParaRPr lang="fr-FR" dirty="0">
              <a:latin typeface="+mn-lt"/>
            </a:endParaRPr>
          </a:p>
          <a:p>
            <a:pPr marL="180975" lvl="1" indent="-180975" algn="just">
              <a:spcBef>
                <a:spcPts val="750"/>
              </a:spcBef>
              <a:buClr>
                <a:schemeClr val="accent6"/>
              </a:buClr>
              <a:buFont typeface="Wingdings" panose="05000000000000000000" pitchFamily="2" charset="2"/>
              <a:buChar char="§"/>
              <a:tabLst>
                <a:tab pos="266700" algn="l"/>
              </a:tabLst>
            </a:pPr>
            <a:r>
              <a:rPr lang="fr-FR" sz="1100" b="1" dirty="0">
                <a:solidFill>
                  <a:srgbClr val="218BC7"/>
                </a:solidFill>
              </a:rPr>
              <a:t>UNE GESTION DES EAUX PLUVIALES DURABLE ET TRANSVERSALE POUR UNE MEILLEURE RESILIENCE DES TERRITOIRES</a:t>
            </a:r>
          </a:p>
          <a:p>
            <a:pPr marL="0" lvl="1" indent="0" algn="just">
              <a:spcBef>
                <a:spcPts val="400"/>
              </a:spcBef>
              <a:tabLst>
                <a:tab pos="266700" algn="l"/>
              </a:tabLst>
            </a:pPr>
            <a:r>
              <a:rPr lang="fr-FR" dirty="0">
                <a:latin typeface="+mn-lt"/>
              </a:rPr>
              <a:t>La gestion intégrée des eaux pluviales dans les projets d’aménagement conduit à une amélioration de la qualité de la ressource en eau ainsi que de sécurisation des biens et des personnes vis-à-vis du risque mais elle permet aussi d’améliorer le cadre de vie global sur le territoire.</a:t>
            </a:r>
          </a:p>
          <a:p>
            <a:pPr marL="0" lvl="1" indent="0" algn="just">
              <a:spcBef>
                <a:spcPts val="400"/>
              </a:spcBef>
              <a:tabLst>
                <a:tab pos="266700" algn="l"/>
              </a:tabLst>
            </a:pPr>
            <a:r>
              <a:rPr lang="fr-FR" dirty="0">
                <a:latin typeface="+mn-lt"/>
              </a:rPr>
              <a:t>En optant pour des revêtements perméables pour les liaisons douces et les espaces de stationnement associés au développement du végétal pour le traitement paysager des espaces libres, les usagers profitent d’espaces de vie plus qualitatifs, aux ambiances apaisées.</a:t>
            </a:r>
          </a:p>
          <a:p>
            <a:pPr marL="0" lvl="1" indent="0" algn="just">
              <a:spcBef>
                <a:spcPts val="400"/>
              </a:spcBef>
              <a:tabLst>
                <a:tab pos="266700" algn="l"/>
              </a:tabLst>
            </a:pPr>
            <a:r>
              <a:rPr lang="fr-FR" dirty="0">
                <a:latin typeface="+mn-lt"/>
              </a:rPr>
              <a:t>Par ailleurs, une gestion alternative des eaux pluviales, pouvant parfois accompagner les aménagements modes doux, participe à la végétalisation des espaces publics et donc à la réduction des ilots de chaleur urbain. Ceci peut permettre aussi de réduire les effets des ilots de chaleur et les émissions de GES ce qui peut renforcer la résilience du territoire vis-à-vis des dérèglements climatiques.</a:t>
            </a:r>
          </a:p>
          <a:p>
            <a:pPr marL="0" indent="0" algn="just">
              <a:spcBef>
                <a:spcPts val="600"/>
              </a:spcBef>
              <a:buNone/>
            </a:pPr>
            <a:endParaRPr lang="fr-FR" sz="1000" b="0" dirty="0">
              <a:solidFill>
                <a:schemeClr val="tx1"/>
              </a:solidFill>
              <a:latin typeface="+mn-lt"/>
            </a:endParaRPr>
          </a:p>
        </p:txBody>
      </p:sp>
    </p:spTree>
    <p:extLst>
      <p:ext uri="{BB962C8B-B14F-4D97-AF65-F5344CB8AC3E}">
        <p14:creationId xmlns:p14="http://schemas.microsoft.com/office/powerpoint/2010/main" val="15977674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112</a:t>
            </a:fld>
            <a:endParaRPr lang="fr-FR" dirty="0"/>
          </a:p>
        </p:txBody>
      </p:sp>
      <p:sp>
        <p:nvSpPr>
          <p:cNvPr id="11" name="ZoneTexte 3">
            <a:extLst>
              <a:ext uri="{FF2B5EF4-FFF2-40B4-BE49-F238E27FC236}">
                <a16:creationId xmlns:a16="http://schemas.microsoft.com/office/drawing/2014/main" id="{04118C77-F7BA-47D4-BE33-D408C7CE1E6E}"/>
              </a:ext>
            </a:extLst>
          </p:cNvPr>
          <p:cNvSpPr txBox="1"/>
          <p:nvPr/>
        </p:nvSpPr>
        <p:spPr>
          <a:xfrm>
            <a:off x="757430" y="677319"/>
            <a:ext cx="3585171" cy="6309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600"/>
              </a:spcAft>
              <a:buFont typeface="Arial" panose="020B0604020202020204" pitchFamily="34" charset="0"/>
              <a:buChar char="•"/>
            </a:pPr>
            <a:r>
              <a:rPr lang="fr-FR" sz="1000" dirty="0"/>
              <a:t>Une gestion locale de la ressource en eau permise par la présence d’un SAGE et d’un contrat de milieu ;</a:t>
            </a:r>
          </a:p>
          <a:p>
            <a:pPr marL="171450" indent="-171450" algn="just">
              <a:spcAft>
                <a:spcPts val="600"/>
              </a:spcAft>
              <a:buFont typeface="Arial" panose="020B0604020202020204" pitchFamily="34" charset="0"/>
              <a:buChar char="•"/>
            </a:pPr>
            <a:r>
              <a:rPr lang="fr-FR" sz="1000" dirty="0"/>
              <a:t>Une bonne capacité et performance des stations d’épuration.</a:t>
            </a:r>
          </a:p>
        </p:txBody>
      </p:sp>
      <p:sp>
        <p:nvSpPr>
          <p:cNvPr id="12" name="ZoneTexte 3">
            <a:extLst>
              <a:ext uri="{FF2B5EF4-FFF2-40B4-BE49-F238E27FC236}">
                <a16:creationId xmlns:a16="http://schemas.microsoft.com/office/drawing/2014/main" id="{F530C5DD-BC83-47D2-9F13-AA9464ADBA6E}"/>
              </a:ext>
            </a:extLst>
          </p:cNvPr>
          <p:cNvSpPr txBox="1"/>
          <p:nvPr/>
        </p:nvSpPr>
        <p:spPr>
          <a:xfrm>
            <a:off x="4914563" y="677319"/>
            <a:ext cx="3585171" cy="6309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600"/>
              </a:spcAft>
              <a:buFont typeface="Arial" panose="020B0604020202020204" pitchFamily="34" charset="0"/>
              <a:buChar char="•"/>
            </a:pPr>
            <a:r>
              <a:rPr lang="fr-FR" sz="1000" dirty="0"/>
              <a:t>Une qualité de la ressource en eau variable, avec des pollutions aux nitrates sur une grande partie du territoire ;</a:t>
            </a:r>
          </a:p>
          <a:p>
            <a:pPr marL="171450" indent="-171450" algn="just">
              <a:spcAft>
                <a:spcPts val="600"/>
              </a:spcAft>
              <a:buFont typeface="Arial" panose="020B0604020202020204" pitchFamily="34" charset="0"/>
              <a:buChar char="•"/>
            </a:pPr>
            <a:r>
              <a:rPr lang="fr-FR" sz="1000" dirty="0"/>
              <a:t>Un morcellement de la gestion de l’eau potable.</a:t>
            </a:r>
          </a:p>
        </p:txBody>
      </p:sp>
      <p:sp>
        <p:nvSpPr>
          <p:cNvPr id="13" name="ZoneTexte 12">
            <a:extLst>
              <a:ext uri="{FF2B5EF4-FFF2-40B4-BE49-F238E27FC236}">
                <a16:creationId xmlns:a16="http://schemas.microsoft.com/office/drawing/2014/main" id="{2C56E4CC-E291-4CEA-876D-7D3C262D747C}"/>
              </a:ext>
            </a:extLst>
          </p:cNvPr>
          <p:cNvSpPr txBox="1"/>
          <p:nvPr/>
        </p:nvSpPr>
        <p:spPr>
          <a:xfrm>
            <a:off x="4914562" y="3854810"/>
            <a:ext cx="3585171"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0" indent="-171450" algn="just">
              <a:spcAft>
                <a:spcPts val="600"/>
              </a:spcAft>
              <a:buFont typeface="Arial" panose="020B0604020202020204" pitchFamily="34" charset="0"/>
              <a:buChar char="•"/>
            </a:pPr>
            <a:r>
              <a:rPr lang="fr-FR" sz="1000" dirty="0"/>
              <a:t>Le soutien aux pratiques agricoles raisonnées en particulier au niveau des bassins concernés par les pollutions aux nitrates </a:t>
            </a:r>
          </a:p>
          <a:p>
            <a:pPr marL="171450" lvl="0" indent="-171450" algn="just">
              <a:spcAft>
                <a:spcPts val="600"/>
              </a:spcAft>
              <a:buFont typeface="Arial" panose="020B0604020202020204" pitchFamily="34" charset="0"/>
              <a:buChar char="•"/>
            </a:pPr>
            <a:r>
              <a:rPr lang="fr-FR" sz="1000" dirty="0"/>
              <a:t>La poursuite des dynamiques de protection portées par les politiques de gestion de la ressource en eau</a:t>
            </a:r>
          </a:p>
          <a:p>
            <a:pPr marL="171450" lvl="0" indent="-171450" algn="just">
              <a:spcAft>
                <a:spcPts val="600"/>
              </a:spcAft>
              <a:buFont typeface="Arial" panose="020B0604020202020204" pitchFamily="34" charset="0"/>
              <a:buChar char="•"/>
            </a:pPr>
            <a:r>
              <a:rPr lang="fr-FR" sz="1000" dirty="0"/>
              <a:t>La sensibilisation aux bonnes pratiques et aux économies d’eau</a:t>
            </a:r>
          </a:p>
        </p:txBody>
      </p:sp>
      <p:sp>
        <p:nvSpPr>
          <p:cNvPr id="14" name="ZoneTexte 13">
            <a:extLst>
              <a:ext uri="{FF2B5EF4-FFF2-40B4-BE49-F238E27FC236}">
                <a16:creationId xmlns:a16="http://schemas.microsoft.com/office/drawing/2014/main" id="{B0BBA7B4-8C3D-4B6A-AB69-AA4C96B9CF97}"/>
              </a:ext>
            </a:extLst>
          </p:cNvPr>
          <p:cNvSpPr txBox="1"/>
          <p:nvPr/>
        </p:nvSpPr>
        <p:spPr>
          <a:xfrm>
            <a:off x="757430" y="3762460"/>
            <a:ext cx="3585171" cy="247760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0" indent="-171450" algn="just">
              <a:spcAft>
                <a:spcPts val="500"/>
              </a:spcAft>
              <a:buFont typeface="Arial" panose="020B0604020202020204" pitchFamily="34" charset="0"/>
              <a:buChar char="•"/>
            </a:pPr>
            <a:r>
              <a:rPr lang="fr-FR" sz="1000" dirty="0"/>
              <a:t>Une protection de la ressource en eau qui augmente grâce aux actions menées à travers les politiques de gestion de la ressource </a:t>
            </a:r>
          </a:p>
          <a:p>
            <a:pPr marL="171450" lvl="0" indent="-171450" algn="just">
              <a:spcAft>
                <a:spcPts val="500"/>
              </a:spcAft>
              <a:buFont typeface="Arial" panose="020B0604020202020204" pitchFamily="34" charset="0"/>
              <a:buChar char="•"/>
            </a:pPr>
            <a:r>
              <a:rPr lang="fr-FR" sz="1000" dirty="0"/>
              <a:t>Une eutrophisation accrue des milieux aquatiques du fait de la combinaison du réchauffement climatique et des pollutions aux nitrates</a:t>
            </a:r>
          </a:p>
          <a:p>
            <a:pPr marL="171450" lvl="0" indent="-171450" algn="just">
              <a:spcAft>
                <a:spcPts val="500"/>
              </a:spcAft>
              <a:buFont typeface="Arial" panose="020B0604020202020204" pitchFamily="34" charset="0"/>
              <a:buChar char="•"/>
            </a:pPr>
            <a:r>
              <a:rPr lang="fr-FR" sz="1000" dirty="0"/>
              <a:t>Une surcharge des stations d’épuration (liées aux eaux de ruissellement dont le volume pourrait augmenter avec l’intensification d’épisodes météorologiques intenses) à long terme dans le cas de réseaux de collecte unitaire </a:t>
            </a:r>
          </a:p>
          <a:p>
            <a:pPr marL="171450" indent="-171450" algn="just">
              <a:spcAft>
                <a:spcPts val="500"/>
              </a:spcAft>
              <a:buFont typeface="Arial" panose="020B0604020202020204" pitchFamily="34" charset="0"/>
              <a:buChar char="•"/>
            </a:pPr>
            <a:r>
              <a:rPr lang="fr-FR" sz="1000" dirty="0"/>
              <a:t>Une modification des comportements humains vis-à-vis de la raréfaction de la ressource et du réchauffement climatique pouvant induire des pressions quantitatives supplémentaires (piscines, système d’arrosage, irrigation accrue…)</a:t>
            </a:r>
          </a:p>
        </p:txBody>
      </p:sp>
    </p:spTree>
    <p:extLst>
      <p:ext uri="{BB962C8B-B14F-4D97-AF65-F5344CB8AC3E}">
        <p14:creationId xmlns:p14="http://schemas.microsoft.com/office/powerpoint/2010/main" val="35201933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113</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a:bodyPr>
          <a:lstStyle/>
          <a:p>
            <a:pPr algn="ctr"/>
            <a:r>
              <a:rPr lang="fr-FR" dirty="0"/>
              <a:t>LA GESTION DES DECHETS ET LE DEREGLEMENT CLIMATIQUE - Généralités</a:t>
            </a:r>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003121" y="1269701"/>
            <a:ext cx="3937679" cy="5039832"/>
          </a:xfrm>
        </p:spPr>
        <p:txBody>
          <a:bodyPr lIns="0" tIns="0" rIns="0" bIns="0" numCol="1">
            <a:noAutofit/>
          </a:bodyPr>
          <a:lstStyle/>
          <a:p>
            <a:pPr algn="just"/>
            <a:r>
              <a:rPr lang="fr-FR" dirty="0"/>
              <a:t>LES DECHETS : UNE SOURCE D’EMISSIONS DE GES MAIS  UNE CONTRIBUTION POTENTIELLE A UNE ECONOMIE BAS CARBONE</a:t>
            </a:r>
          </a:p>
          <a:p>
            <a:pPr marL="0" indent="0" algn="just">
              <a:buNone/>
            </a:pPr>
            <a:r>
              <a:rPr lang="fr-FR" sz="1000" b="0" dirty="0">
                <a:solidFill>
                  <a:schemeClr val="tx1"/>
                </a:solidFill>
                <a:latin typeface="+mn-lt"/>
              </a:rPr>
              <a:t>La gestion des déchets, et en particulier </a:t>
            </a:r>
            <a:r>
              <a:rPr lang="fr-FR" sz="1000" dirty="0">
                <a:solidFill>
                  <a:schemeClr val="tx1"/>
                </a:solidFill>
                <a:latin typeface="+mn-lt"/>
              </a:rPr>
              <a:t>le traitement des déchets résiduels (décharge et incinération), est source d’émissions de gaz à effet de serre et participe à ce titre au changement climatique</a:t>
            </a:r>
            <a:r>
              <a:rPr lang="fr-FR" sz="1000" b="0" dirty="0">
                <a:solidFill>
                  <a:schemeClr val="tx1"/>
                </a:solidFill>
                <a:latin typeface="+mn-lt"/>
              </a:rPr>
              <a:t>. Dans ce cadre, si les taux de dioxyde de carbone et de méthane libérés au cours de la décomposition des déchets sont relativement égaux, le potentiel de réchauffement de l’atmosphère du méthane, émis majoritairement dans les cas de décharges et enfouissement des déchets, est 25 fois plus élevé que celui du dioxyde de carbone sur une période d’un siècle. Or, </a:t>
            </a:r>
            <a:r>
              <a:rPr lang="fr-FR" sz="1000" dirty="0">
                <a:solidFill>
                  <a:schemeClr val="tx1"/>
                </a:solidFill>
                <a:latin typeface="+mn-lt"/>
              </a:rPr>
              <a:t>le changement climatique avec l’augmentation des températures pourrait avoir des incidences sur les déchets enfouis ou stockés en décharges dont la décomposition se retrouverait accélérée et les émissions de GES induites concentrées sur un pas de temps plus restreint. </a:t>
            </a:r>
          </a:p>
          <a:p>
            <a:pPr marL="0" indent="0" algn="just">
              <a:buNone/>
            </a:pPr>
            <a:r>
              <a:rPr lang="fr-FR" sz="1000" b="0" dirty="0">
                <a:solidFill>
                  <a:schemeClr val="tx1"/>
                </a:solidFill>
                <a:latin typeface="+mn-lt"/>
              </a:rPr>
              <a:t>Aujourd’hui, </a:t>
            </a:r>
            <a:r>
              <a:rPr lang="fr-FR" sz="1000" dirty="0">
                <a:solidFill>
                  <a:schemeClr val="tx1"/>
                </a:solidFill>
                <a:latin typeface="+mn-lt"/>
              </a:rPr>
              <a:t>la gestion des déchets représente moins de 3% des émissions de gaz à effet de serre du département de l’Allier</a:t>
            </a:r>
            <a:r>
              <a:rPr lang="fr-FR" sz="1000" b="0" dirty="0">
                <a:solidFill>
                  <a:schemeClr val="tx1"/>
                </a:solidFill>
                <a:latin typeface="+mn-lt"/>
              </a:rPr>
              <a:t>. Certes, le chiffre parait relativement peu élevé dans le bilan carbone du département, toutefois, une partie des émissions de GES dues aux déchets sont comptabilisées dans les sections agriculture (gaspillage alimentaire), énergie (incinération) ou encore industrie (prévention et recyclage). De fait, </a:t>
            </a:r>
            <a:r>
              <a:rPr lang="fr-FR" sz="1000" dirty="0">
                <a:solidFill>
                  <a:schemeClr val="tx1"/>
                </a:solidFill>
                <a:latin typeface="+mn-lt"/>
              </a:rPr>
              <a:t>le rôle de la prévention et d’une meilleure gestion des déchets dans la réduction des émissions de GES est considérablement sous-estimé et représente un véritable levier d’actions dans l’atténuation des effets du changement climatique</a:t>
            </a:r>
            <a:r>
              <a:rPr lang="fr-FR" sz="1000" b="0" dirty="0">
                <a:solidFill>
                  <a:schemeClr val="tx1"/>
                </a:solidFill>
                <a:latin typeface="+mn-lt"/>
              </a:rPr>
              <a:t>. Les actions de réduction des déchets, de réemploi et de recyclage ont ainsi un potentiel considérable pour réduire les émissions responsables des changements climatiques. </a:t>
            </a:r>
          </a:p>
          <a:p>
            <a:pPr marL="0" indent="0" algn="just">
              <a:buNone/>
            </a:pPr>
            <a:r>
              <a:rPr lang="fr-FR" sz="1000" b="0" dirty="0">
                <a:solidFill>
                  <a:schemeClr val="tx1"/>
                </a:solidFill>
                <a:latin typeface="+mn-lt"/>
              </a:rPr>
              <a:t>Par ailleurs, </a:t>
            </a:r>
            <a:r>
              <a:rPr lang="fr-FR" sz="1000" dirty="0">
                <a:solidFill>
                  <a:schemeClr val="tx1"/>
                </a:solidFill>
                <a:latin typeface="+mn-lt"/>
              </a:rPr>
              <a:t>les déchets revêtent un fort enjeu en termes de valorisation énergétique. </a:t>
            </a:r>
            <a:r>
              <a:rPr lang="fr-FR" sz="1000" b="0" dirty="0">
                <a:solidFill>
                  <a:schemeClr val="tx1"/>
                </a:solidFill>
                <a:latin typeface="+mn-lt"/>
              </a:rPr>
              <a:t>La récolte du méthane en provenance des décharges et des matières méthanisables d’origine agricole, conséquentes dans l’Allier, pourrait permettre de fabriquer du biogaz, du carburant et produire de l'électricité, participant ainsi à limiter la dépendance aux énergies fossiles. </a:t>
            </a:r>
          </a:p>
          <a:p>
            <a:pPr marL="0" indent="0" algn="just">
              <a:buNone/>
            </a:pPr>
            <a:r>
              <a:rPr lang="fr-FR" sz="1000" b="0" dirty="0">
                <a:solidFill>
                  <a:schemeClr val="tx1"/>
                </a:solidFill>
                <a:latin typeface="+mn-lt"/>
              </a:rPr>
              <a:t>Dans ce cadre, </a:t>
            </a:r>
            <a:r>
              <a:rPr lang="fr-FR" sz="1000" dirty="0">
                <a:solidFill>
                  <a:schemeClr val="tx1"/>
                </a:solidFill>
                <a:latin typeface="+mn-lt"/>
              </a:rPr>
              <a:t>la réflexion conduite au sein du PCAET offre une réelle opportunité d’optimiser la gestion des déchets vers des pratiques durables et vertueuses</a:t>
            </a:r>
            <a:r>
              <a:rPr lang="fr-FR" sz="1000" b="0" dirty="0">
                <a:solidFill>
                  <a:schemeClr val="tx1"/>
                </a:solidFill>
                <a:latin typeface="+mn-lt"/>
              </a:rPr>
              <a:t>. </a:t>
            </a:r>
          </a:p>
        </p:txBody>
      </p:sp>
      <p:sp>
        <p:nvSpPr>
          <p:cNvPr id="13" name="ZoneTexte 12">
            <a:extLst>
              <a:ext uri="{FF2B5EF4-FFF2-40B4-BE49-F238E27FC236}">
                <a16:creationId xmlns:a16="http://schemas.microsoft.com/office/drawing/2014/main" id="{B05CA229-B447-4C14-AE1F-0FE7FF3522DD}"/>
              </a:ext>
            </a:extLst>
          </p:cNvPr>
          <p:cNvSpPr txBox="1"/>
          <p:nvPr/>
        </p:nvSpPr>
        <p:spPr>
          <a:xfrm>
            <a:off x="-22018" y="6083231"/>
            <a:ext cx="5068851" cy="230832"/>
          </a:xfrm>
          <a:prstGeom prst="rect">
            <a:avLst/>
          </a:prstGeom>
          <a:noFill/>
        </p:spPr>
        <p:txBody>
          <a:bodyPr wrap="square" rtlCol="0">
            <a:spAutoFit/>
          </a:bodyPr>
          <a:lstStyle/>
          <a:p>
            <a:r>
              <a:rPr lang="fr-FR" sz="900" i="1" dirty="0">
                <a:latin typeface="+mj-lt"/>
              </a:rPr>
              <a:t>Les gaz à effets de serre et la gestion des déchets : émissions et potentiels de réduction de ces dernières</a:t>
            </a:r>
          </a:p>
        </p:txBody>
      </p:sp>
      <p:grpSp>
        <p:nvGrpSpPr>
          <p:cNvPr id="126" name="Groupe 125"/>
          <p:cNvGrpSpPr/>
          <p:nvPr/>
        </p:nvGrpSpPr>
        <p:grpSpPr>
          <a:xfrm>
            <a:off x="69313" y="1289156"/>
            <a:ext cx="4624264" cy="4662186"/>
            <a:chOff x="144780" y="902465"/>
            <a:chExt cx="4624264" cy="4881747"/>
          </a:xfrm>
        </p:grpSpPr>
        <p:cxnSp>
          <p:nvCxnSpPr>
            <p:cNvPr id="80" name="Connecteur droit avec flèche 79"/>
            <p:cNvCxnSpPr>
              <a:stCxn id="18" idx="4"/>
            </p:cNvCxnSpPr>
            <p:nvPr/>
          </p:nvCxnSpPr>
          <p:spPr>
            <a:xfrm flipH="1">
              <a:off x="2353649" y="2979004"/>
              <a:ext cx="15939" cy="821730"/>
            </a:xfrm>
            <a:prstGeom prst="straightConnector1">
              <a:avLst/>
            </a:prstGeom>
            <a:ln w="19050">
              <a:solidFill>
                <a:srgbClr val="65B2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4" name="Groupe 13"/>
            <p:cNvGrpSpPr/>
            <p:nvPr/>
          </p:nvGrpSpPr>
          <p:grpSpPr>
            <a:xfrm>
              <a:off x="2009588" y="902465"/>
              <a:ext cx="720000" cy="720000"/>
              <a:chOff x="6582047" y="1420976"/>
              <a:chExt cx="720000" cy="720000"/>
            </a:xfrm>
          </p:grpSpPr>
          <p:pic>
            <p:nvPicPr>
              <p:cNvPr id="5" name="Image 4"/>
              <p:cNvPicPr>
                <a:picLocks noChangeAspect="1"/>
              </p:cNvPicPr>
              <p:nvPr/>
            </p:nvPicPr>
            <p:blipFill>
              <a:blip r:embed="rId3">
                <a:clrChange>
                  <a:clrFrom>
                    <a:srgbClr val="FAFAFA"/>
                  </a:clrFrom>
                  <a:clrTo>
                    <a:srgbClr val="FAFAFA">
                      <a:alpha val="0"/>
                    </a:srgbClr>
                  </a:clrTo>
                </a:clrChange>
              </a:blip>
              <a:stretch>
                <a:fillRect/>
              </a:stretch>
            </p:blipFill>
            <p:spPr>
              <a:xfrm>
                <a:off x="6699624" y="1529804"/>
                <a:ext cx="468927" cy="471278"/>
              </a:xfrm>
              <a:prstGeom prst="rect">
                <a:avLst/>
              </a:prstGeom>
            </p:spPr>
          </p:pic>
          <p:sp>
            <p:nvSpPr>
              <p:cNvPr id="11" name="Ellipse 10"/>
              <p:cNvSpPr/>
              <p:nvPr/>
            </p:nvSpPr>
            <p:spPr>
              <a:xfrm>
                <a:off x="6582047" y="1420976"/>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1" name="Groupe 50"/>
            <p:cNvGrpSpPr/>
            <p:nvPr/>
          </p:nvGrpSpPr>
          <p:grpSpPr>
            <a:xfrm>
              <a:off x="3292660" y="3190818"/>
              <a:ext cx="761748" cy="1228972"/>
              <a:chOff x="7733870" y="4079911"/>
              <a:chExt cx="761748" cy="1228972"/>
            </a:xfrm>
          </p:grpSpPr>
          <p:grpSp>
            <p:nvGrpSpPr>
              <p:cNvPr id="38" name="Groupe 37"/>
              <p:cNvGrpSpPr/>
              <p:nvPr/>
            </p:nvGrpSpPr>
            <p:grpSpPr>
              <a:xfrm>
                <a:off x="7733870" y="4079911"/>
                <a:ext cx="761748" cy="946143"/>
                <a:chOff x="4672505" y="3043520"/>
                <a:chExt cx="761748" cy="946143"/>
              </a:xfrm>
            </p:grpSpPr>
            <p:grpSp>
              <p:nvGrpSpPr>
                <p:cNvPr id="26" name="Groupe 25"/>
                <p:cNvGrpSpPr/>
                <p:nvPr/>
              </p:nvGrpSpPr>
              <p:grpSpPr>
                <a:xfrm>
                  <a:off x="4690200" y="3269663"/>
                  <a:ext cx="720000" cy="720000"/>
                  <a:chOff x="4690200" y="3269663"/>
                  <a:chExt cx="720000" cy="720000"/>
                </a:xfrm>
              </p:grpSpPr>
              <p:pic>
                <p:nvPicPr>
                  <p:cNvPr id="6" name="Image 5"/>
                  <p:cNvPicPr>
                    <a:picLocks noChangeAspect="1"/>
                  </p:cNvPicPr>
                  <p:nvPr/>
                </p:nvPicPr>
                <p:blipFill>
                  <a:blip r:embed="rId4">
                    <a:clrChange>
                      <a:clrFrom>
                        <a:srgbClr val="FAFAFA"/>
                      </a:clrFrom>
                      <a:clrTo>
                        <a:srgbClr val="FAFAFA">
                          <a:alpha val="0"/>
                        </a:srgbClr>
                      </a:clrTo>
                    </a:clrChange>
                  </a:blip>
                  <a:stretch>
                    <a:fillRect/>
                  </a:stretch>
                </p:blipFill>
                <p:spPr>
                  <a:xfrm>
                    <a:off x="4774038" y="3348490"/>
                    <a:ext cx="550234" cy="545979"/>
                  </a:xfrm>
                  <a:prstGeom prst="rect">
                    <a:avLst/>
                  </a:prstGeom>
                </p:spPr>
              </p:pic>
              <p:sp>
                <p:nvSpPr>
                  <p:cNvPr id="25" name="Ellipse 24"/>
                  <p:cNvSpPr/>
                  <p:nvPr/>
                </p:nvSpPr>
                <p:spPr>
                  <a:xfrm>
                    <a:off x="4690200" y="3269663"/>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4" name="ZoneTexte 33"/>
                <p:cNvSpPr txBox="1"/>
                <p:nvPr/>
              </p:nvSpPr>
              <p:spPr>
                <a:xfrm>
                  <a:off x="4672505" y="3043520"/>
                  <a:ext cx="761748" cy="230832"/>
                </a:xfrm>
                <a:prstGeom prst="rect">
                  <a:avLst/>
                </a:prstGeom>
                <a:noFill/>
              </p:spPr>
              <p:txBody>
                <a:bodyPr wrap="none" rtlCol="0">
                  <a:spAutoFit/>
                </a:bodyPr>
                <a:lstStyle/>
                <a:p>
                  <a:pPr algn="ctr"/>
                  <a:r>
                    <a:rPr lang="fr-FR" sz="900" b="1" i="1" dirty="0">
                      <a:solidFill>
                        <a:srgbClr val="65B247"/>
                      </a:solidFill>
                    </a:rPr>
                    <a:t>Incinération</a:t>
                  </a:r>
                </a:p>
              </p:txBody>
            </p:sp>
          </p:grpSp>
          <p:sp>
            <p:nvSpPr>
              <p:cNvPr id="43" name="ZoneTexte 42"/>
              <p:cNvSpPr txBox="1"/>
              <p:nvPr/>
            </p:nvSpPr>
            <p:spPr>
              <a:xfrm>
                <a:off x="7923535" y="5062662"/>
                <a:ext cx="399935" cy="246221"/>
              </a:xfrm>
              <a:prstGeom prst="rect">
                <a:avLst/>
              </a:prstGeom>
              <a:solidFill>
                <a:srgbClr val="65B247"/>
              </a:solidFill>
            </p:spPr>
            <p:txBody>
              <a:bodyPr wrap="square" rtlCol="0">
                <a:spAutoFit/>
              </a:bodyPr>
              <a:lstStyle/>
              <a:p>
                <a:pPr algn="ctr"/>
                <a:r>
                  <a:rPr lang="fr-FR" sz="1000" b="1" dirty="0">
                    <a:solidFill>
                      <a:schemeClr val="bg1"/>
                    </a:solidFill>
                  </a:rPr>
                  <a:t>CO</a:t>
                </a:r>
                <a:r>
                  <a:rPr lang="fr-FR" sz="1000" b="1" baseline="-25000" dirty="0">
                    <a:solidFill>
                      <a:schemeClr val="bg1"/>
                    </a:solidFill>
                  </a:rPr>
                  <a:t>2</a:t>
                </a:r>
              </a:p>
            </p:txBody>
          </p:sp>
        </p:grpSp>
        <p:grpSp>
          <p:nvGrpSpPr>
            <p:cNvPr id="50" name="Groupe 49"/>
            <p:cNvGrpSpPr/>
            <p:nvPr/>
          </p:nvGrpSpPr>
          <p:grpSpPr>
            <a:xfrm>
              <a:off x="3366863" y="1588531"/>
              <a:ext cx="1298427" cy="2110607"/>
              <a:chOff x="7939322" y="2787974"/>
              <a:chExt cx="1298427" cy="2110607"/>
            </a:xfrm>
          </p:grpSpPr>
          <p:grpSp>
            <p:nvGrpSpPr>
              <p:cNvPr id="39" name="Groupe 38"/>
              <p:cNvGrpSpPr/>
              <p:nvPr/>
            </p:nvGrpSpPr>
            <p:grpSpPr>
              <a:xfrm>
                <a:off x="7939322" y="2787974"/>
                <a:ext cx="1298427" cy="2110607"/>
                <a:chOff x="5217553" y="2098809"/>
                <a:chExt cx="1298427" cy="2110607"/>
              </a:xfrm>
            </p:grpSpPr>
            <p:sp>
              <p:nvSpPr>
                <p:cNvPr id="31" name="ZoneTexte 30"/>
                <p:cNvSpPr txBox="1"/>
                <p:nvPr/>
              </p:nvSpPr>
              <p:spPr>
                <a:xfrm>
                  <a:off x="5217553" y="2098809"/>
                  <a:ext cx="1298427" cy="2110607"/>
                </a:xfrm>
                <a:prstGeom prst="rect">
                  <a:avLst/>
                </a:prstGeom>
                <a:noFill/>
              </p:spPr>
              <p:txBody>
                <a:bodyPr wrap="none" rtlCol="0">
                  <a:spAutoFit/>
                </a:bodyPr>
                <a:lstStyle/>
                <a:p>
                  <a:pPr algn="ctr"/>
                  <a:r>
                    <a:rPr lang="fr-FR" sz="900" b="1" i="1" dirty="0">
                      <a:solidFill>
                        <a:srgbClr val="65B247"/>
                      </a:solidFill>
                    </a:rPr>
                    <a:t>Méthanisation</a:t>
                  </a:r>
                </a:p>
              </p:txBody>
            </p:sp>
            <p:grpSp>
              <p:nvGrpSpPr>
                <p:cNvPr id="24" name="Groupe 23"/>
                <p:cNvGrpSpPr/>
                <p:nvPr/>
              </p:nvGrpSpPr>
              <p:grpSpPr>
                <a:xfrm>
                  <a:off x="5488181" y="2329084"/>
                  <a:ext cx="720000" cy="720000"/>
                  <a:chOff x="5488181" y="2329084"/>
                  <a:chExt cx="720000" cy="720000"/>
                </a:xfrm>
              </p:grpSpPr>
              <p:pic>
                <p:nvPicPr>
                  <p:cNvPr id="10" name="Image 9"/>
                  <p:cNvPicPr>
                    <a:picLocks noChangeAspect="1"/>
                  </p:cNvPicPr>
                  <p:nvPr/>
                </p:nvPicPr>
                <p:blipFill>
                  <a:blip r:embed="rId5">
                    <a:clrChange>
                      <a:clrFrom>
                        <a:srgbClr val="FAFAFA"/>
                      </a:clrFrom>
                      <a:clrTo>
                        <a:srgbClr val="FAFAFA">
                          <a:alpha val="0"/>
                        </a:srgbClr>
                      </a:clrTo>
                    </a:clrChange>
                  </a:blip>
                  <a:stretch>
                    <a:fillRect/>
                  </a:stretch>
                </p:blipFill>
                <p:spPr>
                  <a:xfrm>
                    <a:off x="5592618" y="2382063"/>
                    <a:ext cx="492807" cy="602625"/>
                  </a:xfrm>
                  <a:prstGeom prst="rect">
                    <a:avLst/>
                  </a:prstGeom>
                </p:spPr>
              </p:pic>
              <p:sp>
                <p:nvSpPr>
                  <p:cNvPr id="23" name="Ellipse 22"/>
                  <p:cNvSpPr/>
                  <p:nvPr/>
                </p:nvSpPr>
                <p:spPr>
                  <a:xfrm>
                    <a:off x="5488181" y="2329084"/>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4" name="ZoneTexte 43"/>
              <p:cNvSpPr txBox="1"/>
              <p:nvPr/>
            </p:nvSpPr>
            <p:spPr>
              <a:xfrm>
                <a:off x="8369982" y="3785287"/>
                <a:ext cx="399935" cy="246221"/>
              </a:xfrm>
              <a:prstGeom prst="rect">
                <a:avLst/>
              </a:prstGeom>
              <a:solidFill>
                <a:srgbClr val="65B247"/>
              </a:solidFill>
            </p:spPr>
            <p:txBody>
              <a:bodyPr wrap="square" rtlCol="0">
                <a:spAutoFit/>
              </a:bodyPr>
              <a:lstStyle/>
              <a:p>
                <a:pPr algn="ctr"/>
                <a:r>
                  <a:rPr lang="fr-FR" sz="1000" b="1" dirty="0">
                    <a:solidFill>
                      <a:schemeClr val="bg1"/>
                    </a:solidFill>
                  </a:rPr>
                  <a:t>CH</a:t>
                </a:r>
                <a:r>
                  <a:rPr lang="fr-FR" sz="1000" b="1" baseline="-25000" dirty="0">
                    <a:solidFill>
                      <a:schemeClr val="bg1"/>
                    </a:solidFill>
                  </a:rPr>
                  <a:t>4</a:t>
                </a:r>
              </a:p>
            </p:txBody>
          </p:sp>
        </p:grpSp>
        <p:grpSp>
          <p:nvGrpSpPr>
            <p:cNvPr id="48" name="Groupe 47"/>
            <p:cNvGrpSpPr/>
            <p:nvPr/>
          </p:nvGrpSpPr>
          <p:grpSpPr>
            <a:xfrm>
              <a:off x="144780" y="1581944"/>
              <a:ext cx="1298427" cy="2110607"/>
              <a:chOff x="4717239" y="2781387"/>
              <a:chExt cx="1298427" cy="2110607"/>
            </a:xfrm>
          </p:grpSpPr>
          <p:grpSp>
            <p:nvGrpSpPr>
              <p:cNvPr id="40" name="Groupe 39"/>
              <p:cNvGrpSpPr/>
              <p:nvPr/>
            </p:nvGrpSpPr>
            <p:grpSpPr>
              <a:xfrm>
                <a:off x="4717239" y="2781387"/>
                <a:ext cx="1298427" cy="2110607"/>
                <a:chOff x="4644373" y="1178120"/>
                <a:chExt cx="1298427" cy="2110607"/>
              </a:xfrm>
            </p:grpSpPr>
            <p:sp>
              <p:nvSpPr>
                <p:cNvPr id="30" name="ZoneTexte 29"/>
                <p:cNvSpPr txBox="1"/>
                <p:nvPr/>
              </p:nvSpPr>
              <p:spPr>
                <a:xfrm>
                  <a:off x="4644373" y="1178120"/>
                  <a:ext cx="1298427" cy="2110607"/>
                </a:xfrm>
                <a:prstGeom prst="rect">
                  <a:avLst/>
                </a:prstGeom>
                <a:noFill/>
              </p:spPr>
              <p:txBody>
                <a:bodyPr wrap="none" rtlCol="0">
                  <a:spAutoFit/>
                </a:bodyPr>
                <a:lstStyle/>
                <a:p>
                  <a:pPr algn="ctr"/>
                  <a:r>
                    <a:rPr lang="fr-FR" sz="900" b="1" i="1" dirty="0">
                      <a:solidFill>
                        <a:srgbClr val="65B247"/>
                      </a:solidFill>
                    </a:rPr>
                    <a:t>Recyclage</a:t>
                  </a:r>
                </a:p>
              </p:txBody>
            </p:sp>
            <p:grpSp>
              <p:nvGrpSpPr>
                <p:cNvPr id="22" name="Groupe 21"/>
                <p:cNvGrpSpPr/>
                <p:nvPr/>
              </p:nvGrpSpPr>
              <p:grpSpPr>
                <a:xfrm>
                  <a:off x="4935445" y="1405443"/>
                  <a:ext cx="720000" cy="720000"/>
                  <a:chOff x="4935445" y="1405443"/>
                  <a:chExt cx="720000" cy="720000"/>
                </a:xfrm>
              </p:grpSpPr>
              <p:pic>
                <p:nvPicPr>
                  <p:cNvPr id="3" name="Image 2"/>
                  <p:cNvPicPr>
                    <a:picLocks noChangeAspect="1"/>
                  </p:cNvPicPr>
                  <p:nvPr/>
                </p:nvPicPr>
                <p:blipFill>
                  <a:blip r:embed="rId6">
                    <a:clrChange>
                      <a:clrFrom>
                        <a:srgbClr val="FAFAFA"/>
                      </a:clrFrom>
                      <a:clrTo>
                        <a:srgbClr val="FAFAFA">
                          <a:alpha val="0"/>
                        </a:srgbClr>
                      </a:clrTo>
                    </a:clrChange>
                  </a:blip>
                  <a:stretch>
                    <a:fillRect/>
                  </a:stretch>
                </p:blipFill>
                <p:spPr>
                  <a:xfrm>
                    <a:off x="5018006" y="1460427"/>
                    <a:ext cx="567848" cy="570584"/>
                  </a:xfrm>
                  <a:prstGeom prst="rect">
                    <a:avLst/>
                  </a:prstGeom>
                </p:spPr>
              </p:pic>
              <p:sp>
                <p:nvSpPr>
                  <p:cNvPr id="21" name="Ellipse 20"/>
                  <p:cNvSpPr/>
                  <p:nvPr/>
                </p:nvSpPr>
                <p:spPr>
                  <a:xfrm>
                    <a:off x="4935445" y="1405443"/>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5" name="ZoneTexte 44"/>
              <p:cNvSpPr txBox="1"/>
              <p:nvPr/>
            </p:nvSpPr>
            <p:spPr>
              <a:xfrm>
                <a:off x="5166484" y="3777987"/>
                <a:ext cx="399935" cy="246221"/>
              </a:xfrm>
              <a:prstGeom prst="rect">
                <a:avLst/>
              </a:prstGeom>
              <a:solidFill>
                <a:srgbClr val="65B247"/>
              </a:solidFill>
            </p:spPr>
            <p:txBody>
              <a:bodyPr wrap="square" rtlCol="0">
                <a:spAutoFit/>
              </a:bodyPr>
              <a:lstStyle/>
              <a:p>
                <a:pPr algn="ctr"/>
                <a:r>
                  <a:rPr lang="fr-FR" sz="1000" b="1" dirty="0">
                    <a:solidFill>
                      <a:schemeClr val="bg1"/>
                    </a:solidFill>
                  </a:rPr>
                  <a:t>CO</a:t>
                </a:r>
                <a:r>
                  <a:rPr lang="fr-FR" sz="1000" b="1" baseline="-25000" dirty="0">
                    <a:solidFill>
                      <a:schemeClr val="bg1"/>
                    </a:solidFill>
                  </a:rPr>
                  <a:t>2</a:t>
                </a:r>
              </a:p>
            </p:txBody>
          </p:sp>
        </p:grpSp>
        <p:grpSp>
          <p:nvGrpSpPr>
            <p:cNvPr id="53" name="Groupe 52"/>
            <p:cNvGrpSpPr/>
            <p:nvPr/>
          </p:nvGrpSpPr>
          <p:grpSpPr>
            <a:xfrm>
              <a:off x="1981549" y="3758258"/>
              <a:ext cx="720000" cy="1251369"/>
              <a:chOff x="5445456" y="4034567"/>
              <a:chExt cx="720000" cy="1251369"/>
            </a:xfrm>
          </p:grpSpPr>
          <p:grpSp>
            <p:nvGrpSpPr>
              <p:cNvPr id="36" name="Groupe 35"/>
              <p:cNvGrpSpPr/>
              <p:nvPr/>
            </p:nvGrpSpPr>
            <p:grpSpPr>
              <a:xfrm>
                <a:off x="5445456" y="4034567"/>
                <a:ext cx="720000" cy="949372"/>
                <a:chOff x="7889164" y="2574359"/>
                <a:chExt cx="720000" cy="949372"/>
              </a:xfrm>
            </p:grpSpPr>
            <p:sp>
              <p:nvSpPr>
                <p:cNvPr id="32" name="ZoneTexte 31"/>
                <p:cNvSpPr txBox="1"/>
                <p:nvPr/>
              </p:nvSpPr>
              <p:spPr>
                <a:xfrm>
                  <a:off x="7960733" y="2574359"/>
                  <a:ext cx="622286" cy="230832"/>
                </a:xfrm>
                <a:prstGeom prst="rect">
                  <a:avLst/>
                </a:prstGeom>
                <a:noFill/>
              </p:spPr>
              <p:txBody>
                <a:bodyPr wrap="none" rtlCol="0">
                  <a:spAutoFit/>
                </a:bodyPr>
                <a:lstStyle/>
                <a:p>
                  <a:pPr algn="ctr"/>
                  <a:r>
                    <a:rPr lang="fr-FR" sz="900" b="1" i="1" dirty="0">
                      <a:solidFill>
                        <a:srgbClr val="65B247"/>
                      </a:solidFill>
                    </a:rPr>
                    <a:t>Stockage</a:t>
                  </a:r>
                </a:p>
              </p:txBody>
            </p:sp>
            <p:grpSp>
              <p:nvGrpSpPr>
                <p:cNvPr id="20" name="Groupe 19"/>
                <p:cNvGrpSpPr/>
                <p:nvPr/>
              </p:nvGrpSpPr>
              <p:grpSpPr>
                <a:xfrm>
                  <a:off x="7889164" y="2803731"/>
                  <a:ext cx="720000" cy="720000"/>
                  <a:chOff x="7889164" y="2803731"/>
                  <a:chExt cx="720000" cy="720000"/>
                </a:xfrm>
              </p:grpSpPr>
              <p:pic>
                <p:nvPicPr>
                  <p:cNvPr id="4" name="Image 3"/>
                  <p:cNvPicPr>
                    <a:picLocks noChangeAspect="1"/>
                  </p:cNvPicPr>
                  <p:nvPr/>
                </p:nvPicPr>
                <p:blipFill>
                  <a:blip r:embed="rId7">
                    <a:clrChange>
                      <a:clrFrom>
                        <a:srgbClr val="FAFAFA"/>
                      </a:clrFrom>
                      <a:clrTo>
                        <a:srgbClr val="FAFAFA">
                          <a:alpha val="0"/>
                        </a:srgbClr>
                      </a:clrTo>
                    </a:clrChange>
                  </a:blip>
                  <a:stretch>
                    <a:fillRect/>
                  </a:stretch>
                </p:blipFill>
                <p:spPr>
                  <a:xfrm>
                    <a:off x="7972974" y="2810728"/>
                    <a:ext cx="522516" cy="596300"/>
                  </a:xfrm>
                  <a:prstGeom prst="rect">
                    <a:avLst/>
                  </a:prstGeom>
                </p:spPr>
              </p:pic>
              <p:sp>
                <p:nvSpPr>
                  <p:cNvPr id="19" name="Ellipse 18"/>
                  <p:cNvSpPr/>
                  <p:nvPr/>
                </p:nvSpPr>
                <p:spPr>
                  <a:xfrm>
                    <a:off x="7889164" y="2803731"/>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6" name="ZoneTexte 45"/>
              <p:cNvSpPr txBox="1"/>
              <p:nvPr/>
            </p:nvSpPr>
            <p:spPr>
              <a:xfrm>
                <a:off x="5590908" y="5039715"/>
                <a:ext cx="399935" cy="246221"/>
              </a:xfrm>
              <a:prstGeom prst="rect">
                <a:avLst/>
              </a:prstGeom>
              <a:solidFill>
                <a:srgbClr val="65B247"/>
              </a:solidFill>
            </p:spPr>
            <p:txBody>
              <a:bodyPr wrap="square" rtlCol="0">
                <a:spAutoFit/>
              </a:bodyPr>
              <a:lstStyle/>
              <a:p>
                <a:pPr algn="ctr"/>
                <a:r>
                  <a:rPr lang="fr-FR" sz="1000" b="1" dirty="0">
                    <a:solidFill>
                      <a:schemeClr val="bg1"/>
                    </a:solidFill>
                  </a:rPr>
                  <a:t>CH</a:t>
                </a:r>
                <a:r>
                  <a:rPr lang="fr-FR" sz="1000" b="1" baseline="-25000" dirty="0">
                    <a:solidFill>
                      <a:schemeClr val="bg1"/>
                    </a:solidFill>
                  </a:rPr>
                  <a:t>4</a:t>
                </a:r>
              </a:p>
            </p:txBody>
          </p:sp>
        </p:grpSp>
        <p:grpSp>
          <p:nvGrpSpPr>
            <p:cNvPr id="52" name="Groupe 51"/>
            <p:cNvGrpSpPr/>
            <p:nvPr/>
          </p:nvGrpSpPr>
          <p:grpSpPr>
            <a:xfrm>
              <a:off x="808564" y="3176015"/>
              <a:ext cx="782587" cy="1249437"/>
              <a:chOff x="6592152" y="4570245"/>
              <a:chExt cx="782587" cy="1249437"/>
            </a:xfrm>
          </p:grpSpPr>
          <p:grpSp>
            <p:nvGrpSpPr>
              <p:cNvPr id="37" name="Groupe 36"/>
              <p:cNvGrpSpPr/>
              <p:nvPr/>
            </p:nvGrpSpPr>
            <p:grpSpPr>
              <a:xfrm>
                <a:off x="6592152" y="4570245"/>
                <a:ext cx="782587" cy="964450"/>
                <a:chOff x="6164579" y="3848717"/>
                <a:chExt cx="782587" cy="964450"/>
              </a:xfrm>
            </p:grpSpPr>
            <p:grpSp>
              <p:nvGrpSpPr>
                <p:cNvPr id="28" name="Groupe 27"/>
                <p:cNvGrpSpPr/>
                <p:nvPr/>
              </p:nvGrpSpPr>
              <p:grpSpPr>
                <a:xfrm>
                  <a:off x="6195873" y="4093167"/>
                  <a:ext cx="720000" cy="720000"/>
                  <a:chOff x="6195873" y="4093167"/>
                  <a:chExt cx="720000" cy="720000"/>
                </a:xfrm>
              </p:grpSpPr>
              <p:pic>
                <p:nvPicPr>
                  <p:cNvPr id="7" name="Image 6"/>
                  <p:cNvPicPr>
                    <a:picLocks noChangeAspect="1"/>
                  </p:cNvPicPr>
                  <p:nvPr/>
                </p:nvPicPr>
                <p:blipFill>
                  <a:blip r:embed="rId8">
                    <a:clrChange>
                      <a:clrFrom>
                        <a:srgbClr val="FAFAFA"/>
                      </a:clrFrom>
                      <a:clrTo>
                        <a:srgbClr val="FAFAFA">
                          <a:alpha val="0"/>
                        </a:srgbClr>
                      </a:clrTo>
                    </a:clrChange>
                  </a:blip>
                  <a:stretch>
                    <a:fillRect/>
                  </a:stretch>
                </p:blipFill>
                <p:spPr>
                  <a:xfrm>
                    <a:off x="6265838" y="4146231"/>
                    <a:ext cx="588919" cy="605833"/>
                  </a:xfrm>
                  <a:prstGeom prst="rect">
                    <a:avLst/>
                  </a:prstGeom>
                </p:spPr>
              </p:pic>
              <p:sp>
                <p:nvSpPr>
                  <p:cNvPr id="27" name="Ellipse 26"/>
                  <p:cNvSpPr/>
                  <p:nvPr/>
                </p:nvSpPr>
                <p:spPr>
                  <a:xfrm>
                    <a:off x="6195873" y="4093167"/>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ZoneTexte 32"/>
                <p:cNvSpPr txBox="1"/>
                <p:nvPr/>
              </p:nvSpPr>
              <p:spPr>
                <a:xfrm>
                  <a:off x="6164579" y="3848717"/>
                  <a:ext cx="782587" cy="230832"/>
                </a:xfrm>
                <a:prstGeom prst="rect">
                  <a:avLst/>
                </a:prstGeom>
                <a:noFill/>
              </p:spPr>
              <p:txBody>
                <a:bodyPr wrap="none" rtlCol="0">
                  <a:spAutoFit/>
                </a:bodyPr>
                <a:lstStyle/>
                <a:p>
                  <a:pPr algn="ctr"/>
                  <a:r>
                    <a:rPr lang="fr-FR" sz="900" b="1" i="1" dirty="0">
                      <a:solidFill>
                        <a:srgbClr val="65B247"/>
                      </a:solidFill>
                    </a:rPr>
                    <a:t>Compostage</a:t>
                  </a:r>
                </a:p>
              </p:txBody>
            </p:sp>
          </p:grpSp>
          <p:sp>
            <p:nvSpPr>
              <p:cNvPr id="47" name="ZoneTexte 46"/>
              <p:cNvSpPr txBox="1"/>
              <p:nvPr/>
            </p:nvSpPr>
            <p:spPr>
              <a:xfrm>
                <a:off x="6774712" y="5573461"/>
                <a:ext cx="399935" cy="246221"/>
              </a:xfrm>
              <a:prstGeom prst="rect">
                <a:avLst/>
              </a:prstGeom>
              <a:solidFill>
                <a:srgbClr val="65B247"/>
              </a:solidFill>
            </p:spPr>
            <p:txBody>
              <a:bodyPr wrap="square" rtlCol="0">
                <a:spAutoFit/>
              </a:bodyPr>
              <a:lstStyle/>
              <a:p>
                <a:pPr algn="ctr"/>
                <a:r>
                  <a:rPr lang="fr-FR" sz="1000" b="1" dirty="0">
                    <a:solidFill>
                      <a:schemeClr val="bg1"/>
                    </a:solidFill>
                  </a:rPr>
                  <a:t>N</a:t>
                </a:r>
                <a:r>
                  <a:rPr lang="fr-FR" sz="1000" b="1" baseline="-25000" dirty="0">
                    <a:solidFill>
                      <a:schemeClr val="bg1"/>
                    </a:solidFill>
                  </a:rPr>
                  <a:t>2</a:t>
                </a:r>
                <a:r>
                  <a:rPr lang="fr-FR" sz="1000" b="1" dirty="0">
                    <a:solidFill>
                      <a:schemeClr val="bg1"/>
                    </a:solidFill>
                  </a:rPr>
                  <a:t>O</a:t>
                </a:r>
                <a:endParaRPr lang="fr-FR" sz="1000" b="1" baseline="-25000" dirty="0">
                  <a:solidFill>
                    <a:schemeClr val="bg1"/>
                  </a:solidFill>
                </a:endParaRPr>
              </a:p>
            </p:txBody>
          </p:sp>
        </p:grpSp>
        <p:cxnSp>
          <p:nvCxnSpPr>
            <p:cNvPr id="55" name="Connecteur droit avec flèche 54"/>
            <p:cNvCxnSpPr>
              <a:stCxn id="11" idx="4"/>
              <a:endCxn id="29" idx="0"/>
            </p:cNvCxnSpPr>
            <p:nvPr/>
          </p:nvCxnSpPr>
          <p:spPr>
            <a:xfrm>
              <a:off x="2369588" y="1622465"/>
              <a:ext cx="3362" cy="407148"/>
            </a:xfrm>
            <a:prstGeom prst="straightConnector1">
              <a:avLst/>
            </a:prstGeom>
            <a:ln w="19050">
              <a:solidFill>
                <a:srgbClr val="65B2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a:stCxn id="18" idx="6"/>
              <a:endCxn id="23" idx="2"/>
            </p:cNvCxnSpPr>
            <p:nvPr/>
          </p:nvCxnSpPr>
          <p:spPr>
            <a:xfrm flipV="1">
              <a:off x="2729588" y="2178806"/>
              <a:ext cx="907903" cy="440198"/>
            </a:xfrm>
            <a:prstGeom prst="straightConnector1">
              <a:avLst/>
            </a:prstGeom>
            <a:ln w="19050">
              <a:solidFill>
                <a:srgbClr val="65B2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a:stCxn id="18" idx="2"/>
              <a:endCxn id="21" idx="6"/>
            </p:cNvCxnSpPr>
            <p:nvPr/>
          </p:nvCxnSpPr>
          <p:spPr>
            <a:xfrm flipH="1" flipV="1">
              <a:off x="1155852" y="2169267"/>
              <a:ext cx="853736" cy="449737"/>
            </a:xfrm>
            <a:prstGeom prst="straightConnector1">
              <a:avLst/>
            </a:prstGeom>
            <a:ln w="19050">
              <a:solidFill>
                <a:srgbClr val="65B2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a:stCxn id="18" idx="3"/>
              <a:endCxn id="27" idx="7"/>
            </p:cNvCxnSpPr>
            <p:nvPr/>
          </p:nvCxnSpPr>
          <p:spPr>
            <a:xfrm flipH="1">
              <a:off x="1454416" y="2873562"/>
              <a:ext cx="660614" cy="652345"/>
            </a:xfrm>
            <a:prstGeom prst="straightConnector1">
              <a:avLst/>
            </a:prstGeom>
            <a:ln w="19050">
              <a:solidFill>
                <a:srgbClr val="65B2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a:stCxn id="18" idx="5"/>
            </p:cNvCxnSpPr>
            <p:nvPr/>
          </p:nvCxnSpPr>
          <p:spPr>
            <a:xfrm>
              <a:off x="2624146" y="2873562"/>
              <a:ext cx="804395" cy="640088"/>
            </a:xfrm>
            <a:prstGeom prst="straightConnector1">
              <a:avLst/>
            </a:prstGeom>
            <a:ln w="19050">
              <a:solidFill>
                <a:srgbClr val="65B2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9" name="Groupe 48"/>
            <p:cNvGrpSpPr/>
            <p:nvPr/>
          </p:nvGrpSpPr>
          <p:grpSpPr>
            <a:xfrm>
              <a:off x="1723736" y="2029613"/>
              <a:ext cx="1298427" cy="2110607"/>
              <a:chOff x="6296195" y="2794554"/>
              <a:chExt cx="1298427" cy="2110607"/>
            </a:xfrm>
          </p:grpSpPr>
          <p:grpSp>
            <p:nvGrpSpPr>
              <p:cNvPr id="35" name="Groupe 34"/>
              <p:cNvGrpSpPr/>
              <p:nvPr/>
            </p:nvGrpSpPr>
            <p:grpSpPr>
              <a:xfrm>
                <a:off x="6296195" y="2794554"/>
                <a:ext cx="1298427" cy="2110607"/>
                <a:chOff x="6296195" y="2392484"/>
                <a:chExt cx="1298427" cy="2110607"/>
              </a:xfrm>
            </p:grpSpPr>
            <p:sp>
              <p:nvSpPr>
                <p:cNvPr id="29" name="ZoneTexte 28"/>
                <p:cNvSpPr txBox="1"/>
                <p:nvPr/>
              </p:nvSpPr>
              <p:spPr>
                <a:xfrm>
                  <a:off x="6296195" y="2392484"/>
                  <a:ext cx="1298427" cy="2110607"/>
                </a:xfrm>
                <a:prstGeom prst="rect">
                  <a:avLst/>
                </a:prstGeom>
                <a:noFill/>
              </p:spPr>
              <p:txBody>
                <a:bodyPr wrap="none" rtlCol="0">
                  <a:spAutoFit/>
                </a:bodyPr>
                <a:lstStyle/>
                <a:p>
                  <a:pPr algn="ctr"/>
                  <a:r>
                    <a:rPr lang="fr-FR" sz="900" b="1" i="1" dirty="0">
                      <a:solidFill>
                        <a:srgbClr val="65B247"/>
                      </a:solidFill>
                    </a:rPr>
                    <a:t>Transports des déchets</a:t>
                  </a:r>
                </a:p>
              </p:txBody>
            </p:sp>
            <p:grpSp>
              <p:nvGrpSpPr>
                <p:cNvPr id="15" name="Groupe 14"/>
                <p:cNvGrpSpPr/>
                <p:nvPr/>
              </p:nvGrpSpPr>
              <p:grpSpPr>
                <a:xfrm>
                  <a:off x="6582047" y="2621875"/>
                  <a:ext cx="720000" cy="720000"/>
                  <a:chOff x="6610086" y="2537221"/>
                  <a:chExt cx="720000" cy="720000"/>
                </a:xfrm>
              </p:grpSpPr>
              <p:pic>
                <p:nvPicPr>
                  <p:cNvPr id="12" name="Image 11"/>
                  <p:cNvPicPr>
                    <a:picLocks noChangeAspect="1"/>
                  </p:cNvPicPr>
                  <p:nvPr/>
                </p:nvPicPr>
                <p:blipFill>
                  <a:blip r:embed="rId9">
                    <a:clrChange>
                      <a:clrFrom>
                        <a:srgbClr val="FAFAFA"/>
                      </a:clrFrom>
                      <a:clrTo>
                        <a:srgbClr val="FAFAFA">
                          <a:alpha val="0"/>
                        </a:srgbClr>
                      </a:clrTo>
                    </a:clrChange>
                  </a:blip>
                  <a:stretch>
                    <a:fillRect/>
                  </a:stretch>
                </p:blipFill>
                <p:spPr>
                  <a:xfrm>
                    <a:off x="6638126" y="2705992"/>
                    <a:ext cx="663921" cy="382458"/>
                  </a:xfrm>
                  <a:prstGeom prst="rect">
                    <a:avLst/>
                  </a:prstGeom>
                </p:spPr>
              </p:pic>
              <p:sp>
                <p:nvSpPr>
                  <p:cNvPr id="18" name="Ellipse 17"/>
                  <p:cNvSpPr/>
                  <p:nvPr/>
                </p:nvSpPr>
                <p:spPr>
                  <a:xfrm>
                    <a:off x="6610086" y="2537221"/>
                    <a:ext cx="720000" cy="720000"/>
                  </a:xfrm>
                  <a:prstGeom prst="ellipse">
                    <a:avLst/>
                  </a:prstGeom>
                  <a:noFill/>
                  <a:ln w="28575">
                    <a:solidFill>
                      <a:srgbClr val="65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1" name="ZoneTexte 40"/>
              <p:cNvSpPr txBox="1"/>
              <p:nvPr/>
            </p:nvSpPr>
            <p:spPr>
              <a:xfrm>
                <a:off x="6742079" y="3781496"/>
                <a:ext cx="399935" cy="246221"/>
              </a:xfrm>
              <a:prstGeom prst="rect">
                <a:avLst/>
              </a:prstGeom>
              <a:solidFill>
                <a:srgbClr val="65B247"/>
              </a:solidFill>
            </p:spPr>
            <p:txBody>
              <a:bodyPr wrap="square" rtlCol="0">
                <a:spAutoFit/>
              </a:bodyPr>
              <a:lstStyle/>
              <a:p>
                <a:pPr algn="ctr"/>
                <a:r>
                  <a:rPr lang="fr-FR" sz="1000" b="1" dirty="0">
                    <a:solidFill>
                      <a:schemeClr val="bg1"/>
                    </a:solidFill>
                  </a:rPr>
                  <a:t>CO</a:t>
                </a:r>
                <a:r>
                  <a:rPr lang="fr-FR" sz="1000" b="1" baseline="-25000" dirty="0">
                    <a:solidFill>
                      <a:schemeClr val="bg1"/>
                    </a:solidFill>
                  </a:rPr>
                  <a:t>2</a:t>
                </a:r>
              </a:p>
            </p:txBody>
          </p:sp>
        </p:grpSp>
        <p:grpSp>
          <p:nvGrpSpPr>
            <p:cNvPr id="91" name="Groupe 90"/>
            <p:cNvGrpSpPr/>
            <p:nvPr/>
          </p:nvGrpSpPr>
          <p:grpSpPr>
            <a:xfrm>
              <a:off x="372016" y="5252465"/>
              <a:ext cx="1404225" cy="531747"/>
              <a:chOff x="178495" y="449562"/>
              <a:chExt cx="1404225" cy="531747"/>
            </a:xfrm>
          </p:grpSpPr>
          <p:sp>
            <p:nvSpPr>
              <p:cNvPr id="85" name="ZoneTexte 84"/>
              <p:cNvSpPr txBox="1"/>
              <p:nvPr/>
            </p:nvSpPr>
            <p:spPr>
              <a:xfrm>
                <a:off x="178495" y="449562"/>
                <a:ext cx="1364456" cy="531747"/>
              </a:xfrm>
              <a:prstGeom prst="rect">
                <a:avLst/>
              </a:prstGeom>
              <a:noFill/>
            </p:spPr>
            <p:txBody>
              <a:bodyPr wrap="square" rtlCol="0">
                <a:spAutoFit/>
              </a:bodyPr>
              <a:lstStyle/>
              <a:p>
                <a:pPr algn="ctr"/>
                <a:r>
                  <a:rPr lang="fr-FR" sz="900" i="1" dirty="0"/>
                  <a:t>Émissions de CO2 évitées par la réutilisation de matières premières</a:t>
                </a:r>
              </a:p>
            </p:txBody>
          </p:sp>
          <p:sp>
            <p:nvSpPr>
              <p:cNvPr id="88" name="Rectangle 87"/>
              <p:cNvSpPr/>
              <p:nvPr/>
            </p:nvSpPr>
            <p:spPr>
              <a:xfrm>
                <a:off x="178495" y="449562"/>
                <a:ext cx="1404225" cy="507831"/>
              </a:xfrm>
              <a:prstGeom prst="rect">
                <a:avLst/>
              </a:prstGeom>
              <a:noFill/>
              <a:ln>
                <a:solidFill>
                  <a:srgbClr val="65B2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2" name="Groupe 91"/>
            <p:cNvGrpSpPr/>
            <p:nvPr/>
          </p:nvGrpSpPr>
          <p:grpSpPr>
            <a:xfrm>
              <a:off x="3125534" y="5252465"/>
              <a:ext cx="1422672" cy="531747"/>
              <a:chOff x="3333848" y="416205"/>
              <a:chExt cx="1422672" cy="531747"/>
            </a:xfrm>
          </p:grpSpPr>
          <p:sp>
            <p:nvSpPr>
              <p:cNvPr id="84" name="ZoneTexte 83"/>
              <p:cNvSpPr txBox="1"/>
              <p:nvPr/>
            </p:nvSpPr>
            <p:spPr>
              <a:xfrm>
                <a:off x="3333848" y="416205"/>
                <a:ext cx="1364456" cy="531747"/>
              </a:xfrm>
              <a:prstGeom prst="rect">
                <a:avLst/>
              </a:prstGeom>
              <a:noFill/>
            </p:spPr>
            <p:txBody>
              <a:bodyPr wrap="square" rtlCol="0">
                <a:spAutoFit/>
              </a:bodyPr>
              <a:lstStyle/>
              <a:p>
                <a:pPr algn="ctr"/>
                <a:r>
                  <a:rPr lang="fr-FR" sz="900" i="1" dirty="0"/>
                  <a:t>Émissions de CO2 évitées par la production d’électricité et de chaleur</a:t>
                </a:r>
              </a:p>
            </p:txBody>
          </p:sp>
          <p:sp>
            <p:nvSpPr>
              <p:cNvPr id="90" name="Rectangle 89"/>
              <p:cNvSpPr/>
              <p:nvPr/>
            </p:nvSpPr>
            <p:spPr>
              <a:xfrm>
                <a:off x="3352295" y="421828"/>
                <a:ext cx="1404225" cy="507831"/>
              </a:xfrm>
              <a:prstGeom prst="rect">
                <a:avLst/>
              </a:prstGeom>
              <a:noFill/>
              <a:ln>
                <a:solidFill>
                  <a:srgbClr val="65B2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06" name="Connecteur en angle 105"/>
            <p:cNvCxnSpPr>
              <a:stCxn id="21" idx="2"/>
              <a:endCxn id="85" idx="1"/>
            </p:cNvCxnSpPr>
            <p:nvPr/>
          </p:nvCxnSpPr>
          <p:spPr>
            <a:xfrm rot="10800000" flipV="1">
              <a:off x="372016" y="2169268"/>
              <a:ext cx="63836" cy="3349072"/>
            </a:xfrm>
            <a:prstGeom prst="bentConnector3">
              <a:avLst>
                <a:gd name="adj1" fmla="val 458105"/>
              </a:avLst>
            </a:prstGeom>
            <a:ln w="127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7" name="Connecteur en angle 106"/>
            <p:cNvCxnSpPr>
              <a:stCxn id="23" idx="6"/>
              <a:endCxn id="90" idx="3"/>
            </p:cNvCxnSpPr>
            <p:nvPr/>
          </p:nvCxnSpPr>
          <p:spPr>
            <a:xfrm>
              <a:off x="4357491" y="2178806"/>
              <a:ext cx="190715" cy="3333198"/>
            </a:xfrm>
            <a:prstGeom prst="bentConnector3">
              <a:avLst>
                <a:gd name="adj1" fmla="val 219865"/>
              </a:avLst>
            </a:prstGeom>
            <a:ln w="127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a:stCxn id="27" idx="2"/>
            </p:cNvCxnSpPr>
            <p:nvPr/>
          </p:nvCxnSpPr>
          <p:spPr>
            <a:xfrm flipH="1" flipV="1">
              <a:off x="144780" y="3776445"/>
              <a:ext cx="695078" cy="4020"/>
            </a:xfrm>
            <a:prstGeom prst="line">
              <a:avLst/>
            </a:prstGeom>
            <a:ln w="12700">
              <a:solidFill>
                <a:srgbClr val="65B247"/>
              </a:solidFill>
              <a:prstDash val="sysDot"/>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p:nvPr/>
          </p:nvCxnSpPr>
          <p:spPr>
            <a:xfrm flipH="1">
              <a:off x="4028265" y="3766496"/>
              <a:ext cx="740779" cy="0"/>
            </a:xfrm>
            <a:prstGeom prst="line">
              <a:avLst/>
            </a:prstGeom>
            <a:ln w="12700">
              <a:solidFill>
                <a:srgbClr val="65B247"/>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4669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4"/>
          </p:nvPr>
        </p:nvSpPr>
        <p:spPr>
          <a:xfrm>
            <a:off x="274322" y="1277566"/>
            <a:ext cx="4602478" cy="4943697"/>
          </a:xfrm>
        </p:spPr>
        <p:txBody>
          <a:bodyPr/>
          <a:lstStyle/>
          <a:p>
            <a:pPr algn="just"/>
            <a:r>
              <a:rPr lang="fr-FR" dirty="0"/>
              <a:t>LES OBJECTIFS NATIONAUX : LE PROGRAMME DE PRÉVENTION DES DÉCHETS 2014-2020</a:t>
            </a:r>
          </a:p>
          <a:p>
            <a:pPr marL="0" indent="0" algn="just">
              <a:buNone/>
            </a:pPr>
            <a:r>
              <a:rPr lang="fr-FR" sz="1000" b="0" dirty="0">
                <a:solidFill>
                  <a:schemeClr val="tx1"/>
                </a:solidFill>
                <a:latin typeface="+mn-lt"/>
              </a:rPr>
              <a:t>Le Fonds Déchets est mobilisé depuis 2016 pour </a:t>
            </a:r>
            <a:r>
              <a:rPr lang="fr-FR" sz="1000" dirty="0">
                <a:solidFill>
                  <a:schemeClr val="tx1"/>
                </a:solidFill>
                <a:latin typeface="+mn-lt"/>
              </a:rPr>
              <a:t>contribuer à atteindre les nouveaux objectifs de la politique Déchets fixés par la LTECV</a:t>
            </a:r>
            <a:r>
              <a:rPr lang="fr-FR" sz="1000" b="0" dirty="0">
                <a:solidFill>
                  <a:schemeClr val="tx1"/>
                </a:solidFill>
                <a:latin typeface="+mn-lt"/>
              </a:rPr>
              <a:t>, et en particulier la réduction de la production de déchets. Le programme fixe notamment comme objectifs :</a:t>
            </a:r>
          </a:p>
          <a:p>
            <a:pPr algn="just">
              <a:spcBef>
                <a:spcPts val="300"/>
              </a:spcBef>
              <a:buClr>
                <a:srgbClr val="218BC7"/>
              </a:buClr>
              <a:buSzPct val="80000"/>
            </a:pPr>
            <a:r>
              <a:rPr lang="fr-FR" sz="1000" b="0" dirty="0">
                <a:solidFill>
                  <a:schemeClr val="tx1"/>
                </a:solidFill>
                <a:latin typeface="+mn-lt"/>
              </a:rPr>
              <a:t>une </a:t>
            </a:r>
            <a:r>
              <a:rPr lang="fr-FR" sz="1000" dirty="0">
                <a:solidFill>
                  <a:schemeClr val="tx1"/>
                </a:solidFill>
                <a:latin typeface="+mn-lt"/>
              </a:rPr>
              <a:t>diminution de 7 % de l’ensemble des déchets ménagers et assimilés</a:t>
            </a:r>
            <a:r>
              <a:rPr lang="fr-FR" sz="1000" b="0" dirty="0">
                <a:solidFill>
                  <a:schemeClr val="tx1"/>
                </a:solidFill>
                <a:latin typeface="+mn-lt"/>
              </a:rPr>
              <a:t> (DMA) par habitant par an à horizon 2020 par rapport à 2010, dans la continuité du précédent plan national (limité aux ordures ménagères) ;</a:t>
            </a:r>
          </a:p>
          <a:p>
            <a:pPr algn="just">
              <a:spcBef>
                <a:spcPts val="300"/>
              </a:spcBef>
              <a:buClr>
                <a:srgbClr val="218BC7"/>
              </a:buClr>
              <a:buSzPct val="80000"/>
            </a:pPr>
            <a:r>
              <a:rPr lang="fr-FR" sz="1000" b="0" dirty="0">
                <a:solidFill>
                  <a:schemeClr val="tx1"/>
                </a:solidFill>
                <a:latin typeface="+mn-lt"/>
              </a:rPr>
              <a:t>une </a:t>
            </a:r>
            <a:r>
              <a:rPr lang="fr-FR" sz="1000" dirty="0">
                <a:solidFill>
                  <a:schemeClr val="tx1"/>
                </a:solidFill>
                <a:latin typeface="+mn-lt"/>
              </a:rPr>
              <a:t>stabilisation au minimum de la production de déchets des activités économiques</a:t>
            </a:r>
            <a:r>
              <a:rPr lang="fr-FR" sz="1000" b="0" dirty="0">
                <a:solidFill>
                  <a:schemeClr val="tx1"/>
                </a:solidFill>
                <a:latin typeface="+mn-lt"/>
              </a:rPr>
              <a:t> (</a:t>
            </a:r>
            <a:r>
              <a:rPr lang="fr-FR" sz="1000" b="0" dirty="0" err="1">
                <a:solidFill>
                  <a:schemeClr val="tx1"/>
                </a:solidFill>
                <a:latin typeface="+mn-lt"/>
              </a:rPr>
              <a:t>DAE</a:t>
            </a:r>
            <a:r>
              <a:rPr lang="fr-FR" sz="1000" b="0" dirty="0">
                <a:solidFill>
                  <a:schemeClr val="tx1"/>
                </a:solidFill>
                <a:latin typeface="+mn-lt"/>
              </a:rPr>
              <a:t>) d’ici à 2020 ;</a:t>
            </a:r>
          </a:p>
          <a:p>
            <a:pPr algn="just">
              <a:spcBef>
                <a:spcPts val="300"/>
              </a:spcBef>
              <a:buClr>
                <a:srgbClr val="218BC7"/>
              </a:buClr>
              <a:buSzPct val="80000"/>
            </a:pPr>
            <a:r>
              <a:rPr lang="fr-FR" sz="1000" b="0" dirty="0">
                <a:solidFill>
                  <a:schemeClr val="tx1"/>
                </a:solidFill>
                <a:latin typeface="+mn-lt"/>
              </a:rPr>
              <a:t>une </a:t>
            </a:r>
            <a:r>
              <a:rPr lang="fr-FR" sz="1000" dirty="0">
                <a:solidFill>
                  <a:schemeClr val="tx1"/>
                </a:solidFill>
                <a:latin typeface="+mn-lt"/>
              </a:rPr>
              <a:t>stabilisation au minimum de la production de déchets du BTP d’ici à 2020</a:t>
            </a:r>
            <a:r>
              <a:rPr lang="fr-FR" sz="1000" b="0" dirty="0">
                <a:solidFill>
                  <a:schemeClr val="tx1"/>
                </a:solidFill>
                <a:latin typeface="+mn-lt"/>
              </a:rPr>
              <a:t>, avec un objectif de réduction plus précis à définir.</a:t>
            </a:r>
          </a:p>
          <a:p>
            <a:pPr algn="just">
              <a:spcBef>
                <a:spcPts val="1800"/>
              </a:spcBef>
            </a:pPr>
            <a:r>
              <a:rPr lang="fr-FR" dirty="0"/>
              <a:t>LES OBJECTIFS RÉGIONAUX ET DÉPARTEMENTAUX</a:t>
            </a:r>
          </a:p>
          <a:p>
            <a:pPr marL="0" indent="0" algn="just">
              <a:buNone/>
            </a:pPr>
            <a:r>
              <a:rPr lang="fr-FR" sz="1000" b="0" dirty="0">
                <a:solidFill>
                  <a:schemeClr val="tx1"/>
                </a:solidFill>
                <a:latin typeface="+mn-lt"/>
              </a:rPr>
              <a:t>Avant la loi </a:t>
            </a:r>
            <a:r>
              <a:rPr lang="fr-FR" sz="1000" b="0" dirty="0" err="1">
                <a:solidFill>
                  <a:schemeClr val="tx1"/>
                </a:solidFill>
                <a:latin typeface="+mn-lt"/>
              </a:rPr>
              <a:t>NOTRe</a:t>
            </a:r>
            <a:r>
              <a:rPr lang="fr-FR" sz="1000" b="0" dirty="0">
                <a:solidFill>
                  <a:schemeClr val="tx1"/>
                </a:solidFill>
                <a:latin typeface="+mn-lt"/>
              </a:rPr>
              <a:t>, la compétence de planification en matière de déchets était répartie entre les régions (déchets dangereux) et les départements (déchets non dangereux et déchets du BTP). Dans l’attente de l’approbation du plan régional de prévention et de gestion des déchets Auvergne-Rhône-Alpes, les plans régionaux et départementaux approuvés restent en vigueur.</a:t>
            </a:r>
          </a:p>
          <a:p>
            <a:pPr marL="0" indent="0" algn="just">
              <a:buNone/>
            </a:pPr>
            <a:r>
              <a:rPr lang="fr-FR" sz="1000" i="1" dirty="0">
                <a:latin typeface="+mn-lt"/>
              </a:rPr>
              <a:t>Plan d’élimination des déchets dangereux en Auvergne:</a:t>
            </a:r>
          </a:p>
          <a:p>
            <a:pPr marL="0" indent="0" algn="just">
              <a:buNone/>
            </a:pPr>
            <a:r>
              <a:rPr lang="fr-FR" sz="1000" b="0" dirty="0">
                <a:solidFill>
                  <a:schemeClr val="tx1"/>
                </a:solidFill>
                <a:latin typeface="+mn-lt"/>
              </a:rPr>
              <a:t>Les objectifs retenus par ce plan sont :</a:t>
            </a:r>
          </a:p>
          <a:p>
            <a:pPr algn="just">
              <a:spcBef>
                <a:spcPts val="300"/>
              </a:spcBef>
              <a:buClr>
                <a:srgbClr val="218BC7"/>
              </a:buClr>
              <a:buSzPct val="80000"/>
            </a:pPr>
            <a:r>
              <a:rPr lang="fr-FR" sz="1000" b="0" dirty="0">
                <a:solidFill>
                  <a:schemeClr val="tx1"/>
                </a:solidFill>
                <a:latin typeface="+mn-lt"/>
              </a:rPr>
              <a:t>Prévention, en terme de production des déchets ;</a:t>
            </a:r>
          </a:p>
          <a:p>
            <a:pPr algn="just">
              <a:spcBef>
                <a:spcPts val="300"/>
              </a:spcBef>
              <a:buClr>
                <a:srgbClr val="218BC7"/>
              </a:buClr>
              <a:buSzPct val="80000"/>
            </a:pPr>
            <a:r>
              <a:rPr lang="fr-FR" sz="1000" b="0" dirty="0">
                <a:solidFill>
                  <a:schemeClr val="tx1"/>
                </a:solidFill>
                <a:latin typeface="+mn-lt"/>
              </a:rPr>
              <a:t>Sensibilisation des « petits » producteurs à la dangerosité de ces déchets ;</a:t>
            </a:r>
          </a:p>
          <a:p>
            <a:pPr algn="just">
              <a:spcBef>
                <a:spcPts val="300"/>
              </a:spcBef>
              <a:buClr>
                <a:srgbClr val="218BC7"/>
              </a:buClr>
              <a:buSzPct val="80000"/>
            </a:pPr>
            <a:r>
              <a:rPr lang="fr-FR" sz="1000" b="0" dirty="0">
                <a:solidFill>
                  <a:schemeClr val="tx1"/>
                </a:solidFill>
                <a:latin typeface="+mn-lt"/>
              </a:rPr>
              <a:t>Optimisation de la collecte en privilégiant les déchets diffus des activités ; des ménages et des professionnels de santé installés en libéral ;</a:t>
            </a:r>
          </a:p>
          <a:p>
            <a:pPr algn="just">
              <a:spcBef>
                <a:spcPts val="300"/>
              </a:spcBef>
              <a:buClr>
                <a:srgbClr val="218BC7"/>
              </a:buClr>
              <a:buSzPct val="80000"/>
            </a:pPr>
            <a:r>
              <a:rPr lang="fr-FR" sz="1000" b="0" dirty="0">
                <a:solidFill>
                  <a:schemeClr val="tx1"/>
                </a:solidFill>
                <a:latin typeface="+mn-lt"/>
              </a:rPr>
              <a:t>Valorisation des déchets dangereux ;</a:t>
            </a:r>
          </a:p>
          <a:p>
            <a:pPr algn="just">
              <a:spcBef>
                <a:spcPts val="300"/>
              </a:spcBef>
              <a:buClr>
                <a:srgbClr val="218BC7"/>
              </a:buClr>
              <a:buSzPct val="80000"/>
            </a:pPr>
            <a:r>
              <a:rPr lang="fr-FR" sz="1000" b="0" dirty="0">
                <a:solidFill>
                  <a:schemeClr val="tx1"/>
                </a:solidFill>
                <a:latin typeface="+mn-lt"/>
              </a:rPr>
              <a:t>Promotion  du  transport  alternatif  en  lien  avec  PDEDMA  Puy-de-Dôme  et  les  études  de  la CRCIA.</a:t>
            </a:r>
          </a:p>
          <a:p>
            <a:pPr marL="0" indent="0" algn="just">
              <a:spcBef>
                <a:spcPts val="300"/>
              </a:spcBef>
              <a:buClr>
                <a:srgbClr val="218BC7"/>
              </a:buClr>
              <a:buSzPct val="80000"/>
              <a:buNone/>
            </a:pPr>
            <a:endParaRPr lang="fr-FR" sz="1000" b="0" dirty="0">
              <a:solidFill>
                <a:schemeClr val="tx1"/>
              </a:solidFill>
              <a:latin typeface="+mn-lt"/>
            </a:endParaRPr>
          </a:p>
          <a:p>
            <a:pPr marL="0" indent="0" algn="just">
              <a:buNone/>
            </a:pPr>
            <a:endParaRPr lang="fr-FR" sz="1000" u="sng" dirty="0">
              <a:solidFill>
                <a:schemeClr val="tx1"/>
              </a:solidFill>
            </a:endParaRPr>
          </a:p>
          <a:p>
            <a:pPr marL="0" indent="0" algn="just">
              <a:buNone/>
            </a:pPr>
            <a:endParaRPr lang="fr-FR" sz="1000" u="sng" dirty="0">
              <a:solidFill>
                <a:schemeClr val="tx1"/>
              </a:solidFill>
              <a:latin typeface="+mn-lt"/>
            </a:endParaRPr>
          </a:p>
          <a:p>
            <a:pPr marL="0" indent="0" algn="just">
              <a:buNone/>
            </a:pPr>
            <a:endParaRPr lang="fr-FR" sz="1000" b="0" dirty="0">
              <a:solidFill>
                <a:schemeClr val="tx1"/>
              </a:solidFill>
              <a:latin typeface="+mn-lt"/>
            </a:endParaRPr>
          </a:p>
          <a:p>
            <a:endParaRPr lang="fr-FR" dirty="0"/>
          </a:p>
        </p:txBody>
      </p:sp>
      <p:sp>
        <p:nvSpPr>
          <p:cNvPr id="2" name="Espace réservé du numéro de diapositive 1"/>
          <p:cNvSpPr>
            <a:spLocks noGrp="1"/>
          </p:cNvSpPr>
          <p:nvPr>
            <p:ph type="sldNum" sz="quarter" idx="12"/>
          </p:nvPr>
        </p:nvSpPr>
        <p:spPr/>
        <p:txBody>
          <a:bodyPr/>
          <a:lstStyle/>
          <a:p>
            <a:fld id="{CA1D08C0-627D-48F0-9216-B0288674F6B7}" type="slidenum">
              <a:rPr lang="fr-FR" smtClean="0"/>
              <a:t>114</a:t>
            </a:fld>
            <a:endParaRPr lang="fr-FR" dirty="0"/>
          </a:p>
        </p:txBody>
      </p:sp>
      <p:sp>
        <p:nvSpPr>
          <p:cNvPr id="3" name="Espace réservé du texte 2"/>
          <p:cNvSpPr>
            <a:spLocks noGrp="1"/>
          </p:cNvSpPr>
          <p:nvPr>
            <p:ph type="body" sz="quarter" idx="13"/>
          </p:nvPr>
        </p:nvSpPr>
        <p:spPr>
          <a:xfrm>
            <a:off x="337457" y="574554"/>
            <a:ext cx="8806543" cy="296305"/>
          </a:xfrm>
        </p:spPr>
        <p:txBody>
          <a:bodyPr/>
          <a:lstStyle/>
          <a:p>
            <a:pPr algn="ctr"/>
            <a:r>
              <a:rPr lang="fr-FR" dirty="0"/>
              <a:t>POLITIQUES ET DOCUMENTS CADRES - Généralités</a:t>
            </a:r>
          </a:p>
        </p:txBody>
      </p:sp>
      <p:sp>
        <p:nvSpPr>
          <p:cNvPr id="11" name="Espace réservé du texte 3"/>
          <p:cNvSpPr txBox="1">
            <a:spLocks/>
          </p:cNvSpPr>
          <p:nvPr/>
        </p:nvSpPr>
        <p:spPr>
          <a:xfrm>
            <a:off x="5410200" y="1277567"/>
            <a:ext cx="3455988" cy="5980013"/>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i="1" dirty="0">
                <a:latin typeface="+mn-lt"/>
              </a:rPr>
              <a:t>Plan d’élimination des déchets ménagers et assimilés de l’Allier</a:t>
            </a:r>
          </a:p>
          <a:p>
            <a:pPr marL="0" indent="0" algn="just">
              <a:buNone/>
            </a:pPr>
            <a:r>
              <a:rPr lang="fr-FR" sz="1000" b="0" dirty="0">
                <a:solidFill>
                  <a:schemeClr val="tx1"/>
                </a:solidFill>
                <a:latin typeface="+mn-lt"/>
              </a:rPr>
              <a:t>Les objectifs retenus par le plan départemental de prévention et de gestion des déchets du département de l’Allier à échéance des 12 ans sont : </a:t>
            </a:r>
          </a:p>
          <a:p>
            <a:pPr algn="just">
              <a:spcBef>
                <a:spcPts val="300"/>
              </a:spcBef>
              <a:buClr>
                <a:srgbClr val="218BC7"/>
              </a:buClr>
              <a:buSzPct val="80000"/>
            </a:pPr>
            <a:r>
              <a:rPr lang="fr-FR" sz="1000" b="0" dirty="0">
                <a:solidFill>
                  <a:schemeClr val="tx1"/>
                </a:solidFill>
                <a:latin typeface="+mn-lt"/>
              </a:rPr>
              <a:t>De développer la prévention des déchets </a:t>
            </a:r>
          </a:p>
          <a:p>
            <a:pPr marL="0" indent="0" algn="just">
              <a:buNone/>
            </a:pPr>
            <a:r>
              <a:rPr lang="fr-FR" sz="1000" b="0" dirty="0">
                <a:solidFill>
                  <a:schemeClr val="tx1"/>
                </a:solidFill>
                <a:latin typeface="+mn-lt"/>
              </a:rPr>
              <a:t>Une priorité fondamentale est donnée à la prévention des déchets afin de réduire, à la source, leur quantité et leur nocivité. </a:t>
            </a:r>
          </a:p>
          <a:p>
            <a:pPr marL="0" indent="0" algn="just">
              <a:buNone/>
            </a:pPr>
            <a:r>
              <a:rPr lang="fr-FR" sz="1000" b="0" dirty="0">
                <a:solidFill>
                  <a:schemeClr val="tx1"/>
                </a:solidFill>
                <a:latin typeface="+mn-lt"/>
              </a:rPr>
              <a:t>Ces actions de prévention iront à destination des ménages, des collectivités, des administrations et des activités économiques. </a:t>
            </a:r>
          </a:p>
          <a:p>
            <a:pPr algn="just">
              <a:spcBef>
                <a:spcPts val="300"/>
              </a:spcBef>
              <a:buClr>
                <a:srgbClr val="218BC7"/>
              </a:buClr>
              <a:buSzPct val="80000"/>
            </a:pPr>
            <a:r>
              <a:rPr lang="fr-FR" sz="1000" b="0" dirty="0">
                <a:solidFill>
                  <a:schemeClr val="tx1"/>
                </a:solidFill>
                <a:latin typeface="+mn-lt"/>
              </a:rPr>
              <a:t>De consolider et améliorer la valorisation matière et organique pour permettre une contribution aux objectifs nationaux ;</a:t>
            </a:r>
            <a:endParaRPr lang="fr-FR" sz="1000" dirty="0">
              <a:latin typeface="+mn-lt"/>
            </a:endParaRPr>
          </a:p>
          <a:p>
            <a:pPr algn="just">
              <a:spcBef>
                <a:spcPts val="300"/>
              </a:spcBef>
              <a:buClr>
                <a:srgbClr val="218BC7"/>
              </a:buClr>
              <a:buSzPct val="80000"/>
            </a:pPr>
            <a:r>
              <a:rPr lang="fr-FR" sz="1000" b="0" dirty="0">
                <a:solidFill>
                  <a:schemeClr val="tx1"/>
                </a:solidFill>
                <a:latin typeface="+mn-lt"/>
              </a:rPr>
              <a:t>De participer à la diminution de 15% des déchets envoyés vers les unités de traitement et de stockage ;</a:t>
            </a:r>
          </a:p>
          <a:p>
            <a:pPr algn="just">
              <a:spcBef>
                <a:spcPts val="300"/>
              </a:spcBef>
              <a:buClr>
                <a:srgbClr val="218BC7"/>
              </a:buClr>
              <a:buSzPct val="80000"/>
            </a:pPr>
            <a:r>
              <a:rPr lang="fr-FR" sz="1000" b="0" dirty="0">
                <a:solidFill>
                  <a:schemeClr val="tx1"/>
                </a:solidFill>
                <a:latin typeface="+mn-lt"/>
              </a:rPr>
              <a:t>De favoriser la limitation du transport des déchets en distance et volume en lien avec les équipements et l’autonomie du territoire ;</a:t>
            </a:r>
          </a:p>
          <a:p>
            <a:pPr algn="just">
              <a:spcBef>
                <a:spcPts val="300"/>
              </a:spcBef>
              <a:buClr>
                <a:srgbClr val="218BC7"/>
              </a:buClr>
              <a:buSzPct val="80000"/>
            </a:pPr>
            <a:r>
              <a:rPr lang="fr-FR" sz="1000" b="0" dirty="0">
                <a:solidFill>
                  <a:schemeClr val="tx1"/>
                </a:solidFill>
                <a:latin typeface="+mn-lt"/>
              </a:rPr>
              <a:t>De promouvoir la performance des équipements de gestion des déchets et leur limitation en matière d’impact sur l’environnement ;</a:t>
            </a:r>
          </a:p>
          <a:p>
            <a:pPr algn="just">
              <a:spcBef>
                <a:spcPts val="300"/>
              </a:spcBef>
              <a:buClr>
                <a:srgbClr val="218BC7"/>
              </a:buClr>
              <a:buSzPct val="80000"/>
            </a:pPr>
            <a:r>
              <a:rPr lang="fr-FR" sz="1000" b="0" dirty="0">
                <a:solidFill>
                  <a:schemeClr val="tx1"/>
                </a:solidFill>
                <a:latin typeface="+mn-lt"/>
              </a:rPr>
              <a:t>D’intégrer la maîtrise des coûts ;</a:t>
            </a:r>
          </a:p>
          <a:p>
            <a:pPr algn="just">
              <a:spcBef>
                <a:spcPts val="300"/>
              </a:spcBef>
              <a:buClr>
                <a:srgbClr val="218BC7"/>
              </a:buClr>
              <a:buSzPct val="80000"/>
            </a:pPr>
            <a:r>
              <a:rPr lang="fr-FR" sz="1000" b="0" dirty="0">
                <a:solidFill>
                  <a:schemeClr val="tx1"/>
                </a:solidFill>
                <a:latin typeface="+mn-lt"/>
              </a:rPr>
              <a:t>D’assurer l’information et la communication auprès des différents publics en développant des outils permettant de consolider la connaissance et de présenter l’avancée de la planification.</a:t>
            </a:r>
          </a:p>
          <a:p>
            <a:pPr marL="0" indent="0" algn="just">
              <a:buNone/>
            </a:pPr>
            <a:endParaRPr lang="fr-FR" sz="1000" b="0" dirty="0">
              <a:solidFill>
                <a:schemeClr val="tx1"/>
              </a:solidFill>
              <a:latin typeface="+mn-lt"/>
            </a:endParaRPr>
          </a:p>
          <a:p>
            <a:endParaRPr lang="fr-FR" dirty="0"/>
          </a:p>
        </p:txBody>
      </p:sp>
    </p:spTree>
    <p:extLst>
      <p:ext uri="{BB962C8B-B14F-4D97-AF65-F5344CB8AC3E}">
        <p14:creationId xmlns:p14="http://schemas.microsoft.com/office/powerpoint/2010/main" val="2704239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4"/>
          </p:nvPr>
        </p:nvSpPr>
        <p:spPr>
          <a:xfrm>
            <a:off x="287337" y="1277565"/>
            <a:ext cx="4686740" cy="5031159"/>
          </a:xfrm>
        </p:spPr>
        <p:txBody>
          <a:bodyPr/>
          <a:lstStyle/>
          <a:p>
            <a:pPr algn="just"/>
            <a:r>
              <a:rPr lang="fr-FR" dirty="0"/>
              <a:t>LES FUTURS OBJECTIFS RÉGIONAUX : LE PLAN RÉGIONAL DE PRÉVENTION ET DE GESTION DES DÉCHETS AUVERGNE-RHÔNE-ALPES</a:t>
            </a:r>
          </a:p>
          <a:p>
            <a:pPr marL="0" indent="0" algn="just">
              <a:buNone/>
            </a:pPr>
            <a:r>
              <a:rPr lang="fr-FR" sz="1000" b="0" dirty="0">
                <a:solidFill>
                  <a:schemeClr val="tx1"/>
                </a:solidFill>
                <a:latin typeface="+mn-lt"/>
              </a:rPr>
              <a:t>La compétence planification des déchets a été transférée des Départements à la Région depuis la loi du 7 août 2015 (loi </a:t>
            </a:r>
            <a:r>
              <a:rPr lang="fr-FR" sz="1000" b="0" dirty="0" err="1">
                <a:solidFill>
                  <a:schemeClr val="tx1"/>
                </a:solidFill>
                <a:latin typeface="+mn-lt"/>
              </a:rPr>
              <a:t>NOTRe</a:t>
            </a:r>
            <a:r>
              <a:rPr lang="fr-FR" sz="1000" b="0" dirty="0">
                <a:solidFill>
                  <a:schemeClr val="tx1"/>
                </a:solidFill>
                <a:latin typeface="+mn-lt"/>
              </a:rPr>
              <a:t>) portant nouvelle organisation territoriale de la République. En Auvergne-Rhône-Alpes, le plan régional de prévention et de gestion des déchets est en cours d’élaboration.</a:t>
            </a:r>
          </a:p>
          <a:p>
            <a:pPr marL="0" indent="0" algn="just">
              <a:buNone/>
            </a:pPr>
            <a:r>
              <a:rPr lang="fr-FR" sz="1000" b="0" dirty="0">
                <a:solidFill>
                  <a:schemeClr val="tx1"/>
                </a:solidFill>
                <a:latin typeface="+mn-lt"/>
              </a:rPr>
              <a:t>Les principaux objectifs du Plan sont les suivants :</a:t>
            </a:r>
          </a:p>
          <a:p>
            <a:pPr algn="just">
              <a:spcBef>
                <a:spcPts val="300"/>
              </a:spcBef>
              <a:buClr>
                <a:srgbClr val="218BC7"/>
              </a:buClr>
              <a:buSzPct val="80000"/>
            </a:pPr>
            <a:r>
              <a:rPr lang="fr-FR" sz="1000" b="0" dirty="0">
                <a:solidFill>
                  <a:schemeClr val="tx1"/>
                </a:solidFill>
                <a:latin typeface="+mn-lt"/>
              </a:rPr>
              <a:t>Donner la priorité à la prévention des déchets ;</a:t>
            </a:r>
          </a:p>
          <a:p>
            <a:pPr algn="just">
              <a:spcBef>
                <a:spcPts val="300"/>
              </a:spcBef>
              <a:buClr>
                <a:srgbClr val="218BC7"/>
              </a:buClr>
              <a:buSzPct val="80000"/>
            </a:pPr>
            <a:r>
              <a:rPr lang="fr-FR" sz="1000" b="0" dirty="0">
                <a:solidFill>
                  <a:schemeClr val="tx1"/>
                </a:solidFill>
                <a:latin typeface="+mn-lt"/>
              </a:rPr>
              <a:t>Améliorer le captage de certains déchets, en particulier des déchets dangereux ;</a:t>
            </a:r>
          </a:p>
          <a:p>
            <a:pPr algn="just">
              <a:spcBef>
                <a:spcPts val="300"/>
              </a:spcBef>
              <a:buClr>
                <a:srgbClr val="218BC7"/>
              </a:buClr>
              <a:buSzPct val="80000"/>
            </a:pPr>
            <a:r>
              <a:rPr lang="fr-FR" sz="1000" b="0" dirty="0">
                <a:solidFill>
                  <a:schemeClr val="tx1"/>
                </a:solidFill>
                <a:latin typeface="+mn-lt"/>
              </a:rPr>
              <a:t>Généraliser le tri à la source des </a:t>
            </a:r>
            <a:r>
              <a:rPr lang="fr-FR" sz="1000" b="0" dirty="0" err="1">
                <a:solidFill>
                  <a:schemeClr val="tx1"/>
                </a:solidFill>
                <a:latin typeface="+mn-lt"/>
              </a:rPr>
              <a:t>biodéchets</a:t>
            </a:r>
            <a:r>
              <a:rPr lang="fr-FR" sz="1000" b="0" dirty="0">
                <a:solidFill>
                  <a:schemeClr val="tx1"/>
                </a:solidFill>
                <a:latin typeface="+mn-lt"/>
              </a:rPr>
              <a:t> ;</a:t>
            </a:r>
          </a:p>
          <a:p>
            <a:pPr algn="just">
              <a:spcBef>
                <a:spcPts val="300"/>
              </a:spcBef>
              <a:buClr>
                <a:srgbClr val="218BC7"/>
              </a:buClr>
              <a:buSzPct val="80000"/>
            </a:pPr>
            <a:r>
              <a:rPr lang="fr-FR" sz="1000" b="0" dirty="0">
                <a:solidFill>
                  <a:schemeClr val="tx1"/>
                </a:solidFill>
                <a:latin typeface="+mn-lt"/>
              </a:rPr>
              <a:t>Améliorer le réemploi, le tri et la valorisation matière des déchets en respectant</a:t>
            </a:r>
          </a:p>
          <a:p>
            <a:pPr algn="just">
              <a:spcBef>
                <a:spcPts val="300"/>
              </a:spcBef>
              <a:buClr>
                <a:srgbClr val="218BC7"/>
              </a:buClr>
              <a:buSzPct val="80000"/>
            </a:pPr>
            <a:r>
              <a:rPr lang="fr-FR" sz="1000" b="0" dirty="0">
                <a:solidFill>
                  <a:schemeClr val="tx1"/>
                </a:solidFill>
                <a:latin typeface="+mn-lt"/>
              </a:rPr>
              <a:t>la hiérarchie des modes de traitement ;</a:t>
            </a:r>
          </a:p>
          <a:p>
            <a:pPr algn="just">
              <a:spcBef>
                <a:spcPts val="300"/>
              </a:spcBef>
              <a:buClr>
                <a:srgbClr val="218BC7"/>
              </a:buClr>
              <a:buSzPct val="80000"/>
            </a:pPr>
            <a:r>
              <a:rPr lang="fr-FR" sz="1000" b="0" dirty="0">
                <a:solidFill>
                  <a:schemeClr val="tx1"/>
                </a:solidFill>
                <a:latin typeface="+mn-lt"/>
              </a:rPr>
              <a:t>Généraliser la tarification incitative ;</a:t>
            </a:r>
          </a:p>
          <a:p>
            <a:pPr algn="just">
              <a:spcBef>
                <a:spcPts val="300"/>
              </a:spcBef>
              <a:buClr>
                <a:srgbClr val="218BC7"/>
              </a:buClr>
              <a:buSzPct val="80000"/>
            </a:pPr>
            <a:r>
              <a:rPr lang="fr-FR" sz="1000" b="0" dirty="0">
                <a:solidFill>
                  <a:schemeClr val="tx1"/>
                </a:solidFill>
                <a:latin typeface="+mn-lt"/>
              </a:rPr>
              <a:t>Optimiser la valorisation énergétique des déchets ;</a:t>
            </a:r>
          </a:p>
          <a:p>
            <a:pPr algn="just">
              <a:spcBef>
                <a:spcPts val="300"/>
              </a:spcBef>
              <a:buClr>
                <a:srgbClr val="218BC7"/>
              </a:buClr>
              <a:buSzPct val="80000"/>
            </a:pPr>
            <a:r>
              <a:rPr lang="fr-FR" sz="1000" b="0" dirty="0">
                <a:solidFill>
                  <a:schemeClr val="tx1"/>
                </a:solidFill>
                <a:latin typeface="+mn-lt"/>
              </a:rPr>
              <a:t>Améliorer la connaissance des gisements, des flux et des pratiques ;</a:t>
            </a:r>
          </a:p>
          <a:p>
            <a:pPr algn="just">
              <a:spcBef>
                <a:spcPts val="300"/>
              </a:spcBef>
              <a:buClr>
                <a:srgbClr val="218BC7"/>
              </a:buClr>
              <a:buSzPct val="80000"/>
            </a:pPr>
            <a:r>
              <a:rPr lang="fr-FR" sz="1000" b="0" dirty="0">
                <a:solidFill>
                  <a:schemeClr val="tx1"/>
                </a:solidFill>
                <a:latin typeface="+mn-lt"/>
              </a:rPr>
              <a:t>Développer l’économie circulaire.</a:t>
            </a:r>
          </a:p>
          <a:p>
            <a:pPr marL="0" indent="0" algn="just">
              <a:buNone/>
            </a:pPr>
            <a:r>
              <a:rPr lang="fr-FR" sz="1000" b="0" dirty="0">
                <a:solidFill>
                  <a:schemeClr val="tx1"/>
                </a:solidFill>
                <a:latin typeface="+mn-lt"/>
              </a:rPr>
              <a:t>Ces objectifs sont déclinés en objectifs chiffrés, dont on retiendra principalement :</a:t>
            </a:r>
          </a:p>
          <a:p>
            <a:pPr algn="just">
              <a:spcBef>
                <a:spcPts val="600"/>
              </a:spcBef>
              <a:buClr>
                <a:srgbClr val="218BC7"/>
              </a:buClr>
              <a:buSzPct val="80000"/>
            </a:pPr>
            <a:r>
              <a:rPr lang="fr-FR" sz="1000" b="0" dirty="0">
                <a:solidFill>
                  <a:schemeClr val="tx1"/>
                </a:solidFill>
                <a:latin typeface="+mn-lt"/>
              </a:rPr>
              <a:t>Pour les objectifs de prévention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Répondre à l’objectif réglementaire de diminution de -10% de la production individuelle de DMA entre 2010 et 2020 (entre 2010 et 2015, seule une diminution de 0,6%, soit -3kg/habitant/an) a été observée)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Parvenir à une stabilisation de la production globale de DMA (Déchets Ménagers et Assimilés) permettant de compenser l’évolution de la population (-50 kg/habitant par rapport au tendanciel)…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Stabiliser la production globale des </a:t>
            </a:r>
            <a:r>
              <a:rPr lang="fr-FR" dirty="0" err="1">
                <a:latin typeface="+mn-lt"/>
              </a:rPr>
              <a:t>DAE</a:t>
            </a:r>
            <a:r>
              <a:rPr lang="fr-FR" dirty="0">
                <a:latin typeface="+mn-lt"/>
              </a:rPr>
              <a:t> (Déchets d’Activités Économiques), soit une réduction de 530 000 tonnes par rapport au scénario tendanciel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Stabiliser le gisement de déchets dangereux (hors </a:t>
            </a:r>
            <a:r>
              <a:rPr lang="fr-FR" dirty="0" err="1">
                <a:latin typeface="+mn-lt"/>
              </a:rPr>
              <a:t>DAS</a:t>
            </a:r>
            <a:r>
              <a:rPr lang="fr-FR" dirty="0">
                <a:latin typeface="+mn-lt"/>
              </a:rPr>
              <a:t> (Déchets d’Activités des Soins), </a:t>
            </a:r>
            <a:r>
              <a:rPr lang="fr-FR" dirty="0" err="1">
                <a:latin typeface="+mn-lt"/>
              </a:rPr>
              <a:t>VHU</a:t>
            </a:r>
            <a:r>
              <a:rPr lang="fr-FR" dirty="0">
                <a:latin typeface="+mn-lt"/>
              </a:rPr>
              <a:t> (Véhicules Hors d’Usage) et terres polluées) grâce à une réduction de 10% de la production individuelle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Stabiliser le gisement de DAS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endParaRPr lang="fr-FR" dirty="0">
              <a:latin typeface="+mn-lt"/>
            </a:endParaRPr>
          </a:p>
          <a:p>
            <a:pPr marL="0" indent="0">
              <a:buNone/>
            </a:pPr>
            <a:endParaRPr lang="fr-FR" sz="1000" dirty="0">
              <a:latin typeface="+mn-lt"/>
            </a:endParaRPr>
          </a:p>
        </p:txBody>
      </p:sp>
      <p:sp>
        <p:nvSpPr>
          <p:cNvPr id="2" name="Espace réservé du numéro de diapositive 1"/>
          <p:cNvSpPr>
            <a:spLocks noGrp="1"/>
          </p:cNvSpPr>
          <p:nvPr>
            <p:ph type="sldNum" sz="quarter" idx="12"/>
          </p:nvPr>
        </p:nvSpPr>
        <p:spPr/>
        <p:txBody>
          <a:bodyPr/>
          <a:lstStyle/>
          <a:p>
            <a:fld id="{CA1D08C0-627D-48F0-9216-B0288674F6B7}" type="slidenum">
              <a:rPr lang="fr-FR" smtClean="0"/>
              <a:t>115</a:t>
            </a:fld>
            <a:endParaRPr lang="fr-FR" dirty="0"/>
          </a:p>
        </p:txBody>
      </p:sp>
      <p:sp>
        <p:nvSpPr>
          <p:cNvPr id="11" name="Espace réservé du texte 3"/>
          <p:cNvSpPr txBox="1">
            <a:spLocks/>
          </p:cNvSpPr>
          <p:nvPr/>
        </p:nvSpPr>
        <p:spPr>
          <a:xfrm>
            <a:off x="5400675" y="1304925"/>
            <a:ext cx="3455988" cy="5003799"/>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Stabiliser le gisement de déchets du BTP à 17,9 millions de tonnes, ce qui représente une diminution de 1,8 millions de tonnes par rapport au scénario de référence.</a:t>
            </a:r>
          </a:p>
          <a:p>
            <a:pPr marL="0" indent="0" algn="just">
              <a:spcBef>
                <a:spcPts val="300"/>
              </a:spcBef>
              <a:buClr>
                <a:srgbClr val="218BC7"/>
              </a:buClr>
              <a:buSzPct val="80000"/>
              <a:buNone/>
            </a:pPr>
            <a:endParaRPr lang="fr-FR" sz="1000" b="0" dirty="0">
              <a:solidFill>
                <a:schemeClr val="tx1"/>
              </a:solidFill>
              <a:latin typeface="+mn-lt"/>
            </a:endParaRPr>
          </a:p>
          <a:p>
            <a:pPr algn="just">
              <a:spcBef>
                <a:spcPts val="300"/>
              </a:spcBef>
              <a:buClr>
                <a:srgbClr val="218BC7"/>
              </a:buClr>
              <a:buSzPct val="80000"/>
            </a:pPr>
            <a:r>
              <a:rPr lang="fr-FR" sz="1000" b="0" dirty="0">
                <a:solidFill>
                  <a:schemeClr val="tx1"/>
                </a:solidFill>
                <a:latin typeface="+mn-lt"/>
              </a:rPr>
              <a:t>Pour les objectifs de recyclage et de valorisation matière et énergétique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Parvenir à respecter l’objectif de 65% de valorisation matière des </a:t>
            </a:r>
            <a:r>
              <a:rPr lang="fr-FR" dirty="0" err="1">
                <a:latin typeface="+mn-lt"/>
              </a:rPr>
              <a:t>DND</a:t>
            </a:r>
            <a:r>
              <a:rPr lang="fr-FR" dirty="0">
                <a:latin typeface="+mn-lt"/>
              </a:rPr>
              <a:t> NI (Déchets non Dangereux Non Inertes) en 2025 (situation en 2015 : 54%) en visant une objectif de 70% en 2031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Atteindre un taux de captage de 100% des déchets dangereux diffus des ménages et assimilés, soit un ratio de 4,5 kg/</a:t>
            </a:r>
            <a:r>
              <a:rPr lang="fr-FR" dirty="0" err="1">
                <a:latin typeface="+mn-lt"/>
              </a:rPr>
              <a:t>hab</a:t>
            </a:r>
            <a:r>
              <a:rPr lang="fr-FR" dirty="0">
                <a:latin typeface="+mn-lt"/>
              </a:rPr>
              <a:t>/an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Atteindre un taux de captage de 100% des </a:t>
            </a:r>
            <a:r>
              <a:rPr lang="fr-FR" dirty="0" err="1">
                <a:latin typeface="+mn-lt"/>
              </a:rPr>
              <a:t>DEEE</a:t>
            </a:r>
            <a:r>
              <a:rPr lang="fr-FR" dirty="0">
                <a:latin typeface="+mn-lt"/>
              </a:rPr>
              <a:t> (Déchets d’Équipements Électriques et Électroniques) des ménages et des professionnels, dans la continuité du </a:t>
            </a:r>
            <a:r>
              <a:rPr lang="fr-FR" dirty="0" err="1">
                <a:latin typeface="+mn-lt"/>
              </a:rPr>
              <a:t>PREDD</a:t>
            </a:r>
            <a:r>
              <a:rPr lang="fr-FR" dirty="0">
                <a:latin typeface="+mn-lt"/>
              </a:rPr>
              <a:t>, soit environ 17 kg/</a:t>
            </a:r>
            <a:r>
              <a:rPr lang="fr-FR" dirty="0" err="1">
                <a:latin typeface="+mn-lt"/>
              </a:rPr>
              <a:t>hab</a:t>
            </a:r>
            <a:r>
              <a:rPr lang="fr-FR" dirty="0">
                <a:latin typeface="+mn-lt"/>
              </a:rPr>
              <a:t>/an pour les </a:t>
            </a:r>
            <a:r>
              <a:rPr lang="fr-FR" dirty="0" err="1">
                <a:latin typeface="+mn-lt"/>
              </a:rPr>
              <a:t>DEEE</a:t>
            </a:r>
            <a:r>
              <a:rPr lang="fr-FR" dirty="0">
                <a:latin typeface="+mn-lt"/>
              </a:rPr>
              <a:t> des ménages et 3,3 kg/</a:t>
            </a:r>
            <a:r>
              <a:rPr lang="fr-FR" dirty="0" err="1">
                <a:latin typeface="+mn-lt"/>
              </a:rPr>
              <a:t>hab</a:t>
            </a:r>
            <a:r>
              <a:rPr lang="fr-FR" dirty="0">
                <a:latin typeface="+mn-lt"/>
              </a:rPr>
              <a:t>/an pour les </a:t>
            </a:r>
            <a:r>
              <a:rPr lang="fr-FR" dirty="0" err="1">
                <a:latin typeface="+mn-lt"/>
              </a:rPr>
              <a:t>DEEE</a:t>
            </a:r>
            <a:r>
              <a:rPr lang="fr-FR" dirty="0">
                <a:latin typeface="+mn-lt"/>
              </a:rPr>
              <a:t> des professionnels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Capter 100% des déchets contenant du PCB, un gisement en forte diminution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Capter 100% des </a:t>
            </a:r>
            <a:r>
              <a:rPr lang="fr-FR" dirty="0" err="1">
                <a:latin typeface="+mn-lt"/>
              </a:rPr>
              <a:t>DASRI</a:t>
            </a:r>
            <a:r>
              <a:rPr lang="fr-FR" dirty="0">
                <a:latin typeface="+mn-lt"/>
              </a:rPr>
              <a:t>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Capter 100% des déchets amiantés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Parvenir à un taux de valorisation de 20% de terres polluées, dans la continuité du PREDD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Maintenir le taux de valorisation des déchets inertes, de 78%, en passant la part du recyclage de 32% à 42% ;</a:t>
            </a:r>
          </a:p>
          <a:p>
            <a:pPr marL="355600" lvl="1" indent="-177800" algn="just" defTabSz="756000">
              <a:spcBef>
                <a:spcPts val="300"/>
              </a:spcBef>
              <a:buClr>
                <a:srgbClr val="218BC7"/>
              </a:buClr>
              <a:buSzPct val="80000"/>
              <a:buFont typeface="Courier New" panose="02070309020205020404" pitchFamily="49" charset="0"/>
              <a:buChar char="o"/>
              <a:tabLst>
                <a:tab pos="177800" algn="l"/>
                <a:tab pos="358775" algn="l"/>
              </a:tabLst>
            </a:pPr>
            <a:r>
              <a:rPr lang="fr-FR" dirty="0">
                <a:latin typeface="+mn-lt"/>
              </a:rPr>
              <a:t>Passer le taux de valorisation matière des DND du BTP de 38 à 70%.</a:t>
            </a:r>
          </a:p>
          <a:p>
            <a:endParaRPr lang="fr-FR" sz="1000" dirty="0">
              <a:latin typeface="+mn-lt"/>
            </a:endParaRPr>
          </a:p>
        </p:txBody>
      </p:sp>
      <p:sp>
        <p:nvSpPr>
          <p:cNvPr id="7" name="Espace réservé du texte 2"/>
          <p:cNvSpPr>
            <a:spLocks noGrp="1"/>
          </p:cNvSpPr>
          <p:nvPr>
            <p:ph type="body" sz="quarter" idx="13"/>
          </p:nvPr>
        </p:nvSpPr>
        <p:spPr>
          <a:xfrm>
            <a:off x="337457" y="520124"/>
            <a:ext cx="8806543" cy="296305"/>
          </a:xfrm>
        </p:spPr>
        <p:txBody>
          <a:bodyPr/>
          <a:lstStyle/>
          <a:p>
            <a:pPr algn="ctr"/>
            <a:r>
              <a:rPr lang="fr-FR" dirty="0"/>
              <a:t>POLITIQUES ET DOCUMENTS CADRES - Généralités</a:t>
            </a:r>
          </a:p>
        </p:txBody>
      </p:sp>
    </p:spTree>
    <p:extLst>
      <p:ext uri="{BB962C8B-B14F-4D97-AF65-F5344CB8AC3E}">
        <p14:creationId xmlns:p14="http://schemas.microsoft.com/office/powerpoint/2010/main" val="34863703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116</a:t>
            </a:fld>
            <a:endParaRPr lang="fr-FR" dirty="0">
              <a:solidFill>
                <a:prstClr val="black">
                  <a:tint val="75000"/>
                </a:prstClr>
              </a:solidFill>
            </a:endParaRPr>
          </a:p>
        </p:txBody>
      </p:sp>
      <p:sp>
        <p:nvSpPr>
          <p:cNvPr id="3" name="Espace réservé du texte 2"/>
          <p:cNvSpPr>
            <a:spLocks noGrp="1"/>
          </p:cNvSpPr>
          <p:nvPr>
            <p:ph type="body" sz="quarter" idx="13"/>
          </p:nvPr>
        </p:nvSpPr>
        <p:spPr>
          <a:xfrm>
            <a:off x="774377" y="542738"/>
            <a:ext cx="6821717" cy="430123"/>
          </a:xfrm>
        </p:spPr>
        <p:txBody>
          <a:bodyPr/>
          <a:lstStyle/>
          <a:p>
            <a:r>
              <a:rPr lang="fr-FR" dirty="0"/>
              <a:t>LA GESTION DES DECHETS - Zoom sur </a:t>
            </a:r>
            <a:r>
              <a:rPr lang="fr-FR" dirty="0" err="1"/>
              <a:t>Entr’Allier</a:t>
            </a:r>
            <a:r>
              <a:rPr lang="fr-FR" dirty="0"/>
              <a:t> Besbre Loire</a:t>
            </a:r>
          </a:p>
        </p:txBody>
      </p:sp>
      <p:sp>
        <p:nvSpPr>
          <p:cNvPr id="4" name="Espace réservé du texte 3"/>
          <p:cNvSpPr>
            <a:spLocks noGrp="1"/>
          </p:cNvSpPr>
          <p:nvPr>
            <p:ph type="body" sz="quarter" idx="14"/>
          </p:nvPr>
        </p:nvSpPr>
        <p:spPr/>
        <p:txBody>
          <a:bodyPr/>
          <a:lstStyle/>
          <a:p>
            <a:pPr algn="just"/>
            <a:r>
              <a:rPr lang="fr-FR" dirty="0"/>
              <a:t>UNE COMPETENCE PARTAGEE ENTRE DEUX STRUCTURES</a:t>
            </a:r>
          </a:p>
          <a:p>
            <a:pPr marL="0" indent="0" algn="just">
              <a:buNone/>
            </a:pPr>
            <a:r>
              <a:rPr lang="fr-FR" sz="1000" b="0" dirty="0">
                <a:solidFill>
                  <a:schemeClr val="tx1"/>
                </a:solidFill>
                <a:latin typeface="+mn-lt"/>
              </a:rPr>
              <a:t>Compétence répartie entre le </a:t>
            </a:r>
            <a:r>
              <a:rPr lang="fr-FR" sz="1000" b="0" dirty="0" err="1">
                <a:solidFill>
                  <a:schemeClr val="tx1"/>
                </a:solidFill>
                <a:latin typeface="+mn-lt"/>
              </a:rPr>
              <a:t>SICTOM</a:t>
            </a:r>
            <a:r>
              <a:rPr lang="fr-FR" sz="1000" b="0" dirty="0">
                <a:solidFill>
                  <a:schemeClr val="tx1"/>
                </a:solidFill>
                <a:latin typeface="+mn-lt"/>
              </a:rPr>
              <a:t> Nord Allier et le </a:t>
            </a:r>
            <a:r>
              <a:rPr lang="fr-FR" sz="1000" b="0" dirty="0" err="1">
                <a:solidFill>
                  <a:schemeClr val="tx1"/>
                </a:solidFill>
                <a:latin typeface="+mn-lt"/>
              </a:rPr>
              <a:t>SICTOM</a:t>
            </a:r>
            <a:r>
              <a:rPr lang="fr-FR" sz="1000" b="0" dirty="0">
                <a:solidFill>
                  <a:schemeClr val="tx1"/>
                </a:solidFill>
                <a:latin typeface="+mn-lt"/>
              </a:rPr>
              <a:t> Sud Allier, la collecte déchets du territoire s’effectue principalement :</a:t>
            </a:r>
          </a:p>
          <a:p>
            <a:pPr algn="just">
              <a:spcBef>
                <a:spcPts val="300"/>
              </a:spcBef>
              <a:buClr>
                <a:srgbClr val="218BC7"/>
              </a:buClr>
              <a:buSzPct val="80000"/>
            </a:pPr>
            <a:r>
              <a:rPr lang="fr-FR" sz="1000" dirty="0">
                <a:solidFill>
                  <a:schemeClr val="tx1"/>
                </a:solidFill>
                <a:latin typeface="+mn-lt"/>
              </a:rPr>
              <a:t>En porte à porte pour les ordures ménagères</a:t>
            </a:r>
            <a:r>
              <a:rPr lang="fr-FR" sz="1000" b="0" dirty="0">
                <a:solidFill>
                  <a:schemeClr val="tx1"/>
                </a:solidFill>
                <a:latin typeface="+mn-lt"/>
              </a:rPr>
              <a:t> ;</a:t>
            </a:r>
          </a:p>
          <a:p>
            <a:pPr algn="just">
              <a:spcBef>
                <a:spcPts val="300"/>
              </a:spcBef>
              <a:buClr>
                <a:srgbClr val="218BC7"/>
              </a:buClr>
              <a:buSzPct val="80000"/>
            </a:pPr>
            <a:r>
              <a:rPr lang="fr-FR" sz="1000" dirty="0">
                <a:solidFill>
                  <a:schemeClr val="tx1"/>
                </a:solidFill>
                <a:latin typeface="+mn-lt"/>
              </a:rPr>
              <a:t>En porte à porte</a:t>
            </a:r>
            <a:r>
              <a:rPr lang="fr-FR" sz="1000" b="0" dirty="0">
                <a:solidFill>
                  <a:schemeClr val="tx1"/>
                </a:solidFill>
                <a:latin typeface="+mn-lt"/>
              </a:rPr>
              <a:t> et en </a:t>
            </a:r>
            <a:r>
              <a:rPr lang="fr-FR" sz="1000" dirty="0">
                <a:solidFill>
                  <a:schemeClr val="tx1"/>
                </a:solidFill>
                <a:latin typeface="+mn-lt"/>
              </a:rPr>
              <a:t>point d’apport volontaire</a:t>
            </a:r>
            <a:r>
              <a:rPr lang="fr-FR" sz="1000" b="0" dirty="0">
                <a:solidFill>
                  <a:schemeClr val="tx1"/>
                </a:solidFill>
                <a:latin typeface="+mn-lt"/>
              </a:rPr>
              <a:t> pour les </a:t>
            </a:r>
            <a:r>
              <a:rPr lang="fr-FR" sz="1000" dirty="0">
                <a:solidFill>
                  <a:schemeClr val="tx1"/>
                </a:solidFill>
                <a:latin typeface="+mn-lt"/>
              </a:rPr>
              <a:t>emballages ménagers recyclables</a:t>
            </a:r>
            <a:r>
              <a:rPr lang="fr-FR" sz="1000" b="0" dirty="0">
                <a:solidFill>
                  <a:schemeClr val="tx1"/>
                </a:solidFill>
                <a:latin typeface="+mn-lt"/>
              </a:rPr>
              <a:t> ;</a:t>
            </a:r>
          </a:p>
          <a:p>
            <a:pPr algn="just">
              <a:spcBef>
                <a:spcPts val="300"/>
              </a:spcBef>
              <a:buClr>
                <a:srgbClr val="218BC7"/>
              </a:buClr>
              <a:buSzPct val="80000"/>
            </a:pPr>
            <a:r>
              <a:rPr lang="fr-FR" sz="1000" dirty="0">
                <a:solidFill>
                  <a:schemeClr val="tx1"/>
                </a:solidFill>
                <a:latin typeface="+mn-lt"/>
              </a:rPr>
              <a:t>En point d’apport volontaire</a:t>
            </a:r>
            <a:r>
              <a:rPr lang="fr-FR" sz="1000" b="0" dirty="0">
                <a:solidFill>
                  <a:schemeClr val="tx1"/>
                </a:solidFill>
                <a:latin typeface="+mn-lt"/>
              </a:rPr>
              <a:t> pour le </a:t>
            </a:r>
            <a:r>
              <a:rPr lang="fr-FR" sz="1000" dirty="0">
                <a:solidFill>
                  <a:schemeClr val="tx1"/>
                </a:solidFill>
                <a:latin typeface="+mn-lt"/>
              </a:rPr>
              <a:t>verre</a:t>
            </a:r>
            <a:r>
              <a:rPr lang="fr-FR" sz="1000" b="0" dirty="0">
                <a:solidFill>
                  <a:schemeClr val="tx1"/>
                </a:solidFill>
                <a:latin typeface="+mn-lt"/>
              </a:rPr>
              <a:t>.</a:t>
            </a:r>
          </a:p>
          <a:p>
            <a:pPr marL="0" indent="0" algn="just">
              <a:buNone/>
            </a:pPr>
            <a:r>
              <a:rPr lang="fr-FR" sz="1000" b="0" dirty="0">
                <a:solidFill>
                  <a:schemeClr val="tx1"/>
                </a:solidFill>
                <a:latin typeface="+mn-lt"/>
              </a:rPr>
              <a:t>Cinq déchetteries complètent le système de collecte de déchets sur le territoire de la communauté de communes. Principalement localisées sur la partie ouest du territoire (hors le Donjon), l’apport en déchetterie est susceptible d’engendrer des trafics de particulier importants.</a:t>
            </a:r>
          </a:p>
        </p:txBody>
      </p:sp>
      <p:pic>
        <p:nvPicPr>
          <p:cNvPr id="5" name="Image 4"/>
          <p:cNvPicPr>
            <a:picLocks noChangeAspect="1"/>
          </p:cNvPicPr>
          <p:nvPr/>
        </p:nvPicPr>
        <p:blipFill>
          <a:blip r:embed="rId2"/>
          <a:stretch>
            <a:fillRect/>
          </a:stretch>
        </p:blipFill>
        <p:spPr>
          <a:xfrm>
            <a:off x="287338" y="1316901"/>
            <a:ext cx="4767262" cy="4084118"/>
          </a:xfrm>
          <a:prstGeom prst="rect">
            <a:avLst/>
          </a:prstGeom>
        </p:spPr>
      </p:pic>
      <p:pic>
        <p:nvPicPr>
          <p:cNvPr id="6" name="Image 5"/>
          <p:cNvPicPr>
            <a:picLocks noChangeAspect="1"/>
          </p:cNvPicPr>
          <p:nvPr/>
        </p:nvPicPr>
        <p:blipFill rotWithShape="1">
          <a:blip r:embed="rId3"/>
          <a:srcRect t="34601" r="29608"/>
          <a:stretch/>
        </p:blipFill>
        <p:spPr>
          <a:xfrm>
            <a:off x="3877046" y="1278982"/>
            <a:ext cx="1172048" cy="347189"/>
          </a:xfrm>
          <a:prstGeom prst="rect">
            <a:avLst/>
          </a:prstGeom>
        </p:spPr>
      </p:pic>
      <p:sp>
        <p:nvSpPr>
          <p:cNvPr id="11" name="ZoneTexte 10"/>
          <p:cNvSpPr txBox="1"/>
          <p:nvPr/>
        </p:nvSpPr>
        <p:spPr>
          <a:xfrm>
            <a:off x="287338" y="5401019"/>
            <a:ext cx="3426422" cy="230832"/>
          </a:xfrm>
          <a:prstGeom prst="rect">
            <a:avLst/>
          </a:prstGeom>
          <a:noFill/>
        </p:spPr>
        <p:txBody>
          <a:bodyPr wrap="square" rtlCol="0">
            <a:spAutoFit/>
          </a:bodyPr>
          <a:lstStyle>
            <a:defPPr>
              <a:defRPr lang="en-US"/>
            </a:defPPr>
            <a:lvl1pPr>
              <a:defRPr sz="900" i="1">
                <a:latin typeface="+mj-lt"/>
              </a:defRPr>
            </a:lvl1pPr>
          </a:lstStyle>
          <a:p>
            <a:r>
              <a:rPr lang="fr-FR" dirty="0"/>
              <a:t>La répartition de la compétence collecte des déchets sur le territoire</a:t>
            </a:r>
          </a:p>
        </p:txBody>
      </p:sp>
      <p:sp>
        <p:nvSpPr>
          <p:cNvPr id="13" name="Ellipse 12"/>
          <p:cNvSpPr/>
          <p:nvPr/>
        </p:nvSpPr>
        <p:spPr>
          <a:xfrm>
            <a:off x="2624402" y="1989666"/>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2025950" y="3035230"/>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3386402" y="3640666"/>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1599936" y="4411133"/>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973402" y="3921186"/>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5391416" y="3966831"/>
            <a:ext cx="3496735" cy="2015936"/>
          </a:xfrm>
          <a:prstGeom prst="rect">
            <a:avLst/>
          </a:prstGeom>
        </p:spPr>
        <p:txBody>
          <a:bodyPr wrap="square" numCol="1" spcCol="216000">
            <a:spAutoFit/>
          </a:bodyPr>
          <a:lstStyle/>
          <a:p>
            <a:pPr algn="just">
              <a:spcAft>
                <a:spcPts val="600"/>
              </a:spcAft>
            </a:pPr>
            <a:r>
              <a:rPr lang="fr-FR" sz="1000" dirty="0"/>
              <a:t>La collecte des déchets induit un trafic de poids-lourds (ramassage en porte à porte, transfert vers des installations de traitement) et de véhicules de particuliers (dépôt en point d’apport volontaire et en déchetteries). Ainsi la production de déchets est à l’origine d’une pollution de la qualité de l’air et notamment d’émissions de gaz à effet de serre. </a:t>
            </a:r>
          </a:p>
          <a:p>
            <a:pPr algn="just">
              <a:spcAft>
                <a:spcPts val="600"/>
              </a:spcAft>
            </a:pPr>
            <a:r>
              <a:rPr lang="fr-FR" sz="1000" dirty="0"/>
              <a:t>Dans un objectif d’atténuation du changement climatique et de maîtrise de la consommation d’énergie, les modalités de collecte et d’accès aux déchetteries pourront être interrogées afin de rationnaliser les déplacements nécessaires aux transports des déchets et ainsi limiter les émissions des GES et améliorer la qualité de l’air. </a:t>
            </a:r>
          </a:p>
        </p:txBody>
      </p:sp>
      <p:grpSp>
        <p:nvGrpSpPr>
          <p:cNvPr id="19" name="Groupe 18">
            <a:extLst>
              <a:ext uri="{FF2B5EF4-FFF2-40B4-BE49-F238E27FC236}">
                <a16:creationId xmlns:a16="http://schemas.microsoft.com/office/drawing/2014/main" id="{2133AB41-6C84-4A79-AC13-ACEF3801A60F}"/>
              </a:ext>
            </a:extLst>
          </p:cNvPr>
          <p:cNvGrpSpPr/>
          <p:nvPr/>
        </p:nvGrpSpPr>
        <p:grpSpPr>
          <a:xfrm>
            <a:off x="5378712" y="3604139"/>
            <a:ext cx="3523992" cy="2378628"/>
            <a:chOff x="5347224" y="3822624"/>
            <a:chExt cx="3523992" cy="2274401"/>
          </a:xfrm>
        </p:grpSpPr>
        <p:sp>
          <p:nvSpPr>
            <p:cNvPr id="20" name="Rectangle 19">
              <a:extLst>
                <a:ext uri="{FF2B5EF4-FFF2-40B4-BE49-F238E27FC236}">
                  <a16:creationId xmlns:a16="http://schemas.microsoft.com/office/drawing/2014/main" id="{38BF667B-2FC8-479B-953B-D7468AB604E5}"/>
                </a:ext>
              </a:extLst>
            </p:cNvPr>
            <p:cNvSpPr/>
            <p:nvPr/>
          </p:nvSpPr>
          <p:spPr>
            <a:xfrm>
              <a:off x="5386649" y="4114543"/>
              <a:ext cx="3484567" cy="1982482"/>
            </a:xfrm>
            <a:prstGeom prst="rect">
              <a:avLst/>
            </a:prstGeom>
            <a:noFill/>
            <a:ln w="1270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64ED13B-75ED-43A5-8592-30C2A41458AB}"/>
                </a:ext>
              </a:extLst>
            </p:cNvPr>
            <p:cNvSpPr/>
            <p:nvPr/>
          </p:nvSpPr>
          <p:spPr>
            <a:xfrm>
              <a:off x="5378712" y="3822624"/>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81BC3ECD-6847-4D91-82C0-4AE005B26969}"/>
                </a:ext>
              </a:extLst>
            </p:cNvPr>
            <p:cNvSpPr txBox="1"/>
            <p:nvPr/>
          </p:nvSpPr>
          <p:spPr>
            <a:xfrm>
              <a:off x="5347224" y="3848347"/>
              <a:ext cx="1862824" cy="235432"/>
            </a:xfrm>
            <a:prstGeom prst="rect">
              <a:avLst/>
            </a:prstGeom>
            <a:noFill/>
          </p:spPr>
          <p:txBody>
            <a:bodyPr wrap="square" rtlCol="0">
              <a:spAutoFit/>
            </a:bodyPr>
            <a:lstStyle/>
            <a:p>
              <a:r>
                <a:rPr lang="fr-FR" sz="1000" b="1" i="1" dirty="0">
                  <a:solidFill>
                    <a:schemeClr val="bg1"/>
                  </a:solidFill>
                </a:rPr>
                <a:t>Dans le cadre du PCAET...</a:t>
              </a:r>
            </a:p>
          </p:txBody>
        </p:sp>
      </p:grpSp>
    </p:spTree>
    <p:extLst>
      <p:ext uri="{BB962C8B-B14F-4D97-AF65-F5344CB8AC3E}">
        <p14:creationId xmlns:p14="http://schemas.microsoft.com/office/powerpoint/2010/main" val="13733863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117</a:t>
            </a:fld>
            <a:endParaRPr lang="fr-FR" dirty="0">
              <a:solidFill>
                <a:prstClr val="black">
                  <a:tint val="75000"/>
                </a:prstClr>
              </a:solidFill>
            </a:endParaRPr>
          </a:p>
        </p:txBody>
      </p:sp>
      <p:sp>
        <p:nvSpPr>
          <p:cNvPr id="4" name="Espace réservé du texte 3"/>
          <p:cNvSpPr>
            <a:spLocks noGrp="1"/>
          </p:cNvSpPr>
          <p:nvPr>
            <p:ph type="body" sz="quarter" idx="14"/>
          </p:nvPr>
        </p:nvSpPr>
        <p:spPr>
          <a:xfrm>
            <a:off x="5279571" y="1254578"/>
            <a:ext cx="3446463" cy="2804617"/>
          </a:xfrm>
        </p:spPr>
        <p:txBody>
          <a:bodyPr/>
          <a:lstStyle/>
          <a:p>
            <a:pPr algn="just">
              <a:spcBef>
                <a:spcPts val="1800"/>
              </a:spcBef>
            </a:pPr>
            <a:r>
              <a:rPr lang="fr-FR" dirty="0"/>
              <a:t>LA PRODUCTION DES DÉCHETS</a:t>
            </a:r>
          </a:p>
          <a:p>
            <a:pPr marL="0" indent="0" algn="just">
              <a:buNone/>
            </a:pPr>
            <a:r>
              <a:rPr lang="fr-FR" sz="1000" b="0" dirty="0">
                <a:solidFill>
                  <a:schemeClr val="tx1"/>
                </a:solidFill>
                <a:latin typeface="+mn-lt"/>
              </a:rPr>
              <a:t>A l’échelle du territoire, la production d’ordures ménagères diminue globalement depuis 2010 avec toutefois un ralentissement de cette tendance depuis 2015. L’augmentation de la production d’OM entre 2017 et 2018 s’explique notamment par l’augmentation importante de la population suite à l’intégration de 8 communes dans la compétence du </a:t>
            </a:r>
            <a:r>
              <a:rPr lang="fr-FR" sz="1000" b="0" dirty="0" err="1">
                <a:solidFill>
                  <a:schemeClr val="tx1"/>
                </a:solidFill>
                <a:latin typeface="+mn-lt"/>
              </a:rPr>
              <a:t>SICTOM</a:t>
            </a:r>
            <a:r>
              <a:rPr lang="fr-FR" sz="1000" b="0" dirty="0">
                <a:solidFill>
                  <a:schemeClr val="tx1"/>
                </a:solidFill>
                <a:latin typeface="+mn-lt"/>
              </a:rPr>
              <a:t> Nord Allier.</a:t>
            </a:r>
          </a:p>
          <a:p>
            <a:pPr marL="0" indent="0" algn="just">
              <a:buNone/>
            </a:pPr>
            <a:r>
              <a:rPr lang="fr-FR" sz="1000" b="0" dirty="0">
                <a:solidFill>
                  <a:schemeClr val="tx1"/>
                </a:solidFill>
                <a:latin typeface="+mn-lt"/>
              </a:rPr>
              <a:t>Sur le même temps, les apports en déchetterie ainsi que la collecte sélective ont progressé. Les tendances d’évolution entre les deux structures collectrices sont toutefois différentes avec notamment +27% d’apport en déchetterie sur le </a:t>
            </a:r>
            <a:r>
              <a:rPr lang="fr-FR" sz="1000" b="0" dirty="0" err="1">
                <a:solidFill>
                  <a:schemeClr val="tx1"/>
                </a:solidFill>
                <a:latin typeface="+mn-lt"/>
              </a:rPr>
              <a:t>SICTOM</a:t>
            </a:r>
            <a:r>
              <a:rPr lang="fr-FR" sz="1000" b="0" dirty="0">
                <a:solidFill>
                  <a:schemeClr val="tx1"/>
                </a:solidFill>
                <a:latin typeface="+mn-lt"/>
              </a:rPr>
              <a:t> Nord Allier entre 2010 et 2018 (contre seulement +12% sur le </a:t>
            </a:r>
            <a:r>
              <a:rPr lang="fr-FR" sz="1000" b="0" dirty="0" err="1">
                <a:solidFill>
                  <a:schemeClr val="tx1"/>
                </a:solidFill>
                <a:latin typeface="+mn-lt"/>
              </a:rPr>
              <a:t>SICTOM</a:t>
            </a:r>
            <a:r>
              <a:rPr lang="fr-FR" sz="1000" b="0" dirty="0">
                <a:solidFill>
                  <a:schemeClr val="tx1"/>
                </a:solidFill>
                <a:latin typeface="+mn-lt"/>
              </a:rPr>
              <a:t> Sud Allier entre 2010 et 2017). </a:t>
            </a:r>
          </a:p>
          <a:p>
            <a:pPr marL="0" indent="0" algn="just">
              <a:buNone/>
            </a:pPr>
            <a:r>
              <a:rPr lang="fr-FR" sz="1000" b="0" dirty="0">
                <a:solidFill>
                  <a:schemeClr val="tx1"/>
                </a:solidFill>
                <a:latin typeface="+mn-lt"/>
              </a:rPr>
              <a:t>La qualité du tri des emballages ménagers recyclables est globalement bonne avec un taux d’environ 14% sur l’ensemble du territoire (Source : Rapports annuels 2017 et 2018 </a:t>
            </a:r>
            <a:r>
              <a:rPr lang="fr-FR" sz="1000" b="0" dirty="0" err="1">
                <a:solidFill>
                  <a:schemeClr val="tx1"/>
                </a:solidFill>
                <a:latin typeface="+mn-lt"/>
              </a:rPr>
              <a:t>SICTOM</a:t>
            </a:r>
            <a:r>
              <a:rPr lang="fr-FR" sz="1000" b="0" dirty="0">
                <a:solidFill>
                  <a:schemeClr val="tx1"/>
                </a:solidFill>
                <a:latin typeface="+mn-lt"/>
              </a:rPr>
              <a:t> Nord Allier et Sud Allier).</a:t>
            </a:r>
          </a:p>
        </p:txBody>
      </p:sp>
      <p:sp>
        <p:nvSpPr>
          <p:cNvPr id="12" name="ZoneTexte 11"/>
          <p:cNvSpPr txBox="1"/>
          <p:nvPr/>
        </p:nvSpPr>
        <p:spPr>
          <a:xfrm>
            <a:off x="285448" y="3375782"/>
            <a:ext cx="4608512" cy="369332"/>
          </a:xfrm>
          <a:prstGeom prst="rect">
            <a:avLst/>
          </a:prstGeom>
          <a:noFill/>
        </p:spPr>
        <p:txBody>
          <a:bodyPr wrap="square" rtlCol="0">
            <a:spAutoFit/>
          </a:bodyPr>
          <a:lstStyle>
            <a:defPPr>
              <a:defRPr lang="en-US"/>
            </a:defPPr>
            <a:lvl1pPr>
              <a:defRPr sz="900" i="1">
                <a:latin typeface="+mj-lt"/>
              </a:defRPr>
            </a:lvl1pPr>
          </a:lstStyle>
          <a:p>
            <a:r>
              <a:rPr lang="fr-FR" dirty="0"/>
              <a:t>Evolution de la production de déchets ménagers totale sur le territoire du </a:t>
            </a:r>
            <a:r>
              <a:rPr lang="en-US" dirty="0" err="1"/>
              <a:t>SICTOM</a:t>
            </a:r>
            <a:r>
              <a:rPr lang="en-US" dirty="0"/>
              <a:t> </a:t>
            </a:r>
            <a:r>
              <a:rPr lang="en-US" dirty="0" err="1"/>
              <a:t>Sud</a:t>
            </a:r>
            <a:r>
              <a:rPr lang="en-US" dirty="0"/>
              <a:t> Allier </a:t>
            </a:r>
            <a:r>
              <a:rPr lang="fr-FR" dirty="0"/>
              <a:t>(Source: Rapport annuel, </a:t>
            </a:r>
            <a:r>
              <a:rPr lang="fr-FR" dirty="0" err="1"/>
              <a:t>SICTOM</a:t>
            </a:r>
            <a:r>
              <a:rPr lang="fr-FR" dirty="0"/>
              <a:t> Sud 2017)</a:t>
            </a:r>
          </a:p>
        </p:txBody>
      </p:sp>
      <p:graphicFrame>
        <p:nvGraphicFramePr>
          <p:cNvPr id="13" name="Graphique 12"/>
          <p:cNvGraphicFramePr>
            <a:graphicFrameLocks/>
          </p:cNvGraphicFramePr>
          <p:nvPr/>
        </p:nvGraphicFramePr>
        <p:xfrm>
          <a:off x="359229" y="1097568"/>
          <a:ext cx="4241799" cy="22999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aphique 14"/>
          <p:cNvGraphicFramePr>
            <a:graphicFrameLocks/>
          </p:cNvGraphicFramePr>
          <p:nvPr/>
        </p:nvGraphicFramePr>
        <p:xfrm>
          <a:off x="636950" y="3739021"/>
          <a:ext cx="4176394" cy="2357407"/>
        </p:xfrm>
        <a:graphic>
          <a:graphicData uri="http://schemas.openxmlformats.org/drawingml/2006/chart">
            <c:chart xmlns:c="http://schemas.openxmlformats.org/drawingml/2006/chart" xmlns:r="http://schemas.openxmlformats.org/officeDocument/2006/relationships" r:id="rId3"/>
          </a:graphicData>
        </a:graphic>
      </p:graphicFrame>
      <p:sp>
        <p:nvSpPr>
          <p:cNvPr id="16" name="ZoneTexte 15"/>
          <p:cNvSpPr txBox="1"/>
          <p:nvPr/>
        </p:nvSpPr>
        <p:spPr>
          <a:xfrm>
            <a:off x="258278" y="6051380"/>
            <a:ext cx="4608512" cy="369332"/>
          </a:xfrm>
          <a:prstGeom prst="rect">
            <a:avLst/>
          </a:prstGeom>
          <a:noFill/>
        </p:spPr>
        <p:txBody>
          <a:bodyPr wrap="square" rtlCol="0">
            <a:spAutoFit/>
          </a:bodyPr>
          <a:lstStyle>
            <a:defPPr>
              <a:defRPr lang="en-US"/>
            </a:defPPr>
            <a:lvl1pPr>
              <a:defRPr sz="900" i="1">
                <a:latin typeface="+mj-lt"/>
              </a:defRPr>
            </a:lvl1pPr>
          </a:lstStyle>
          <a:p>
            <a:r>
              <a:rPr lang="fr-FR" dirty="0"/>
              <a:t>Evolution de la production de déchets ménagers par habitant sur le territoire du </a:t>
            </a:r>
            <a:r>
              <a:rPr lang="en-US" dirty="0" err="1"/>
              <a:t>SICTOM</a:t>
            </a:r>
            <a:r>
              <a:rPr lang="en-US" dirty="0"/>
              <a:t> Nord Allier </a:t>
            </a:r>
            <a:r>
              <a:rPr lang="fr-FR" dirty="0"/>
              <a:t>(Source: Rapports annuels </a:t>
            </a:r>
            <a:r>
              <a:rPr lang="fr-FR" dirty="0" err="1"/>
              <a:t>SICTOM</a:t>
            </a:r>
            <a:r>
              <a:rPr lang="fr-FR" dirty="0"/>
              <a:t> Nord Allier)</a:t>
            </a:r>
          </a:p>
        </p:txBody>
      </p:sp>
      <p:grpSp>
        <p:nvGrpSpPr>
          <p:cNvPr id="6" name="Groupe 5"/>
          <p:cNvGrpSpPr/>
          <p:nvPr/>
        </p:nvGrpSpPr>
        <p:grpSpPr>
          <a:xfrm>
            <a:off x="5279571" y="3971865"/>
            <a:ext cx="3503880" cy="2470954"/>
            <a:chOff x="5333999" y="4004522"/>
            <a:chExt cx="3503880" cy="2470954"/>
          </a:xfrm>
        </p:grpSpPr>
        <p:sp>
          <p:nvSpPr>
            <p:cNvPr id="17" name="Rectangle 16"/>
            <p:cNvSpPr/>
            <p:nvPr/>
          </p:nvSpPr>
          <p:spPr>
            <a:xfrm>
              <a:off x="5341144" y="4305651"/>
              <a:ext cx="3496735" cy="2169825"/>
            </a:xfrm>
            <a:prstGeom prst="rect">
              <a:avLst/>
            </a:prstGeom>
            <a:ln w="12700">
              <a:solidFill>
                <a:srgbClr val="79BFDF"/>
              </a:solidFill>
              <a:prstDash val="sysDot"/>
            </a:ln>
          </p:spPr>
          <p:txBody>
            <a:bodyPr wrap="square" numCol="1" spcCol="216000">
              <a:spAutoFit/>
            </a:bodyPr>
            <a:lstStyle/>
            <a:p>
              <a:pPr algn="just">
                <a:spcAft>
                  <a:spcPts val="600"/>
                </a:spcAft>
              </a:pPr>
              <a:r>
                <a:rPr lang="fr-FR" sz="1000" dirty="0"/>
                <a:t>La réduction de la production de déchets ainsi que l’amélioration de la qualité du tri concourent à une diminution des émissions de gaz à effet de serre (dioxyde de carbone et méthane). En effet, la réduction à la source de la production de déchets permet d’une part de diminuer les besoins en stockage de déchets, et d’autre part de diminuer la quantité de déchets à incinérer, ces activités étant très émettrices de GES.</a:t>
              </a:r>
            </a:p>
            <a:p>
              <a:pPr algn="just">
                <a:spcAft>
                  <a:spcPts val="600"/>
                </a:spcAft>
              </a:pPr>
              <a:r>
                <a:rPr lang="fr-FR" sz="1000" dirty="0"/>
                <a:t>Ainsi dans un objectif d’atténuation des changements climatiques via la maitrise des déchets, la réduction à la source constitue le levier principal et la valorisation constitue le second levier : la tendance du territoire est à conforter. Il est à rappeler que seulement 3% des émissions de GES de l’Allier sont imputables aux déchets.</a:t>
              </a:r>
            </a:p>
          </p:txBody>
        </p:sp>
        <p:grpSp>
          <p:nvGrpSpPr>
            <p:cNvPr id="18" name="Groupe 17">
              <a:extLst>
                <a:ext uri="{FF2B5EF4-FFF2-40B4-BE49-F238E27FC236}">
                  <a16:creationId xmlns:a16="http://schemas.microsoft.com/office/drawing/2014/main" id="{AA762EA7-6F88-4716-88B9-2D92F8998A7E}"/>
                </a:ext>
              </a:extLst>
            </p:cNvPr>
            <p:cNvGrpSpPr/>
            <p:nvPr/>
          </p:nvGrpSpPr>
          <p:grpSpPr>
            <a:xfrm>
              <a:off x="5333999" y="4004522"/>
              <a:ext cx="1639389" cy="300059"/>
              <a:chOff x="5352783" y="3886201"/>
              <a:chExt cx="1639389" cy="300059"/>
            </a:xfrm>
          </p:grpSpPr>
          <p:sp>
            <p:nvSpPr>
              <p:cNvPr id="20" name="Rectangle 19">
                <a:extLst>
                  <a:ext uri="{FF2B5EF4-FFF2-40B4-BE49-F238E27FC236}">
                    <a16:creationId xmlns:a16="http://schemas.microsoft.com/office/drawing/2014/main" id="{264ED13B-75ED-43A5-8592-30C2A41458AB}"/>
                  </a:ext>
                </a:extLst>
              </p:cNvPr>
              <p:cNvSpPr/>
              <p:nvPr/>
            </p:nvSpPr>
            <p:spPr>
              <a:xfrm>
                <a:off x="5364159" y="3886201"/>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81BC3ECD-6847-4D91-82C0-4AE005B26969}"/>
                  </a:ext>
                </a:extLst>
              </p:cNvPr>
              <p:cNvSpPr txBox="1"/>
              <p:nvPr/>
            </p:nvSpPr>
            <p:spPr>
              <a:xfrm>
                <a:off x="5352783" y="3907465"/>
                <a:ext cx="1639389" cy="246221"/>
              </a:xfrm>
              <a:prstGeom prst="rect">
                <a:avLst/>
              </a:prstGeom>
              <a:noFill/>
            </p:spPr>
            <p:txBody>
              <a:bodyPr wrap="square" rtlCol="0">
                <a:spAutoFit/>
              </a:bodyPr>
              <a:lstStyle/>
              <a:p>
                <a:r>
                  <a:rPr lang="fr-FR" sz="1000" b="1" i="1" dirty="0">
                    <a:solidFill>
                      <a:schemeClr val="bg1"/>
                    </a:solidFill>
                  </a:rPr>
                  <a:t>Dans le cadre du PCAET...</a:t>
                </a:r>
              </a:p>
            </p:txBody>
          </p:sp>
        </p:grpSp>
      </p:grpSp>
      <p:sp>
        <p:nvSpPr>
          <p:cNvPr id="14" name="Espace réservé du texte 2"/>
          <p:cNvSpPr txBox="1">
            <a:spLocks/>
          </p:cNvSpPr>
          <p:nvPr/>
        </p:nvSpPr>
        <p:spPr>
          <a:xfrm>
            <a:off x="453615" y="524295"/>
            <a:ext cx="8842786" cy="43012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600" b="1" kern="1200">
                <a:solidFill>
                  <a:schemeClr val="bg1"/>
                </a:solidFill>
                <a:latin typeface="Gadug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dirty="0"/>
              <a:t>LA GESTION DES DECHETS - Zoom sur </a:t>
            </a:r>
            <a:r>
              <a:rPr lang="fr-FR" dirty="0" err="1"/>
              <a:t>Entr’Allier</a:t>
            </a:r>
            <a:r>
              <a:rPr lang="fr-FR" dirty="0"/>
              <a:t> Besbre Loire</a:t>
            </a:r>
          </a:p>
        </p:txBody>
      </p:sp>
    </p:spTree>
    <p:extLst>
      <p:ext uri="{BB962C8B-B14F-4D97-AF65-F5344CB8AC3E}">
        <p14:creationId xmlns:p14="http://schemas.microsoft.com/office/powerpoint/2010/main" val="39867289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118</a:t>
            </a:fld>
            <a:endParaRPr lang="fr-FR" dirty="0">
              <a:solidFill>
                <a:prstClr val="black">
                  <a:tint val="75000"/>
                </a:prstClr>
              </a:solidFill>
            </a:endParaRPr>
          </a:p>
        </p:txBody>
      </p:sp>
      <p:sp>
        <p:nvSpPr>
          <p:cNvPr id="4" name="Espace réservé du texte 3"/>
          <p:cNvSpPr>
            <a:spLocks noGrp="1"/>
          </p:cNvSpPr>
          <p:nvPr>
            <p:ph type="body" sz="quarter" idx="14"/>
          </p:nvPr>
        </p:nvSpPr>
        <p:spPr>
          <a:xfrm>
            <a:off x="5105400" y="1232807"/>
            <a:ext cx="3799155" cy="4977947"/>
          </a:xfrm>
        </p:spPr>
        <p:txBody>
          <a:bodyPr/>
          <a:lstStyle/>
          <a:p>
            <a:r>
              <a:rPr lang="fr-FR" dirty="0"/>
              <a:t>TRAITEMENT ET VALORISATION DES DÉCHETS</a:t>
            </a:r>
          </a:p>
          <a:p>
            <a:pPr marL="0" indent="0" algn="just">
              <a:buNone/>
            </a:pPr>
            <a:r>
              <a:rPr lang="fr-FR" sz="1000" b="0" dirty="0">
                <a:solidFill>
                  <a:schemeClr val="tx1"/>
                </a:solidFill>
                <a:latin typeface="+mn-lt"/>
              </a:rPr>
              <a:t>Outre les filières de valorisation matière (compostage, réemploi matériaux, etc.), la valorisation des déchets du territoire passe également par :</a:t>
            </a:r>
          </a:p>
          <a:p>
            <a:pPr algn="just">
              <a:spcBef>
                <a:spcPts val="300"/>
              </a:spcBef>
              <a:buClr>
                <a:srgbClr val="218BC7"/>
              </a:buClr>
              <a:buSzPct val="80000"/>
            </a:pPr>
            <a:r>
              <a:rPr lang="fr-FR" sz="1000" b="0" dirty="0">
                <a:solidFill>
                  <a:schemeClr val="tx1"/>
                </a:solidFill>
                <a:latin typeface="+mn-lt"/>
              </a:rPr>
              <a:t>L’incinération à l’</a:t>
            </a:r>
            <a:r>
              <a:rPr lang="fr-FR" sz="1000" b="0" dirty="0" err="1">
                <a:solidFill>
                  <a:schemeClr val="tx1"/>
                </a:solidFill>
                <a:latin typeface="+mn-lt"/>
              </a:rPr>
              <a:t>UVEOM</a:t>
            </a:r>
            <a:r>
              <a:rPr lang="fr-FR" sz="1000" b="0" dirty="0">
                <a:solidFill>
                  <a:schemeClr val="tx1"/>
                </a:solidFill>
                <a:latin typeface="+mn-lt"/>
              </a:rPr>
              <a:t> (Unité de Valorisation Energétique des Ordures Ménagères) de Bayet avec une production d’énergie associée : 109 416 </a:t>
            </a:r>
            <a:r>
              <a:rPr lang="fr-FR" sz="1000" b="0" dirty="0" err="1">
                <a:solidFill>
                  <a:schemeClr val="tx1"/>
                </a:solidFill>
                <a:latin typeface="+mn-lt"/>
              </a:rPr>
              <a:t>MWh</a:t>
            </a:r>
            <a:r>
              <a:rPr lang="fr-FR" sz="1000" b="0" dirty="0">
                <a:solidFill>
                  <a:schemeClr val="tx1"/>
                </a:solidFill>
                <a:latin typeface="+mn-lt"/>
              </a:rPr>
              <a:t> produit en 2017 (S. Sud Allier)</a:t>
            </a:r>
          </a:p>
          <a:p>
            <a:pPr algn="just">
              <a:spcBef>
                <a:spcPts val="300"/>
              </a:spcBef>
              <a:buClr>
                <a:srgbClr val="218BC7"/>
              </a:buClr>
              <a:buSzPct val="80000"/>
            </a:pPr>
            <a:r>
              <a:rPr lang="fr-FR" sz="1000" b="0" dirty="0">
                <a:solidFill>
                  <a:schemeClr val="tx1"/>
                </a:solidFill>
                <a:latin typeface="+mn-lt"/>
              </a:rPr>
              <a:t>L’enfouissement avec récupération et transformation du biogaz en énergie à l’Installation de Stockage Non Dangereux (</a:t>
            </a:r>
            <a:r>
              <a:rPr lang="fr-FR" sz="1000" b="0" dirty="0" err="1">
                <a:solidFill>
                  <a:schemeClr val="tx1"/>
                </a:solidFill>
                <a:latin typeface="+mn-lt"/>
              </a:rPr>
              <a:t>ISDND</a:t>
            </a:r>
            <a:r>
              <a:rPr lang="fr-FR" sz="1000" b="0" dirty="0">
                <a:solidFill>
                  <a:schemeClr val="tx1"/>
                </a:solidFill>
                <a:latin typeface="+mn-lt"/>
              </a:rPr>
              <a:t>) de Chézy : 7 600 </a:t>
            </a:r>
            <a:r>
              <a:rPr lang="fr-FR" sz="1000" b="0" dirty="0" err="1">
                <a:solidFill>
                  <a:schemeClr val="tx1"/>
                </a:solidFill>
                <a:latin typeface="+mn-lt"/>
              </a:rPr>
              <a:t>MWh</a:t>
            </a:r>
            <a:r>
              <a:rPr lang="fr-FR" sz="1000" b="0" dirty="0">
                <a:solidFill>
                  <a:schemeClr val="tx1"/>
                </a:solidFill>
                <a:latin typeface="+mn-lt"/>
              </a:rPr>
              <a:t> d’énergie électrique produite par an et valorisation de l’énergie thermique résiduelle par alimentation d’un réseau de chaleur urbain (S. Nord Allier)</a:t>
            </a:r>
          </a:p>
          <a:p>
            <a:pPr marL="0" indent="0" algn="just">
              <a:buNone/>
            </a:pPr>
            <a:r>
              <a:rPr lang="fr-FR" sz="1000" b="0" dirty="0">
                <a:solidFill>
                  <a:schemeClr val="tx1"/>
                </a:solidFill>
                <a:latin typeface="+mn-lt"/>
              </a:rPr>
              <a:t>Afin d’assurer le maintien en fonctionnement des lignes d’incinération, des ordures ménagères hors </a:t>
            </a:r>
            <a:r>
              <a:rPr lang="fr-FR" sz="1000" b="0" dirty="0" err="1">
                <a:solidFill>
                  <a:schemeClr val="tx1"/>
                </a:solidFill>
                <a:latin typeface="+mn-lt"/>
              </a:rPr>
              <a:t>SICTOM</a:t>
            </a:r>
            <a:r>
              <a:rPr lang="fr-FR" sz="1000" b="0" dirty="0">
                <a:solidFill>
                  <a:schemeClr val="tx1"/>
                </a:solidFill>
                <a:latin typeface="+mn-lt"/>
              </a:rPr>
              <a:t> Sud Allier sont réceptionnées (Bas-Rhin, Loire, Nièvre). Ces apports extérieurs sont en hausse de 5,2 % en 2017 par rapport à 2016.</a:t>
            </a:r>
          </a:p>
          <a:p>
            <a:pPr marL="0" indent="0" algn="just">
              <a:buNone/>
            </a:pPr>
            <a:endParaRPr lang="fr-FR" sz="1000" b="0" dirty="0">
              <a:solidFill>
                <a:schemeClr val="tx1"/>
              </a:solidFill>
              <a:latin typeface="+mn-lt"/>
            </a:endParaRPr>
          </a:p>
          <a:p>
            <a:pPr marL="0" lvl="0" indent="0" algn="just">
              <a:buNone/>
            </a:pPr>
            <a:endParaRPr lang="fr-FR" sz="1000" b="0" dirty="0">
              <a:solidFill>
                <a:schemeClr val="tx1"/>
              </a:solidFill>
              <a:latin typeface="+mn-lt"/>
            </a:endParaRPr>
          </a:p>
          <a:p>
            <a:pPr marL="0" indent="0" algn="just">
              <a:buNone/>
            </a:pPr>
            <a:endParaRPr lang="fr-FR" sz="1000" b="0" dirty="0">
              <a:solidFill>
                <a:srgbClr val="FF0000"/>
              </a:solidFill>
              <a:latin typeface="+mn-lt"/>
            </a:endParaRPr>
          </a:p>
          <a:p>
            <a:pPr algn="just"/>
            <a:endParaRPr lang="fr-FR" sz="1000" b="0" dirty="0">
              <a:solidFill>
                <a:srgbClr val="FF0000"/>
              </a:solidFill>
              <a:latin typeface="+mn-lt"/>
            </a:endParaRPr>
          </a:p>
          <a:p>
            <a:pPr marL="0" indent="0" algn="just">
              <a:buNone/>
            </a:pPr>
            <a:endParaRPr lang="fr-FR" sz="1000" b="0" dirty="0">
              <a:solidFill>
                <a:schemeClr val="tx1"/>
              </a:solidFill>
              <a:latin typeface="+mn-lt"/>
            </a:endParaRPr>
          </a:p>
        </p:txBody>
      </p:sp>
      <p:graphicFrame>
        <p:nvGraphicFramePr>
          <p:cNvPr id="6" name="Graphique 5"/>
          <p:cNvGraphicFramePr>
            <a:graphicFrameLocks/>
          </p:cNvGraphicFramePr>
          <p:nvPr/>
        </p:nvGraphicFramePr>
        <p:xfrm>
          <a:off x="326571" y="1072514"/>
          <a:ext cx="4081067" cy="2321117"/>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281286" y="3351300"/>
            <a:ext cx="4608512" cy="369332"/>
          </a:xfrm>
          <a:prstGeom prst="rect">
            <a:avLst/>
          </a:prstGeom>
          <a:noFill/>
        </p:spPr>
        <p:txBody>
          <a:bodyPr wrap="square" rtlCol="0">
            <a:spAutoFit/>
          </a:bodyPr>
          <a:lstStyle>
            <a:defPPr>
              <a:defRPr lang="en-US"/>
            </a:defPPr>
            <a:lvl1pPr algn="r">
              <a:defRPr sz="900" i="1">
                <a:latin typeface="+mj-lt"/>
              </a:defRPr>
            </a:lvl1pPr>
          </a:lstStyle>
          <a:p>
            <a:pPr algn="l"/>
            <a:r>
              <a:rPr lang="en-US" dirty="0"/>
              <a:t>Orientations des </a:t>
            </a:r>
            <a:r>
              <a:rPr lang="en-US" dirty="0" err="1"/>
              <a:t>Déchets</a:t>
            </a:r>
            <a:r>
              <a:rPr lang="en-US" dirty="0"/>
              <a:t> </a:t>
            </a:r>
            <a:r>
              <a:rPr lang="en-US" dirty="0" err="1"/>
              <a:t>Ménagers</a:t>
            </a:r>
            <a:r>
              <a:rPr lang="en-US" dirty="0"/>
              <a:t> </a:t>
            </a:r>
            <a:r>
              <a:rPr lang="en-US" dirty="0" err="1"/>
              <a:t>Assimilés</a:t>
            </a:r>
            <a:r>
              <a:rPr lang="en-US" dirty="0"/>
              <a:t> (DMA) sur le SICTOM </a:t>
            </a:r>
            <a:r>
              <a:rPr lang="en-US" dirty="0" err="1"/>
              <a:t>Sud</a:t>
            </a:r>
            <a:r>
              <a:rPr lang="en-US" dirty="0"/>
              <a:t> Allier - </a:t>
            </a:r>
            <a:r>
              <a:rPr lang="fr-FR" dirty="0"/>
              <a:t>Source: Données SINOE </a:t>
            </a:r>
            <a:r>
              <a:rPr lang="fr-FR" dirty="0" err="1"/>
              <a:t>Dechets</a:t>
            </a:r>
            <a:endParaRPr lang="fr-FR" dirty="0"/>
          </a:p>
        </p:txBody>
      </p:sp>
      <p:graphicFrame>
        <p:nvGraphicFramePr>
          <p:cNvPr id="11" name="Graphique 10"/>
          <p:cNvGraphicFramePr>
            <a:graphicFrameLocks/>
          </p:cNvGraphicFramePr>
          <p:nvPr/>
        </p:nvGraphicFramePr>
        <p:xfrm>
          <a:off x="250734" y="3775203"/>
          <a:ext cx="4083892" cy="2186598"/>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p:cNvSpPr txBox="1"/>
          <p:nvPr/>
        </p:nvSpPr>
        <p:spPr>
          <a:xfrm>
            <a:off x="205087" y="6038001"/>
            <a:ext cx="4608512" cy="369332"/>
          </a:xfrm>
          <a:prstGeom prst="rect">
            <a:avLst/>
          </a:prstGeom>
          <a:noFill/>
        </p:spPr>
        <p:txBody>
          <a:bodyPr wrap="square" rtlCol="0">
            <a:spAutoFit/>
          </a:bodyPr>
          <a:lstStyle>
            <a:defPPr>
              <a:defRPr lang="en-US"/>
            </a:defPPr>
            <a:lvl1pPr>
              <a:defRPr sz="900" i="1">
                <a:latin typeface="+mj-lt"/>
              </a:defRPr>
            </a:lvl1pPr>
          </a:lstStyle>
          <a:p>
            <a:r>
              <a:rPr lang="en-US" dirty="0"/>
              <a:t>Orientations des </a:t>
            </a:r>
            <a:r>
              <a:rPr lang="en-US" dirty="0" err="1"/>
              <a:t>Déchets</a:t>
            </a:r>
            <a:r>
              <a:rPr lang="en-US" dirty="0"/>
              <a:t> </a:t>
            </a:r>
            <a:r>
              <a:rPr lang="en-US" dirty="0" err="1"/>
              <a:t>Ménagers</a:t>
            </a:r>
            <a:r>
              <a:rPr lang="en-US" dirty="0"/>
              <a:t> </a:t>
            </a:r>
            <a:r>
              <a:rPr lang="en-US" dirty="0" err="1"/>
              <a:t>Assimilés</a:t>
            </a:r>
            <a:r>
              <a:rPr lang="en-US" dirty="0"/>
              <a:t> (DMA) sur le </a:t>
            </a:r>
            <a:r>
              <a:rPr lang="en-US" dirty="0" err="1"/>
              <a:t>SICTOM</a:t>
            </a:r>
            <a:r>
              <a:rPr lang="en-US" dirty="0"/>
              <a:t> Nord Allier</a:t>
            </a:r>
          </a:p>
          <a:p>
            <a:r>
              <a:rPr lang="fr-FR" dirty="0"/>
              <a:t>(Source: Données </a:t>
            </a:r>
            <a:r>
              <a:rPr lang="fr-FR" dirty="0" err="1"/>
              <a:t>SINOE</a:t>
            </a:r>
            <a:r>
              <a:rPr lang="fr-FR" dirty="0"/>
              <a:t> </a:t>
            </a:r>
            <a:r>
              <a:rPr lang="fr-FR" dirty="0" err="1"/>
              <a:t>Dechets</a:t>
            </a:r>
            <a:r>
              <a:rPr lang="fr-FR" dirty="0"/>
              <a:t>)</a:t>
            </a:r>
          </a:p>
        </p:txBody>
      </p:sp>
      <p:sp>
        <p:nvSpPr>
          <p:cNvPr id="15" name="Rectangle 14"/>
          <p:cNvSpPr/>
          <p:nvPr/>
        </p:nvSpPr>
        <p:spPr>
          <a:xfrm>
            <a:off x="4836469" y="4185782"/>
            <a:ext cx="4081085" cy="2246769"/>
          </a:xfrm>
          <a:prstGeom prst="rect">
            <a:avLst/>
          </a:prstGeom>
        </p:spPr>
        <p:txBody>
          <a:bodyPr wrap="square" numCol="1" spcCol="216000">
            <a:spAutoFit/>
          </a:bodyPr>
          <a:lstStyle/>
          <a:p>
            <a:pPr algn="just">
              <a:spcAft>
                <a:spcPts val="600"/>
              </a:spcAft>
            </a:pPr>
            <a:r>
              <a:rPr lang="fr-FR" sz="1000" dirty="0"/>
              <a:t>La valorisation matière contribue à limiter l’enfouissement et l’incinération des déchets limitant ainsi les émissions de GES et de polluants. La récupération de l’énergie produite dans le cadre de l’incinération des déchets constitue un potentiel de production d’énergie à valoriser sur le territoire. Toutefois la nécessité d’apport extérieur dans le fonctionnement de l’incinérateur implique un transport source supplémentaire d’émissions de GES et de polluants.</a:t>
            </a:r>
          </a:p>
          <a:p>
            <a:pPr algn="just">
              <a:spcAft>
                <a:spcPts val="600"/>
              </a:spcAft>
            </a:pPr>
            <a:r>
              <a:rPr lang="fr-FR" sz="1000" dirty="0"/>
              <a:t>Dans un objectif d’atténuation du changement climatique et de développement des énergies renouvelables, la stratégie du PCAET doit aborder la valorisation matière et énergétique des déchets, et également des déchets produits par les chantiers d’amélioration énergétique du bâti, en cohérence avec les opportunités du territoire et notamment les besoins de fonctionnement des installations.</a:t>
            </a:r>
          </a:p>
        </p:txBody>
      </p:sp>
      <p:sp>
        <p:nvSpPr>
          <p:cNvPr id="17" name="Rectangle 16">
            <a:extLst>
              <a:ext uri="{FF2B5EF4-FFF2-40B4-BE49-F238E27FC236}">
                <a16:creationId xmlns:a16="http://schemas.microsoft.com/office/drawing/2014/main" id="{38BF667B-2FC8-479B-953B-D7468AB604E5}"/>
              </a:ext>
            </a:extLst>
          </p:cNvPr>
          <p:cNvSpPr/>
          <p:nvPr/>
        </p:nvSpPr>
        <p:spPr>
          <a:xfrm>
            <a:off x="4836470" y="4185782"/>
            <a:ext cx="4105030" cy="2113074"/>
          </a:xfrm>
          <a:prstGeom prst="rect">
            <a:avLst/>
          </a:prstGeom>
          <a:noFill/>
          <a:ln w="1270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64ED13B-75ED-43A5-8592-30C2A41458AB}"/>
              </a:ext>
            </a:extLst>
          </p:cNvPr>
          <p:cNvSpPr/>
          <p:nvPr/>
        </p:nvSpPr>
        <p:spPr>
          <a:xfrm>
            <a:off x="4828001" y="3877254"/>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81BC3ECD-6847-4D91-82C0-4AE005B26969}"/>
              </a:ext>
            </a:extLst>
          </p:cNvPr>
          <p:cNvSpPr txBox="1"/>
          <p:nvPr/>
        </p:nvSpPr>
        <p:spPr>
          <a:xfrm>
            <a:off x="4813599" y="3901461"/>
            <a:ext cx="1677486" cy="246221"/>
          </a:xfrm>
          <a:prstGeom prst="rect">
            <a:avLst/>
          </a:prstGeom>
          <a:noFill/>
        </p:spPr>
        <p:txBody>
          <a:bodyPr wrap="square" rtlCol="0">
            <a:spAutoFit/>
          </a:bodyPr>
          <a:lstStyle/>
          <a:p>
            <a:r>
              <a:rPr lang="fr-FR" sz="1000" b="1" i="1" dirty="0">
                <a:solidFill>
                  <a:schemeClr val="bg1"/>
                </a:solidFill>
              </a:rPr>
              <a:t>Dans le cadre du PCAET...</a:t>
            </a:r>
          </a:p>
        </p:txBody>
      </p:sp>
      <p:sp>
        <p:nvSpPr>
          <p:cNvPr id="14" name="Espace réservé du texte 2"/>
          <p:cNvSpPr txBox="1">
            <a:spLocks/>
          </p:cNvSpPr>
          <p:nvPr/>
        </p:nvSpPr>
        <p:spPr>
          <a:xfrm>
            <a:off x="453615" y="524295"/>
            <a:ext cx="8842786" cy="43012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600" b="1" kern="1200">
                <a:solidFill>
                  <a:schemeClr val="bg1"/>
                </a:solidFill>
                <a:latin typeface="Gadug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dirty="0"/>
              <a:t>LA GESTION DES DECHETS - Zoom sur </a:t>
            </a:r>
            <a:r>
              <a:rPr lang="fr-FR" dirty="0" err="1"/>
              <a:t>Entr’Allier</a:t>
            </a:r>
            <a:r>
              <a:rPr lang="fr-FR" dirty="0"/>
              <a:t> Besbre Loire</a:t>
            </a:r>
          </a:p>
        </p:txBody>
      </p:sp>
    </p:spTree>
    <p:extLst>
      <p:ext uri="{BB962C8B-B14F-4D97-AF65-F5344CB8AC3E}">
        <p14:creationId xmlns:p14="http://schemas.microsoft.com/office/powerpoint/2010/main" val="37585016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119</a:t>
            </a:fld>
            <a:endParaRPr lang="fr-FR" dirty="0">
              <a:solidFill>
                <a:prstClr val="black">
                  <a:tint val="75000"/>
                </a:prstClr>
              </a:solidFill>
            </a:endParaRPr>
          </a:p>
        </p:txBody>
      </p:sp>
      <p:sp>
        <p:nvSpPr>
          <p:cNvPr id="4" name="Espace réservé du texte 3"/>
          <p:cNvSpPr>
            <a:spLocks noGrp="1"/>
          </p:cNvSpPr>
          <p:nvPr>
            <p:ph type="body" sz="quarter" idx="14"/>
          </p:nvPr>
        </p:nvSpPr>
        <p:spPr/>
        <p:txBody>
          <a:bodyPr/>
          <a:lstStyle/>
          <a:p>
            <a:r>
              <a:rPr lang="fr-FR" dirty="0"/>
              <a:t>UN PROGRAMME DE PRÉVENTION DES DÉCHETS AMBITIEUX</a:t>
            </a:r>
          </a:p>
          <a:p>
            <a:pPr marL="0" lvl="0" indent="0" algn="just">
              <a:buNone/>
            </a:pPr>
            <a:r>
              <a:rPr lang="fr-FR" sz="1000" b="0" dirty="0">
                <a:solidFill>
                  <a:schemeClr val="tx1"/>
                </a:solidFill>
                <a:latin typeface="+mn-lt"/>
              </a:rPr>
              <a:t>Depuis plusieurs années le </a:t>
            </a:r>
            <a:r>
              <a:rPr lang="fr-FR" sz="1000" b="0" dirty="0" err="1">
                <a:solidFill>
                  <a:schemeClr val="tx1"/>
                </a:solidFill>
                <a:latin typeface="+mn-lt"/>
              </a:rPr>
              <a:t>SICTOM</a:t>
            </a:r>
            <a:r>
              <a:rPr lang="fr-FR" sz="1000" b="0" dirty="0">
                <a:solidFill>
                  <a:schemeClr val="tx1"/>
                </a:solidFill>
                <a:latin typeface="+mn-lt"/>
              </a:rPr>
              <a:t> Nord Allier et le </a:t>
            </a:r>
            <a:r>
              <a:rPr lang="fr-FR" sz="1000" b="0" dirty="0" err="1">
                <a:solidFill>
                  <a:schemeClr val="tx1"/>
                </a:solidFill>
                <a:latin typeface="+mn-lt"/>
              </a:rPr>
              <a:t>SICTOM</a:t>
            </a:r>
            <a:r>
              <a:rPr lang="fr-FR" sz="1000" b="0" dirty="0">
                <a:solidFill>
                  <a:schemeClr val="tx1"/>
                </a:solidFill>
                <a:latin typeface="+mn-lt"/>
              </a:rPr>
              <a:t> Sud Allier s’engagent dans des actions qui visent la réduction des déchets.</a:t>
            </a:r>
          </a:p>
          <a:p>
            <a:pPr marL="0" indent="0" algn="just">
              <a:buNone/>
            </a:pPr>
            <a:r>
              <a:rPr lang="fr-FR" sz="1000" b="0" dirty="0">
                <a:solidFill>
                  <a:schemeClr val="tx1"/>
                </a:solidFill>
                <a:latin typeface="+mn-lt"/>
              </a:rPr>
              <a:t>Entre 2011 et 2016, le SICTOM Sud-Allier a par ailleurs mis en œuvre sur l’ensemble de son territoire un Programme Local de prévention des déchets. Ce programme a eu des effets positifs sur la réduction de production des ordures ménagères, sur la réduction de la nocivité des déchets, ainsi que sur la mobilisation des acteurs du territoire.</a:t>
            </a:r>
          </a:p>
          <a:p>
            <a:pPr marL="0" lvl="0" indent="0" algn="just">
              <a:buNone/>
            </a:pPr>
            <a:r>
              <a:rPr lang="fr-FR" sz="1000" b="0" dirty="0">
                <a:solidFill>
                  <a:schemeClr val="tx1"/>
                </a:solidFill>
                <a:latin typeface="+mn-lt"/>
              </a:rPr>
              <a:t>Le SICTOM Nord Allier a quant à lui élaboré un nouveau Programme Local de Prévention des Déchets Ménagers et Assimilés (PLPDMA) qui entrera en vigueur en 2019.</a:t>
            </a:r>
          </a:p>
          <a:p>
            <a:pPr marL="0" lvl="0" indent="0" algn="just">
              <a:buNone/>
            </a:pPr>
            <a:r>
              <a:rPr lang="fr-FR" sz="1000" b="0" dirty="0">
                <a:solidFill>
                  <a:schemeClr val="tx1"/>
                </a:solidFill>
                <a:latin typeface="+mn-lt"/>
              </a:rPr>
              <a:t>Ces structures participent également chaque année à quelques événements locaux avec des stands ludiques, le prêt d'expositions ou la mise à disposition de guides pratiques</a:t>
            </a:r>
          </a:p>
          <a:p>
            <a:pPr marL="0" lvl="0" indent="0" algn="just">
              <a:buNone/>
            </a:pPr>
            <a:r>
              <a:rPr lang="fr-FR" sz="1000" b="0" dirty="0">
                <a:solidFill>
                  <a:schemeClr val="tx1"/>
                </a:solidFill>
                <a:latin typeface="+mn-lt"/>
              </a:rPr>
              <a:t>Enfin, ils accompagnent aussi les organisateurs dans la mise en œuvre d'</a:t>
            </a:r>
            <a:r>
              <a:rPr lang="fr-FR" sz="1000" b="0" dirty="0" err="1">
                <a:solidFill>
                  <a:schemeClr val="tx1"/>
                </a:solidFill>
                <a:latin typeface="+mn-lt"/>
              </a:rPr>
              <a:t>écogestes</a:t>
            </a:r>
            <a:r>
              <a:rPr lang="fr-FR" sz="1000" b="0" dirty="0">
                <a:solidFill>
                  <a:schemeClr val="tx1"/>
                </a:solidFill>
                <a:latin typeface="+mn-lt"/>
              </a:rPr>
              <a:t> : conseils pour réduire la production de déchets et bien trier les emballages, prêt de matériels et documents, aide à l'acquisition de gobelets réutilisables.</a:t>
            </a:r>
          </a:p>
          <a:p>
            <a:pPr marL="0" lvl="0" indent="0" algn="just">
              <a:buNone/>
            </a:pPr>
            <a:endParaRPr lang="fr-FR" sz="1000" b="0" dirty="0">
              <a:solidFill>
                <a:schemeClr val="tx1"/>
              </a:solidFill>
              <a:latin typeface="+mn-lt"/>
            </a:endParaRPr>
          </a:p>
          <a:p>
            <a:pPr marL="0" lvl="0" indent="0" algn="just">
              <a:buNone/>
            </a:pPr>
            <a:endParaRPr lang="fr-FR" sz="1000" b="0" dirty="0">
              <a:solidFill>
                <a:schemeClr val="tx1"/>
              </a:solidFill>
              <a:latin typeface="+mn-lt"/>
            </a:endParaRPr>
          </a:p>
          <a:p>
            <a:pPr marL="0" indent="0" algn="just">
              <a:buNone/>
            </a:pPr>
            <a:endParaRPr lang="fr-FR" sz="1000" b="0" dirty="0">
              <a:solidFill>
                <a:srgbClr val="FF0000"/>
              </a:solidFill>
              <a:latin typeface="+mn-lt"/>
            </a:endParaRPr>
          </a:p>
          <a:p>
            <a:pPr algn="just"/>
            <a:endParaRPr lang="fr-FR" sz="1000" b="0" dirty="0">
              <a:solidFill>
                <a:srgbClr val="FF0000"/>
              </a:solidFill>
              <a:latin typeface="+mn-lt"/>
            </a:endParaRPr>
          </a:p>
          <a:p>
            <a:pPr marL="0" indent="0" algn="just">
              <a:buNone/>
            </a:pPr>
            <a:endParaRPr lang="fr-FR" sz="1000" b="0" dirty="0">
              <a:solidFill>
                <a:schemeClr val="tx1"/>
              </a:solidFill>
              <a:latin typeface="+mn-lt"/>
            </a:endParaRPr>
          </a:p>
        </p:txBody>
      </p:sp>
      <p:pic>
        <p:nvPicPr>
          <p:cNvPr id="5" name="Image 4"/>
          <p:cNvPicPr>
            <a:picLocks noChangeAspect="1"/>
          </p:cNvPicPr>
          <p:nvPr/>
        </p:nvPicPr>
        <p:blipFill>
          <a:blip r:embed="rId2"/>
          <a:stretch>
            <a:fillRect/>
          </a:stretch>
        </p:blipFill>
        <p:spPr>
          <a:xfrm rot="5400000">
            <a:off x="1076317" y="786783"/>
            <a:ext cx="2957599" cy="3937001"/>
          </a:xfrm>
          <a:prstGeom prst="rect">
            <a:avLst/>
          </a:prstGeom>
        </p:spPr>
      </p:pic>
      <p:pic>
        <p:nvPicPr>
          <p:cNvPr id="10" name="Image 9"/>
          <p:cNvPicPr>
            <a:picLocks noChangeAspect="1"/>
          </p:cNvPicPr>
          <p:nvPr/>
        </p:nvPicPr>
        <p:blipFill>
          <a:blip r:embed="rId3"/>
          <a:stretch>
            <a:fillRect/>
          </a:stretch>
        </p:blipFill>
        <p:spPr>
          <a:xfrm>
            <a:off x="1366418" y="4336712"/>
            <a:ext cx="2420938" cy="1795604"/>
          </a:xfrm>
          <a:prstGeom prst="rect">
            <a:avLst/>
          </a:prstGeom>
        </p:spPr>
      </p:pic>
      <p:sp>
        <p:nvSpPr>
          <p:cNvPr id="13" name="Rectangle 12">
            <a:extLst>
              <a:ext uri="{FF2B5EF4-FFF2-40B4-BE49-F238E27FC236}">
                <a16:creationId xmlns:a16="http://schemas.microsoft.com/office/drawing/2014/main" id="{38BF667B-2FC8-479B-953B-D7468AB604E5}"/>
              </a:ext>
            </a:extLst>
          </p:cNvPr>
          <p:cNvSpPr/>
          <p:nvPr/>
        </p:nvSpPr>
        <p:spPr>
          <a:xfrm>
            <a:off x="4519833" y="5185250"/>
            <a:ext cx="4399798" cy="948243"/>
          </a:xfrm>
          <a:prstGeom prst="rect">
            <a:avLst/>
          </a:prstGeom>
          <a:noFill/>
          <a:ln w="1270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64ED13B-75ED-43A5-8592-30C2A41458AB}"/>
              </a:ext>
            </a:extLst>
          </p:cNvPr>
          <p:cNvSpPr/>
          <p:nvPr/>
        </p:nvSpPr>
        <p:spPr>
          <a:xfrm>
            <a:off x="4507665" y="4882762"/>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528834" y="5228484"/>
            <a:ext cx="4411966" cy="861774"/>
          </a:xfrm>
          <a:prstGeom prst="rect">
            <a:avLst/>
          </a:prstGeom>
        </p:spPr>
        <p:txBody>
          <a:bodyPr wrap="square" numCol="1" spcCol="216000">
            <a:spAutoFit/>
          </a:bodyPr>
          <a:lstStyle/>
          <a:p>
            <a:pPr algn="just">
              <a:spcAft>
                <a:spcPts val="600"/>
              </a:spcAft>
            </a:pPr>
            <a:r>
              <a:rPr lang="fr-FR" sz="1000" dirty="0"/>
              <a:t>L’implication des acteurs du territoire et de la société civile est essentielle à la bonne mise en œuvre du PCAET. Les actions déjà menées sur le territoire dans le cadre de la prévention des déchets pourraient être mises à profit dans la concertation menée sur le PCAET et par la suite être le relais des ambitions portées par ce plan.</a:t>
            </a:r>
          </a:p>
        </p:txBody>
      </p:sp>
      <p:sp>
        <p:nvSpPr>
          <p:cNvPr id="16" name="ZoneTexte 15">
            <a:extLst>
              <a:ext uri="{FF2B5EF4-FFF2-40B4-BE49-F238E27FC236}">
                <a16:creationId xmlns:a16="http://schemas.microsoft.com/office/drawing/2014/main" id="{81BC3ECD-6847-4D91-82C0-4AE005B26969}"/>
              </a:ext>
            </a:extLst>
          </p:cNvPr>
          <p:cNvSpPr txBox="1"/>
          <p:nvPr/>
        </p:nvSpPr>
        <p:spPr>
          <a:xfrm>
            <a:off x="4507665" y="4900498"/>
            <a:ext cx="1521463" cy="246221"/>
          </a:xfrm>
          <a:prstGeom prst="rect">
            <a:avLst/>
          </a:prstGeom>
          <a:noFill/>
        </p:spPr>
        <p:txBody>
          <a:bodyPr wrap="square" rtlCol="0">
            <a:spAutoFit/>
          </a:bodyPr>
          <a:lstStyle/>
          <a:p>
            <a:r>
              <a:rPr lang="fr-FR" sz="1000" b="1" i="1" dirty="0">
                <a:solidFill>
                  <a:schemeClr val="bg1"/>
                </a:solidFill>
              </a:rPr>
              <a:t>Dans le cadre du PCAET...</a:t>
            </a:r>
          </a:p>
        </p:txBody>
      </p:sp>
      <p:sp>
        <p:nvSpPr>
          <p:cNvPr id="12" name="Espace réservé du texte 2"/>
          <p:cNvSpPr txBox="1">
            <a:spLocks/>
          </p:cNvSpPr>
          <p:nvPr/>
        </p:nvSpPr>
        <p:spPr>
          <a:xfrm>
            <a:off x="453615" y="524295"/>
            <a:ext cx="8842786" cy="43012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600" b="1" kern="1200">
                <a:solidFill>
                  <a:schemeClr val="bg1"/>
                </a:solidFill>
                <a:latin typeface="Gadug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dirty="0"/>
              <a:t>LA GESTION DES DECHETS - Zoom sur </a:t>
            </a:r>
            <a:r>
              <a:rPr lang="fr-FR" dirty="0" err="1"/>
              <a:t>Entr’Allier</a:t>
            </a:r>
            <a:r>
              <a:rPr lang="fr-FR" dirty="0"/>
              <a:t> Besbre Loire</a:t>
            </a:r>
          </a:p>
        </p:txBody>
      </p:sp>
    </p:spTree>
    <p:extLst>
      <p:ext uri="{BB962C8B-B14F-4D97-AF65-F5344CB8AC3E}">
        <p14:creationId xmlns:p14="http://schemas.microsoft.com/office/powerpoint/2010/main" val="297512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12</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flipV="1">
            <a:off x="3590728" y="1555335"/>
            <a:ext cx="2698977" cy="181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59" name="ZoneTexte 158">
            <a:extLst>
              <a:ext uri="{FF2B5EF4-FFF2-40B4-BE49-F238E27FC236}">
                <a16:creationId xmlns:a16="http://schemas.microsoft.com/office/drawing/2014/main" id="{08B0BAAA-9CCE-440B-93C1-9ACEAACD0CB0}"/>
              </a:ext>
            </a:extLst>
          </p:cNvPr>
          <p:cNvSpPr txBox="1"/>
          <p:nvPr/>
        </p:nvSpPr>
        <p:spPr>
          <a:xfrm>
            <a:off x="2402535" y="1199468"/>
            <a:ext cx="5009773"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dirty="0">
                <a:solidFill>
                  <a:srgbClr val="2E3464"/>
                </a:solidFill>
                <a:latin typeface="PT Sans" panose="020B0503020203020204" pitchFamily="34" charset="0"/>
              </a:rPr>
              <a:t>PROFIL CLIMAT DU TERRITOIRE</a:t>
            </a:r>
            <a:endParaRPr lang="en-US" dirty="0">
              <a:solidFill>
                <a:srgbClr val="2E3464"/>
              </a:solidFill>
              <a:latin typeface="PT Sans" panose="020B0503020203020204" pitchFamily="34" charset="0"/>
            </a:endParaRPr>
          </a:p>
        </p:txBody>
      </p:sp>
      <p:sp>
        <p:nvSpPr>
          <p:cNvPr id="29" name="Rectangle : avec coins arrondis en diagonale 69">
            <a:extLst>
              <a:ext uri="{FF2B5EF4-FFF2-40B4-BE49-F238E27FC236}">
                <a16:creationId xmlns:a16="http://schemas.microsoft.com/office/drawing/2014/main" id="{167A960E-09E7-4113-BB4F-3F7A37DAFE1E}"/>
              </a:ext>
            </a:extLst>
          </p:cNvPr>
          <p:cNvSpPr/>
          <p:nvPr/>
        </p:nvSpPr>
        <p:spPr>
          <a:xfrm>
            <a:off x="1850176" y="2675545"/>
            <a:ext cx="6806714" cy="366543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0" name="Rectangle : avec coins arrondis en diagonale 68">
            <a:extLst>
              <a:ext uri="{FF2B5EF4-FFF2-40B4-BE49-F238E27FC236}">
                <a16:creationId xmlns:a16="http://schemas.microsoft.com/office/drawing/2014/main" id="{30B624A3-B98C-4B80-B621-00E69A7A5530}"/>
              </a:ext>
            </a:extLst>
          </p:cNvPr>
          <p:cNvSpPr/>
          <p:nvPr/>
        </p:nvSpPr>
        <p:spPr>
          <a:xfrm>
            <a:off x="2414880" y="2445359"/>
            <a:ext cx="2232000" cy="351647"/>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nvGrpSpPr>
          <p:cNvPr id="31" name="Groupe 30">
            <a:extLst>
              <a:ext uri="{FF2B5EF4-FFF2-40B4-BE49-F238E27FC236}">
                <a16:creationId xmlns:a16="http://schemas.microsoft.com/office/drawing/2014/main" id="{5B90E904-3EBB-4F56-9F13-B57600D07E41}"/>
              </a:ext>
            </a:extLst>
          </p:cNvPr>
          <p:cNvGrpSpPr/>
          <p:nvPr/>
        </p:nvGrpSpPr>
        <p:grpSpPr>
          <a:xfrm>
            <a:off x="1928399" y="2398999"/>
            <a:ext cx="6591757" cy="3122051"/>
            <a:chOff x="-630098" y="-735112"/>
            <a:chExt cx="14215118" cy="3168417"/>
          </a:xfrm>
        </p:grpSpPr>
        <p:sp>
          <p:nvSpPr>
            <p:cNvPr id="32" name="Zone de texte 2">
              <a:extLst>
                <a:ext uri="{FF2B5EF4-FFF2-40B4-BE49-F238E27FC236}">
                  <a16:creationId xmlns:a16="http://schemas.microsoft.com/office/drawing/2014/main" id="{E9326ACE-E5F2-42FD-8AD3-30E141B0692F}"/>
                </a:ext>
              </a:extLst>
            </p:cNvPr>
            <p:cNvSpPr txBox="1">
              <a:spLocks noChangeArrowheads="1"/>
            </p:cNvSpPr>
            <p:nvPr/>
          </p:nvSpPr>
          <p:spPr bwMode="auto">
            <a:xfrm>
              <a:off x="-630098" y="-305306"/>
              <a:ext cx="14215118" cy="2738611"/>
            </a:xfrm>
            <a:prstGeom prst="rect">
              <a:avLst/>
            </a:prstGeom>
            <a:noFill/>
            <a:ln w="19050">
              <a:noFill/>
              <a:miter lim="800000"/>
              <a:headEnd/>
              <a:tailEnd/>
            </a:ln>
          </p:spPr>
          <p:txBody>
            <a:bodyPr rot="0" vert="horz" wrap="square" lIns="90138" tIns="45069" rIns="90138" bIns="45069" anchor="t" anchorCtr="0">
              <a:noAutofit/>
            </a:bodyPr>
            <a:lstStyle/>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Sur la ressource en eau du sol </a:t>
              </a:r>
              <a:r>
                <a:rPr lang="fr-FR" sz="1000" dirty="0">
                  <a:solidFill>
                    <a:srgbClr val="2E3464"/>
                  </a:solidFill>
                  <a:latin typeface="PT Sans" panose="020B0503020203020204" pitchFamily="34" charset="0"/>
                </a:rPr>
                <a:t>: La disponibilité en eau sera mise à mal avec le changement climatique. De plus, une diminution de la qualité de l’eau, une dégradation des écosystèmes et une diminution des réserves en eau du sol pourrait créer une tension entre agriculteurs, forestiers et particuliers autour de cette ressource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inondations dues aux évènements exceptionnels (orages violents et tempêtes) </a:t>
              </a:r>
              <a:r>
                <a:rPr lang="fr-FR" sz="1000" dirty="0">
                  <a:solidFill>
                    <a:srgbClr val="2E3464"/>
                  </a:solidFill>
                  <a:latin typeface="PT Sans" panose="020B0503020203020204" pitchFamily="34" charset="0"/>
                </a:rPr>
                <a:t>:  Ces évènements extrêmes vont se multiplier avec le changement climatique. D’importants dégâts physiques et socio-économiques pourraient affaiblir le territoire et ses activités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mouvements et glissements de terrain s’intensifieront </a:t>
              </a:r>
              <a:r>
                <a:rPr lang="fr-FR" sz="1000" dirty="0">
                  <a:solidFill>
                    <a:srgbClr val="2E3464"/>
                  </a:solidFill>
                  <a:latin typeface="PT Sans" panose="020B0503020203020204" pitchFamily="34" charset="0"/>
                </a:rPr>
                <a:t>: Il pourrait avoir des impacts matériels (habitations, infrastructures routière…) et des impacts sur la biodiversité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L’agriculture</a:t>
              </a:r>
              <a:r>
                <a:rPr lang="fr-FR" sz="1000" dirty="0">
                  <a:solidFill>
                    <a:srgbClr val="2E3464"/>
                  </a:solidFill>
                  <a:latin typeface="PT Sans" panose="020B0503020203020204" pitchFamily="34" charset="0"/>
                </a:rPr>
                <a:t> : Les prairies et grandes cultures céréalières seront impactées par le changement climatique. L’élevage, sensible à la hausse des températures, sera également vulnérable aux effets du changement climatique (baisse en quantité et qualité du fourrage et augmentation de l’abreuvage)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massifs forestiers et le risque d’incendies de forêts </a:t>
              </a:r>
              <a:r>
                <a:rPr lang="fr-FR" sz="1000" dirty="0">
                  <a:solidFill>
                    <a:srgbClr val="2E3464"/>
                  </a:solidFill>
                  <a:latin typeface="PT Sans" panose="020B0503020203020204" pitchFamily="34" charset="0"/>
                </a:rPr>
                <a:t>augmentera avec les hausses de température et l’allongement des phénomènes de sécheresse, les habitations à proximité des massifs forestiers seront de plus en plus vulnérables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La biodiversité du bocage et des zones humides </a:t>
              </a:r>
              <a:r>
                <a:rPr lang="fr-FR" sz="1000" dirty="0">
                  <a:solidFill>
                    <a:srgbClr val="2E3464"/>
                  </a:solidFill>
                  <a:latin typeface="PT Sans" panose="020B0503020203020204" pitchFamily="34" charset="0"/>
                </a:rPr>
                <a:t>: Ces espaces naturels subiront les conséquences du changement climatique. Dégradation des milieux, dépérissement de certaines essences, migrations des espèces animales et végétales, etc.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milieux urbains </a:t>
              </a:r>
              <a:r>
                <a:rPr lang="fr-FR" sz="1000" dirty="0">
                  <a:solidFill>
                    <a:srgbClr val="2E3464"/>
                  </a:solidFill>
                  <a:latin typeface="PT Sans" panose="020B0503020203020204" pitchFamily="34" charset="0"/>
                </a:rPr>
                <a:t>: la commune de Varennes-sur-Allier :  La population urbaine sera la plus sensible aux canicules fréquentes, notamment à cause du phénomène d’îlot de chaleur urbain (ICU) qui sera renforcé. Cette vulnérabilité sera accrue par la propagation de maladies infectieuses ou vectorielles qui pourront se développer plus facilement en milieu urbain.</a:t>
              </a:r>
            </a:p>
            <a:p>
              <a:pPr marL="342900" lvl="0" indent="-342900" algn="just">
                <a:buFont typeface="Wingdings" panose="05000000000000000000" pitchFamily="2" charset="2"/>
                <a:buChar char="v"/>
                <a:tabLst>
                  <a:tab pos="180340" algn="l"/>
                  <a:tab pos="449580" algn="l"/>
                </a:tabLst>
              </a:pPr>
              <a:endParaRPr lang="fr-FR" sz="1000" dirty="0">
                <a:solidFill>
                  <a:srgbClr val="2E3464"/>
                </a:solidFill>
                <a:latin typeface="PT Sans" panose="020B0503020203020204" pitchFamily="34" charset="0"/>
              </a:endParaRPr>
            </a:p>
            <a:p>
              <a:pPr marL="171450" indent="-171450" algn="just">
                <a:buClr>
                  <a:srgbClr val="2E3464"/>
                </a:buClr>
                <a:buFont typeface="Wingdings" panose="05000000000000000000" pitchFamily="2" charset="2"/>
                <a:buChar char="v"/>
              </a:pPr>
              <a:endParaRPr lang="fr-FR" sz="1000" dirty="0">
                <a:solidFill>
                  <a:srgbClr val="2E3464"/>
                </a:solidFill>
                <a:latin typeface="PT Sans" panose="020B0503020203020204" pitchFamily="34" charset="0"/>
              </a:endParaRPr>
            </a:p>
          </p:txBody>
        </p:sp>
        <p:sp>
          <p:nvSpPr>
            <p:cNvPr id="33" name="Text Box 18">
              <a:extLst>
                <a:ext uri="{FF2B5EF4-FFF2-40B4-BE49-F238E27FC236}">
                  <a16:creationId xmlns:a16="http://schemas.microsoft.com/office/drawing/2014/main" id="{75C10A85-AFD8-4CA7-A1B9-ABA5C07AB961}"/>
                </a:ext>
              </a:extLst>
            </p:cNvPr>
            <p:cNvSpPr txBox="1">
              <a:spLocks noChangeArrowheads="1"/>
            </p:cNvSpPr>
            <p:nvPr/>
          </p:nvSpPr>
          <p:spPr bwMode="auto">
            <a:xfrm>
              <a:off x="310552" y="-735112"/>
              <a:ext cx="4836967" cy="438416"/>
            </a:xfrm>
            <a:prstGeom prst="rect">
              <a:avLst/>
            </a:prstGeom>
            <a:noFill/>
            <a:ln w="19050">
              <a:noFill/>
            </a:ln>
          </p:spPr>
          <p:txBody>
            <a:bodyPr rot="0" vert="horz" wrap="square" lIns="90138" tIns="45069" rIns="90138" bIns="45069" anchor="ctr" anchorCtr="0" upright="1">
              <a:noAutofit/>
            </a:bodyPr>
            <a:lstStyle/>
            <a:p>
              <a:pPr algn="ctr">
                <a:spcAft>
                  <a:spcPts val="591"/>
                </a:spcAft>
              </a:pPr>
              <a:r>
                <a:rPr lang="fr-FR" sz="1100" b="1" dirty="0">
                  <a:solidFill>
                    <a:schemeClr val="bg1"/>
                  </a:solidFill>
                  <a:latin typeface="PT Sans" panose="020B0503020203020204" pitchFamily="34" charset="0"/>
                  <a:ea typeface="Roboto" panose="02000000000000000000" pitchFamily="2" charset="0"/>
                  <a:cs typeface="Roboto" panose="02000000000000000000" pitchFamily="2" charset="0"/>
                </a:rPr>
                <a:t>Les principaux enjeux du territoire</a:t>
              </a:r>
              <a:endParaRPr lang="fr-FR" sz="900" dirty="0">
                <a:solidFill>
                  <a:schemeClr val="bg1"/>
                </a:solidFill>
                <a:latin typeface="PT Sans" panose="020B0503020203020204" pitchFamily="34" charset="0"/>
                <a:ea typeface="Roboto" panose="02000000000000000000" pitchFamily="2" charset="0"/>
                <a:cs typeface="Roboto" panose="02000000000000000000" pitchFamily="2" charset="0"/>
              </a:endParaRPr>
            </a:p>
          </p:txBody>
        </p:sp>
      </p:grpSp>
      <p:sp>
        <p:nvSpPr>
          <p:cNvPr id="34" name="Rectangle : coins arrondis 54">
            <a:extLst>
              <a:ext uri="{FF2B5EF4-FFF2-40B4-BE49-F238E27FC236}">
                <a16:creationId xmlns:a16="http://schemas.microsoft.com/office/drawing/2014/main" id="{23739945-65F8-4527-9A35-D09B7FE3455C}"/>
              </a:ext>
            </a:extLst>
          </p:cNvPr>
          <p:cNvSpPr/>
          <p:nvPr/>
        </p:nvSpPr>
        <p:spPr>
          <a:xfrm>
            <a:off x="642831" y="2065953"/>
            <a:ext cx="8090972" cy="4334847"/>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35" name="Groupe 34">
            <a:extLst>
              <a:ext uri="{FF2B5EF4-FFF2-40B4-BE49-F238E27FC236}">
                <a16:creationId xmlns:a16="http://schemas.microsoft.com/office/drawing/2014/main" id="{04EB2009-702D-4380-BD55-2079137B0E54}"/>
              </a:ext>
            </a:extLst>
          </p:cNvPr>
          <p:cNvGrpSpPr/>
          <p:nvPr/>
        </p:nvGrpSpPr>
        <p:grpSpPr>
          <a:xfrm>
            <a:off x="962433" y="1725279"/>
            <a:ext cx="5453986" cy="694419"/>
            <a:chOff x="321282" y="6351043"/>
            <a:chExt cx="5012853" cy="834894"/>
          </a:xfrm>
        </p:grpSpPr>
        <p:sp>
          <p:nvSpPr>
            <p:cNvPr id="36" name="Rectangle : avec coins arrondis en diagonale 56">
              <a:extLst>
                <a:ext uri="{FF2B5EF4-FFF2-40B4-BE49-F238E27FC236}">
                  <a16:creationId xmlns:a16="http://schemas.microsoft.com/office/drawing/2014/main" id="{BE214983-706D-4CF2-ABB3-04B7C22352A2}"/>
                </a:ext>
              </a:extLst>
            </p:cNvPr>
            <p:cNvSpPr/>
            <p:nvPr/>
          </p:nvSpPr>
          <p:spPr>
            <a:xfrm>
              <a:off x="371794" y="6365919"/>
              <a:ext cx="4879689" cy="82001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7" name="Rectangle 36">
              <a:extLst>
                <a:ext uri="{FF2B5EF4-FFF2-40B4-BE49-F238E27FC236}">
                  <a16:creationId xmlns:a16="http://schemas.microsoft.com/office/drawing/2014/main" id="{4B84AE7A-028C-47BE-8335-24FD84822DF0}"/>
                </a:ext>
              </a:extLst>
            </p:cNvPr>
            <p:cNvSpPr/>
            <p:nvPr/>
          </p:nvSpPr>
          <p:spPr>
            <a:xfrm>
              <a:off x="321282" y="6351043"/>
              <a:ext cx="5012853" cy="646331"/>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VULNERABILITE DU TERRITOIRE AUX EFFETS DU CHANGEMENT CLIMATIQUE</a:t>
              </a:r>
            </a:p>
          </p:txBody>
        </p:sp>
      </p:grpSp>
      <p:sp>
        <p:nvSpPr>
          <p:cNvPr id="38" name="Rectangle 37">
            <a:extLst>
              <a:ext uri="{FF2B5EF4-FFF2-40B4-BE49-F238E27FC236}">
                <a16:creationId xmlns:a16="http://schemas.microsoft.com/office/drawing/2014/main" id="{4581B0D8-0799-46B8-9246-CF9CBF9595B0}"/>
              </a:ext>
            </a:extLst>
          </p:cNvPr>
          <p:cNvSpPr/>
          <p:nvPr/>
        </p:nvSpPr>
        <p:spPr>
          <a:xfrm>
            <a:off x="598206" y="2663160"/>
            <a:ext cx="1616165" cy="335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100" b="1">
                <a:solidFill>
                  <a:srgbClr val="373E42"/>
                </a:solidFill>
                <a:latin typeface="PT Sans" panose="020B0503020203020204" pitchFamily="34" charset="0"/>
                <a:ea typeface="Roboto" panose="02000000000000000000" pitchFamily="2" charset="0"/>
                <a:cs typeface="Roboto" panose="02000000000000000000" pitchFamily="2" charset="0"/>
              </a:rPr>
              <a:t>Évolution du climat de la Région</a:t>
            </a:r>
          </a:p>
        </p:txBody>
      </p:sp>
      <p:grpSp>
        <p:nvGrpSpPr>
          <p:cNvPr id="39" name="Groupe 38">
            <a:extLst>
              <a:ext uri="{FF2B5EF4-FFF2-40B4-BE49-F238E27FC236}">
                <a16:creationId xmlns:a16="http://schemas.microsoft.com/office/drawing/2014/main" id="{769A42DF-4CF7-4CC3-9669-8BDC4B1882CC}"/>
              </a:ext>
            </a:extLst>
          </p:cNvPr>
          <p:cNvGrpSpPr/>
          <p:nvPr/>
        </p:nvGrpSpPr>
        <p:grpSpPr>
          <a:xfrm>
            <a:off x="701600" y="3221821"/>
            <a:ext cx="1207967" cy="644816"/>
            <a:chOff x="-52102" y="6822655"/>
            <a:chExt cx="1207967" cy="644816"/>
          </a:xfrm>
        </p:grpSpPr>
        <p:sp>
          <p:nvSpPr>
            <p:cNvPr id="40" name="ZoneTexte 9">
              <a:extLst>
                <a:ext uri="{FF2B5EF4-FFF2-40B4-BE49-F238E27FC236}">
                  <a16:creationId xmlns:a16="http://schemas.microsoft.com/office/drawing/2014/main" id="{824E5CC8-C479-4BB0-AEF1-B2B45C946A6D}"/>
                </a:ext>
              </a:extLst>
            </p:cNvPr>
            <p:cNvSpPr txBox="1">
              <a:spLocks noChangeArrowheads="1"/>
            </p:cNvSpPr>
            <p:nvPr/>
          </p:nvSpPr>
          <p:spPr bwMode="auto">
            <a:xfrm>
              <a:off x="-52102" y="7159694"/>
              <a:ext cx="1207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Hausse des températures et canicules</a:t>
              </a:r>
            </a:p>
          </p:txBody>
        </p:sp>
        <p:pic>
          <p:nvPicPr>
            <p:cNvPr id="41" name="Image 26" descr="températures.png">
              <a:extLst>
                <a:ext uri="{FF2B5EF4-FFF2-40B4-BE49-F238E27FC236}">
                  <a16:creationId xmlns:a16="http://schemas.microsoft.com/office/drawing/2014/main" id="{C9B43311-5D22-4AC2-920E-0AA3527057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528" y="6847758"/>
              <a:ext cx="33000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32" descr="températures.png">
              <a:extLst>
                <a:ext uri="{FF2B5EF4-FFF2-40B4-BE49-F238E27FC236}">
                  <a16:creationId xmlns:a16="http://schemas.microsoft.com/office/drawing/2014/main" id="{F3265D34-45A0-46F1-A11B-97EDED16EA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88" y="6822655"/>
              <a:ext cx="123113"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e 42">
            <a:extLst>
              <a:ext uri="{FF2B5EF4-FFF2-40B4-BE49-F238E27FC236}">
                <a16:creationId xmlns:a16="http://schemas.microsoft.com/office/drawing/2014/main" id="{F57F75C0-D174-4D0B-B9B9-63707546B55E}"/>
              </a:ext>
            </a:extLst>
          </p:cNvPr>
          <p:cNvGrpSpPr/>
          <p:nvPr/>
        </p:nvGrpSpPr>
        <p:grpSpPr>
          <a:xfrm>
            <a:off x="642830" y="4703472"/>
            <a:ext cx="1148576" cy="673173"/>
            <a:chOff x="404271" y="7506761"/>
            <a:chExt cx="1148576" cy="673173"/>
          </a:xfrm>
        </p:grpSpPr>
        <p:pic>
          <p:nvPicPr>
            <p:cNvPr id="44" name="Image 27" descr="précipitation.png">
              <a:extLst>
                <a:ext uri="{FF2B5EF4-FFF2-40B4-BE49-F238E27FC236}">
                  <a16:creationId xmlns:a16="http://schemas.microsoft.com/office/drawing/2014/main" id="{D651D97A-3F3C-4EF8-99B1-42BFA22221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818" y="7548078"/>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29" descr="températures.png">
              <a:extLst>
                <a:ext uri="{FF2B5EF4-FFF2-40B4-BE49-F238E27FC236}">
                  <a16:creationId xmlns:a16="http://schemas.microsoft.com/office/drawing/2014/main" id="{C0BCC9BD-C66B-413B-AD6C-06F5703BE0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50" y="7506761"/>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ZoneTexte 33">
              <a:extLst>
                <a:ext uri="{FF2B5EF4-FFF2-40B4-BE49-F238E27FC236}">
                  <a16:creationId xmlns:a16="http://schemas.microsoft.com/office/drawing/2014/main" id="{E58F2612-622D-4FF3-8E7B-40E45A31D85C}"/>
                </a:ext>
              </a:extLst>
            </p:cNvPr>
            <p:cNvSpPr txBox="1">
              <a:spLocks noChangeArrowheads="1"/>
            </p:cNvSpPr>
            <p:nvPr/>
          </p:nvSpPr>
          <p:spPr bwMode="auto">
            <a:xfrm>
              <a:off x="404271" y="7872157"/>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Diminution des précipitations annuelles</a:t>
              </a:r>
            </a:p>
          </p:txBody>
        </p:sp>
      </p:grpSp>
      <p:grpSp>
        <p:nvGrpSpPr>
          <p:cNvPr id="47" name="Groupe 46">
            <a:extLst>
              <a:ext uri="{FF2B5EF4-FFF2-40B4-BE49-F238E27FC236}">
                <a16:creationId xmlns:a16="http://schemas.microsoft.com/office/drawing/2014/main" id="{CE47BBAC-4A76-44D9-AFB8-3384838D4631}"/>
              </a:ext>
            </a:extLst>
          </p:cNvPr>
          <p:cNvGrpSpPr/>
          <p:nvPr/>
        </p:nvGrpSpPr>
        <p:grpSpPr>
          <a:xfrm>
            <a:off x="677103" y="3998376"/>
            <a:ext cx="1148576" cy="618512"/>
            <a:chOff x="980404" y="6848626"/>
            <a:chExt cx="1148576" cy="618512"/>
          </a:xfrm>
        </p:grpSpPr>
        <p:pic>
          <p:nvPicPr>
            <p:cNvPr id="48" name="Image 24" descr="sécheresse.png">
              <a:extLst>
                <a:ext uri="{FF2B5EF4-FFF2-40B4-BE49-F238E27FC236}">
                  <a16:creationId xmlns:a16="http://schemas.microsoft.com/office/drawing/2014/main" id="{F241216E-E5B9-47F0-A9FA-E17F88E5CB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5091" y="6857033"/>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31" descr="températures.png">
              <a:extLst>
                <a:ext uri="{FF2B5EF4-FFF2-40B4-BE49-F238E27FC236}">
                  <a16:creationId xmlns:a16="http://schemas.microsoft.com/office/drawing/2014/main" id="{8CA11D25-DE43-404C-BCB5-717B7A578C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3727" y="6848626"/>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ZoneTexte 35">
              <a:extLst>
                <a:ext uri="{FF2B5EF4-FFF2-40B4-BE49-F238E27FC236}">
                  <a16:creationId xmlns:a16="http://schemas.microsoft.com/office/drawing/2014/main" id="{6F4A8673-F11A-4B6A-ADDE-659D265D3404}"/>
                </a:ext>
              </a:extLst>
            </p:cNvPr>
            <p:cNvSpPr txBox="1">
              <a:spLocks noChangeArrowheads="1"/>
            </p:cNvSpPr>
            <p:nvPr/>
          </p:nvSpPr>
          <p:spPr bwMode="auto">
            <a:xfrm>
              <a:off x="980404" y="7159361"/>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Augmentation des épisodes de sécheresse</a:t>
              </a:r>
            </a:p>
          </p:txBody>
        </p:sp>
      </p:grpSp>
    </p:spTree>
    <p:extLst>
      <p:ext uri="{BB962C8B-B14F-4D97-AF65-F5344CB8AC3E}">
        <p14:creationId xmlns:p14="http://schemas.microsoft.com/office/powerpoint/2010/main" val="37663985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solidFill>
                  <a:prstClr val="black">
                    <a:tint val="75000"/>
                  </a:prstClr>
                </a:solidFill>
              </a:rPr>
              <a:pPr/>
              <a:t>120</a:t>
            </a:fld>
            <a:endParaRPr lang="fr-FR" dirty="0">
              <a:solidFill>
                <a:prstClr val="black">
                  <a:tint val="75000"/>
                </a:prstClr>
              </a:solidFill>
            </a:endParaRPr>
          </a:p>
        </p:txBody>
      </p:sp>
      <p:sp>
        <p:nvSpPr>
          <p:cNvPr id="3" name="ZoneTexte 4">
            <a:extLst>
              <a:ext uri="{FF2B5EF4-FFF2-40B4-BE49-F238E27FC236}">
                <a16:creationId xmlns:a16="http://schemas.microsoft.com/office/drawing/2014/main" id="{41B1D44D-8831-49A6-BA01-ED5E37BCB2E5}"/>
              </a:ext>
            </a:extLst>
          </p:cNvPr>
          <p:cNvSpPr txBox="1"/>
          <p:nvPr/>
        </p:nvSpPr>
        <p:spPr>
          <a:xfrm>
            <a:off x="4751414" y="3736142"/>
            <a:ext cx="3883539" cy="9643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La réduction des émissions de GES des flottes de collecte et transport de déchets ;</a:t>
            </a:r>
          </a:p>
          <a:p>
            <a:pPr marL="171450" indent="-171450" algn="just">
              <a:spcAft>
                <a:spcPts val="400"/>
              </a:spcAft>
              <a:buFont typeface="Arial" panose="020B0604020202020204" pitchFamily="34" charset="0"/>
              <a:buChar char="•"/>
            </a:pPr>
            <a:r>
              <a:rPr lang="fr-FR" sz="1000" dirty="0">
                <a:solidFill>
                  <a:prstClr val="black"/>
                </a:solidFill>
              </a:rPr>
              <a:t>Une bonne gestion des déchets inertes produits par les chantiers de rénovation/réhabilitation du bâti.</a:t>
            </a:r>
            <a:r>
              <a:rPr lang="fr-FR" sz="1000" dirty="0">
                <a:solidFill>
                  <a:srgbClr val="FF0000"/>
                </a:solidFill>
              </a:rPr>
              <a:t>	</a:t>
            </a:r>
          </a:p>
        </p:txBody>
      </p:sp>
      <p:sp>
        <p:nvSpPr>
          <p:cNvPr id="4" name="ZoneTexte 3">
            <a:extLst>
              <a:ext uri="{FF2B5EF4-FFF2-40B4-BE49-F238E27FC236}">
                <a16:creationId xmlns:a16="http://schemas.microsoft.com/office/drawing/2014/main" id="{510DC3FF-6A84-4FE8-80A5-BA4600BA0FC9}"/>
              </a:ext>
            </a:extLst>
          </p:cNvPr>
          <p:cNvSpPr txBox="1"/>
          <p:nvPr/>
        </p:nvSpPr>
        <p:spPr>
          <a:xfrm>
            <a:off x="651933" y="698957"/>
            <a:ext cx="3801113"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Des filières de valorisation des déchets (matière et énergie) développées sur le territoire ;</a:t>
            </a:r>
          </a:p>
          <a:p>
            <a:pPr marL="171450" indent="-171450" algn="just">
              <a:spcAft>
                <a:spcPts val="400"/>
              </a:spcAft>
              <a:buFont typeface="Arial" panose="020B0604020202020204" pitchFamily="34" charset="0"/>
              <a:buChar char="•"/>
            </a:pPr>
            <a:r>
              <a:rPr lang="fr-FR" sz="1000" dirty="0">
                <a:solidFill>
                  <a:prstClr val="black"/>
                </a:solidFill>
              </a:rPr>
              <a:t>Des prestataires investis dans la politique de réduction des déchets ;</a:t>
            </a:r>
          </a:p>
          <a:p>
            <a:pPr marL="171450" indent="-171450" algn="just">
              <a:spcAft>
                <a:spcPts val="400"/>
              </a:spcAft>
              <a:buFont typeface="Arial" panose="020B0604020202020204" pitchFamily="34" charset="0"/>
              <a:buChar char="•"/>
            </a:pPr>
            <a:r>
              <a:rPr lang="fr-FR" sz="1000" dirty="0">
                <a:solidFill>
                  <a:prstClr val="black"/>
                </a:solidFill>
              </a:rPr>
              <a:t>Une gestion locale qui limite les déplacements.</a:t>
            </a:r>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6" name="ZoneTexte 5">
            <a:extLst>
              <a:ext uri="{FF2B5EF4-FFF2-40B4-BE49-F238E27FC236}">
                <a16:creationId xmlns:a16="http://schemas.microsoft.com/office/drawing/2014/main" id="{510DC3FF-6A84-4FE8-80A5-BA4600BA0FC9}"/>
              </a:ext>
            </a:extLst>
          </p:cNvPr>
          <p:cNvSpPr txBox="1"/>
          <p:nvPr/>
        </p:nvSpPr>
        <p:spPr>
          <a:xfrm>
            <a:off x="4751415" y="686658"/>
            <a:ext cx="3883538" cy="173380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Des apports de déchets extérieurs au territoire induisant des transports émetteurs de gaz à effet de serre, mais nécessaires au fonctionnement de l’UVEOM de Bayet ;</a:t>
            </a:r>
          </a:p>
          <a:p>
            <a:pPr marL="171450" indent="-171450" algn="just">
              <a:spcAft>
                <a:spcPts val="400"/>
              </a:spcAft>
              <a:buFont typeface="Arial" panose="020B0604020202020204" pitchFamily="34" charset="0"/>
              <a:buChar char="•"/>
            </a:pPr>
            <a:r>
              <a:rPr lang="fr-FR" sz="1000" dirty="0">
                <a:solidFill>
                  <a:prstClr val="black"/>
                </a:solidFill>
              </a:rPr>
              <a:t>Une récupération d’énergie relativement faible suite à l’enfouissement des déchets à l’</a:t>
            </a:r>
            <a:r>
              <a:rPr lang="fr-FR" sz="1000" dirty="0" err="1">
                <a:solidFill>
                  <a:prstClr val="black"/>
                </a:solidFill>
              </a:rPr>
              <a:t>ISDND</a:t>
            </a:r>
            <a:r>
              <a:rPr lang="fr-FR" sz="1000" dirty="0">
                <a:solidFill>
                  <a:prstClr val="black"/>
                </a:solidFill>
              </a:rPr>
              <a:t> de Chézy ;</a:t>
            </a:r>
          </a:p>
          <a:p>
            <a:pPr marL="171450" indent="-171450" algn="just">
              <a:spcAft>
                <a:spcPts val="400"/>
              </a:spcAft>
              <a:buFont typeface="Arial" panose="020B0604020202020204" pitchFamily="34" charset="0"/>
              <a:buChar char="•"/>
            </a:pPr>
            <a:r>
              <a:rPr lang="fr-FR" sz="1000" dirty="0">
                <a:solidFill>
                  <a:prstClr val="black"/>
                </a:solidFill>
              </a:rPr>
              <a:t>Une répartition inégale des déchetteries sur le territoire.</a:t>
            </a: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7" name="ZoneTexte 6">
            <a:extLst>
              <a:ext uri="{FF2B5EF4-FFF2-40B4-BE49-F238E27FC236}">
                <a16:creationId xmlns:a16="http://schemas.microsoft.com/office/drawing/2014/main" id="{510DC3FF-6A84-4FE8-80A5-BA4600BA0FC9}"/>
              </a:ext>
            </a:extLst>
          </p:cNvPr>
          <p:cNvSpPr txBox="1"/>
          <p:nvPr/>
        </p:nvSpPr>
        <p:spPr>
          <a:xfrm>
            <a:off x="651933" y="3750534"/>
            <a:ext cx="3801113"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Une tendance à la réduction des déchets encouragée par les différentes réglementations et dispositifs existants dans la prévention des déchets ;</a:t>
            </a:r>
          </a:p>
          <a:p>
            <a:pPr marL="171450" indent="-171450" algn="just">
              <a:spcAft>
                <a:spcPts val="400"/>
              </a:spcAft>
              <a:buFont typeface="Arial" panose="020B0604020202020204" pitchFamily="34" charset="0"/>
              <a:buChar char="•"/>
            </a:pPr>
            <a:r>
              <a:rPr lang="fr-FR" sz="1000" dirty="0">
                <a:solidFill>
                  <a:prstClr val="black"/>
                </a:solidFill>
              </a:rPr>
              <a:t>Une augmentation de l’adhésion au tri permettant de réduire le recours à l’enfouissement des déchets.</a:t>
            </a:r>
          </a:p>
          <a:p>
            <a:pPr algn="just">
              <a:spcAft>
                <a:spcPts val="400"/>
              </a:spcAft>
            </a:pPr>
            <a:endParaRPr lang="fr-FR" sz="1000" dirty="0">
              <a:solidFill>
                <a:prstClr val="black"/>
              </a:solidFill>
            </a:endParaRPr>
          </a:p>
        </p:txBody>
      </p:sp>
    </p:spTree>
    <p:extLst>
      <p:ext uri="{BB962C8B-B14F-4D97-AF65-F5344CB8AC3E}">
        <p14:creationId xmlns:p14="http://schemas.microsoft.com/office/powerpoint/2010/main" val="4347675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121</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a:bodyPr>
          <a:lstStyle/>
          <a:p>
            <a:pPr algn="ctr"/>
            <a:r>
              <a:rPr lang="fr-FR" dirty="0"/>
              <a:t>ENERGIE, EMISSIONS DE GES ET DEREGLEMENT CLIMATIQUE - Généralités</a:t>
            </a:r>
          </a:p>
        </p:txBody>
      </p:sp>
      <p:sp>
        <p:nvSpPr>
          <p:cNvPr id="13" name="ZoneTexte 12">
            <a:extLst>
              <a:ext uri="{FF2B5EF4-FFF2-40B4-BE49-F238E27FC236}">
                <a16:creationId xmlns:a16="http://schemas.microsoft.com/office/drawing/2014/main" id="{B05CA229-B447-4C14-AE1F-0FE7FF3522DD}"/>
              </a:ext>
            </a:extLst>
          </p:cNvPr>
          <p:cNvSpPr txBox="1"/>
          <p:nvPr/>
        </p:nvSpPr>
        <p:spPr>
          <a:xfrm>
            <a:off x="5298140" y="5874959"/>
            <a:ext cx="3642660" cy="369332"/>
          </a:xfrm>
          <a:prstGeom prst="rect">
            <a:avLst/>
          </a:prstGeom>
          <a:noFill/>
        </p:spPr>
        <p:txBody>
          <a:bodyPr wrap="square" rtlCol="0">
            <a:spAutoFit/>
          </a:bodyPr>
          <a:lstStyle/>
          <a:p>
            <a:pPr algn="r"/>
            <a:r>
              <a:rPr lang="fr-FR" sz="900" i="1" dirty="0">
                <a:latin typeface="+mj-lt"/>
              </a:rPr>
              <a:t>Le principe des gaz à effets de serre – Source : Convention citoyenne pour le climat</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7" y="1269701"/>
            <a:ext cx="4548308"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LES GAZ A EFFET DE SERRE, QUELS LIENS AVEC LE RECHAUFFEMENT CLIMATIQUE ?</a:t>
            </a:r>
          </a:p>
          <a:p>
            <a:pPr marL="0" indent="0" algn="just">
              <a:buFont typeface="Wingdings" panose="05000000000000000000" pitchFamily="2" charset="2"/>
              <a:buNone/>
            </a:pPr>
            <a:r>
              <a:rPr lang="fr-FR" sz="1000" b="0" i="1" dirty="0">
                <a:solidFill>
                  <a:schemeClr val="tx1"/>
                </a:solidFill>
                <a:latin typeface="+mn-lt"/>
              </a:rPr>
              <a:t>Source : ADEME</a:t>
            </a:r>
          </a:p>
          <a:p>
            <a:pPr marL="0" indent="0" algn="just">
              <a:buFont typeface="Wingdings" panose="05000000000000000000" pitchFamily="2" charset="2"/>
              <a:buNone/>
            </a:pPr>
            <a:r>
              <a:rPr lang="fr-FR" sz="1000" b="0" dirty="0">
                <a:solidFill>
                  <a:schemeClr val="tx1"/>
                </a:solidFill>
                <a:latin typeface="+mn-lt"/>
              </a:rPr>
              <a:t>L’effet de serre est à l’origine un phénomène naturel. L’atmosphère, l’enveloppe gazeuse qui entoure notre planète, est un véritable filtre par rapport aux rayons du soleil : il ne parvient à la surface de la Terre que le rayonnement solaire nécessaire à la vie. Approximativement 30 % de ce rayonnement est réfléchi vers l’espace par les nuages, la poussière et les surfaces réfléchissantes. Quant aux 70 % restants, ils sont absorbés par la surface de la Terre et réémis sous la forme de rayonnement infrarouge. Une partie de ce rayonnement est alors absorbée par l’atmosphère, qui se réchauffe. Les Gaz à Effet de Serre (GES) maintiennent l’atmosphère à une température moyenne d’environ 15 ℃. Sans eux, le thermomètre descendrait à — 18 ℃, interdisant de facto le développement de la vie. L’effet de serre est donc un phénomène naturel et nécessaire, participant de l’équilibre bioclimatique de la planète.</a:t>
            </a:r>
          </a:p>
          <a:p>
            <a:pPr marL="0" indent="0" algn="just">
              <a:buFont typeface="Wingdings" panose="05000000000000000000" pitchFamily="2" charset="2"/>
              <a:buNone/>
            </a:pPr>
            <a:r>
              <a:rPr lang="fr-FR" sz="1000" b="0" dirty="0">
                <a:solidFill>
                  <a:schemeClr val="tx1"/>
                </a:solidFill>
                <a:latin typeface="+mn-lt"/>
              </a:rPr>
              <a:t>Or, les activités humaines sont à l’origine d’émissions de GES dites « anthropiques ». Ces émissions supplémentaires modifient peu à peu la composition de l’atmosphère, plus concentrée en GES, et accentuent l’effet de serre. C’est cette augmentation de l’effet de serre qui est à l’origine du réchauffement climatique.</a:t>
            </a:r>
          </a:p>
          <a:p>
            <a:pPr marL="0" indent="0" algn="just">
              <a:buFont typeface="Wingdings" panose="05000000000000000000" pitchFamily="2" charset="2"/>
              <a:buNone/>
            </a:pPr>
            <a:endParaRPr lang="fr-FR" sz="1000" b="0" dirty="0">
              <a:solidFill>
                <a:schemeClr val="tx1"/>
              </a:solidFill>
              <a:latin typeface="+mn-lt"/>
            </a:endParaRPr>
          </a:p>
          <a:p>
            <a:pPr algn="just"/>
            <a:r>
              <a:rPr lang="fr-FR" sz="1000" dirty="0"/>
              <a:t>LA PRODUCTION ET LA CONSOMMATION D’ENERGIE, PRINCIPAUX FACTEURS D’EMISSIONS DE GAZ A EFFET DE SERRE</a:t>
            </a:r>
          </a:p>
          <a:p>
            <a:pPr marL="0" indent="0" algn="just">
              <a:buNone/>
            </a:pPr>
            <a:r>
              <a:rPr lang="fr-FR" sz="1000" b="0" dirty="0">
                <a:solidFill>
                  <a:schemeClr val="tx1"/>
                </a:solidFill>
                <a:latin typeface="+mn-lt"/>
              </a:rPr>
              <a:t>À l’échelle mondiale, 78 % des émissions de gaz à effet de serre produites par les activités humaines proviennent de la production et le consommation d'énergie dont l’origine est principalement fossile. Aussi, l’utilisation massive de ressources énergétiques carbonées apparait comme la principale cause du changement climatique en cours. Face à ce constat, la transition énergétique est inévitable et également renforcée par la raréfaction des ressources fossiles et de fait de l’augmentation de leur coût. Ce changement de paradigme, encadré par différentes lois ( Grenelle II, Loi du 17 août 2015 relative à la transition énergétique pour la croissance verte…), passe en particulier par la réduction de la dépendance aux énergies fossiles et par extension le développement des énergies renouvelables, la réduction de la consommation finale d’énergie et des émissions de GES. </a:t>
            </a:r>
            <a:r>
              <a:rPr lang="fr-FR" sz="1000" b="0" dirty="0">
                <a:solidFill>
                  <a:schemeClr val="bg1"/>
                </a:solidFill>
                <a:latin typeface="+mn-lt"/>
              </a:rPr>
              <a:t>GES</a:t>
            </a:r>
          </a:p>
          <a:p>
            <a:pPr marL="0" indent="0" algn="just">
              <a:buFont typeface="Wingdings" panose="05000000000000000000" pitchFamily="2" charset="2"/>
              <a:buNone/>
            </a:pPr>
            <a:endParaRPr lang="fr-FR" sz="1000" b="0" dirty="0">
              <a:solidFill>
                <a:schemeClr val="tx1"/>
              </a:solidFill>
              <a:latin typeface="+mn-lt"/>
            </a:endParaRPr>
          </a:p>
        </p:txBody>
      </p:sp>
      <p:grpSp>
        <p:nvGrpSpPr>
          <p:cNvPr id="42" name="Groupe 41"/>
          <p:cNvGrpSpPr/>
          <p:nvPr/>
        </p:nvGrpSpPr>
        <p:grpSpPr>
          <a:xfrm>
            <a:off x="5310093" y="2673894"/>
            <a:ext cx="3630706" cy="3193465"/>
            <a:chOff x="5310094" y="1128754"/>
            <a:chExt cx="3630706" cy="3193465"/>
          </a:xfrm>
        </p:grpSpPr>
        <p:pic>
          <p:nvPicPr>
            <p:cNvPr id="16" name="Image 15"/>
            <p:cNvPicPr>
              <a:picLocks noChangeAspect="1"/>
            </p:cNvPicPr>
            <p:nvPr/>
          </p:nvPicPr>
          <p:blipFill rotWithShape="1">
            <a:blip r:embed="rId3"/>
            <a:srcRect t="12537"/>
            <a:stretch/>
          </p:blipFill>
          <p:spPr>
            <a:xfrm>
              <a:off x="5310094" y="1146684"/>
              <a:ext cx="3630706" cy="3175535"/>
            </a:xfrm>
            <a:prstGeom prst="rect">
              <a:avLst/>
            </a:prstGeom>
          </p:spPr>
        </p:pic>
        <p:sp>
          <p:nvSpPr>
            <p:cNvPr id="17" name="Rectangle 16"/>
            <p:cNvSpPr/>
            <p:nvPr/>
          </p:nvSpPr>
          <p:spPr>
            <a:xfrm>
              <a:off x="5310094" y="1128754"/>
              <a:ext cx="1573306" cy="224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2" name="Espace réservé du texte 3">
            <a:extLst>
              <a:ext uri="{FF2B5EF4-FFF2-40B4-BE49-F238E27FC236}">
                <a16:creationId xmlns:a16="http://schemas.microsoft.com/office/drawing/2014/main" id="{4EF0757A-C800-47FE-8CEF-40C5A9B3ADAB}"/>
              </a:ext>
            </a:extLst>
          </p:cNvPr>
          <p:cNvSpPr txBox="1">
            <a:spLocks/>
          </p:cNvSpPr>
          <p:nvPr/>
        </p:nvSpPr>
        <p:spPr>
          <a:xfrm>
            <a:off x="5298140" y="1269701"/>
            <a:ext cx="3630706"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 PCAET, UN  OUTIL POUR LA SOBRIÉTÉ ÉNERGÉTIQUE ET LA LUTTE CONTRE LE CHANGEMENT CLIMATIQUE</a:t>
            </a:r>
          </a:p>
          <a:p>
            <a:pPr marL="0" indent="0" algn="just">
              <a:buNone/>
            </a:pPr>
            <a:r>
              <a:rPr lang="fr-FR" sz="1000" b="0" dirty="0">
                <a:solidFill>
                  <a:schemeClr val="tx1"/>
                </a:solidFill>
                <a:latin typeface="+mn-lt"/>
              </a:rPr>
              <a:t>Véritable outil opérationnel à l’échelle locale via son plan d’actions, le PCAET doit permettre de maîtriser la consommation énergétique et les émissions de GES induites, de réaliser des économies et de réduire la vulnérabilité du territoire face au coût de l'énergie  tout en anticipant les événements climatiques qui ne pourront être évités pour s’y adapter.  </a:t>
            </a:r>
          </a:p>
          <a:p>
            <a:pPr marL="0" indent="0" algn="just">
              <a:buFont typeface="Wingdings" panose="05000000000000000000" pitchFamily="2" charset="2"/>
              <a:buNone/>
            </a:pPr>
            <a:endParaRPr lang="fr-FR" sz="1000" b="0" dirty="0">
              <a:solidFill>
                <a:schemeClr val="tx1"/>
              </a:solidFill>
              <a:latin typeface="+mn-lt"/>
            </a:endParaRPr>
          </a:p>
        </p:txBody>
      </p:sp>
    </p:spTree>
    <p:extLst>
      <p:ext uri="{BB962C8B-B14F-4D97-AF65-F5344CB8AC3E}">
        <p14:creationId xmlns:p14="http://schemas.microsoft.com/office/powerpoint/2010/main" val="1718666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2E44E0F-52DE-47C5-A2EE-7E59E4C0ECAE}"/>
              </a:ext>
            </a:extLst>
          </p:cNvPr>
          <p:cNvGraphicFramePr/>
          <p:nvPr>
            <p:extLst>
              <p:ext uri="{D42A27DB-BD31-4B8C-83A1-F6EECF244321}">
                <p14:modId xmlns:p14="http://schemas.microsoft.com/office/powerpoint/2010/main" val="4182810380"/>
              </p:ext>
            </p:extLst>
          </p:nvPr>
        </p:nvGraphicFramePr>
        <p:xfrm>
          <a:off x="4409440" y="1269702"/>
          <a:ext cx="4531360" cy="4687902"/>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122</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fontScale="92500"/>
          </a:bodyPr>
          <a:lstStyle/>
          <a:p>
            <a:pPr algn="ctr"/>
            <a:r>
              <a:rPr lang="fr-FR" dirty="0"/>
              <a:t>ENERGIE, EMISSIONS DE GES ET DEREGLEMENT CLIMATIQUE – Zoom sur </a:t>
            </a:r>
            <a:r>
              <a:rPr lang="fr-FR" dirty="0" err="1"/>
              <a:t>Entr’Allier</a:t>
            </a:r>
            <a:r>
              <a:rPr lang="fr-FR" dirty="0"/>
              <a:t> Besbre Loire</a:t>
            </a:r>
          </a:p>
        </p:txBody>
      </p:sp>
      <p:sp>
        <p:nvSpPr>
          <p:cNvPr id="13" name="ZoneTexte 12">
            <a:extLst>
              <a:ext uri="{FF2B5EF4-FFF2-40B4-BE49-F238E27FC236}">
                <a16:creationId xmlns:a16="http://schemas.microsoft.com/office/drawing/2014/main" id="{B05CA229-B447-4C14-AE1F-0FE7FF3522DD}"/>
              </a:ext>
            </a:extLst>
          </p:cNvPr>
          <p:cNvSpPr txBox="1"/>
          <p:nvPr/>
        </p:nvSpPr>
        <p:spPr>
          <a:xfrm>
            <a:off x="4612640" y="5957603"/>
            <a:ext cx="4316206" cy="369332"/>
          </a:xfrm>
          <a:prstGeom prst="rect">
            <a:avLst/>
          </a:prstGeom>
          <a:noFill/>
        </p:spPr>
        <p:txBody>
          <a:bodyPr wrap="square" rtlCol="0">
            <a:spAutoFit/>
          </a:bodyPr>
          <a:lstStyle/>
          <a:p>
            <a:pPr algn="r"/>
            <a:r>
              <a:rPr lang="fr-FR" sz="900" i="1" dirty="0">
                <a:latin typeface="+mj-lt"/>
              </a:rPr>
              <a:t>Consommation d’énergie finale en 2015 par secteur de la CC </a:t>
            </a:r>
            <a:r>
              <a:rPr lang="fr-FR" sz="900" i="1" dirty="0" err="1">
                <a:latin typeface="+mj-lt"/>
              </a:rPr>
              <a:t>Entr’Allier</a:t>
            </a:r>
            <a:r>
              <a:rPr lang="fr-FR" sz="900" i="1" dirty="0">
                <a:latin typeface="+mj-lt"/>
              </a:rPr>
              <a:t> Besbre et Loire – Source : E6</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7" y="1269701"/>
            <a:ext cx="3655423"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50" b="0" i="1" dirty="0">
                <a:solidFill>
                  <a:schemeClr val="tx1"/>
                </a:solidFill>
                <a:latin typeface="+mn-lt"/>
              </a:rPr>
              <a:t>Il s’agit ici d’une synthèse des travaux effectués par le bureau d’études E6, en charge de l’élaboration du PCAET. Pour davantage d’informations, se référer au diagnostic du PCAET.</a:t>
            </a:r>
          </a:p>
          <a:p>
            <a:pPr marL="0" indent="0" algn="just">
              <a:buNone/>
            </a:pPr>
            <a:endParaRPr lang="fr-FR" sz="700" dirty="0">
              <a:latin typeface="+mn-lt"/>
            </a:endParaRPr>
          </a:p>
          <a:p>
            <a:pPr algn="just"/>
            <a:r>
              <a:rPr lang="fr-FR" dirty="0"/>
              <a:t>BILAN ENERGETIQUE DU TERRITOIRE</a:t>
            </a:r>
          </a:p>
          <a:p>
            <a:pPr marL="0" indent="0" algn="just">
              <a:buNone/>
            </a:pPr>
            <a:r>
              <a:rPr lang="fr-FR" sz="1000" b="0" dirty="0">
                <a:solidFill>
                  <a:schemeClr val="tx1"/>
                </a:solidFill>
                <a:latin typeface="+mn-lt"/>
              </a:rPr>
              <a:t>La consommation totale d’énergie finale est de 1132 </a:t>
            </a:r>
            <a:r>
              <a:rPr lang="fr-FR" sz="1000" b="0" dirty="0" err="1">
                <a:solidFill>
                  <a:schemeClr val="tx1"/>
                </a:solidFill>
                <a:latin typeface="+mn-lt"/>
              </a:rPr>
              <a:t>GWh</a:t>
            </a:r>
            <a:r>
              <a:rPr lang="fr-FR" sz="1000" b="0" dirty="0">
                <a:solidFill>
                  <a:schemeClr val="tx1"/>
                </a:solidFill>
                <a:latin typeface="+mn-lt"/>
              </a:rPr>
              <a:t> sur le territoire en 2015, soit 45 </a:t>
            </a:r>
            <a:r>
              <a:rPr lang="fr-FR" sz="1000" b="0" dirty="0" err="1">
                <a:solidFill>
                  <a:schemeClr val="tx1"/>
                </a:solidFill>
                <a:latin typeface="+mn-lt"/>
              </a:rPr>
              <a:t>MWh</a:t>
            </a:r>
            <a:r>
              <a:rPr lang="fr-FR" sz="1000" b="0" dirty="0">
                <a:solidFill>
                  <a:schemeClr val="tx1"/>
                </a:solidFill>
                <a:latin typeface="+mn-lt"/>
              </a:rPr>
              <a:t> par habitant. (la moyenne nationale étant de 24 </a:t>
            </a:r>
            <a:r>
              <a:rPr lang="fr-FR" sz="1000" b="0" dirty="0" err="1">
                <a:solidFill>
                  <a:schemeClr val="tx1"/>
                </a:solidFill>
                <a:latin typeface="+mn-lt"/>
              </a:rPr>
              <a:t>MWh</a:t>
            </a:r>
            <a:r>
              <a:rPr lang="fr-FR" sz="1000" b="0" dirty="0">
                <a:solidFill>
                  <a:schemeClr val="tx1"/>
                </a:solidFill>
                <a:latin typeface="+mn-lt"/>
              </a:rPr>
              <a:t>). </a:t>
            </a:r>
          </a:p>
          <a:p>
            <a:pPr marL="0" indent="0" algn="just">
              <a:buNone/>
            </a:pPr>
            <a:r>
              <a:rPr lang="fr-FR" sz="1000" b="0" dirty="0">
                <a:solidFill>
                  <a:schemeClr val="tx1"/>
                </a:solidFill>
                <a:latin typeface="+mn-lt"/>
              </a:rPr>
              <a:t>Le profil énergétique du territoire de la CC </a:t>
            </a:r>
            <a:r>
              <a:rPr lang="fr-FR" sz="1000" b="0" dirty="0" err="1">
                <a:solidFill>
                  <a:schemeClr val="tx1"/>
                </a:solidFill>
                <a:latin typeface="+mn-lt"/>
              </a:rPr>
              <a:t>Entr’Allier</a:t>
            </a:r>
            <a:r>
              <a:rPr lang="fr-FR" sz="1000" b="0" dirty="0">
                <a:solidFill>
                  <a:schemeClr val="tx1"/>
                </a:solidFill>
                <a:latin typeface="+mn-lt"/>
              </a:rPr>
              <a:t> Besbre et Loire  en termes d’énergie finale c’est-à-dire l’énergie consommée directement par l’utilisateur, en 2015, est principalement marqué par les consommations énergétiques du secteur industriel (34% des consommations énergétique du territoire), du secteur résidentiel (22% des consommations) et du secteur du transport  incluant les déplacements de personnes et le fret (respectivement 13% et 20% des consommations) en lien avec l’activité industrielle et touristique du territoire. Ces chiffres s’expliquent notamment par : </a:t>
            </a:r>
          </a:p>
          <a:p>
            <a:pPr algn="just">
              <a:spcBef>
                <a:spcPts val="400"/>
              </a:spcBef>
              <a:buClr>
                <a:srgbClr val="218BC7"/>
              </a:buClr>
              <a:buSzPct val="80000"/>
            </a:pPr>
            <a:r>
              <a:rPr lang="fr-FR" sz="1000" b="0" dirty="0">
                <a:solidFill>
                  <a:schemeClr val="tx1"/>
                </a:solidFill>
                <a:latin typeface="+mn-lt"/>
              </a:rPr>
              <a:t>Un secteur industriel très développé sur le territoire, notamment avec la présence des industries automobiles, fonderie et cimenterie. Le secteur représente 34% de consommations  </a:t>
            </a:r>
          </a:p>
          <a:p>
            <a:pPr algn="just">
              <a:spcBef>
                <a:spcPts val="400"/>
              </a:spcBef>
              <a:buClr>
                <a:srgbClr val="218BC7"/>
              </a:buClr>
              <a:buSzPct val="80000"/>
            </a:pPr>
            <a:r>
              <a:rPr lang="fr-FR" sz="1000" b="0" dirty="0">
                <a:solidFill>
                  <a:schemeClr val="tx1"/>
                </a:solidFill>
                <a:latin typeface="+mn-lt"/>
              </a:rPr>
              <a:t>Un secteur résidentiel également consommateur : 67 % des logements construits avant 1970 (période de la première RT). De plus, 25% des ménages se chauffent au fioul </a:t>
            </a:r>
          </a:p>
          <a:p>
            <a:pPr algn="just">
              <a:spcBef>
                <a:spcPts val="400"/>
              </a:spcBef>
              <a:buClr>
                <a:srgbClr val="218BC7"/>
              </a:buClr>
              <a:buSzPct val="80000"/>
            </a:pPr>
            <a:r>
              <a:rPr lang="fr-FR" sz="1000" b="0" dirty="0">
                <a:solidFill>
                  <a:schemeClr val="tx1"/>
                </a:solidFill>
                <a:latin typeface="+mn-lt"/>
              </a:rPr>
              <a:t>Un transport quasi exclusivement routier avec la prédominance de la voiture individuelle et présence de grands axes sur le territoire : D994 (Clermont Ferrant – Dijon), ou alors la N79 (45% de poids lourds), la N7 ou la N209</a:t>
            </a:r>
          </a:p>
          <a:p>
            <a:pPr marL="0" indent="0" algn="just">
              <a:buNone/>
            </a:pPr>
            <a:r>
              <a:rPr lang="fr-FR" sz="1000" b="0" dirty="0">
                <a:solidFill>
                  <a:schemeClr val="tx1"/>
                </a:solidFill>
                <a:latin typeface="+mn-lt"/>
              </a:rPr>
              <a:t>A noter par ailleurs que les produits pétroliers représentent 44% de l’énergie consommée par le territoire, suivi par l’électricité 21% et les </a:t>
            </a:r>
            <a:r>
              <a:rPr lang="fr-FR" sz="1000" b="0" dirty="0" err="1">
                <a:solidFill>
                  <a:schemeClr val="tx1"/>
                </a:solidFill>
                <a:latin typeface="+mn-lt"/>
              </a:rPr>
              <a:t>ENRt</a:t>
            </a:r>
            <a:r>
              <a:rPr lang="fr-FR" sz="1000" b="0" dirty="0">
                <a:solidFill>
                  <a:schemeClr val="tx1"/>
                </a:solidFill>
                <a:latin typeface="+mn-lt"/>
              </a:rPr>
              <a:t> à hauteur de 16%.</a:t>
            </a:r>
          </a:p>
        </p:txBody>
      </p:sp>
      <p:sp>
        <p:nvSpPr>
          <p:cNvPr id="72" name="Espace réservé du texte 3">
            <a:extLst>
              <a:ext uri="{FF2B5EF4-FFF2-40B4-BE49-F238E27FC236}">
                <a16:creationId xmlns:a16="http://schemas.microsoft.com/office/drawing/2014/main" id="{4EF0757A-C800-47FE-8CEF-40C5A9B3ADAB}"/>
              </a:ext>
            </a:extLst>
          </p:cNvPr>
          <p:cNvSpPr txBox="1">
            <a:spLocks/>
          </p:cNvSpPr>
          <p:nvPr/>
        </p:nvSpPr>
        <p:spPr>
          <a:xfrm>
            <a:off x="5298140" y="1269701"/>
            <a:ext cx="3630706"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p:txBody>
      </p:sp>
    </p:spTree>
    <p:extLst>
      <p:ext uri="{BB962C8B-B14F-4D97-AF65-F5344CB8AC3E}">
        <p14:creationId xmlns:p14="http://schemas.microsoft.com/office/powerpoint/2010/main" val="2210906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123</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fontScale="92500"/>
          </a:bodyPr>
          <a:lstStyle/>
          <a:p>
            <a:pPr algn="ctr"/>
            <a:r>
              <a:rPr lang="fr-FR" dirty="0"/>
              <a:t>ENERGIE, EMISSIONS DE GES ET DEREGLEMENT CLIMATIQUE – Zoom sur </a:t>
            </a:r>
            <a:r>
              <a:rPr lang="fr-FR" dirty="0" err="1"/>
              <a:t>Entr’Allier</a:t>
            </a:r>
            <a:r>
              <a:rPr lang="fr-FR" dirty="0"/>
              <a:t> Besbre Loire</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7" y="1269701"/>
            <a:ext cx="3485989"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sz="1000" dirty="0"/>
              <a:t>PRODUCTION ET AUTONOMIE ENERGETIQUE DU TERRITOIRE</a:t>
            </a:r>
          </a:p>
          <a:p>
            <a:pPr marL="0" indent="0" algn="just">
              <a:buNone/>
            </a:pPr>
            <a:r>
              <a:rPr lang="fr-FR" sz="1000" b="0" dirty="0">
                <a:solidFill>
                  <a:schemeClr val="tx1"/>
                </a:solidFill>
              </a:rPr>
              <a:t>Le territoire a produit, en 2015, 205 </a:t>
            </a:r>
            <a:r>
              <a:rPr lang="fr-FR" sz="1000" b="0" dirty="0" err="1">
                <a:solidFill>
                  <a:schemeClr val="tx1"/>
                </a:solidFill>
              </a:rPr>
              <a:t>GWh</a:t>
            </a:r>
            <a:r>
              <a:rPr lang="fr-FR" sz="1000" b="0" dirty="0">
                <a:solidFill>
                  <a:schemeClr val="tx1"/>
                </a:solidFill>
              </a:rPr>
              <a:t> d’énergie, avec la répartition suivante : 11% d’électricité et 89% de chaleur </a:t>
            </a:r>
            <a:r>
              <a:rPr lang="fr-FR" sz="1000" b="0" dirty="0">
                <a:solidFill>
                  <a:schemeClr val="tx1"/>
                </a:solidFill>
                <a:latin typeface="+mn-lt"/>
              </a:rPr>
              <a:t>La première source de production d’énergie du territoire est le bois énergie (82%). Il est utilisé principalement dans les résidences du territoire mais également pour alimenter les chaudières des entreprises et collectivités. On retrouve ensuite la filière du solaire photovoltaïque par l’intermédiaire de la centrale au sol de Dompierre sur Besbre – </a:t>
            </a:r>
            <a:r>
              <a:rPr lang="fr-FR" sz="1000" b="0" dirty="0" err="1">
                <a:solidFill>
                  <a:schemeClr val="tx1"/>
                </a:solidFill>
                <a:latin typeface="+mn-lt"/>
              </a:rPr>
              <a:t>Diou</a:t>
            </a:r>
            <a:r>
              <a:rPr lang="fr-FR" sz="1000" b="0" dirty="0">
                <a:solidFill>
                  <a:schemeClr val="tx1"/>
                </a:solidFill>
                <a:latin typeface="+mn-lt"/>
              </a:rPr>
              <a:t>. </a:t>
            </a:r>
          </a:p>
          <a:p>
            <a:pPr marL="0" indent="0" algn="just">
              <a:buNone/>
            </a:pPr>
            <a:r>
              <a:rPr lang="fr-FR" sz="1000" b="0" dirty="0">
                <a:solidFill>
                  <a:schemeClr val="tx1"/>
                </a:solidFill>
                <a:latin typeface="+mn-lt"/>
              </a:rPr>
              <a:t>Comparée à une consommation énergétique s’élevant à 1 132 </a:t>
            </a:r>
            <a:r>
              <a:rPr lang="fr-FR" sz="1000" b="0" dirty="0" err="1">
                <a:solidFill>
                  <a:schemeClr val="tx1"/>
                </a:solidFill>
                <a:latin typeface="+mn-lt"/>
              </a:rPr>
              <a:t>GWh</a:t>
            </a:r>
            <a:r>
              <a:rPr lang="fr-FR" sz="1000" b="0" dirty="0">
                <a:solidFill>
                  <a:schemeClr val="tx1"/>
                </a:solidFill>
                <a:latin typeface="+mn-lt"/>
              </a:rPr>
              <a:t>, il apparait que la production énergétique locale permet de couvrir l’équivalent de 18% de la consommation du territoire. La prise en compte des projets locaux de développement des </a:t>
            </a:r>
            <a:r>
              <a:rPr lang="fr-FR" sz="1000" b="0" dirty="0" err="1">
                <a:solidFill>
                  <a:schemeClr val="tx1"/>
                </a:solidFill>
                <a:latin typeface="+mn-lt"/>
              </a:rPr>
              <a:t>EnR&amp;R</a:t>
            </a:r>
            <a:r>
              <a:rPr lang="fr-FR" sz="1000" b="0" dirty="0">
                <a:solidFill>
                  <a:schemeClr val="tx1"/>
                </a:solidFill>
                <a:latin typeface="+mn-lt"/>
              </a:rPr>
              <a:t> actuellement en cours d’étude ou d’instruction permet de porter cette autonomie à environ 40%</a:t>
            </a:r>
          </a:p>
          <a:p>
            <a:pPr marL="0" indent="0" algn="just">
              <a:buNone/>
            </a:pPr>
            <a:endParaRPr lang="fr-FR" sz="1000" b="0" dirty="0">
              <a:solidFill>
                <a:schemeClr val="tx1"/>
              </a:solidFill>
              <a:latin typeface="+mn-lt"/>
            </a:endParaRPr>
          </a:p>
          <a:p>
            <a:pPr algn="just"/>
            <a:r>
              <a:rPr lang="fr-FR" dirty="0"/>
              <a:t>LE POTENTIEL DE DEVELOPPEMENT DES ENERGIES RENOUVELABLES</a:t>
            </a:r>
          </a:p>
          <a:p>
            <a:pPr marL="0" indent="0" algn="just" fontAlgn="base">
              <a:buNone/>
            </a:pPr>
            <a:r>
              <a:rPr lang="fr-FR" sz="1000" b="0" dirty="0">
                <a:solidFill>
                  <a:schemeClr val="tx1"/>
                </a:solidFill>
                <a:latin typeface="+mn-lt"/>
              </a:rPr>
              <a:t>Le productible atteignable en énergie renouvelable pour la CC </a:t>
            </a:r>
            <a:r>
              <a:rPr lang="fr-FR" sz="1000" b="0" dirty="0" err="1">
                <a:solidFill>
                  <a:schemeClr val="tx1"/>
                </a:solidFill>
                <a:latin typeface="+mn-lt"/>
              </a:rPr>
              <a:t>Entr’Allier</a:t>
            </a:r>
            <a:r>
              <a:rPr lang="fr-FR" sz="1000" b="0" dirty="0">
                <a:solidFill>
                  <a:schemeClr val="tx1"/>
                </a:solidFill>
                <a:latin typeface="+mn-lt"/>
              </a:rPr>
              <a:t> Besbre et Loire s’élève à 907 </a:t>
            </a:r>
            <a:r>
              <a:rPr lang="fr-FR" sz="1000" b="0" dirty="0" err="1">
                <a:solidFill>
                  <a:schemeClr val="tx1"/>
                </a:solidFill>
                <a:latin typeface="+mn-lt"/>
              </a:rPr>
              <a:t>GWh</a:t>
            </a:r>
            <a:r>
              <a:rPr lang="fr-FR" sz="1000" b="0" dirty="0">
                <a:solidFill>
                  <a:schemeClr val="tx1"/>
                </a:solidFill>
                <a:latin typeface="+mn-lt"/>
              </a:rPr>
              <a:t>. Ce productible atteignable représente 4 fois la production actuelle. </a:t>
            </a:r>
          </a:p>
          <a:p>
            <a:pPr marL="0" indent="0" algn="just">
              <a:buNone/>
            </a:pPr>
            <a:r>
              <a:rPr lang="fr-FR" sz="1000" b="0" dirty="0">
                <a:solidFill>
                  <a:schemeClr val="tx1"/>
                </a:solidFill>
                <a:latin typeface="+mn-lt"/>
              </a:rPr>
              <a:t> Le potentiel de développement des énergies est donc significatif sur le territoire avec les principaux contributeurs que  sont la filière solaire (photovoltaïque et thermique) qui représente environ 560 </a:t>
            </a:r>
            <a:r>
              <a:rPr lang="fr-FR" sz="1000" b="0" dirty="0" err="1">
                <a:solidFill>
                  <a:schemeClr val="tx1"/>
                </a:solidFill>
                <a:latin typeface="+mn-lt"/>
              </a:rPr>
              <a:t>GWh</a:t>
            </a:r>
            <a:r>
              <a:rPr lang="fr-FR" sz="1000" b="0" dirty="0">
                <a:solidFill>
                  <a:schemeClr val="tx1"/>
                </a:solidFill>
                <a:latin typeface="+mn-lt"/>
              </a:rPr>
              <a:t>, la filière méthanisation qui contribue pour 140 </a:t>
            </a:r>
            <a:r>
              <a:rPr lang="fr-FR" sz="1000" b="0" dirty="0" err="1">
                <a:solidFill>
                  <a:schemeClr val="tx1"/>
                </a:solidFill>
                <a:latin typeface="+mn-lt"/>
              </a:rPr>
              <a:t>GWh</a:t>
            </a:r>
            <a:r>
              <a:rPr lang="fr-FR" sz="1000" b="0" dirty="0">
                <a:solidFill>
                  <a:schemeClr val="tx1"/>
                </a:solidFill>
                <a:latin typeface="+mn-lt"/>
              </a:rPr>
              <a:t> au productible estimé et la filière biomasse pour 89 </a:t>
            </a:r>
            <a:r>
              <a:rPr lang="fr-FR" sz="1000" b="0" dirty="0" err="1">
                <a:solidFill>
                  <a:schemeClr val="tx1"/>
                </a:solidFill>
                <a:latin typeface="+mn-lt"/>
              </a:rPr>
              <a:t>GWh</a:t>
            </a:r>
            <a:r>
              <a:rPr lang="fr-FR" sz="1000" b="0" dirty="0">
                <a:solidFill>
                  <a:schemeClr val="tx1"/>
                </a:solidFill>
                <a:latin typeface="+mn-lt"/>
              </a:rPr>
              <a:t>.</a:t>
            </a:r>
          </a:p>
          <a:p>
            <a:pPr marL="0" indent="0" algn="just">
              <a:buNone/>
            </a:pPr>
            <a:r>
              <a:rPr lang="fr-FR" sz="1000" b="0" dirty="0">
                <a:solidFill>
                  <a:schemeClr val="tx1"/>
                </a:solidFill>
                <a:latin typeface="+mn-lt"/>
              </a:rPr>
              <a:t> Ce productible atteignable couvre 80% des consommations du territoire en 2015. Ainsi, si le territoire souhaite  assurer la couverture de ses consommations énergétiques par une production renouvelable et locale, cela ne pourra se faire qu’en engageant des actions de réduction des besoins énergétiques.</a:t>
            </a:r>
          </a:p>
          <a:p>
            <a:pPr marL="0" indent="0" algn="just">
              <a:buNone/>
            </a:pPr>
            <a:br>
              <a:rPr lang="fr-FR" sz="1000" b="0" dirty="0">
                <a:solidFill>
                  <a:schemeClr val="tx1"/>
                </a:solidFill>
                <a:latin typeface="+mn-lt"/>
              </a:rPr>
            </a:br>
            <a:endParaRPr lang="fr-FR" sz="1000" b="0" dirty="0">
              <a:solidFill>
                <a:schemeClr val="tx1"/>
              </a:solidFill>
              <a:latin typeface="+mn-lt"/>
            </a:endParaRPr>
          </a:p>
        </p:txBody>
      </p:sp>
      <p:sp>
        <p:nvSpPr>
          <p:cNvPr id="72" name="Espace réservé du texte 3">
            <a:extLst>
              <a:ext uri="{FF2B5EF4-FFF2-40B4-BE49-F238E27FC236}">
                <a16:creationId xmlns:a16="http://schemas.microsoft.com/office/drawing/2014/main" id="{4EF0757A-C800-47FE-8CEF-40C5A9B3ADAB}"/>
              </a:ext>
            </a:extLst>
          </p:cNvPr>
          <p:cNvSpPr txBox="1">
            <a:spLocks/>
          </p:cNvSpPr>
          <p:nvPr/>
        </p:nvSpPr>
        <p:spPr>
          <a:xfrm>
            <a:off x="5298140" y="1269701"/>
            <a:ext cx="3630706"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p:txBody>
      </p:sp>
      <p:graphicFrame>
        <p:nvGraphicFramePr>
          <p:cNvPr id="9" name="Graphique 8">
            <a:extLst>
              <a:ext uri="{FF2B5EF4-FFF2-40B4-BE49-F238E27FC236}">
                <a16:creationId xmlns:a16="http://schemas.microsoft.com/office/drawing/2014/main" id="{1B276AD6-FF17-4F8B-A68F-D5B7CCB77007}"/>
              </a:ext>
            </a:extLst>
          </p:cNvPr>
          <p:cNvGraphicFramePr/>
          <p:nvPr>
            <p:extLst>
              <p:ext uri="{D42A27DB-BD31-4B8C-83A1-F6EECF244321}">
                <p14:modId xmlns:p14="http://schemas.microsoft.com/office/powerpoint/2010/main" val="3720834399"/>
              </p:ext>
            </p:extLst>
          </p:nvPr>
        </p:nvGraphicFramePr>
        <p:xfrm>
          <a:off x="4218829" y="881746"/>
          <a:ext cx="4925171" cy="219583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869180" y="2831261"/>
            <a:ext cx="4145280" cy="369332"/>
          </a:xfrm>
          <a:prstGeom prst="rect">
            <a:avLst/>
          </a:prstGeom>
          <a:noFill/>
        </p:spPr>
        <p:txBody>
          <a:bodyPr wrap="square" rtlCol="0">
            <a:spAutoFit/>
          </a:bodyPr>
          <a:lstStyle/>
          <a:p>
            <a:pPr algn="r"/>
            <a:r>
              <a:rPr lang="fr-FR" sz="900" i="1" dirty="0">
                <a:latin typeface="+mj-lt"/>
              </a:rPr>
              <a:t>Répartition par filière de l'énergie renouvelable produite sur </a:t>
            </a:r>
            <a:r>
              <a:rPr lang="fr-FR" sz="900" i="1" dirty="0" err="1">
                <a:latin typeface="+mj-lt"/>
              </a:rPr>
              <a:t>Entr’Allier</a:t>
            </a:r>
            <a:r>
              <a:rPr lang="fr-FR" sz="900" i="1" dirty="0">
                <a:latin typeface="+mj-lt"/>
              </a:rPr>
              <a:t> Besbre et Loire en 2015 - Source : OREGES.</a:t>
            </a:r>
          </a:p>
        </p:txBody>
      </p:sp>
      <p:graphicFrame>
        <p:nvGraphicFramePr>
          <p:cNvPr id="11" name="Graphique 10">
            <a:extLst>
              <a:ext uri="{FF2B5EF4-FFF2-40B4-BE49-F238E27FC236}">
                <a16:creationId xmlns:a16="http://schemas.microsoft.com/office/drawing/2014/main" id="{A51C9E26-731D-45A6-921D-7BE0F3BDB6C6}"/>
              </a:ext>
            </a:extLst>
          </p:cNvPr>
          <p:cNvGraphicFramePr/>
          <p:nvPr>
            <p:extLst>
              <p:ext uri="{D42A27DB-BD31-4B8C-83A1-F6EECF244321}">
                <p14:modId xmlns:p14="http://schemas.microsoft.com/office/powerpoint/2010/main" val="3506540267"/>
              </p:ext>
            </p:extLst>
          </p:nvPr>
        </p:nvGraphicFramePr>
        <p:xfrm>
          <a:off x="4038600" y="3348565"/>
          <a:ext cx="5105400" cy="266094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4442460" y="5990200"/>
            <a:ext cx="4572000" cy="230832"/>
          </a:xfrm>
          <a:prstGeom prst="rect">
            <a:avLst/>
          </a:prstGeom>
          <a:noFill/>
        </p:spPr>
        <p:txBody>
          <a:bodyPr wrap="square" rtlCol="0">
            <a:spAutoFit/>
          </a:bodyPr>
          <a:lstStyle/>
          <a:p>
            <a:pPr algn="r"/>
            <a:r>
              <a:rPr lang="fr-FR" sz="900" i="1" dirty="0">
                <a:latin typeface="+mj-lt"/>
              </a:rPr>
              <a:t>Production d'ENR en 2015, projets en cours et potentiel de développement – Source : E6</a:t>
            </a:r>
          </a:p>
        </p:txBody>
      </p:sp>
    </p:spTree>
    <p:extLst>
      <p:ext uri="{BB962C8B-B14F-4D97-AF65-F5344CB8AC3E}">
        <p14:creationId xmlns:p14="http://schemas.microsoft.com/office/powerpoint/2010/main" val="36005475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124</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fontScale="92500"/>
          </a:bodyPr>
          <a:lstStyle/>
          <a:p>
            <a:pPr algn="ctr"/>
            <a:r>
              <a:rPr lang="fr-FR" dirty="0"/>
              <a:t>ENERGIE, EMISSIONS DE GES ET DEREGLEMENT CLIMATIQUE – Zoom sur </a:t>
            </a:r>
            <a:r>
              <a:rPr lang="fr-FR" dirty="0" err="1"/>
              <a:t>Entr’Allier</a:t>
            </a:r>
            <a:r>
              <a:rPr lang="fr-FR" dirty="0"/>
              <a:t> Besbre Loire</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7" y="1269701"/>
            <a:ext cx="3552029"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EMISSIONS DE GAZ A EFFET DE SERRE DU TERRITOIRE</a:t>
            </a:r>
          </a:p>
          <a:p>
            <a:pPr marL="0" indent="0" algn="just" fontAlgn="base">
              <a:buNone/>
            </a:pPr>
            <a:r>
              <a:rPr lang="fr-FR" sz="1000" b="0" dirty="0">
                <a:solidFill>
                  <a:schemeClr val="tx1"/>
                </a:solidFill>
                <a:latin typeface="+mn-lt"/>
              </a:rPr>
              <a:t>Le territoire émet annuellement 731 ktCO2e, soit 29 tCO2e par habitant (moyenne nationale : 12 tCO2e /hab.) ou encore soit 84 600 fois le tour de la Terre en voiture. </a:t>
            </a:r>
          </a:p>
          <a:p>
            <a:pPr marL="0" indent="0" algn="just" fontAlgn="base">
              <a:buNone/>
            </a:pPr>
            <a:r>
              <a:rPr lang="fr-FR" sz="1000" b="0" dirty="0">
                <a:solidFill>
                  <a:schemeClr val="tx1"/>
                </a:solidFill>
                <a:latin typeface="+mn-lt"/>
              </a:rPr>
              <a:t>Dans ce cadre, l’agriculture (40%) et l’industrie (28%) sont responsables de la majorité des émissions du territoire, ainsi que le transport (17%)</a:t>
            </a:r>
          </a:p>
          <a:p>
            <a:pPr marL="0" indent="0" algn="just" fontAlgn="base">
              <a:buNone/>
            </a:pPr>
            <a:r>
              <a:rPr lang="fr-FR" sz="1000" b="0" dirty="0">
                <a:solidFill>
                  <a:schemeClr val="tx1"/>
                </a:solidFill>
                <a:latin typeface="+mn-lt"/>
              </a:rPr>
              <a:t>Les émissions indirectes mettent en évidence un enjeu associé à la consommation des résidents (achats de nourriture : 6% + achats de biens matériels : 7% supplémentaires)</a:t>
            </a:r>
          </a:p>
          <a:p>
            <a:pPr marL="0" indent="0" algn="just" fontAlgn="base">
              <a:buNone/>
            </a:pPr>
            <a:endParaRPr lang="fr-FR" sz="300" b="0" dirty="0">
              <a:solidFill>
                <a:schemeClr val="tx1"/>
              </a:solidFill>
              <a:latin typeface="+mn-lt"/>
            </a:endParaRPr>
          </a:p>
          <a:p>
            <a:pPr algn="just"/>
            <a:r>
              <a:rPr lang="fr-FR" sz="1000" dirty="0"/>
              <a:t>SEQUESTRATION CARBONE SUR LE TERRITOIRE</a:t>
            </a:r>
          </a:p>
          <a:p>
            <a:pPr marL="0" indent="0" algn="just" fontAlgn="base">
              <a:buNone/>
            </a:pPr>
            <a:r>
              <a:rPr lang="fr-FR" sz="1000" b="0" dirty="0">
                <a:solidFill>
                  <a:schemeClr val="tx1"/>
                </a:solidFill>
                <a:latin typeface="+mn-lt"/>
              </a:rPr>
              <a:t>Les sols naturels et la végétation du territoire, composés de matière organique, contiennent du carbone. En effet, via la photosynthèse, les plantes consomment le carbone de l’atmosphère, sous forme de CO2, pour croître. C’est ce qu’on appelle la séquestration carbone. En raison en particulier de l’importance des espaces prairiaux , en culture et du couvert forestier, le territoire de la CC </a:t>
            </a:r>
            <a:r>
              <a:rPr lang="fr-FR" sz="1000" b="0" dirty="0" err="1">
                <a:solidFill>
                  <a:schemeClr val="tx1"/>
                </a:solidFill>
                <a:latin typeface="+mn-lt"/>
              </a:rPr>
              <a:t>Entr’Allier</a:t>
            </a:r>
            <a:r>
              <a:rPr lang="fr-FR" sz="1000" b="0" dirty="0">
                <a:solidFill>
                  <a:schemeClr val="tx1"/>
                </a:solidFill>
                <a:latin typeface="+mn-lt"/>
              </a:rPr>
              <a:t> Besbre et Loire  séquestre environ 28 615  ktCO2e de carbone grâce à son écosystème naturel.</a:t>
            </a:r>
          </a:p>
          <a:p>
            <a:pPr marL="0" indent="0" algn="just" fontAlgn="base">
              <a:buNone/>
            </a:pPr>
            <a:r>
              <a:rPr lang="fr-FR" sz="1000" b="0" dirty="0">
                <a:solidFill>
                  <a:schemeClr val="tx1"/>
                </a:solidFill>
                <a:latin typeface="+mn-lt"/>
              </a:rPr>
              <a:t>L’objectif est de conserver ce stock dans nos sols et tenter de l’accroitre naturellement pour répondre aux enjeux actuels car pour atteindre la Neutralité Carbone, si le territoire diminue d’un facteur 4 ses émissions, la capacité actuelle de captation de la forêt atteint 46%. Il faut donc augmenter de 2 fois la surface actuelle de forêts.</a:t>
            </a:r>
          </a:p>
          <a:p>
            <a:pPr marL="0" indent="0" algn="just" fontAlgn="base">
              <a:buNone/>
            </a:pPr>
            <a:endParaRPr lang="fr-FR" sz="300" b="0" dirty="0">
              <a:solidFill>
                <a:schemeClr val="tx1"/>
              </a:solidFill>
              <a:latin typeface="+mn-lt"/>
            </a:endParaRPr>
          </a:p>
          <a:p>
            <a:pPr algn="just" fontAlgn="base"/>
            <a:r>
              <a:rPr lang="fr-FR" sz="1000" dirty="0"/>
              <a:t>VULNERABILITE DU TERRITOIRE AUX EFFETS DU CHANGEMENT CLIMATIQUE</a:t>
            </a:r>
          </a:p>
          <a:p>
            <a:pPr marL="0" indent="0" algn="just">
              <a:buNone/>
            </a:pPr>
            <a:r>
              <a:rPr lang="fr-FR" sz="1000" b="0" dirty="0">
                <a:solidFill>
                  <a:schemeClr val="tx1"/>
                </a:solidFill>
                <a:latin typeface="+mn-lt"/>
              </a:rPr>
              <a:t>Du fait de l’augmentation des températures, de la sècheresse des sols, la disponibilité en eau sera mise à mal avec le changement climatique. De plus, un effet de ciseau entre une demande qui </a:t>
            </a:r>
            <a:r>
              <a:rPr lang="fr-FR" sz="1000" b="0" dirty="0">
                <a:solidFill>
                  <a:schemeClr val="bg1"/>
                </a:solidFill>
                <a:latin typeface="+mn-lt"/>
              </a:rPr>
              <a:t>augmente,</a:t>
            </a:r>
          </a:p>
          <a:p>
            <a:pPr marL="0" indent="0" algn="just">
              <a:buNone/>
            </a:pPr>
            <a:r>
              <a:rPr lang="fr-FR" sz="1000" dirty="0"/>
              <a:t>; </a:t>
            </a:r>
            <a:br>
              <a:rPr lang="fr-FR" sz="1000" b="0" dirty="0">
                <a:solidFill>
                  <a:schemeClr val="tx1"/>
                </a:solidFill>
                <a:latin typeface="+mn-lt"/>
              </a:rPr>
            </a:br>
            <a:endParaRPr lang="fr-FR" sz="1000" b="0" dirty="0">
              <a:solidFill>
                <a:schemeClr val="tx1"/>
              </a:solidFill>
              <a:latin typeface="+mn-lt"/>
            </a:endParaRPr>
          </a:p>
        </p:txBody>
      </p:sp>
      <p:sp>
        <p:nvSpPr>
          <p:cNvPr id="72" name="Espace réservé du texte 3">
            <a:extLst>
              <a:ext uri="{FF2B5EF4-FFF2-40B4-BE49-F238E27FC236}">
                <a16:creationId xmlns:a16="http://schemas.microsoft.com/office/drawing/2014/main" id="{4EF0757A-C800-47FE-8CEF-40C5A9B3ADAB}"/>
              </a:ext>
            </a:extLst>
          </p:cNvPr>
          <p:cNvSpPr txBox="1">
            <a:spLocks/>
          </p:cNvSpPr>
          <p:nvPr/>
        </p:nvSpPr>
        <p:spPr>
          <a:xfrm>
            <a:off x="5298140" y="1269701"/>
            <a:ext cx="3630706"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p:txBody>
      </p:sp>
      <p:graphicFrame>
        <p:nvGraphicFramePr>
          <p:cNvPr id="10" name="Graphique 9">
            <a:extLst>
              <a:ext uri="{FF2B5EF4-FFF2-40B4-BE49-F238E27FC236}">
                <a16:creationId xmlns:a16="http://schemas.microsoft.com/office/drawing/2014/main" id="{8F1E1416-27B7-45EC-AE98-DBD773A51DC0}"/>
              </a:ext>
            </a:extLst>
          </p:cNvPr>
          <p:cNvGraphicFramePr/>
          <p:nvPr>
            <p:extLst>
              <p:ext uri="{D42A27DB-BD31-4B8C-83A1-F6EECF244321}">
                <p14:modId xmlns:p14="http://schemas.microsoft.com/office/powerpoint/2010/main" val="3264981192"/>
              </p:ext>
            </p:extLst>
          </p:nvPr>
        </p:nvGraphicFramePr>
        <p:xfrm>
          <a:off x="3977640" y="1269701"/>
          <a:ext cx="5036820" cy="309655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445000" y="4366260"/>
            <a:ext cx="4572000" cy="369332"/>
          </a:xfrm>
          <a:prstGeom prst="rect">
            <a:avLst/>
          </a:prstGeom>
          <a:noFill/>
        </p:spPr>
        <p:txBody>
          <a:bodyPr wrap="square" rtlCol="0">
            <a:spAutoFit/>
          </a:bodyPr>
          <a:lstStyle/>
          <a:p>
            <a:pPr algn="r"/>
            <a:r>
              <a:rPr lang="fr-FR" sz="900" i="1" dirty="0">
                <a:latin typeface="+mj-lt"/>
              </a:rPr>
              <a:t>Présentation du bilan des émissions de gaz à effet de serre sur le territoire de la CC </a:t>
            </a:r>
            <a:r>
              <a:rPr lang="fr-FR" sz="900" i="1" dirty="0" err="1">
                <a:latin typeface="+mj-lt"/>
              </a:rPr>
              <a:t>Entr’Allier</a:t>
            </a:r>
            <a:r>
              <a:rPr lang="fr-FR" sz="900" i="1" dirty="0">
                <a:latin typeface="+mj-lt"/>
              </a:rPr>
              <a:t> Besbre et Loire, 2015- Source : E6</a:t>
            </a:r>
          </a:p>
        </p:txBody>
      </p:sp>
      <p:sp>
        <p:nvSpPr>
          <p:cNvPr id="38" name="Rectangle 37">
            <a:extLst>
              <a:ext uri="{FF2B5EF4-FFF2-40B4-BE49-F238E27FC236}">
                <a16:creationId xmlns:a16="http://schemas.microsoft.com/office/drawing/2014/main" id="{4581B0D8-0799-46B8-9246-CF9CBF9595B0}"/>
              </a:ext>
            </a:extLst>
          </p:cNvPr>
          <p:cNvSpPr/>
          <p:nvPr/>
        </p:nvSpPr>
        <p:spPr>
          <a:xfrm>
            <a:off x="4329156" y="5294630"/>
            <a:ext cx="1616165" cy="335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1" hangingPunct="1">
              <a:defRPr/>
            </a:pPr>
            <a:r>
              <a:rPr 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Évolution du climat de la Région</a:t>
            </a:r>
          </a:p>
        </p:txBody>
      </p:sp>
      <p:grpSp>
        <p:nvGrpSpPr>
          <p:cNvPr id="39" name="Groupe 38">
            <a:extLst>
              <a:ext uri="{FF2B5EF4-FFF2-40B4-BE49-F238E27FC236}">
                <a16:creationId xmlns:a16="http://schemas.microsoft.com/office/drawing/2014/main" id="{769A42DF-4CF7-4CC3-9669-8BDC4B1882CC}"/>
              </a:ext>
            </a:extLst>
          </p:cNvPr>
          <p:cNvGrpSpPr/>
          <p:nvPr/>
        </p:nvGrpSpPr>
        <p:grpSpPr>
          <a:xfrm>
            <a:off x="5806145" y="5153296"/>
            <a:ext cx="1207967" cy="644816"/>
            <a:chOff x="-52102" y="6822655"/>
            <a:chExt cx="1207967" cy="644816"/>
          </a:xfrm>
        </p:grpSpPr>
        <p:sp>
          <p:nvSpPr>
            <p:cNvPr id="48" name="ZoneTexte 9">
              <a:extLst>
                <a:ext uri="{FF2B5EF4-FFF2-40B4-BE49-F238E27FC236}">
                  <a16:creationId xmlns:a16="http://schemas.microsoft.com/office/drawing/2014/main" id="{824E5CC8-C479-4BB0-AEF1-B2B45C946A6D}"/>
                </a:ext>
              </a:extLst>
            </p:cNvPr>
            <p:cNvSpPr txBox="1">
              <a:spLocks noChangeArrowheads="1"/>
            </p:cNvSpPr>
            <p:nvPr/>
          </p:nvSpPr>
          <p:spPr bwMode="auto">
            <a:xfrm>
              <a:off x="-52102" y="7159694"/>
              <a:ext cx="1207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Hausse des températures et canicules</a:t>
              </a:r>
            </a:p>
          </p:txBody>
        </p:sp>
        <p:pic>
          <p:nvPicPr>
            <p:cNvPr id="49" name="Image 48" descr="températures.png">
              <a:extLst>
                <a:ext uri="{FF2B5EF4-FFF2-40B4-BE49-F238E27FC236}">
                  <a16:creationId xmlns:a16="http://schemas.microsoft.com/office/drawing/2014/main" id="{C9B43311-5D22-4AC2-920E-0AA3527057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528" y="6847758"/>
              <a:ext cx="33000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49" descr="températures.png">
              <a:extLst>
                <a:ext uri="{FF2B5EF4-FFF2-40B4-BE49-F238E27FC236}">
                  <a16:creationId xmlns:a16="http://schemas.microsoft.com/office/drawing/2014/main" id="{F3265D34-45A0-46F1-A11B-97EDED16EA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8" y="6822655"/>
              <a:ext cx="123113"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e 39">
            <a:extLst>
              <a:ext uri="{FF2B5EF4-FFF2-40B4-BE49-F238E27FC236}">
                <a16:creationId xmlns:a16="http://schemas.microsoft.com/office/drawing/2014/main" id="{F57F75C0-D174-4D0B-B9B9-63707546B55E}"/>
              </a:ext>
            </a:extLst>
          </p:cNvPr>
          <p:cNvGrpSpPr/>
          <p:nvPr/>
        </p:nvGrpSpPr>
        <p:grpSpPr>
          <a:xfrm>
            <a:off x="7865884" y="5171813"/>
            <a:ext cx="1148576" cy="673173"/>
            <a:chOff x="404271" y="7506761"/>
            <a:chExt cx="1148576" cy="673173"/>
          </a:xfrm>
        </p:grpSpPr>
        <p:pic>
          <p:nvPicPr>
            <p:cNvPr id="45" name="Image 44" descr="précipitation.png">
              <a:extLst>
                <a:ext uri="{FF2B5EF4-FFF2-40B4-BE49-F238E27FC236}">
                  <a16:creationId xmlns:a16="http://schemas.microsoft.com/office/drawing/2014/main" id="{D651D97A-3F3C-4EF8-99B1-42BFA22221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818" y="7548078"/>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45" descr="températures.png">
              <a:extLst>
                <a:ext uri="{FF2B5EF4-FFF2-40B4-BE49-F238E27FC236}">
                  <a16:creationId xmlns:a16="http://schemas.microsoft.com/office/drawing/2014/main" id="{C0BCC9BD-C66B-413B-AD6C-06F5703BE0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50" y="7506761"/>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ZoneTexte 33">
              <a:extLst>
                <a:ext uri="{FF2B5EF4-FFF2-40B4-BE49-F238E27FC236}">
                  <a16:creationId xmlns:a16="http://schemas.microsoft.com/office/drawing/2014/main" id="{E58F2612-622D-4FF3-8E7B-40E45A31D85C}"/>
                </a:ext>
              </a:extLst>
            </p:cNvPr>
            <p:cNvSpPr txBox="1">
              <a:spLocks noChangeArrowheads="1"/>
            </p:cNvSpPr>
            <p:nvPr/>
          </p:nvSpPr>
          <p:spPr bwMode="auto">
            <a:xfrm>
              <a:off x="404271" y="7872157"/>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Diminution des précipitations annuelles</a:t>
              </a:r>
            </a:p>
          </p:txBody>
        </p:sp>
      </p:grpSp>
      <p:grpSp>
        <p:nvGrpSpPr>
          <p:cNvPr id="41" name="Groupe 40">
            <a:extLst>
              <a:ext uri="{FF2B5EF4-FFF2-40B4-BE49-F238E27FC236}">
                <a16:creationId xmlns:a16="http://schemas.microsoft.com/office/drawing/2014/main" id="{CE47BBAC-4A76-44D9-AFB8-3384838D4631}"/>
              </a:ext>
            </a:extLst>
          </p:cNvPr>
          <p:cNvGrpSpPr/>
          <p:nvPr/>
        </p:nvGrpSpPr>
        <p:grpSpPr>
          <a:xfrm>
            <a:off x="6891627" y="5191801"/>
            <a:ext cx="1148576" cy="618512"/>
            <a:chOff x="980404" y="6848626"/>
            <a:chExt cx="1148576" cy="618512"/>
          </a:xfrm>
        </p:grpSpPr>
        <p:pic>
          <p:nvPicPr>
            <p:cNvPr id="42" name="Image 41" descr="sécheresse.png">
              <a:extLst>
                <a:ext uri="{FF2B5EF4-FFF2-40B4-BE49-F238E27FC236}">
                  <a16:creationId xmlns:a16="http://schemas.microsoft.com/office/drawing/2014/main" id="{F241216E-E5B9-47F0-A9FA-E17F88E5CB1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5091" y="6857033"/>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42" descr="températures.png">
              <a:extLst>
                <a:ext uri="{FF2B5EF4-FFF2-40B4-BE49-F238E27FC236}">
                  <a16:creationId xmlns:a16="http://schemas.microsoft.com/office/drawing/2014/main" id="{8CA11D25-DE43-404C-BCB5-717B7A578C4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3727" y="6848626"/>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ZoneTexte 35">
              <a:extLst>
                <a:ext uri="{FF2B5EF4-FFF2-40B4-BE49-F238E27FC236}">
                  <a16:creationId xmlns:a16="http://schemas.microsoft.com/office/drawing/2014/main" id="{6F4A8673-F11A-4B6A-ADDE-659D265D3404}"/>
                </a:ext>
              </a:extLst>
            </p:cNvPr>
            <p:cNvSpPr txBox="1">
              <a:spLocks noChangeArrowheads="1"/>
            </p:cNvSpPr>
            <p:nvPr/>
          </p:nvSpPr>
          <p:spPr bwMode="auto">
            <a:xfrm>
              <a:off x="980404" y="7159361"/>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Augmentation des épisodes de sécheresse</a:t>
              </a:r>
            </a:p>
          </p:txBody>
        </p:sp>
      </p:grpSp>
      <p:sp>
        <p:nvSpPr>
          <p:cNvPr id="6" name="Rectangle à coins arrondis 5"/>
          <p:cNvSpPr/>
          <p:nvPr/>
        </p:nvSpPr>
        <p:spPr>
          <a:xfrm>
            <a:off x="4329156" y="4925298"/>
            <a:ext cx="4685304" cy="1137920"/>
          </a:xfrm>
          <a:prstGeom prst="roundRect">
            <a:avLst/>
          </a:prstGeom>
          <a:noFill/>
          <a:ln>
            <a:solidFill>
              <a:srgbClr val="79B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78947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125</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fontScale="92500"/>
          </a:bodyPr>
          <a:lstStyle/>
          <a:p>
            <a:pPr algn="ctr"/>
            <a:r>
              <a:rPr lang="fr-FR" dirty="0"/>
              <a:t>ENERGIE, EMISSIONS DE GES ET DEREGLEMENT CLIMATIQUE – Zoom sur </a:t>
            </a:r>
            <a:r>
              <a:rPr lang="fr-FR" dirty="0" err="1"/>
              <a:t>Entr’Allier</a:t>
            </a:r>
            <a:r>
              <a:rPr lang="fr-FR" dirty="0"/>
              <a:t> Besbre Loire</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7" y="1269701"/>
            <a:ext cx="2842623"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fontAlgn="base">
              <a:buNone/>
            </a:pPr>
            <a:r>
              <a:rPr lang="fr-FR" sz="1000" b="0" dirty="0">
                <a:solidFill>
                  <a:schemeClr val="tx1"/>
                </a:solidFill>
                <a:latin typeface="+mn-lt"/>
              </a:rPr>
              <a:t>qui augmente, notamment en agriculture, et une ressource moins abondante, notamment à l’étiage, entraînera une diminution de la qualité de l’eau, une dégradation des écosystèmes et une diminution des réserves en eau du sol. Une tension pourrait s’exercer entre agriculteurs, forestiers et particuliers autour de cette ressource dont la qualité baissera ; </a:t>
            </a:r>
          </a:p>
          <a:p>
            <a:pPr marL="0" lvl="0" indent="0" algn="just" fontAlgn="base">
              <a:buNone/>
            </a:pPr>
            <a:r>
              <a:rPr lang="fr-FR" sz="1000" b="0" dirty="0">
                <a:solidFill>
                  <a:schemeClr val="tx1"/>
                </a:solidFill>
                <a:latin typeface="+mn-lt"/>
              </a:rPr>
              <a:t>Les inondations dues aux évènements exceptionnels (orages violents et tempêtes) pourraient se multiplier avec le changement climatique avec des dommages socio-économiques conséquents. De même, les mouvements et glissements de terrain risquent de s’intensifier.</a:t>
            </a:r>
          </a:p>
          <a:p>
            <a:pPr marL="0" lvl="0" indent="0" algn="just" fontAlgn="base">
              <a:buNone/>
            </a:pPr>
            <a:r>
              <a:rPr lang="fr-FR" sz="1000" b="0" dirty="0">
                <a:solidFill>
                  <a:schemeClr val="tx1"/>
                </a:solidFill>
                <a:latin typeface="+mn-lt"/>
              </a:rPr>
              <a:t>Le secteur agricole bien présent sur le territoire pourrait être de plus en plus impacté dans les années à venir avec une diminution de la qualité de la production d'élevage à cause du stress hydrique et thermique sur les productions fourragères. Le stress thermique pourrait induire une augmentation des maladies parasitaires affectant directement la santé animale et par conséquent la productivité.</a:t>
            </a:r>
          </a:p>
          <a:p>
            <a:pPr marL="0" lvl="0" indent="0" algn="just" fontAlgn="base">
              <a:buNone/>
            </a:pPr>
            <a:r>
              <a:rPr lang="fr-FR" sz="1000" b="0" dirty="0">
                <a:solidFill>
                  <a:schemeClr val="tx1"/>
                </a:solidFill>
                <a:latin typeface="+mn-lt"/>
              </a:rPr>
              <a:t>La biodiversité serait également affectée de manière plus globale : disparation des zones humides, mutation des espèces et essences végétale, apparitions de parasites… induisant de potentiels déséquilibres des écosystèmes et des services induits. </a:t>
            </a:r>
          </a:p>
          <a:p>
            <a:pPr marL="0" lvl="0" indent="0" algn="just" fontAlgn="base">
              <a:buNone/>
            </a:pPr>
            <a:r>
              <a:rPr lang="fr-FR" sz="1000" b="0" dirty="0">
                <a:solidFill>
                  <a:schemeClr val="tx1"/>
                </a:solidFill>
                <a:latin typeface="+mn-lt"/>
              </a:rPr>
              <a:t>Enfin, les milieux urbains sont également exposés. La commune de Varennes-sur-Allier où la population urbaine sera la plus sensible aux canicules à priori plus fréquentes, notamment à cause du phénomène d’îlot de chaleur urbain (ICU) qui sera renforcé. </a:t>
            </a:r>
          </a:p>
        </p:txBody>
      </p:sp>
      <p:pic>
        <p:nvPicPr>
          <p:cNvPr id="22" name="Image 21" descr="C:\Users\Guillaume\Google Drive\04- Publics\Allier\Les Rapports\CC Entr'Allier Besbre et Loire\impac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480" y="1566862"/>
            <a:ext cx="5608320" cy="3889058"/>
          </a:xfrm>
          <a:prstGeom prst="rect">
            <a:avLst/>
          </a:prstGeom>
          <a:noFill/>
          <a:ln>
            <a:noFill/>
          </a:ln>
        </p:spPr>
      </p:pic>
      <p:sp>
        <p:nvSpPr>
          <p:cNvPr id="3" name="Rectangle 2"/>
          <p:cNvSpPr/>
          <p:nvPr/>
        </p:nvSpPr>
        <p:spPr>
          <a:xfrm>
            <a:off x="4226560" y="5486400"/>
            <a:ext cx="4795520" cy="230832"/>
          </a:xfrm>
          <a:prstGeom prst="rect">
            <a:avLst/>
          </a:prstGeom>
          <a:noFill/>
        </p:spPr>
        <p:txBody>
          <a:bodyPr wrap="square" rtlCol="0">
            <a:spAutoFit/>
          </a:bodyPr>
          <a:lstStyle/>
          <a:p>
            <a:pPr algn="r"/>
            <a:r>
              <a:rPr lang="fr-FR" sz="900" i="1" dirty="0">
                <a:latin typeface="+mj-lt"/>
              </a:rPr>
              <a:t>Impacts du changement climatique sur les activités de la CC </a:t>
            </a:r>
            <a:r>
              <a:rPr lang="fr-FR" sz="900" i="1" dirty="0" err="1">
                <a:latin typeface="+mj-lt"/>
              </a:rPr>
              <a:t>Entr’Allier</a:t>
            </a:r>
            <a:r>
              <a:rPr lang="fr-FR" sz="900" i="1" dirty="0">
                <a:latin typeface="+mj-lt"/>
              </a:rPr>
              <a:t> Besbre et Loire, Source : ACPP</a:t>
            </a:r>
          </a:p>
        </p:txBody>
      </p:sp>
    </p:spTree>
    <p:extLst>
      <p:ext uri="{BB962C8B-B14F-4D97-AF65-F5344CB8AC3E}">
        <p14:creationId xmlns:p14="http://schemas.microsoft.com/office/powerpoint/2010/main" val="26073843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solidFill>
                  <a:prstClr val="black">
                    <a:tint val="75000"/>
                  </a:prstClr>
                </a:solidFill>
              </a:rPr>
              <a:pPr/>
              <a:t>126</a:t>
            </a:fld>
            <a:endParaRPr lang="fr-FR" dirty="0">
              <a:solidFill>
                <a:prstClr val="black">
                  <a:tint val="75000"/>
                </a:prstClr>
              </a:solidFill>
            </a:endParaRPr>
          </a:p>
        </p:txBody>
      </p:sp>
      <p:sp>
        <p:nvSpPr>
          <p:cNvPr id="3" name="ZoneTexte 4">
            <a:extLst>
              <a:ext uri="{FF2B5EF4-FFF2-40B4-BE49-F238E27FC236}">
                <a16:creationId xmlns:a16="http://schemas.microsoft.com/office/drawing/2014/main" id="{41B1D44D-8831-49A6-BA01-ED5E37BCB2E5}"/>
              </a:ext>
            </a:extLst>
          </p:cNvPr>
          <p:cNvSpPr txBox="1"/>
          <p:nvPr/>
        </p:nvSpPr>
        <p:spPr>
          <a:xfrm>
            <a:off x="4751414" y="3656071"/>
            <a:ext cx="3883539"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solidFill>
                <a:prstClr val="black"/>
              </a:solidFill>
            </a:endParaRPr>
          </a:p>
          <a:p>
            <a:pPr marL="171450" indent="-171450" algn="just">
              <a:spcAft>
                <a:spcPts val="400"/>
              </a:spcAft>
              <a:buFont typeface="Arial" panose="020B0604020202020204" pitchFamily="34" charset="0"/>
              <a:buChar char="•"/>
            </a:pPr>
            <a:r>
              <a:rPr lang="fr-FR" sz="1000" dirty="0"/>
              <a:t>La poursuite développement des énergies renouvelables </a:t>
            </a:r>
          </a:p>
          <a:p>
            <a:pPr marL="171450" indent="-171450" algn="just">
              <a:spcAft>
                <a:spcPts val="400"/>
              </a:spcAft>
              <a:buFont typeface="Arial" panose="020B0604020202020204" pitchFamily="34" charset="0"/>
              <a:buChar char="•"/>
            </a:pPr>
            <a:r>
              <a:rPr lang="fr-FR" sz="1000" dirty="0"/>
              <a:t>Le renforcement du recours aux EnR pour limiter la dépendance aux énergies fossiles</a:t>
            </a:r>
          </a:p>
          <a:p>
            <a:pPr marL="171450" indent="-171450" algn="just">
              <a:spcAft>
                <a:spcPts val="400"/>
              </a:spcAft>
              <a:buFont typeface="Arial" panose="020B0604020202020204" pitchFamily="34" charset="0"/>
              <a:buChar char="•"/>
            </a:pPr>
            <a:r>
              <a:rPr lang="fr-FR" sz="1000" dirty="0"/>
              <a:t>L’amélioration des performances énergétiques du parc de logements</a:t>
            </a:r>
          </a:p>
          <a:p>
            <a:pPr marL="171450" indent="-171450" algn="just">
              <a:spcAft>
                <a:spcPts val="400"/>
              </a:spcAft>
              <a:buFont typeface="Arial" panose="020B0604020202020204" pitchFamily="34" charset="0"/>
              <a:buChar char="•"/>
            </a:pPr>
            <a:r>
              <a:rPr lang="fr-FR" sz="1000" dirty="0"/>
              <a:t>Le développement de la résilience du territoire face aux effets du réchauffement climatique (nature en ville, désimperméabilisation…)</a:t>
            </a:r>
            <a:endParaRPr lang="fr-FR" sz="1000" dirty="0">
              <a:solidFill>
                <a:srgbClr val="FF0000"/>
              </a:solidFill>
            </a:endParaRPr>
          </a:p>
          <a:p>
            <a:pPr marL="171450" indent="-171450" algn="just">
              <a:spcAft>
                <a:spcPts val="400"/>
              </a:spcAft>
              <a:buFont typeface="Arial" panose="020B0604020202020204" pitchFamily="34" charset="0"/>
              <a:buChar char="•"/>
            </a:pPr>
            <a:r>
              <a:rPr lang="fr-FR" sz="1000" dirty="0"/>
              <a:t>Le développement de mobilités alternatives à l’usage de la voiture individuelle </a:t>
            </a:r>
          </a:p>
          <a:p>
            <a:pPr marL="171450" indent="-171450" algn="just">
              <a:spcAft>
                <a:spcPts val="400"/>
              </a:spcAft>
              <a:buFont typeface="Arial" panose="020B0604020202020204" pitchFamily="34" charset="0"/>
              <a:buChar char="•"/>
            </a:pPr>
            <a:r>
              <a:rPr lang="fr-FR" sz="1000" dirty="0"/>
              <a:t>La préservation des espaces forestiers, des zones humides et des surfaces agricoles en tant que puits de carbone</a:t>
            </a:r>
          </a:p>
        </p:txBody>
      </p:sp>
      <p:sp>
        <p:nvSpPr>
          <p:cNvPr id="4" name="ZoneTexte 3">
            <a:extLst>
              <a:ext uri="{FF2B5EF4-FFF2-40B4-BE49-F238E27FC236}">
                <a16:creationId xmlns:a16="http://schemas.microsoft.com/office/drawing/2014/main" id="{510DC3FF-6A84-4FE8-80A5-BA4600BA0FC9}"/>
              </a:ext>
            </a:extLst>
          </p:cNvPr>
          <p:cNvSpPr txBox="1"/>
          <p:nvPr/>
        </p:nvSpPr>
        <p:spPr>
          <a:xfrm>
            <a:off x="651933" y="698957"/>
            <a:ext cx="3801113" cy="20415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t>Un fort potentiel de développement des Energies Renouvelables, notamment sur la filière solaire PV et de nombreux projets EnR en cours de développement</a:t>
            </a:r>
          </a:p>
          <a:p>
            <a:pPr marL="171450" indent="-171450" algn="just">
              <a:spcAft>
                <a:spcPts val="400"/>
              </a:spcAft>
              <a:buFont typeface="Arial" panose="020B0604020202020204" pitchFamily="34" charset="0"/>
              <a:buChar char="•"/>
            </a:pPr>
            <a:r>
              <a:rPr lang="fr-FR" sz="1000" dirty="0"/>
              <a:t>Un  secteur agricole qui présente une opportunité de développement des EnR via la méthanisation et de stockage carbone.</a:t>
            </a:r>
          </a:p>
          <a:p>
            <a:pPr marL="171450" indent="-171450" algn="just">
              <a:spcAft>
                <a:spcPts val="400"/>
              </a:spcAft>
              <a:buFont typeface="Arial" panose="020B0604020202020204" pitchFamily="34" charset="0"/>
              <a:buChar char="•"/>
            </a:pPr>
            <a:r>
              <a:rPr lang="fr-FR" sz="1000" dirty="0"/>
              <a:t>Un stock de carbone important principalement lié à la présence de prairies et de cultures</a:t>
            </a:r>
          </a:p>
          <a:p>
            <a:pPr marL="171450" indent="-171450" algn="just">
              <a:spcAft>
                <a:spcPts val="400"/>
              </a:spcAft>
              <a:buFont typeface="Arial" panose="020B0604020202020204" pitchFamily="34" charset="0"/>
              <a:buChar char="•"/>
            </a:pPr>
            <a:endParaRPr lang="fr-FR" sz="1000" dirty="0"/>
          </a:p>
          <a:p>
            <a:endParaRPr lang="fr-FR" sz="1000" dirty="0"/>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6" name="ZoneTexte 5">
            <a:extLst>
              <a:ext uri="{FF2B5EF4-FFF2-40B4-BE49-F238E27FC236}">
                <a16:creationId xmlns:a16="http://schemas.microsoft.com/office/drawing/2014/main" id="{510DC3FF-6A84-4FE8-80A5-BA4600BA0FC9}"/>
              </a:ext>
            </a:extLst>
          </p:cNvPr>
          <p:cNvSpPr txBox="1"/>
          <p:nvPr/>
        </p:nvSpPr>
        <p:spPr>
          <a:xfrm>
            <a:off x="4751415" y="686658"/>
            <a:ext cx="3883538" cy="26058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secteur des déplacements fortement énergivore, dont une part importante liée au fret avec une capacité d’action limitée de la  part de la collectivité</a:t>
            </a:r>
          </a:p>
          <a:p>
            <a:pPr marL="171450" indent="-171450" algn="just">
              <a:spcAft>
                <a:spcPts val="400"/>
              </a:spcAft>
              <a:buFont typeface="Arial" panose="020B0604020202020204" pitchFamily="34" charset="0"/>
              <a:buChar char="•"/>
            </a:pPr>
            <a:r>
              <a:rPr lang="fr-FR" sz="1000" dirty="0"/>
              <a:t>Un secteur résidentiel énergivore du fait de l’âge du parc de logements et d’une une part importante de chaudières fioul (émissions de GES) et de chaudières bois (émissions de particules)</a:t>
            </a:r>
          </a:p>
          <a:p>
            <a:pPr marL="171450" indent="-171450" algn="just">
              <a:spcAft>
                <a:spcPts val="400"/>
              </a:spcAft>
              <a:buFont typeface="Arial" panose="020B0604020202020204" pitchFamily="34" charset="0"/>
              <a:buChar char="•"/>
            </a:pPr>
            <a:r>
              <a:rPr lang="fr-FR" sz="1000" dirty="0"/>
              <a:t>Une place prépondérante de la voiture individuelle dans les déplacements</a:t>
            </a:r>
          </a:p>
          <a:p>
            <a:pPr marL="171450" indent="-171450" algn="just">
              <a:spcAft>
                <a:spcPts val="400"/>
              </a:spcAft>
              <a:buFont typeface="Arial" panose="020B0604020202020204" pitchFamily="34" charset="0"/>
              <a:buChar char="•"/>
            </a:pPr>
            <a:r>
              <a:rPr lang="fr-FR" sz="1000" dirty="0"/>
              <a:t>Une forte dépendance aux énergies carbonées </a:t>
            </a:r>
          </a:p>
          <a:p>
            <a:pPr marL="171450" indent="-171450" algn="just">
              <a:spcAft>
                <a:spcPts val="400"/>
              </a:spcAft>
              <a:buFont typeface="Arial" panose="020B0604020202020204" pitchFamily="34" charset="0"/>
              <a:buChar char="•"/>
            </a:pPr>
            <a:r>
              <a:rPr lang="fr-FR" sz="1000" dirty="0">
                <a:solidFill>
                  <a:prstClr val="black"/>
                </a:solidFill>
              </a:rPr>
              <a:t>Des émissions de GES conséquentes principalement liées aux pratiques agricoles</a:t>
            </a:r>
          </a:p>
          <a:p>
            <a:pPr marL="171450" indent="-171450" algn="just">
              <a:spcAft>
                <a:spcPts val="400"/>
              </a:spcAft>
              <a:buFont typeface="Arial" panose="020B0604020202020204" pitchFamily="34" charset="0"/>
              <a:buChar char="•"/>
            </a:pPr>
            <a:r>
              <a:rPr lang="fr-FR" sz="1000" dirty="0"/>
              <a:t>Une vulnérabilité forte aux effets à venir du changement climatique </a:t>
            </a: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7" name="ZoneTexte 6">
            <a:extLst>
              <a:ext uri="{FF2B5EF4-FFF2-40B4-BE49-F238E27FC236}">
                <a16:creationId xmlns:a16="http://schemas.microsoft.com/office/drawing/2014/main" id="{510DC3FF-6A84-4FE8-80A5-BA4600BA0FC9}"/>
              </a:ext>
            </a:extLst>
          </p:cNvPr>
          <p:cNvSpPr txBox="1"/>
          <p:nvPr/>
        </p:nvSpPr>
        <p:spPr>
          <a:xfrm>
            <a:off x="651933" y="3750534"/>
            <a:ext cx="3801113" cy="28623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territoire s’engageant toujours plus avant vers l’indépendance face aux énergies fossiles via le développement des énergies renouvelables</a:t>
            </a:r>
          </a:p>
          <a:p>
            <a:pPr marL="171450" indent="-171450" algn="just">
              <a:spcAft>
                <a:spcPts val="400"/>
              </a:spcAft>
              <a:buFont typeface="Arial" panose="020B0604020202020204" pitchFamily="34" charset="0"/>
              <a:buChar char="•"/>
            </a:pPr>
            <a:r>
              <a:rPr lang="fr-FR" sz="1000" dirty="0"/>
              <a:t>Une hausse de la consommation énergétique du secteur résidentiel du fait du vieillissement du parc de logements</a:t>
            </a:r>
          </a:p>
          <a:p>
            <a:pPr marL="171450" indent="-171450" algn="just">
              <a:spcAft>
                <a:spcPts val="400"/>
              </a:spcAft>
              <a:buFont typeface="Arial" panose="020B0604020202020204" pitchFamily="34" charset="0"/>
              <a:buChar char="•"/>
            </a:pPr>
            <a:r>
              <a:rPr lang="fr-FR" sz="1000" dirty="0"/>
              <a:t>Un volume d’émissions de GES liées aux transports de personnes constante voire croissante au regard du recours à l’autosolisme et du développement territorial</a:t>
            </a:r>
          </a:p>
          <a:p>
            <a:pPr marL="171450" indent="-171450" algn="just">
              <a:spcAft>
                <a:spcPts val="400"/>
              </a:spcAft>
              <a:buFont typeface="Arial" panose="020B0604020202020204" pitchFamily="34" charset="0"/>
              <a:buChar char="•"/>
            </a:pPr>
            <a:r>
              <a:rPr lang="fr-FR" sz="1000" dirty="0"/>
              <a:t> Des phénomènes de sécheresses de plus en plus intenses et fréquents qui ont déjà un impact sur le secteur agricole et dépérissement de certains écosystèmes et des puits de carbone qu’ils représentent (zones humides, arbres)</a:t>
            </a:r>
          </a:p>
          <a:p>
            <a:pPr marL="171450" indent="-171450" algn="just">
              <a:spcAft>
                <a:spcPts val="400"/>
              </a:spcAft>
              <a:buFont typeface="Arial" panose="020B0604020202020204" pitchFamily="34" charset="0"/>
              <a:buChar char="•"/>
            </a:pPr>
            <a:r>
              <a:rPr lang="fr-FR" sz="1000" dirty="0"/>
              <a:t>Aggravation de l’inconfort thermique en zones plus urbaines telle que </a:t>
            </a:r>
            <a:r>
              <a:rPr lang="fr-FR" sz="1000" dirty="0" err="1"/>
              <a:t>Varenne-sur-Allier</a:t>
            </a:r>
            <a:endParaRPr lang="fr-FR" sz="1000" dirty="0"/>
          </a:p>
          <a:p>
            <a:pPr marL="171450" indent="-171450" algn="just">
              <a:spcAft>
                <a:spcPts val="400"/>
              </a:spcAft>
              <a:buFont typeface="Arial" panose="020B0604020202020204" pitchFamily="34" charset="0"/>
              <a:buChar char="•"/>
            </a:pPr>
            <a:endParaRPr lang="fr-FR" sz="1000" dirty="0"/>
          </a:p>
          <a:p>
            <a:pPr algn="just">
              <a:spcAft>
                <a:spcPts val="400"/>
              </a:spcAft>
            </a:pPr>
            <a:endParaRPr lang="fr-FR" sz="1000" dirty="0">
              <a:solidFill>
                <a:prstClr val="black"/>
              </a:solidFill>
            </a:endParaRPr>
          </a:p>
        </p:txBody>
      </p:sp>
    </p:spTree>
    <p:extLst>
      <p:ext uri="{BB962C8B-B14F-4D97-AF65-F5344CB8AC3E}">
        <p14:creationId xmlns:p14="http://schemas.microsoft.com/office/powerpoint/2010/main" val="33013641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avec flèche 28"/>
          <p:cNvCxnSpPr/>
          <p:nvPr/>
        </p:nvCxnSpPr>
        <p:spPr>
          <a:xfrm flipH="1">
            <a:off x="3360344" y="4234596"/>
            <a:ext cx="951287"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6" name="Groupe 35"/>
          <p:cNvGrpSpPr/>
          <p:nvPr/>
        </p:nvGrpSpPr>
        <p:grpSpPr>
          <a:xfrm>
            <a:off x="-2709" y="1020412"/>
            <a:ext cx="9146709" cy="1373053"/>
            <a:chOff x="-105490" y="2671439"/>
            <a:chExt cx="9622632" cy="1373053"/>
          </a:xfrm>
        </p:grpSpPr>
        <p:sp>
          <p:nvSpPr>
            <p:cNvPr id="37" name="Rectangle 36">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127</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3 : Le bien-être et la santé des habitants</a:t>
            </a:r>
          </a:p>
        </p:txBody>
      </p:sp>
      <p:pic>
        <p:nvPicPr>
          <p:cNvPr id="13" name="Image 12"/>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57502" y="2977478"/>
            <a:ext cx="810559" cy="801286"/>
          </a:xfrm>
          <a:prstGeom prst="rect">
            <a:avLst/>
          </a:prstGeom>
          <a:ln>
            <a:noFill/>
          </a:ln>
        </p:spPr>
      </p:pic>
      <p:pic>
        <p:nvPicPr>
          <p:cNvPr id="14" name="Image 13"/>
          <p:cNvPicPr>
            <a:picLocks noChangeAspect="1"/>
          </p:cNvPicPr>
          <p:nvPr/>
        </p:nvPicPr>
        <p:blipFill>
          <a:blip r:embed="rId3"/>
          <a:stretch>
            <a:fillRect/>
          </a:stretch>
        </p:blipFill>
        <p:spPr>
          <a:xfrm>
            <a:off x="4971705" y="3076381"/>
            <a:ext cx="539129" cy="544776"/>
          </a:xfrm>
          <a:prstGeom prst="rect">
            <a:avLst/>
          </a:prstGeom>
        </p:spPr>
      </p:pic>
      <p:pic>
        <p:nvPicPr>
          <p:cNvPr id="15" name="Image 14"/>
          <p:cNvPicPr>
            <a:picLocks noChangeAspect="1"/>
          </p:cNvPicPr>
          <p:nvPr/>
        </p:nvPicPr>
        <p:blipFill>
          <a:blip r:embed="rId4"/>
          <a:stretch>
            <a:fillRect/>
          </a:stretch>
        </p:blipFill>
        <p:spPr>
          <a:xfrm>
            <a:off x="3754616" y="4853558"/>
            <a:ext cx="438934" cy="548689"/>
          </a:xfrm>
          <a:prstGeom prst="rect">
            <a:avLst/>
          </a:prstGeom>
        </p:spPr>
      </p:pic>
      <p:pic>
        <p:nvPicPr>
          <p:cNvPr id="16" name="Image 15"/>
          <p:cNvPicPr>
            <a:picLocks noChangeAspect="1"/>
          </p:cNvPicPr>
          <p:nvPr/>
        </p:nvPicPr>
        <p:blipFill>
          <a:blip r:embed="rId5"/>
          <a:stretch>
            <a:fillRect/>
          </a:stretch>
        </p:blipFill>
        <p:spPr>
          <a:xfrm>
            <a:off x="5001146" y="4853558"/>
            <a:ext cx="508177" cy="587779"/>
          </a:xfrm>
          <a:prstGeom prst="rect">
            <a:avLst/>
          </a:prstGeom>
        </p:spPr>
      </p:pic>
      <p:sp>
        <p:nvSpPr>
          <p:cNvPr id="17" name="Ellipse 16"/>
          <p:cNvSpPr/>
          <p:nvPr/>
        </p:nvSpPr>
        <p:spPr>
          <a:xfrm>
            <a:off x="2652056" y="3884390"/>
            <a:ext cx="708288" cy="700185"/>
          </a:xfrm>
          <a:prstGeom prst="ellipse">
            <a:avLst/>
          </a:prstGeom>
          <a:noFill/>
          <a:ln w="28575">
            <a:solidFill>
              <a:srgbClr val="A2C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19" name="Ellipse 18"/>
          <p:cNvSpPr/>
          <p:nvPr/>
        </p:nvSpPr>
        <p:spPr>
          <a:xfrm>
            <a:off x="3508638" y="3030808"/>
            <a:ext cx="708288" cy="700185"/>
          </a:xfrm>
          <a:prstGeom prst="ellipse">
            <a:avLst/>
          </a:prstGeom>
          <a:noFill/>
          <a:ln w="28575">
            <a:solidFill>
              <a:srgbClr val="5FB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0" name="Image 19"/>
          <p:cNvPicPr>
            <a:picLocks noChangeAspect="1"/>
          </p:cNvPicPr>
          <p:nvPr/>
        </p:nvPicPr>
        <p:blipFill>
          <a:blip r:embed="rId6"/>
          <a:stretch>
            <a:fillRect/>
          </a:stretch>
        </p:blipFill>
        <p:spPr>
          <a:xfrm>
            <a:off x="5882378" y="3971197"/>
            <a:ext cx="480517" cy="493493"/>
          </a:xfrm>
          <a:prstGeom prst="rect">
            <a:avLst/>
          </a:prstGeom>
        </p:spPr>
      </p:pic>
      <p:grpSp>
        <p:nvGrpSpPr>
          <p:cNvPr id="21" name="Groupe 20"/>
          <p:cNvGrpSpPr/>
          <p:nvPr/>
        </p:nvGrpSpPr>
        <p:grpSpPr>
          <a:xfrm>
            <a:off x="2674280" y="3880059"/>
            <a:ext cx="663840" cy="590770"/>
            <a:chOff x="-1351410" y="2846671"/>
            <a:chExt cx="3028950" cy="2886075"/>
          </a:xfrm>
        </p:grpSpPr>
        <p:pic>
          <p:nvPicPr>
            <p:cNvPr id="33" name="Image 32"/>
            <p:cNvPicPr>
              <a:picLocks noChangeAspect="1"/>
            </p:cNvPicPr>
            <p:nvPr/>
          </p:nvPicPr>
          <p:blipFill>
            <a:blip r:embed="rId7">
              <a:clrChange>
                <a:clrFrom>
                  <a:srgbClr val="FFFFFF"/>
                </a:clrFrom>
                <a:clrTo>
                  <a:srgbClr val="FFFFFF">
                    <a:alpha val="0"/>
                  </a:srgbClr>
                </a:clrTo>
              </a:clrChange>
              <a:duotone>
                <a:prstClr val="black"/>
                <a:schemeClr val="tx1">
                  <a:lumMod val="65000"/>
                  <a:lumOff val="35000"/>
                  <a:tint val="45000"/>
                  <a:satMod val="400000"/>
                </a:schemeClr>
              </a:duotone>
            </a:blip>
            <a:stretch>
              <a:fillRect/>
            </a:stretch>
          </p:blipFill>
          <p:spPr>
            <a:xfrm>
              <a:off x="-1351410" y="2846671"/>
              <a:ext cx="3028950" cy="2886075"/>
            </a:xfrm>
            <a:prstGeom prst="rect">
              <a:avLst/>
            </a:prstGeom>
          </p:spPr>
        </p:pic>
        <p:pic>
          <p:nvPicPr>
            <p:cNvPr id="34" name="Image 33"/>
            <p:cNvPicPr>
              <a:picLocks noChangeAspect="1"/>
            </p:cNvPicPr>
            <p:nvPr/>
          </p:nvPicPr>
          <p:blipFill>
            <a:blip r:embed="rId8">
              <a:clrChange>
                <a:clrFrom>
                  <a:srgbClr val="FFFFFF"/>
                </a:clrFrom>
                <a:clrTo>
                  <a:srgbClr val="FFFFFF">
                    <a:alpha val="0"/>
                  </a:srgbClr>
                </a:clrTo>
              </a:clrChange>
              <a:duotone>
                <a:prstClr val="black"/>
                <a:schemeClr val="bg1">
                  <a:tint val="45000"/>
                  <a:satMod val="400000"/>
                </a:schemeClr>
              </a:duotone>
            </a:blip>
            <a:stretch>
              <a:fillRect/>
            </a:stretch>
          </p:blipFill>
          <p:spPr>
            <a:xfrm flipH="1">
              <a:off x="-143851" y="4652217"/>
              <a:ext cx="613831" cy="761031"/>
            </a:xfrm>
            <a:prstGeom prst="rect">
              <a:avLst/>
            </a:prstGeom>
          </p:spPr>
        </p:pic>
      </p:grpSp>
      <p:sp>
        <p:nvSpPr>
          <p:cNvPr id="22" name="Ellipse 21"/>
          <p:cNvSpPr/>
          <p:nvPr/>
        </p:nvSpPr>
        <p:spPr>
          <a:xfrm>
            <a:off x="5768493" y="3885871"/>
            <a:ext cx="708288" cy="700185"/>
          </a:xfrm>
          <a:prstGeom prst="ellipse">
            <a:avLst/>
          </a:prstGeom>
          <a:noFill/>
          <a:ln w="28575">
            <a:solidFill>
              <a:srgbClr val="79B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3" name="Ellipse 22"/>
          <p:cNvSpPr/>
          <p:nvPr/>
        </p:nvSpPr>
        <p:spPr>
          <a:xfrm>
            <a:off x="4901090" y="3019867"/>
            <a:ext cx="708288" cy="700185"/>
          </a:xfrm>
          <a:prstGeom prst="ellipse">
            <a:avLst/>
          </a:prstGeom>
          <a:noFill/>
          <a:ln w="28575">
            <a:solidFill>
              <a:srgbClr val="C6A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4" name="Ellipse 23"/>
          <p:cNvSpPr/>
          <p:nvPr/>
        </p:nvSpPr>
        <p:spPr>
          <a:xfrm>
            <a:off x="4901090" y="4804148"/>
            <a:ext cx="708288" cy="700185"/>
          </a:xfrm>
          <a:prstGeom prst="ellipse">
            <a:avLst/>
          </a:prstGeom>
          <a:noFill/>
          <a:ln w="28575">
            <a:solidFill>
              <a:srgbClr val="FDE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5" name="Ellipse 24"/>
          <p:cNvSpPr/>
          <p:nvPr/>
        </p:nvSpPr>
        <p:spPr>
          <a:xfrm>
            <a:off x="3626743" y="4782922"/>
            <a:ext cx="708288" cy="700185"/>
          </a:xfrm>
          <a:prstGeom prst="ellipse">
            <a:avLst/>
          </a:prstGeom>
          <a:noFill/>
          <a:ln w="28575">
            <a:solidFill>
              <a:srgbClr val="F2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6" name="Image 25"/>
          <p:cNvPicPr>
            <a:picLocks noChangeAspect="1"/>
          </p:cNvPicPr>
          <p:nvPr/>
        </p:nvPicPr>
        <p:blipFill>
          <a:blip r:embed="rId9">
            <a:clrChange>
              <a:clrFrom>
                <a:srgbClr val="FFFFFF"/>
              </a:clrFrom>
              <a:clrTo>
                <a:srgbClr val="FFFFFF">
                  <a:alpha val="0"/>
                </a:srgbClr>
              </a:clrTo>
            </a:clrChange>
          </a:blip>
          <a:stretch>
            <a:fillRect/>
          </a:stretch>
        </p:blipFill>
        <p:spPr>
          <a:xfrm>
            <a:off x="5194931" y="4985350"/>
            <a:ext cx="162936" cy="276643"/>
          </a:xfrm>
          <a:prstGeom prst="rect">
            <a:avLst/>
          </a:prstGeom>
        </p:spPr>
      </p:pic>
      <p:cxnSp>
        <p:nvCxnSpPr>
          <p:cNvPr id="27" name="Connecteur droit avec flèche 26"/>
          <p:cNvCxnSpPr>
            <a:endCxn id="19" idx="5"/>
          </p:cNvCxnSpPr>
          <p:nvPr/>
        </p:nvCxnSpPr>
        <p:spPr>
          <a:xfrm flipH="1" flipV="1">
            <a:off x="4113200" y="3628453"/>
            <a:ext cx="258327" cy="301423"/>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endCxn id="23" idx="3"/>
          </p:cNvCxnSpPr>
          <p:nvPr/>
        </p:nvCxnSpPr>
        <p:spPr>
          <a:xfrm flipV="1">
            <a:off x="4765341" y="3617512"/>
            <a:ext cx="239476" cy="319748"/>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endCxn id="22" idx="2"/>
          </p:cNvCxnSpPr>
          <p:nvPr/>
        </p:nvCxnSpPr>
        <p:spPr>
          <a:xfrm flipV="1">
            <a:off x="4901090" y="4235964"/>
            <a:ext cx="867403"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4216926" y="4478202"/>
            <a:ext cx="218161" cy="37535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endCxn id="24" idx="1"/>
          </p:cNvCxnSpPr>
          <p:nvPr/>
        </p:nvCxnSpPr>
        <p:spPr>
          <a:xfrm>
            <a:off x="4738072" y="4519252"/>
            <a:ext cx="266745" cy="38743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Forme libre 41"/>
          <p:cNvSpPr/>
          <p:nvPr/>
        </p:nvSpPr>
        <p:spPr>
          <a:xfrm>
            <a:off x="2225108" y="2612208"/>
            <a:ext cx="4646108" cy="3116034"/>
          </a:xfrm>
          <a:custGeom>
            <a:avLst/>
            <a:gdLst>
              <a:gd name="connsiteX0" fmla="*/ 629920 w 5364480"/>
              <a:gd name="connsiteY0" fmla="*/ 2743200 h 3556000"/>
              <a:gd name="connsiteX1" fmla="*/ 1899920 w 5364480"/>
              <a:gd name="connsiteY1" fmla="*/ 1838960 h 3556000"/>
              <a:gd name="connsiteX2" fmla="*/ 2438400 w 5364480"/>
              <a:gd name="connsiteY2" fmla="*/ 1849120 h 3556000"/>
              <a:gd name="connsiteX3" fmla="*/ 2621280 w 5364480"/>
              <a:gd name="connsiteY3" fmla="*/ 1950720 h 3556000"/>
              <a:gd name="connsiteX4" fmla="*/ 2783840 w 5364480"/>
              <a:gd name="connsiteY4" fmla="*/ 18491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3840 w 5364480"/>
              <a:gd name="connsiteY4" fmla="*/ 18491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0416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3320 w 5364480"/>
              <a:gd name="connsiteY2" fmla="*/ 178308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0416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2971800 w 5364480"/>
              <a:gd name="connsiteY6" fmla="*/ 952500 h 2966720"/>
              <a:gd name="connsiteX7" fmla="*/ 3078480 w 5364480"/>
              <a:gd name="connsiteY7" fmla="*/ 680720 h 2966720"/>
              <a:gd name="connsiteX8" fmla="*/ 2804160 w 5364480"/>
              <a:gd name="connsiteY8" fmla="*/ 629920 h 2966720"/>
              <a:gd name="connsiteX9" fmla="*/ 2682240 w 5364480"/>
              <a:gd name="connsiteY9" fmla="*/ 60960 h 2966720"/>
              <a:gd name="connsiteX10" fmla="*/ 3570941 w 5364480"/>
              <a:gd name="connsiteY10" fmla="*/ 611991 h 2966720"/>
              <a:gd name="connsiteX11" fmla="*/ 4673600 w 5364480"/>
              <a:gd name="connsiteY11" fmla="*/ 0 h 2966720"/>
              <a:gd name="connsiteX12" fmla="*/ 5364480 w 5364480"/>
              <a:gd name="connsiteY12" fmla="*/ 1056640 h 2966720"/>
              <a:gd name="connsiteX13" fmla="*/ 5334000 w 5364480"/>
              <a:gd name="connsiteY13" fmla="*/ 1168400 h 2966720"/>
              <a:gd name="connsiteX14" fmla="*/ 4348480 w 5364480"/>
              <a:gd name="connsiteY14" fmla="*/ 2489200 h 2966720"/>
              <a:gd name="connsiteX15" fmla="*/ 2926080 w 5364480"/>
              <a:gd name="connsiteY15" fmla="*/ 2966720 h 2966720"/>
              <a:gd name="connsiteX16" fmla="*/ 2387600 w 5364480"/>
              <a:gd name="connsiteY16" fmla="*/ 2956560 h 2966720"/>
              <a:gd name="connsiteX17" fmla="*/ 0 w 5364480"/>
              <a:gd name="connsiteY17" fmla="*/ 2733040 h 2966720"/>
              <a:gd name="connsiteX18" fmla="*/ 629920 w 5364480"/>
              <a:gd name="connsiteY18"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2971800 w 5364480"/>
              <a:gd name="connsiteY6" fmla="*/ 952500 h 2966720"/>
              <a:gd name="connsiteX7" fmla="*/ 3078480 w 5364480"/>
              <a:gd name="connsiteY7" fmla="*/ 680720 h 2966720"/>
              <a:gd name="connsiteX8" fmla="*/ 2804160 w 5364480"/>
              <a:gd name="connsiteY8" fmla="*/ 629920 h 2966720"/>
              <a:gd name="connsiteX9" fmla="*/ 2440193 w 5364480"/>
              <a:gd name="connsiteY9" fmla="*/ 320936 h 2966720"/>
              <a:gd name="connsiteX10" fmla="*/ 3570941 w 5364480"/>
              <a:gd name="connsiteY10" fmla="*/ 611991 h 2966720"/>
              <a:gd name="connsiteX11" fmla="*/ 4673600 w 5364480"/>
              <a:gd name="connsiteY11" fmla="*/ 0 h 2966720"/>
              <a:gd name="connsiteX12" fmla="*/ 5364480 w 5364480"/>
              <a:gd name="connsiteY12" fmla="*/ 1056640 h 2966720"/>
              <a:gd name="connsiteX13" fmla="*/ 5334000 w 5364480"/>
              <a:gd name="connsiteY13" fmla="*/ 1168400 h 2966720"/>
              <a:gd name="connsiteX14" fmla="*/ 4348480 w 5364480"/>
              <a:gd name="connsiteY14" fmla="*/ 2489200 h 2966720"/>
              <a:gd name="connsiteX15" fmla="*/ 2926080 w 5364480"/>
              <a:gd name="connsiteY15" fmla="*/ 2966720 h 2966720"/>
              <a:gd name="connsiteX16" fmla="*/ 2387600 w 5364480"/>
              <a:gd name="connsiteY16" fmla="*/ 2956560 h 2966720"/>
              <a:gd name="connsiteX17" fmla="*/ 0 w 5364480"/>
              <a:gd name="connsiteY17" fmla="*/ 2733040 h 2966720"/>
              <a:gd name="connsiteX18" fmla="*/ 629920 w 5364480"/>
              <a:gd name="connsiteY18"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1304365 w 5364480"/>
              <a:gd name="connsiteY6" fmla="*/ 567018 h 2966720"/>
              <a:gd name="connsiteX7" fmla="*/ 3078480 w 5364480"/>
              <a:gd name="connsiteY7" fmla="*/ 680720 h 2966720"/>
              <a:gd name="connsiteX8" fmla="*/ 2804160 w 5364480"/>
              <a:gd name="connsiteY8" fmla="*/ 629920 h 2966720"/>
              <a:gd name="connsiteX9" fmla="*/ 2440193 w 5364480"/>
              <a:gd name="connsiteY9" fmla="*/ 320936 h 2966720"/>
              <a:gd name="connsiteX10" fmla="*/ 3570941 w 5364480"/>
              <a:gd name="connsiteY10" fmla="*/ 611991 h 2966720"/>
              <a:gd name="connsiteX11" fmla="*/ 4673600 w 5364480"/>
              <a:gd name="connsiteY11" fmla="*/ 0 h 2966720"/>
              <a:gd name="connsiteX12" fmla="*/ 5364480 w 5364480"/>
              <a:gd name="connsiteY12" fmla="*/ 1056640 h 2966720"/>
              <a:gd name="connsiteX13" fmla="*/ 5334000 w 5364480"/>
              <a:gd name="connsiteY13" fmla="*/ 1168400 h 2966720"/>
              <a:gd name="connsiteX14" fmla="*/ 4348480 w 5364480"/>
              <a:gd name="connsiteY14" fmla="*/ 2489200 h 2966720"/>
              <a:gd name="connsiteX15" fmla="*/ 2926080 w 5364480"/>
              <a:gd name="connsiteY15" fmla="*/ 2966720 h 2966720"/>
              <a:gd name="connsiteX16" fmla="*/ 2387600 w 5364480"/>
              <a:gd name="connsiteY16" fmla="*/ 2956560 h 2966720"/>
              <a:gd name="connsiteX17" fmla="*/ 0 w 5364480"/>
              <a:gd name="connsiteY17" fmla="*/ 2733040 h 2966720"/>
              <a:gd name="connsiteX18" fmla="*/ 629920 w 5364480"/>
              <a:gd name="connsiteY18"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1304365 w 5364480"/>
              <a:gd name="connsiteY6" fmla="*/ 567018 h 2966720"/>
              <a:gd name="connsiteX7" fmla="*/ 3078480 w 5364480"/>
              <a:gd name="connsiteY7" fmla="*/ 680720 h 2966720"/>
              <a:gd name="connsiteX8" fmla="*/ 2440193 w 5364480"/>
              <a:gd name="connsiteY8" fmla="*/ 320936 h 2966720"/>
              <a:gd name="connsiteX9" fmla="*/ 3570941 w 5364480"/>
              <a:gd name="connsiteY9" fmla="*/ 611991 h 2966720"/>
              <a:gd name="connsiteX10" fmla="*/ 4673600 w 5364480"/>
              <a:gd name="connsiteY10" fmla="*/ 0 h 2966720"/>
              <a:gd name="connsiteX11" fmla="*/ 5364480 w 5364480"/>
              <a:gd name="connsiteY11" fmla="*/ 1056640 h 2966720"/>
              <a:gd name="connsiteX12" fmla="*/ 5334000 w 5364480"/>
              <a:gd name="connsiteY12" fmla="*/ 1168400 h 2966720"/>
              <a:gd name="connsiteX13" fmla="*/ 4348480 w 5364480"/>
              <a:gd name="connsiteY13" fmla="*/ 2489200 h 2966720"/>
              <a:gd name="connsiteX14" fmla="*/ 2926080 w 5364480"/>
              <a:gd name="connsiteY14" fmla="*/ 2966720 h 2966720"/>
              <a:gd name="connsiteX15" fmla="*/ 2387600 w 5364480"/>
              <a:gd name="connsiteY15" fmla="*/ 2956560 h 2966720"/>
              <a:gd name="connsiteX16" fmla="*/ 0 w 5364480"/>
              <a:gd name="connsiteY16" fmla="*/ 2733040 h 2966720"/>
              <a:gd name="connsiteX17" fmla="*/ 629920 w 5364480"/>
              <a:gd name="connsiteY17"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1304365 w 5364480"/>
              <a:gd name="connsiteY6" fmla="*/ 567018 h 2966720"/>
              <a:gd name="connsiteX7" fmla="*/ 2440193 w 5364480"/>
              <a:gd name="connsiteY7" fmla="*/ 320936 h 2966720"/>
              <a:gd name="connsiteX8" fmla="*/ 3570941 w 5364480"/>
              <a:gd name="connsiteY8" fmla="*/ 611991 h 2966720"/>
              <a:gd name="connsiteX9" fmla="*/ 4673600 w 5364480"/>
              <a:gd name="connsiteY9" fmla="*/ 0 h 2966720"/>
              <a:gd name="connsiteX10" fmla="*/ 5364480 w 5364480"/>
              <a:gd name="connsiteY10" fmla="*/ 1056640 h 2966720"/>
              <a:gd name="connsiteX11" fmla="*/ 5334000 w 5364480"/>
              <a:gd name="connsiteY11" fmla="*/ 1168400 h 2966720"/>
              <a:gd name="connsiteX12" fmla="*/ 4348480 w 5364480"/>
              <a:gd name="connsiteY12" fmla="*/ 2489200 h 2966720"/>
              <a:gd name="connsiteX13" fmla="*/ 2926080 w 5364480"/>
              <a:gd name="connsiteY13" fmla="*/ 2966720 h 2966720"/>
              <a:gd name="connsiteX14" fmla="*/ 2387600 w 5364480"/>
              <a:gd name="connsiteY14" fmla="*/ 2956560 h 2966720"/>
              <a:gd name="connsiteX15" fmla="*/ 0 w 5364480"/>
              <a:gd name="connsiteY15" fmla="*/ 2733040 h 2966720"/>
              <a:gd name="connsiteX16" fmla="*/ 629920 w 5364480"/>
              <a:gd name="connsiteY16"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1304365 w 5364480"/>
              <a:gd name="connsiteY6" fmla="*/ 567018 h 2966720"/>
              <a:gd name="connsiteX7" fmla="*/ 2072640 w 5364480"/>
              <a:gd name="connsiteY7" fmla="*/ 213359 h 2966720"/>
              <a:gd name="connsiteX8" fmla="*/ 3570941 w 5364480"/>
              <a:gd name="connsiteY8" fmla="*/ 611991 h 2966720"/>
              <a:gd name="connsiteX9" fmla="*/ 4673600 w 5364480"/>
              <a:gd name="connsiteY9" fmla="*/ 0 h 2966720"/>
              <a:gd name="connsiteX10" fmla="*/ 5364480 w 5364480"/>
              <a:gd name="connsiteY10" fmla="*/ 1056640 h 2966720"/>
              <a:gd name="connsiteX11" fmla="*/ 5334000 w 5364480"/>
              <a:gd name="connsiteY11" fmla="*/ 1168400 h 2966720"/>
              <a:gd name="connsiteX12" fmla="*/ 4348480 w 5364480"/>
              <a:gd name="connsiteY12" fmla="*/ 2489200 h 2966720"/>
              <a:gd name="connsiteX13" fmla="*/ 2926080 w 5364480"/>
              <a:gd name="connsiteY13" fmla="*/ 2966720 h 2966720"/>
              <a:gd name="connsiteX14" fmla="*/ 2387600 w 5364480"/>
              <a:gd name="connsiteY14" fmla="*/ 2956560 h 2966720"/>
              <a:gd name="connsiteX15" fmla="*/ 0 w 5364480"/>
              <a:gd name="connsiteY15" fmla="*/ 2733040 h 2966720"/>
              <a:gd name="connsiteX16" fmla="*/ 629920 w 5364480"/>
              <a:gd name="connsiteY16" fmla="*/ 2153920 h 2966720"/>
              <a:gd name="connsiteX0" fmla="*/ 629920 w 5364480"/>
              <a:gd name="connsiteY0" fmla="*/ 2931608 h 3744408"/>
              <a:gd name="connsiteX1" fmla="*/ 1899920 w 5364480"/>
              <a:gd name="connsiteY1" fmla="*/ 2027368 h 3744408"/>
              <a:gd name="connsiteX2" fmla="*/ 2433320 w 5364480"/>
              <a:gd name="connsiteY2" fmla="*/ 1971488 h 3744408"/>
              <a:gd name="connsiteX3" fmla="*/ 2621280 w 5364480"/>
              <a:gd name="connsiteY3" fmla="*/ 2139128 h 3744408"/>
              <a:gd name="connsiteX4" fmla="*/ 2786380 w 5364480"/>
              <a:gd name="connsiteY4" fmla="*/ 2012128 h 3744408"/>
              <a:gd name="connsiteX5" fmla="*/ 3108960 w 5364480"/>
              <a:gd name="connsiteY5" fmla="*/ 1915608 h 3744408"/>
              <a:gd name="connsiteX6" fmla="*/ 2003612 w 5364480"/>
              <a:gd name="connsiteY6" fmla="*/ 0 h 3744408"/>
              <a:gd name="connsiteX7" fmla="*/ 2072640 w 5364480"/>
              <a:gd name="connsiteY7" fmla="*/ 991047 h 3744408"/>
              <a:gd name="connsiteX8" fmla="*/ 3570941 w 5364480"/>
              <a:gd name="connsiteY8" fmla="*/ 1389679 h 3744408"/>
              <a:gd name="connsiteX9" fmla="*/ 4673600 w 5364480"/>
              <a:gd name="connsiteY9" fmla="*/ 777688 h 3744408"/>
              <a:gd name="connsiteX10" fmla="*/ 5364480 w 5364480"/>
              <a:gd name="connsiteY10" fmla="*/ 1834328 h 3744408"/>
              <a:gd name="connsiteX11" fmla="*/ 5334000 w 5364480"/>
              <a:gd name="connsiteY11" fmla="*/ 1946088 h 3744408"/>
              <a:gd name="connsiteX12" fmla="*/ 4348480 w 5364480"/>
              <a:gd name="connsiteY12" fmla="*/ 3266888 h 3744408"/>
              <a:gd name="connsiteX13" fmla="*/ 2926080 w 5364480"/>
              <a:gd name="connsiteY13" fmla="*/ 3744408 h 3744408"/>
              <a:gd name="connsiteX14" fmla="*/ 2387600 w 5364480"/>
              <a:gd name="connsiteY14" fmla="*/ 3734248 h 3744408"/>
              <a:gd name="connsiteX15" fmla="*/ 0 w 5364480"/>
              <a:gd name="connsiteY15" fmla="*/ 3510728 h 3744408"/>
              <a:gd name="connsiteX16" fmla="*/ 629920 w 5364480"/>
              <a:gd name="connsiteY16" fmla="*/ 2931608 h 3744408"/>
              <a:gd name="connsiteX0" fmla="*/ 658607 w 5393167"/>
              <a:gd name="connsiteY0" fmla="*/ 2931608 h 3744408"/>
              <a:gd name="connsiteX1" fmla="*/ 1928607 w 5393167"/>
              <a:gd name="connsiteY1" fmla="*/ 2027368 h 3744408"/>
              <a:gd name="connsiteX2" fmla="*/ 2462007 w 5393167"/>
              <a:gd name="connsiteY2" fmla="*/ 1971488 h 3744408"/>
              <a:gd name="connsiteX3" fmla="*/ 2649967 w 5393167"/>
              <a:gd name="connsiteY3" fmla="*/ 2139128 h 3744408"/>
              <a:gd name="connsiteX4" fmla="*/ 2815067 w 5393167"/>
              <a:gd name="connsiteY4" fmla="*/ 2012128 h 3744408"/>
              <a:gd name="connsiteX5" fmla="*/ 0 w 5393167"/>
              <a:gd name="connsiteY5" fmla="*/ 866737 h 3744408"/>
              <a:gd name="connsiteX6" fmla="*/ 2032299 w 5393167"/>
              <a:gd name="connsiteY6" fmla="*/ 0 h 3744408"/>
              <a:gd name="connsiteX7" fmla="*/ 2101327 w 5393167"/>
              <a:gd name="connsiteY7" fmla="*/ 991047 h 3744408"/>
              <a:gd name="connsiteX8" fmla="*/ 3599628 w 5393167"/>
              <a:gd name="connsiteY8" fmla="*/ 1389679 h 3744408"/>
              <a:gd name="connsiteX9" fmla="*/ 4702287 w 5393167"/>
              <a:gd name="connsiteY9" fmla="*/ 777688 h 3744408"/>
              <a:gd name="connsiteX10" fmla="*/ 5393167 w 5393167"/>
              <a:gd name="connsiteY10" fmla="*/ 1834328 h 3744408"/>
              <a:gd name="connsiteX11" fmla="*/ 5362687 w 5393167"/>
              <a:gd name="connsiteY11" fmla="*/ 1946088 h 3744408"/>
              <a:gd name="connsiteX12" fmla="*/ 4377167 w 5393167"/>
              <a:gd name="connsiteY12" fmla="*/ 3266888 h 3744408"/>
              <a:gd name="connsiteX13" fmla="*/ 2954767 w 5393167"/>
              <a:gd name="connsiteY13" fmla="*/ 3744408 h 3744408"/>
              <a:gd name="connsiteX14" fmla="*/ 2416287 w 5393167"/>
              <a:gd name="connsiteY14" fmla="*/ 3734248 h 3744408"/>
              <a:gd name="connsiteX15" fmla="*/ 28687 w 5393167"/>
              <a:gd name="connsiteY15" fmla="*/ 3510728 h 3744408"/>
              <a:gd name="connsiteX16" fmla="*/ 658607 w 5393167"/>
              <a:gd name="connsiteY16" fmla="*/ 2931608 h 3744408"/>
              <a:gd name="connsiteX0" fmla="*/ 658607 w 5393167"/>
              <a:gd name="connsiteY0" fmla="*/ 2931608 h 3744408"/>
              <a:gd name="connsiteX1" fmla="*/ 1928607 w 5393167"/>
              <a:gd name="connsiteY1" fmla="*/ 2027368 h 3744408"/>
              <a:gd name="connsiteX2" fmla="*/ 2462007 w 5393167"/>
              <a:gd name="connsiteY2" fmla="*/ 1971488 h 3744408"/>
              <a:gd name="connsiteX3" fmla="*/ 2649967 w 5393167"/>
              <a:gd name="connsiteY3" fmla="*/ 2139128 h 3744408"/>
              <a:gd name="connsiteX4" fmla="*/ 0 w 5393167"/>
              <a:gd name="connsiteY4" fmla="*/ 866737 h 3744408"/>
              <a:gd name="connsiteX5" fmla="*/ 2032299 w 5393167"/>
              <a:gd name="connsiteY5" fmla="*/ 0 h 3744408"/>
              <a:gd name="connsiteX6" fmla="*/ 2101327 w 5393167"/>
              <a:gd name="connsiteY6" fmla="*/ 991047 h 3744408"/>
              <a:gd name="connsiteX7" fmla="*/ 3599628 w 5393167"/>
              <a:gd name="connsiteY7" fmla="*/ 1389679 h 3744408"/>
              <a:gd name="connsiteX8" fmla="*/ 4702287 w 5393167"/>
              <a:gd name="connsiteY8" fmla="*/ 777688 h 3744408"/>
              <a:gd name="connsiteX9" fmla="*/ 5393167 w 5393167"/>
              <a:gd name="connsiteY9" fmla="*/ 1834328 h 3744408"/>
              <a:gd name="connsiteX10" fmla="*/ 5362687 w 5393167"/>
              <a:gd name="connsiteY10" fmla="*/ 1946088 h 3744408"/>
              <a:gd name="connsiteX11" fmla="*/ 4377167 w 5393167"/>
              <a:gd name="connsiteY11" fmla="*/ 3266888 h 3744408"/>
              <a:gd name="connsiteX12" fmla="*/ 2954767 w 5393167"/>
              <a:gd name="connsiteY12" fmla="*/ 3744408 h 3744408"/>
              <a:gd name="connsiteX13" fmla="*/ 2416287 w 5393167"/>
              <a:gd name="connsiteY13" fmla="*/ 3734248 h 3744408"/>
              <a:gd name="connsiteX14" fmla="*/ 28687 w 5393167"/>
              <a:gd name="connsiteY14" fmla="*/ 3510728 h 3744408"/>
              <a:gd name="connsiteX15" fmla="*/ 658607 w 5393167"/>
              <a:gd name="connsiteY15" fmla="*/ 2931608 h 3744408"/>
              <a:gd name="connsiteX0" fmla="*/ 658607 w 5393167"/>
              <a:gd name="connsiteY0" fmla="*/ 2931608 h 3744408"/>
              <a:gd name="connsiteX1" fmla="*/ 1928607 w 5393167"/>
              <a:gd name="connsiteY1" fmla="*/ 2027368 h 3744408"/>
              <a:gd name="connsiteX2" fmla="*/ 2462007 w 5393167"/>
              <a:gd name="connsiteY2" fmla="*/ 1971488 h 3744408"/>
              <a:gd name="connsiteX3" fmla="*/ 0 w 5393167"/>
              <a:gd name="connsiteY3" fmla="*/ 866737 h 3744408"/>
              <a:gd name="connsiteX4" fmla="*/ 2032299 w 5393167"/>
              <a:gd name="connsiteY4" fmla="*/ 0 h 3744408"/>
              <a:gd name="connsiteX5" fmla="*/ 2101327 w 5393167"/>
              <a:gd name="connsiteY5" fmla="*/ 991047 h 3744408"/>
              <a:gd name="connsiteX6" fmla="*/ 3599628 w 5393167"/>
              <a:gd name="connsiteY6" fmla="*/ 1389679 h 3744408"/>
              <a:gd name="connsiteX7" fmla="*/ 4702287 w 5393167"/>
              <a:gd name="connsiteY7" fmla="*/ 777688 h 3744408"/>
              <a:gd name="connsiteX8" fmla="*/ 5393167 w 5393167"/>
              <a:gd name="connsiteY8" fmla="*/ 1834328 h 3744408"/>
              <a:gd name="connsiteX9" fmla="*/ 5362687 w 5393167"/>
              <a:gd name="connsiteY9" fmla="*/ 1946088 h 3744408"/>
              <a:gd name="connsiteX10" fmla="*/ 4377167 w 5393167"/>
              <a:gd name="connsiteY10" fmla="*/ 3266888 h 3744408"/>
              <a:gd name="connsiteX11" fmla="*/ 2954767 w 5393167"/>
              <a:gd name="connsiteY11" fmla="*/ 3744408 h 3744408"/>
              <a:gd name="connsiteX12" fmla="*/ 2416287 w 5393167"/>
              <a:gd name="connsiteY12" fmla="*/ 3734248 h 3744408"/>
              <a:gd name="connsiteX13" fmla="*/ 28687 w 5393167"/>
              <a:gd name="connsiteY13" fmla="*/ 3510728 h 3744408"/>
              <a:gd name="connsiteX14" fmla="*/ 658607 w 5393167"/>
              <a:gd name="connsiteY14" fmla="*/ 2931608 h 3744408"/>
              <a:gd name="connsiteX0" fmla="*/ 658607 w 5393167"/>
              <a:gd name="connsiteY0" fmla="*/ 2931608 h 3744408"/>
              <a:gd name="connsiteX1" fmla="*/ 1928607 w 5393167"/>
              <a:gd name="connsiteY1" fmla="*/ 2027368 h 3744408"/>
              <a:gd name="connsiteX2" fmla="*/ 0 w 5393167"/>
              <a:gd name="connsiteY2" fmla="*/ 866737 h 3744408"/>
              <a:gd name="connsiteX3" fmla="*/ 2032299 w 5393167"/>
              <a:gd name="connsiteY3" fmla="*/ 0 h 3744408"/>
              <a:gd name="connsiteX4" fmla="*/ 2101327 w 5393167"/>
              <a:gd name="connsiteY4" fmla="*/ 991047 h 3744408"/>
              <a:gd name="connsiteX5" fmla="*/ 3599628 w 5393167"/>
              <a:gd name="connsiteY5" fmla="*/ 1389679 h 3744408"/>
              <a:gd name="connsiteX6" fmla="*/ 4702287 w 5393167"/>
              <a:gd name="connsiteY6" fmla="*/ 777688 h 3744408"/>
              <a:gd name="connsiteX7" fmla="*/ 5393167 w 5393167"/>
              <a:gd name="connsiteY7" fmla="*/ 1834328 h 3744408"/>
              <a:gd name="connsiteX8" fmla="*/ 5362687 w 5393167"/>
              <a:gd name="connsiteY8" fmla="*/ 1946088 h 3744408"/>
              <a:gd name="connsiteX9" fmla="*/ 4377167 w 5393167"/>
              <a:gd name="connsiteY9" fmla="*/ 3266888 h 3744408"/>
              <a:gd name="connsiteX10" fmla="*/ 2954767 w 5393167"/>
              <a:gd name="connsiteY10" fmla="*/ 3744408 h 3744408"/>
              <a:gd name="connsiteX11" fmla="*/ 2416287 w 5393167"/>
              <a:gd name="connsiteY11" fmla="*/ 3734248 h 3744408"/>
              <a:gd name="connsiteX12" fmla="*/ 28687 w 5393167"/>
              <a:gd name="connsiteY12" fmla="*/ 3510728 h 3744408"/>
              <a:gd name="connsiteX13" fmla="*/ 658607 w 5393167"/>
              <a:gd name="connsiteY13" fmla="*/ 2931608 h 3744408"/>
              <a:gd name="connsiteX0" fmla="*/ 658607 w 5393167"/>
              <a:gd name="connsiteY0" fmla="*/ 2931608 h 3744408"/>
              <a:gd name="connsiteX1" fmla="*/ 234278 w 5393167"/>
              <a:gd name="connsiteY1" fmla="*/ 2188732 h 3744408"/>
              <a:gd name="connsiteX2" fmla="*/ 0 w 5393167"/>
              <a:gd name="connsiteY2" fmla="*/ 866737 h 3744408"/>
              <a:gd name="connsiteX3" fmla="*/ 2032299 w 5393167"/>
              <a:gd name="connsiteY3" fmla="*/ 0 h 3744408"/>
              <a:gd name="connsiteX4" fmla="*/ 2101327 w 5393167"/>
              <a:gd name="connsiteY4" fmla="*/ 991047 h 3744408"/>
              <a:gd name="connsiteX5" fmla="*/ 3599628 w 5393167"/>
              <a:gd name="connsiteY5" fmla="*/ 1389679 h 3744408"/>
              <a:gd name="connsiteX6" fmla="*/ 4702287 w 5393167"/>
              <a:gd name="connsiteY6" fmla="*/ 777688 h 3744408"/>
              <a:gd name="connsiteX7" fmla="*/ 5393167 w 5393167"/>
              <a:gd name="connsiteY7" fmla="*/ 1834328 h 3744408"/>
              <a:gd name="connsiteX8" fmla="*/ 5362687 w 5393167"/>
              <a:gd name="connsiteY8" fmla="*/ 1946088 h 3744408"/>
              <a:gd name="connsiteX9" fmla="*/ 4377167 w 5393167"/>
              <a:gd name="connsiteY9" fmla="*/ 3266888 h 3744408"/>
              <a:gd name="connsiteX10" fmla="*/ 2954767 w 5393167"/>
              <a:gd name="connsiteY10" fmla="*/ 3744408 h 3744408"/>
              <a:gd name="connsiteX11" fmla="*/ 2416287 w 5393167"/>
              <a:gd name="connsiteY11" fmla="*/ 3734248 h 3744408"/>
              <a:gd name="connsiteX12" fmla="*/ 28687 w 5393167"/>
              <a:gd name="connsiteY12" fmla="*/ 3510728 h 3744408"/>
              <a:gd name="connsiteX13" fmla="*/ 658607 w 5393167"/>
              <a:gd name="connsiteY13" fmla="*/ 2931608 h 3744408"/>
              <a:gd name="connsiteX0" fmla="*/ 658607 w 5393167"/>
              <a:gd name="connsiteY0" fmla="*/ 2931608 h 3744408"/>
              <a:gd name="connsiteX1" fmla="*/ 234278 w 5393167"/>
              <a:gd name="connsiteY1" fmla="*/ 2188732 h 3744408"/>
              <a:gd name="connsiteX2" fmla="*/ 0 w 5393167"/>
              <a:gd name="connsiteY2" fmla="*/ 866737 h 3744408"/>
              <a:gd name="connsiteX3" fmla="*/ 2032299 w 5393167"/>
              <a:gd name="connsiteY3" fmla="*/ 0 h 3744408"/>
              <a:gd name="connsiteX4" fmla="*/ 2101327 w 5393167"/>
              <a:gd name="connsiteY4" fmla="*/ 991047 h 3744408"/>
              <a:gd name="connsiteX5" fmla="*/ 2667298 w 5393167"/>
              <a:gd name="connsiteY5" fmla="*/ 1371749 h 3744408"/>
              <a:gd name="connsiteX6" fmla="*/ 4702287 w 5393167"/>
              <a:gd name="connsiteY6" fmla="*/ 777688 h 3744408"/>
              <a:gd name="connsiteX7" fmla="*/ 5393167 w 5393167"/>
              <a:gd name="connsiteY7" fmla="*/ 1834328 h 3744408"/>
              <a:gd name="connsiteX8" fmla="*/ 5362687 w 5393167"/>
              <a:gd name="connsiteY8" fmla="*/ 1946088 h 3744408"/>
              <a:gd name="connsiteX9" fmla="*/ 4377167 w 5393167"/>
              <a:gd name="connsiteY9" fmla="*/ 3266888 h 3744408"/>
              <a:gd name="connsiteX10" fmla="*/ 2954767 w 5393167"/>
              <a:gd name="connsiteY10" fmla="*/ 3744408 h 3744408"/>
              <a:gd name="connsiteX11" fmla="*/ 2416287 w 5393167"/>
              <a:gd name="connsiteY11" fmla="*/ 3734248 h 3744408"/>
              <a:gd name="connsiteX12" fmla="*/ 28687 w 5393167"/>
              <a:gd name="connsiteY12" fmla="*/ 3510728 h 3744408"/>
              <a:gd name="connsiteX13" fmla="*/ 658607 w 5393167"/>
              <a:gd name="connsiteY13" fmla="*/ 2931608 h 3744408"/>
              <a:gd name="connsiteX0" fmla="*/ 658607 w 5393167"/>
              <a:gd name="connsiteY0" fmla="*/ 2931608 h 3744408"/>
              <a:gd name="connsiteX1" fmla="*/ 234278 w 5393167"/>
              <a:gd name="connsiteY1" fmla="*/ 2188732 h 3744408"/>
              <a:gd name="connsiteX2" fmla="*/ 0 w 5393167"/>
              <a:gd name="connsiteY2" fmla="*/ 866737 h 3744408"/>
              <a:gd name="connsiteX3" fmla="*/ 2032299 w 5393167"/>
              <a:gd name="connsiteY3" fmla="*/ 0 h 3744408"/>
              <a:gd name="connsiteX4" fmla="*/ 2101327 w 5393167"/>
              <a:gd name="connsiteY4" fmla="*/ 991047 h 3744408"/>
              <a:gd name="connsiteX5" fmla="*/ 2613510 w 5393167"/>
              <a:gd name="connsiteY5" fmla="*/ 1443467 h 3744408"/>
              <a:gd name="connsiteX6" fmla="*/ 4702287 w 5393167"/>
              <a:gd name="connsiteY6" fmla="*/ 777688 h 3744408"/>
              <a:gd name="connsiteX7" fmla="*/ 5393167 w 5393167"/>
              <a:gd name="connsiteY7" fmla="*/ 1834328 h 3744408"/>
              <a:gd name="connsiteX8" fmla="*/ 5362687 w 5393167"/>
              <a:gd name="connsiteY8" fmla="*/ 1946088 h 3744408"/>
              <a:gd name="connsiteX9" fmla="*/ 4377167 w 5393167"/>
              <a:gd name="connsiteY9" fmla="*/ 3266888 h 3744408"/>
              <a:gd name="connsiteX10" fmla="*/ 2954767 w 5393167"/>
              <a:gd name="connsiteY10" fmla="*/ 3744408 h 3744408"/>
              <a:gd name="connsiteX11" fmla="*/ 2416287 w 5393167"/>
              <a:gd name="connsiteY11" fmla="*/ 3734248 h 3744408"/>
              <a:gd name="connsiteX12" fmla="*/ 28687 w 5393167"/>
              <a:gd name="connsiteY12" fmla="*/ 3510728 h 3744408"/>
              <a:gd name="connsiteX13" fmla="*/ 658607 w 5393167"/>
              <a:gd name="connsiteY13" fmla="*/ 2931608 h 3744408"/>
              <a:gd name="connsiteX0" fmla="*/ 658607 w 5393167"/>
              <a:gd name="connsiteY0" fmla="*/ 2931608 h 3744408"/>
              <a:gd name="connsiteX1" fmla="*/ 234278 w 5393167"/>
              <a:gd name="connsiteY1" fmla="*/ 2188732 h 3744408"/>
              <a:gd name="connsiteX2" fmla="*/ 0 w 5393167"/>
              <a:gd name="connsiteY2" fmla="*/ 866737 h 3744408"/>
              <a:gd name="connsiteX3" fmla="*/ 2032299 w 5393167"/>
              <a:gd name="connsiteY3" fmla="*/ 0 h 3744408"/>
              <a:gd name="connsiteX4" fmla="*/ 2101327 w 5393167"/>
              <a:gd name="connsiteY4" fmla="*/ 991047 h 3744408"/>
              <a:gd name="connsiteX5" fmla="*/ 2613510 w 5393167"/>
              <a:gd name="connsiteY5" fmla="*/ 1443467 h 3744408"/>
              <a:gd name="connsiteX6" fmla="*/ 4038898 w 5393167"/>
              <a:gd name="connsiteY6" fmla="*/ 992841 h 3744408"/>
              <a:gd name="connsiteX7" fmla="*/ 5393167 w 5393167"/>
              <a:gd name="connsiteY7" fmla="*/ 1834328 h 3744408"/>
              <a:gd name="connsiteX8" fmla="*/ 5362687 w 5393167"/>
              <a:gd name="connsiteY8" fmla="*/ 1946088 h 3744408"/>
              <a:gd name="connsiteX9" fmla="*/ 4377167 w 5393167"/>
              <a:gd name="connsiteY9" fmla="*/ 3266888 h 3744408"/>
              <a:gd name="connsiteX10" fmla="*/ 2954767 w 5393167"/>
              <a:gd name="connsiteY10" fmla="*/ 3744408 h 3744408"/>
              <a:gd name="connsiteX11" fmla="*/ 2416287 w 5393167"/>
              <a:gd name="connsiteY11" fmla="*/ 3734248 h 3744408"/>
              <a:gd name="connsiteX12" fmla="*/ 28687 w 5393167"/>
              <a:gd name="connsiteY12" fmla="*/ 3510728 h 3744408"/>
              <a:gd name="connsiteX13" fmla="*/ 658607 w 5393167"/>
              <a:gd name="connsiteY13" fmla="*/ 2931608 h 3744408"/>
              <a:gd name="connsiteX0" fmla="*/ 658607 w 5393167"/>
              <a:gd name="connsiteY0" fmla="*/ 2931608 h 3744408"/>
              <a:gd name="connsiteX1" fmla="*/ 234278 w 5393167"/>
              <a:gd name="connsiteY1" fmla="*/ 2188732 h 3744408"/>
              <a:gd name="connsiteX2" fmla="*/ 0 w 5393167"/>
              <a:gd name="connsiteY2" fmla="*/ 866737 h 3744408"/>
              <a:gd name="connsiteX3" fmla="*/ 2032299 w 5393167"/>
              <a:gd name="connsiteY3" fmla="*/ 0 h 3744408"/>
              <a:gd name="connsiteX4" fmla="*/ 2101327 w 5393167"/>
              <a:gd name="connsiteY4" fmla="*/ 991047 h 3744408"/>
              <a:gd name="connsiteX5" fmla="*/ 2613510 w 5393167"/>
              <a:gd name="connsiteY5" fmla="*/ 1443467 h 3744408"/>
              <a:gd name="connsiteX6" fmla="*/ 4038898 w 5393167"/>
              <a:gd name="connsiteY6" fmla="*/ 992841 h 3744408"/>
              <a:gd name="connsiteX7" fmla="*/ 5393167 w 5393167"/>
              <a:gd name="connsiteY7" fmla="*/ 1834328 h 3744408"/>
              <a:gd name="connsiteX8" fmla="*/ 4377167 w 5393167"/>
              <a:gd name="connsiteY8" fmla="*/ 3266888 h 3744408"/>
              <a:gd name="connsiteX9" fmla="*/ 2954767 w 5393167"/>
              <a:gd name="connsiteY9" fmla="*/ 3744408 h 3744408"/>
              <a:gd name="connsiteX10" fmla="*/ 2416287 w 5393167"/>
              <a:gd name="connsiteY10" fmla="*/ 3734248 h 3744408"/>
              <a:gd name="connsiteX11" fmla="*/ 28687 w 5393167"/>
              <a:gd name="connsiteY11" fmla="*/ 3510728 h 3744408"/>
              <a:gd name="connsiteX12" fmla="*/ 658607 w 5393167"/>
              <a:gd name="connsiteY12" fmla="*/ 2931608 h 3744408"/>
              <a:gd name="connsiteX0" fmla="*/ 658607 w 4377167"/>
              <a:gd name="connsiteY0" fmla="*/ 2931608 h 3744408"/>
              <a:gd name="connsiteX1" fmla="*/ 234278 w 4377167"/>
              <a:gd name="connsiteY1" fmla="*/ 2188732 h 3744408"/>
              <a:gd name="connsiteX2" fmla="*/ 0 w 4377167"/>
              <a:gd name="connsiteY2" fmla="*/ 866737 h 3744408"/>
              <a:gd name="connsiteX3" fmla="*/ 2032299 w 4377167"/>
              <a:gd name="connsiteY3" fmla="*/ 0 h 3744408"/>
              <a:gd name="connsiteX4" fmla="*/ 2101327 w 4377167"/>
              <a:gd name="connsiteY4" fmla="*/ 991047 h 3744408"/>
              <a:gd name="connsiteX5" fmla="*/ 2613510 w 4377167"/>
              <a:gd name="connsiteY5" fmla="*/ 1443467 h 3744408"/>
              <a:gd name="connsiteX6" fmla="*/ 4038898 w 4377167"/>
              <a:gd name="connsiteY6" fmla="*/ 992841 h 3744408"/>
              <a:gd name="connsiteX7" fmla="*/ 4377167 w 4377167"/>
              <a:gd name="connsiteY7" fmla="*/ 3266888 h 3744408"/>
              <a:gd name="connsiteX8" fmla="*/ 2954767 w 4377167"/>
              <a:gd name="connsiteY8" fmla="*/ 3744408 h 3744408"/>
              <a:gd name="connsiteX9" fmla="*/ 2416287 w 4377167"/>
              <a:gd name="connsiteY9" fmla="*/ 3734248 h 3744408"/>
              <a:gd name="connsiteX10" fmla="*/ 28687 w 4377167"/>
              <a:gd name="connsiteY10" fmla="*/ 3510728 h 3744408"/>
              <a:gd name="connsiteX11" fmla="*/ 658607 w 4377167"/>
              <a:gd name="connsiteY11" fmla="*/ 2931608 h 3744408"/>
              <a:gd name="connsiteX0" fmla="*/ 658607 w 4646108"/>
              <a:gd name="connsiteY0" fmla="*/ 2931608 h 3744408"/>
              <a:gd name="connsiteX1" fmla="*/ 234278 w 4646108"/>
              <a:gd name="connsiteY1" fmla="*/ 2188732 h 3744408"/>
              <a:gd name="connsiteX2" fmla="*/ 0 w 4646108"/>
              <a:gd name="connsiteY2" fmla="*/ 866737 h 3744408"/>
              <a:gd name="connsiteX3" fmla="*/ 2032299 w 4646108"/>
              <a:gd name="connsiteY3" fmla="*/ 0 h 3744408"/>
              <a:gd name="connsiteX4" fmla="*/ 2101327 w 4646108"/>
              <a:gd name="connsiteY4" fmla="*/ 991047 h 3744408"/>
              <a:gd name="connsiteX5" fmla="*/ 2613510 w 4646108"/>
              <a:gd name="connsiteY5" fmla="*/ 1443467 h 3744408"/>
              <a:gd name="connsiteX6" fmla="*/ 4038898 w 4646108"/>
              <a:gd name="connsiteY6" fmla="*/ 992841 h 3744408"/>
              <a:gd name="connsiteX7" fmla="*/ 4646108 w 4646108"/>
              <a:gd name="connsiteY7" fmla="*/ 1787711 h 3744408"/>
              <a:gd name="connsiteX8" fmla="*/ 2954767 w 4646108"/>
              <a:gd name="connsiteY8" fmla="*/ 3744408 h 3744408"/>
              <a:gd name="connsiteX9" fmla="*/ 2416287 w 4646108"/>
              <a:gd name="connsiteY9" fmla="*/ 3734248 h 3744408"/>
              <a:gd name="connsiteX10" fmla="*/ 28687 w 4646108"/>
              <a:gd name="connsiteY10" fmla="*/ 3510728 h 3744408"/>
              <a:gd name="connsiteX11" fmla="*/ 658607 w 4646108"/>
              <a:gd name="connsiteY11" fmla="*/ 2931608 h 3744408"/>
              <a:gd name="connsiteX0" fmla="*/ 658607 w 4646108"/>
              <a:gd name="connsiteY0" fmla="*/ 2931608 h 3848219"/>
              <a:gd name="connsiteX1" fmla="*/ 234278 w 4646108"/>
              <a:gd name="connsiteY1" fmla="*/ 2188732 h 3848219"/>
              <a:gd name="connsiteX2" fmla="*/ 0 w 4646108"/>
              <a:gd name="connsiteY2" fmla="*/ 866737 h 3848219"/>
              <a:gd name="connsiteX3" fmla="*/ 2032299 w 4646108"/>
              <a:gd name="connsiteY3" fmla="*/ 0 h 3848219"/>
              <a:gd name="connsiteX4" fmla="*/ 2101327 w 4646108"/>
              <a:gd name="connsiteY4" fmla="*/ 991047 h 3848219"/>
              <a:gd name="connsiteX5" fmla="*/ 2613510 w 4646108"/>
              <a:gd name="connsiteY5" fmla="*/ 1443467 h 3848219"/>
              <a:gd name="connsiteX6" fmla="*/ 4038898 w 4646108"/>
              <a:gd name="connsiteY6" fmla="*/ 992841 h 3848219"/>
              <a:gd name="connsiteX7" fmla="*/ 4646108 w 4646108"/>
              <a:gd name="connsiteY7" fmla="*/ 1787711 h 3848219"/>
              <a:gd name="connsiteX8" fmla="*/ 2954767 w 4646108"/>
              <a:gd name="connsiteY8" fmla="*/ 3744408 h 3848219"/>
              <a:gd name="connsiteX9" fmla="*/ 28687 w 4646108"/>
              <a:gd name="connsiteY9" fmla="*/ 3510728 h 3848219"/>
              <a:gd name="connsiteX10" fmla="*/ 658607 w 4646108"/>
              <a:gd name="connsiteY10" fmla="*/ 2931608 h 3848219"/>
              <a:gd name="connsiteX0" fmla="*/ 658607 w 4646108"/>
              <a:gd name="connsiteY0" fmla="*/ 2931608 h 3775282"/>
              <a:gd name="connsiteX1" fmla="*/ 234278 w 4646108"/>
              <a:gd name="connsiteY1" fmla="*/ 2188732 h 3775282"/>
              <a:gd name="connsiteX2" fmla="*/ 0 w 4646108"/>
              <a:gd name="connsiteY2" fmla="*/ 866737 h 3775282"/>
              <a:gd name="connsiteX3" fmla="*/ 2032299 w 4646108"/>
              <a:gd name="connsiteY3" fmla="*/ 0 h 3775282"/>
              <a:gd name="connsiteX4" fmla="*/ 2101327 w 4646108"/>
              <a:gd name="connsiteY4" fmla="*/ 991047 h 3775282"/>
              <a:gd name="connsiteX5" fmla="*/ 2613510 w 4646108"/>
              <a:gd name="connsiteY5" fmla="*/ 1443467 h 3775282"/>
              <a:gd name="connsiteX6" fmla="*/ 4038898 w 4646108"/>
              <a:gd name="connsiteY6" fmla="*/ 992841 h 3775282"/>
              <a:gd name="connsiteX7" fmla="*/ 4646108 w 4646108"/>
              <a:gd name="connsiteY7" fmla="*/ 1787711 h 3775282"/>
              <a:gd name="connsiteX8" fmla="*/ 2954767 w 4646108"/>
              <a:gd name="connsiteY8" fmla="*/ 3744408 h 3775282"/>
              <a:gd name="connsiteX9" fmla="*/ 658607 w 4646108"/>
              <a:gd name="connsiteY9" fmla="*/ 2931608 h 3775282"/>
              <a:gd name="connsiteX0" fmla="*/ 658607 w 4646108"/>
              <a:gd name="connsiteY0" fmla="*/ 2931608 h 3168037"/>
              <a:gd name="connsiteX1" fmla="*/ 234278 w 4646108"/>
              <a:gd name="connsiteY1" fmla="*/ 2188732 h 3168037"/>
              <a:gd name="connsiteX2" fmla="*/ 0 w 4646108"/>
              <a:gd name="connsiteY2" fmla="*/ 866737 h 3168037"/>
              <a:gd name="connsiteX3" fmla="*/ 2032299 w 4646108"/>
              <a:gd name="connsiteY3" fmla="*/ 0 h 3168037"/>
              <a:gd name="connsiteX4" fmla="*/ 2101327 w 4646108"/>
              <a:gd name="connsiteY4" fmla="*/ 991047 h 3168037"/>
              <a:gd name="connsiteX5" fmla="*/ 2613510 w 4646108"/>
              <a:gd name="connsiteY5" fmla="*/ 1443467 h 3168037"/>
              <a:gd name="connsiteX6" fmla="*/ 4038898 w 4646108"/>
              <a:gd name="connsiteY6" fmla="*/ 992841 h 3168037"/>
              <a:gd name="connsiteX7" fmla="*/ 4646108 w 4646108"/>
              <a:gd name="connsiteY7" fmla="*/ 1787711 h 3168037"/>
              <a:gd name="connsiteX8" fmla="*/ 3277497 w 4646108"/>
              <a:gd name="connsiteY8" fmla="*/ 3054126 h 3168037"/>
              <a:gd name="connsiteX9" fmla="*/ 658607 w 4646108"/>
              <a:gd name="connsiteY9" fmla="*/ 2931608 h 3168037"/>
              <a:gd name="connsiteX0" fmla="*/ 658607 w 4646108"/>
              <a:gd name="connsiteY0" fmla="*/ 2931608 h 3168037"/>
              <a:gd name="connsiteX1" fmla="*/ 0 w 4646108"/>
              <a:gd name="connsiteY1" fmla="*/ 866737 h 3168037"/>
              <a:gd name="connsiteX2" fmla="*/ 2032299 w 4646108"/>
              <a:gd name="connsiteY2" fmla="*/ 0 h 3168037"/>
              <a:gd name="connsiteX3" fmla="*/ 2101327 w 4646108"/>
              <a:gd name="connsiteY3" fmla="*/ 991047 h 3168037"/>
              <a:gd name="connsiteX4" fmla="*/ 2613510 w 4646108"/>
              <a:gd name="connsiteY4" fmla="*/ 1443467 h 3168037"/>
              <a:gd name="connsiteX5" fmla="*/ 4038898 w 4646108"/>
              <a:gd name="connsiteY5" fmla="*/ 992841 h 3168037"/>
              <a:gd name="connsiteX6" fmla="*/ 4646108 w 4646108"/>
              <a:gd name="connsiteY6" fmla="*/ 1787711 h 3168037"/>
              <a:gd name="connsiteX7" fmla="*/ 3277497 w 4646108"/>
              <a:gd name="connsiteY7" fmla="*/ 3054126 h 3168037"/>
              <a:gd name="connsiteX8" fmla="*/ 658607 w 4646108"/>
              <a:gd name="connsiteY8" fmla="*/ 2931608 h 3168037"/>
              <a:gd name="connsiteX0" fmla="*/ 703430 w 4646108"/>
              <a:gd name="connsiteY0" fmla="*/ 2698525 h 3116034"/>
              <a:gd name="connsiteX1" fmla="*/ 0 w 4646108"/>
              <a:gd name="connsiteY1" fmla="*/ 866737 h 3116034"/>
              <a:gd name="connsiteX2" fmla="*/ 2032299 w 4646108"/>
              <a:gd name="connsiteY2" fmla="*/ 0 h 3116034"/>
              <a:gd name="connsiteX3" fmla="*/ 2101327 w 4646108"/>
              <a:gd name="connsiteY3" fmla="*/ 991047 h 3116034"/>
              <a:gd name="connsiteX4" fmla="*/ 2613510 w 4646108"/>
              <a:gd name="connsiteY4" fmla="*/ 1443467 h 3116034"/>
              <a:gd name="connsiteX5" fmla="*/ 4038898 w 4646108"/>
              <a:gd name="connsiteY5" fmla="*/ 992841 h 3116034"/>
              <a:gd name="connsiteX6" fmla="*/ 4646108 w 4646108"/>
              <a:gd name="connsiteY6" fmla="*/ 1787711 h 3116034"/>
              <a:gd name="connsiteX7" fmla="*/ 3277497 w 4646108"/>
              <a:gd name="connsiteY7" fmla="*/ 3054126 h 3116034"/>
              <a:gd name="connsiteX8" fmla="*/ 703430 w 4646108"/>
              <a:gd name="connsiteY8" fmla="*/ 2698525 h 311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6108" h="3116034">
                <a:moveTo>
                  <a:pt x="703430" y="2698525"/>
                </a:moveTo>
                <a:lnTo>
                  <a:pt x="0" y="866737"/>
                </a:lnTo>
                <a:lnTo>
                  <a:pt x="2032299" y="0"/>
                </a:lnTo>
                <a:lnTo>
                  <a:pt x="2101327" y="991047"/>
                </a:lnTo>
                <a:lnTo>
                  <a:pt x="2613510" y="1443467"/>
                </a:lnTo>
                <a:lnTo>
                  <a:pt x="4038898" y="992841"/>
                </a:lnTo>
                <a:lnTo>
                  <a:pt x="4646108" y="1787711"/>
                </a:lnTo>
                <a:lnTo>
                  <a:pt x="3277497" y="3054126"/>
                </a:lnTo>
                <a:cubicBezTo>
                  <a:pt x="2612914" y="3244775"/>
                  <a:pt x="1156845" y="2957804"/>
                  <a:pt x="703430" y="2698525"/>
                </a:cubicBezTo>
                <a:close/>
              </a:path>
            </a:pathLst>
          </a:cu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227747" y="3861894"/>
            <a:ext cx="708288" cy="700185"/>
          </a:xfrm>
          <a:prstGeom prst="ellipse">
            <a:avLst/>
          </a:prstGeom>
          <a:solidFill>
            <a:srgbClr val="218BC7"/>
          </a:solidFill>
          <a:ln w="28575">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35" name="Rectangle 34"/>
          <p:cNvSpPr/>
          <p:nvPr/>
        </p:nvSpPr>
        <p:spPr>
          <a:xfrm rot="20935780">
            <a:off x="4437276" y="4147534"/>
            <a:ext cx="264562" cy="14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grpSp>
        <p:nvGrpSpPr>
          <p:cNvPr id="7" name="Groupe 6"/>
          <p:cNvGrpSpPr/>
          <p:nvPr/>
        </p:nvGrpSpPr>
        <p:grpSpPr>
          <a:xfrm>
            <a:off x="4364658" y="3848488"/>
            <a:ext cx="679380" cy="598005"/>
            <a:chOff x="1942793" y="2930024"/>
            <a:chExt cx="679380" cy="598005"/>
          </a:xfrm>
        </p:grpSpPr>
        <p:grpSp>
          <p:nvGrpSpPr>
            <p:cNvPr id="8" name="Groupe 7"/>
            <p:cNvGrpSpPr/>
            <p:nvPr/>
          </p:nvGrpSpPr>
          <p:grpSpPr>
            <a:xfrm rot="20263131">
              <a:off x="1946026" y="2930024"/>
              <a:ext cx="468130" cy="598005"/>
              <a:chOff x="2019318" y="899161"/>
              <a:chExt cx="500362" cy="714486"/>
            </a:xfrm>
            <a:solidFill>
              <a:schemeClr val="bg1"/>
            </a:solidFill>
          </p:grpSpPr>
          <p:sp>
            <p:nvSpPr>
              <p:cNvPr id="10" name="Rectangle 9"/>
              <p:cNvSpPr/>
              <p:nvPr/>
            </p:nvSpPr>
            <p:spPr>
              <a:xfrm>
                <a:off x="2019318" y="1004047"/>
                <a:ext cx="449992" cy="609600"/>
              </a:xfrm>
              <a:prstGeom prst="rect">
                <a:avLst/>
              </a:prstGeom>
              <a:grp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2245360" y="899161"/>
                <a:ext cx="274320" cy="378460"/>
              </a:xfrm>
              <a:custGeom>
                <a:avLst/>
                <a:gdLst>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292100 w 312420"/>
                  <a:gd name="connsiteY4" fmla="*/ 20320 h 378460"/>
                  <a:gd name="connsiteX5" fmla="*/ 0 w 312420"/>
                  <a:gd name="connsiteY5" fmla="*/ 0 h 378460"/>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192280 w 312420"/>
                  <a:gd name="connsiteY4" fmla="*/ 100539 h 378460"/>
                  <a:gd name="connsiteX5" fmla="*/ 0 w 312420"/>
                  <a:gd name="connsiteY5" fmla="*/ 0 h 378460"/>
                  <a:gd name="connsiteX0" fmla="*/ 0 w 274320"/>
                  <a:gd name="connsiteY0" fmla="*/ 0 h 378460"/>
                  <a:gd name="connsiteX1" fmla="*/ 22860 w 274320"/>
                  <a:gd name="connsiteY1" fmla="*/ 109220 h 378460"/>
                  <a:gd name="connsiteX2" fmla="*/ 274320 w 274320"/>
                  <a:gd name="connsiteY2" fmla="*/ 378460 h 378460"/>
                  <a:gd name="connsiteX3" fmla="*/ 269921 w 274320"/>
                  <a:gd name="connsiteY3" fmla="*/ 172291 h 378460"/>
                  <a:gd name="connsiteX4" fmla="*/ 192280 w 274320"/>
                  <a:gd name="connsiteY4" fmla="*/ 100539 h 378460"/>
                  <a:gd name="connsiteX5" fmla="*/ 0 w 274320"/>
                  <a:gd name="connsiteY5" fmla="*/ 0 h 3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378460">
                    <a:moveTo>
                      <a:pt x="0" y="0"/>
                    </a:moveTo>
                    <a:lnTo>
                      <a:pt x="22860" y="109220"/>
                    </a:lnTo>
                    <a:lnTo>
                      <a:pt x="274320" y="378460"/>
                    </a:lnTo>
                    <a:cubicBezTo>
                      <a:pt x="272854" y="309737"/>
                      <a:pt x="271387" y="241014"/>
                      <a:pt x="269921" y="172291"/>
                    </a:cubicBezTo>
                    <a:lnTo>
                      <a:pt x="192280" y="100539"/>
                    </a:lnTo>
                    <a:lnTo>
                      <a:pt x="0" y="0"/>
                    </a:lnTo>
                    <a:close/>
                  </a:path>
                </a:pathLst>
              </a:custGeom>
              <a:solidFill>
                <a:srgbClr val="218BC7"/>
              </a:solid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3532351">
                <a:off x="2196251" y="1082616"/>
                <a:ext cx="286033" cy="143436"/>
              </a:xfrm>
              <a:prstGeom prst="triangle">
                <a:avLst/>
              </a:prstGeom>
              <a:grpFill/>
              <a:ln w="19050">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rot="20340785">
              <a:off x="1942793" y="3101580"/>
              <a:ext cx="679380" cy="369332"/>
            </a:xfrm>
            <a:prstGeom prst="rect">
              <a:avLst/>
            </a:prstGeom>
            <a:noFill/>
          </p:spPr>
          <p:txBody>
            <a:bodyPr wrap="square" rtlCol="0">
              <a:spAutoFit/>
            </a:bodyPr>
            <a:lstStyle/>
            <a:p>
              <a:r>
                <a:rPr lang="fr-FR" dirty="0">
                  <a:solidFill>
                    <a:srgbClr val="218BC7"/>
                  </a:solidFill>
                </a:rPr>
                <a:t>EIE</a:t>
              </a:r>
            </a:p>
          </p:txBody>
        </p:sp>
      </p:grpSp>
      <p:sp>
        <p:nvSpPr>
          <p:cNvPr id="45" name="ZoneTexte 44">
            <a:extLst>
              <a:ext uri="{FF2B5EF4-FFF2-40B4-BE49-F238E27FC236}">
                <a16:creationId xmlns:a16="http://schemas.microsoft.com/office/drawing/2014/main" id="{C860DEB4-2181-472A-8D00-FAC97C7BD4BC}"/>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38361330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3">
            <a:extLst>
              <a:ext uri="{FF2B5EF4-FFF2-40B4-BE49-F238E27FC236}">
                <a16:creationId xmlns:a16="http://schemas.microsoft.com/office/drawing/2014/main" id="{4EF0757A-C800-47FE-8CEF-40C5A9B3ADAB}"/>
              </a:ext>
            </a:extLst>
          </p:cNvPr>
          <p:cNvSpPr txBox="1">
            <a:spLocks/>
          </p:cNvSpPr>
          <p:nvPr/>
        </p:nvSpPr>
        <p:spPr>
          <a:xfrm>
            <a:off x="274321" y="1333929"/>
            <a:ext cx="4511040"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
                <a:srgbClr val="0989B1"/>
              </a:buClr>
              <a:buSzPct val="120000"/>
            </a:pPr>
            <a:r>
              <a:rPr lang="fr-FR" dirty="0"/>
              <a:t>QU’EST-CE QUE LE BRUIT ET QUELS SONT LES RISQUES SANITAIRES INDUITS?</a:t>
            </a: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spcBef>
                <a:spcPts val="0"/>
              </a:spcBef>
              <a:buFont typeface="Wingdings" panose="05000000000000000000" pitchFamily="2" charset="2"/>
              <a:buNone/>
            </a:pPr>
            <a:r>
              <a:rPr lang="fr-FR" sz="1000" b="0" dirty="0">
                <a:solidFill>
                  <a:schemeClr val="tx1"/>
                </a:solidFill>
                <a:latin typeface="+mn-lt"/>
              </a:rPr>
              <a:t>Aussi, passer du son au bruit c’est prendre en compte la représentation d’un son pour une personne donnée à un instant donné. Il ne s’agit plus seulement de la description d’un phénomène avec les outils de la physique mais de l’interprétation qu’un individu fait d’un événement ou d’une ambiance sonore. </a:t>
            </a:r>
          </a:p>
          <a:p>
            <a:pPr marL="0" indent="0" algn="just">
              <a:buFont typeface="Wingdings" panose="05000000000000000000" pitchFamily="2" charset="2"/>
              <a:buNone/>
            </a:pPr>
            <a:r>
              <a:rPr lang="fr-FR" sz="1000" b="0" dirty="0">
                <a:solidFill>
                  <a:schemeClr val="tx1"/>
                </a:solidFill>
                <a:latin typeface="+mn-lt"/>
              </a:rPr>
              <a:t>Les </a:t>
            </a:r>
            <a:r>
              <a:rPr lang="fr-FR" sz="1000" dirty="0">
                <a:solidFill>
                  <a:schemeClr val="tx1"/>
                </a:solidFill>
                <a:latin typeface="+mn-lt"/>
              </a:rPr>
              <a:t>effets du bruit sur la santé sont multiples</a:t>
            </a:r>
            <a:r>
              <a:rPr lang="fr-FR" sz="1000" b="0" dirty="0">
                <a:solidFill>
                  <a:schemeClr val="tx1"/>
                </a:solidFill>
                <a:latin typeface="+mn-lt"/>
              </a:rPr>
              <a:t>. En cas de surexposition, les cas les plus graves peuvent entrainer une surdité ou des acouphènes. Mais le bruit peut aussi entrainer des effets qui dépassent la qualité de l’audition. En effet, il a été reconnu que </a:t>
            </a:r>
            <a:r>
              <a:rPr lang="fr-FR" sz="1000" dirty="0">
                <a:solidFill>
                  <a:schemeClr val="tx1"/>
                </a:solidFill>
                <a:latin typeface="+mn-lt"/>
              </a:rPr>
              <a:t>le bruit pouvait entrainer des problèmes cardiovasculaires, une augmentation de la pression artérielle, du stress, une diminution de la qualité du sommeil, cela entrainant encore d’autres effets indésirables. </a:t>
            </a:r>
          </a:p>
          <a:p>
            <a:pPr marL="0" indent="0" algn="just">
              <a:buFont typeface="Wingdings" panose="05000000000000000000" pitchFamily="2" charset="2"/>
              <a:buNone/>
            </a:pPr>
            <a:r>
              <a:rPr lang="fr-FR" sz="1000" dirty="0">
                <a:solidFill>
                  <a:schemeClr val="tx1"/>
                </a:solidFill>
                <a:latin typeface="+mn-lt"/>
              </a:rPr>
              <a:t>L’OMS recommande un niveau de bruit ambiant inférieur à 35db(A) pour un repos nocturne convenable. Le seuil limite de danger est lui établi à 90db(A). </a:t>
            </a:r>
          </a:p>
        </p:txBody>
      </p:sp>
      <p:sp>
        <p:nvSpPr>
          <p:cNvPr id="2" name="Espace réservé du numéro de diapositive 1">
            <a:extLst>
              <a:ext uri="{FF2B5EF4-FFF2-40B4-BE49-F238E27FC236}">
                <a16:creationId xmlns:a16="http://schemas.microsoft.com/office/drawing/2014/main" id="{91D860C9-CFE1-4EA3-BA96-C170ADDA7749}"/>
              </a:ext>
            </a:extLst>
          </p:cNvPr>
          <p:cNvSpPr>
            <a:spLocks noGrp="1"/>
          </p:cNvSpPr>
          <p:nvPr>
            <p:ph type="sldNum" sz="quarter" idx="12"/>
          </p:nvPr>
        </p:nvSpPr>
        <p:spPr/>
        <p:txBody>
          <a:bodyPr/>
          <a:lstStyle/>
          <a:p>
            <a:fld id="{CA1D08C0-627D-48F0-9216-B0288674F6B7}" type="slidenum">
              <a:rPr lang="fr-FR" smtClean="0"/>
              <a:t>128</a:t>
            </a:fld>
            <a:endParaRPr lang="fr-FR" dirty="0"/>
          </a:p>
        </p:txBody>
      </p:sp>
      <p:sp>
        <p:nvSpPr>
          <p:cNvPr id="16"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272143" y="535178"/>
            <a:ext cx="8668657" cy="430123"/>
          </a:xfrm>
        </p:spPr>
        <p:txBody>
          <a:bodyPr>
            <a:normAutofit/>
          </a:bodyPr>
          <a:lstStyle/>
          <a:p>
            <a:pPr algn="ctr"/>
            <a:r>
              <a:rPr lang="fr-FR" dirty="0"/>
              <a:t>LE CHANGEMENT CLIMATIQUE ET LES NUISANCES SONORES - Généralités</a:t>
            </a:r>
          </a:p>
        </p:txBody>
      </p:sp>
      <p:sp>
        <p:nvSpPr>
          <p:cNvPr id="12"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p:txBody>
          <a:bodyPr lIns="0" tIns="0" rIns="0" bIns="0">
            <a:noAutofit/>
          </a:bodyPr>
          <a:lstStyle/>
          <a:p>
            <a:pPr algn="just">
              <a:buClr>
                <a:srgbClr val="0989B1"/>
              </a:buClr>
              <a:buSzPct val="120000"/>
            </a:pPr>
            <a:r>
              <a:rPr lang="fr-FR" dirty="0"/>
              <a:t>LE PCAET, UNE REFLEXION SUR LA TRANSITION ECOLOGIQUE POUVANT PARTICIPER A L’AMELIORATION DE L’AMBIANCE SONORE DU TERRITOIRE </a:t>
            </a:r>
          </a:p>
          <a:p>
            <a:pPr marL="0" indent="0" algn="just">
              <a:buNone/>
            </a:pPr>
            <a:r>
              <a:rPr lang="fr-FR" sz="1000" b="0" dirty="0">
                <a:solidFill>
                  <a:schemeClr val="tx1"/>
                </a:solidFill>
                <a:latin typeface="+mn-lt"/>
              </a:rPr>
              <a:t>Les populations passent 90% de leur temps à l’intérieur d’un bâtiment</a:t>
            </a:r>
            <a:r>
              <a:rPr lang="fr-FR" sz="1000" dirty="0">
                <a:solidFill>
                  <a:schemeClr val="tx1"/>
                </a:solidFill>
                <a:latin typeface="+mn-lt"/>
              </a:rPr>
              <a:t>.</a:t>
            </a:r>
            <a:r>
              <a:rPr lang="fr-FR" sz="1000" b="0" dirty="0">
                <a:solidFill>
                  <a:schemeClr val="tx1"/>
                </a:solidFill>
                <a:latin typeface="+mn-lt"/>
              </a:rPr>
              <a:t> La </a:t>
            </a:r>
            <a:r>
              <a:rPr lang="fr-FR" sz="1000" dirty="0">
                <a:solidFill>
                  <a:schemeClr val="tx1"/>
                </a:solidFill>
                <a:latin typeface="+mn-lt"/>
              </a:rPr>
              <a:t>qualité des constructions et la recherche de performances environnementales optimales des bâtis apparaissent donc primordiales</a:t>
            </a:r>
            <a:r>
              <a:rPr lang="fr-FR" sz="1000" b="0" dirty="0">
                <a:solidFill>
                  <a:schemeClr val="tx1"/>
                </a:solidFill>
                <a:latin typeface="+mn-lt"/>
              </a:rPr>
              <a:t>. Par ailleurs, </a:t>
            </a:r>
            <a:r>
              <a:rPr lang="fr-FR" sz="1000" dirty="0">
                <a:solidFill>
                  <a:schemeClr val="tx1"/>
                </a:solidFill>
                <a:latin typeface="+mn-lt"/>
              </a:rPr>
              <a:t>à l’échelle de l’Allier,</a:t>
            </a:r>
            <a:r>
              <a:rPr lang="fr-FR" sz="1000" b="0" dirty="0">
                <a:solidFill>
                  <a:schemeClr val="tx1"/>
                </a:solidFill>
                <a:latin typeface="+mn-lt"/>
              </a:rPr>
              <a:t> </a:t>
            </a:r>
            <a:r>
              <a:rPr lang="fr-FR" sz="1000" dirty="0">
                <a:solidFill>
                  <a:schemeClr val="tx1"/>
                </a:solidFill>
                <a:latin typeface="+mn-lt"/>
              </a:rPr>
              <a:t>la mobilité présente une forte dépendance aux énergies fossiles</a:t>
            </a:r>
            <a:r>
              <a:rPr lang="fr-FR" sz="1000" b="0" dirty="0">
                <a:solidFill>
                  <a:schemeClr val="tx1"/>
                </a:solidFill>
                <a:latin typeface="+mn-lt"/>
              </a:rPr>
              <a:t>. Les produits pétroliers représentent 93% des consommations énergétiques de ce secteur et les émissions de GES induites 26% du bilan carbone de l’Allier. En outre, les </a:t>
            </a:r>
            <a:r>
              <a:rPr lang="fr-FR" sz="1000" dirty="0">
                <a:solidFill>
                  <a:schemeClr val="tx1"/>
                </a:solidFill>
                <a:latin typeface="+mn-lt"/>
              </a:rPr>
              <a:t>transports constituent la principale source de nuisance sonore en France, à hauteur de 54% </a:t>
            </a:r>
            <a:r>
              <a:rPr lang="fr-FR" sz="1000" b="0" dirty="0">
                <a:solidFill>
                  <a:schemeClr val="tx1"/>
                </a:solidFill>
                <a:latin typeface="+mn-lt"/>
              </a:rPr>
              <a:t>(INPES). Aussi, afin d’enrayer les effets des transports sur le changement climatique et </a:t>
            </a:r>
            <a:r>
              <a:rPr lang="fr-FR" sz="1000" dirty="0">
                <a:solidFill>
                  <a:schemeClr val="tx1"/>
                </a:solidFill>
                <a:latin typeface="+mn-lt"/>
              </a:rPr>
              <a:t>pour que le territoire soit plus calme, plus respirable et plus agréable à vivre, il convient de repenser les déplacements. </a:t>
            </a:r>
          </a:p>
          <a:p>
            <a:pPr marL="0" indent="0" algn="just">
              <a:buNone/>
            </a:pPr>
            <a:r>
              <a:rPr lang="fr-FR" sz="1000" b="0" dirty="0">
                <a:solidFill>
                  <a:schemeClr val="tx1"/>
                </a:solidFill>
                <a:latin typeface="+mn-lt"/>
              </a:rPr>
              <a:t>A travers sa stratégie et son plan d’actions, </a:t>
            </a:r>
            <a:r>
              <a:rPr lang="fr-FR" sz="1000" dirty="0">
                <a:solidFill>
                  <a:schemeClr val="tx1"/>
                </a:solidFill>
                <a:latin typeface="+mn-lt"/>
              </a:rPr>
              <a:t>le PCAET pourra proposer des solutions à mettre en œuvre pour conjuguer, dans les bâtiments, amélioration acoustique et adaptation au changement climatique</a:t>
            </a:r>
            <a:r>
              <a:rPr lang="fr-FR" sz="1000" b="0" dirty="0">
                <a:solidFill>
                  <a:schemeClr val="tx1"/>
                </a:solidFill>
                <a:latin typeface="+mn-lt"/>
              </a:rPr>
              <a:t> : végétalisation des toitures et des façades permettant d’améliorer l’ambiance sonore et d’atténuer les phénomènes d’</a:t>
            </a:r>
            <a:r>
              <a:rPr lang="fr-FR" sz="1000" b="0" dirty="0" err="1">
                <a:solidFill>
                  <a:schemeClr val="tx1"/>
                </a:solidFill>
                <a:latin typeface="+mn-lt"/>
              </a:rPr>
              <a:t>ilôts</a:t>
            </a:r>
            <a:r>
              <a:rPr lang="fr-FR" sz="1000" b="0" dirty="0">
                <a:solidFill>
                  <a:schemeClr val="tx1"/>
                </a:solidFill>
                <a:latin typeface="+mn-lt"/>
              </a:rPr>
              <a:t> de chaleur urbain, réhabilitation thermique et acoustique… </a:t>
            </a:r>
            <a:r>
              <a:rPr lang="fr-FR" sz="1000" dirty="0">
                <a:solidFill>
                  <a:schemeClr val="tx1"/>
                </a:solidFill>
                <a:latin typeface="+mn-lt"/>
              </a:rPr>
              <a:t>De même, la réflexion conduite sur la mobilité viendra réinterroger les pratiques du territoire vers des déplacements plus durables et vertueux</a:t>
            </a:r>
            <a:r>
              <a:rPr lang="fr-FR" sz="1000" b="0" dirty="0">
                <a:solidFill>
                  <a:schemeClr val="tx1"/>
                </a:solidFill>
                <a:latin typeface="+mn-lt"/>
              </a:rPr>
              <a:t>. Une telle évolution pourrait participer à apaiser les circulations, à développer et démocratiser des motorisations et des mobilités alternatives moins bruyantes et à </a:t>
            </a:r>
            <a:r>
              <a:rPr lang="fr-FR" sz="1000" dirty="0">
                <a:solidFill>
                  <a:schemeClr val="tx1"/>
                </a:solidFill>
                <a:latin typeface="+mn-lt"/>
              </a:rPr>
              <a:t>améliorer ainsi l’ambiance sonore du territoire</a:t>
            </a:r>
            <a:r>
              <a:rPr lang="fr-FR" sz="1000" b="0" dirty="0">
                <a:solidFill>
                  <a:schemeClr val="tx1"/>
                </a:solidFill>
                <a:latin typeface="+mn-lt"/>
              </a:rPr>
              <a:t>. </a:t>
            </a: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1" name="Rectangle 10"/>
          <p:cNvSpPr/>
          <p:nvPr/>
        </p:nvSpPr>
        <p:spPr>
          <a:xfrm>
            <a:off x="3034039" y="1521683"/>
            <a:ext cx="1835141" cy="2585323"/>
          </a:xfrm>
          <a:prstGeom prst="rect">
            <a:avLst/>
          </a:prstGeom>
        </p:spPr>
        <p:txBody>
          <a:bodyPr wrap="square">
            <a:spAutoFit/>
          </a:bodyPr>
          <a:lstStyle/>
          <a:p>
            <a:pPr algn="just" defTabSz="685800">
              <a:lnSpc>
                <a:spcPct val="90000"/>
              </a:lnSpc>
              <a:spcBef>
                <a:spcPts val="750"/>
              </a:spcBef>
              <a:tabLst>
                <a:tab pos="266700" algn="l"/>
              </a:tabLst>
            </a:pPr>
            <a:r>
              <a:rPr lang="fr-FR" sz="1000" dirty="0"/>
              <a:t>Le son est un phénomène physique qui correspond à une </a:t>
            </a:r>
            <a:r>
              <a:rPr lang="fr-FR" sz="1000" b="1" dirty="0"/>
              <a:t>infime variation périodique de la pression atmosphérique en un point donné</a:t>
            </a:r>
            <a:r>
              <a:rPr lang="fr-FR" sz="1000" dirty="0"/>
              <a:t>. Le son est produit par une mise en vibration des molécules qui composent l’air ; ce phénomène vibratoire est </a:t>
            </a:r>
            <a:r>
              <a:rPr lang="fr-FR" sz="1000" b="1" dirty="0"/>
              <a:t>caractérisé par sa force, sa hauteur et sa durée</a:t>
            </a:r>
            <a:r>
              <a:rPr lang="fr-FR" sz="1000" dirty="0"/>
              <a:t>. </a:t>
            </a:r>
            <a:r>
              <a:rPr lang="fr-FR" sz="1000" b="1" dirty="0"/>
              <a:t>Le bruit, quant à lui, est relatif à un type d’ambiance en fonction d’une situation « agréable » ou  «désagréable », </a:t>
            </a:r>
            <a:r>
              <a:rPr lang="fr-FR" sz="1000" dirty="0"/>
              <a:t>la perception du bruit ayant un fort aspect subjectif et dépendant du contexte local ou temporel. </a:t>
            </a:r>
            <a:endParaRPr lang="fr-FR" sz="1000" dirty="0">
              <a:solidFill>
                <a:schemeClr val="bg1"/>
              </a:solidFill>
            </a:endParaRPr>
          </a:p>
        </p:txBody>
      </p:sp>
      <p:pic>
        <p:nvPicPr>
          <p:cNvPr id="13" name="Image 12"/>
          <p:cNvPicPr>
            <a:picLocks noChangeAspect="1"/>
          </p:cNvPicPr>
          <p:nvPr/>
        </p:nvPicPr>
        <p:blipFill>
          <a:blip r:embed="rId2">
            <a:clrChange>
              <a:clrFrom>
                <a:srgbClr val="FFFFFF"/>
              </a:clrFrom>
              <a:clrTo>
                <a:srgbClr val="FFFFFF">
                  <a:alpha val="0"/>
                </a:srgbClr>
              </a:clrTo>
            </a:clrChange>
          </a:blip>
          <a:stretch>
            <a:fillRect/>
          </a:stretch>
        </p:blipFill>
        <p:spPr>
          <a:xfrm>
            <a:off x="524535" y="1521683"/>
            <a:ext cx="2425685" cy="2569945"/>
          </a:xfrm>
          <a:prstGeom prst="rect">
            <a:avLst/>
          </a:prstGeom>
        </p:spPr>
      </p:pic>
      <p:sp>
        <p:nvSpPr>
          <p:cNvPr id="14" name="ZoneTexte 7"/>
          <p:cNvSpPr txBox="1"/>
          <p:nvPr/>
        </p:nvSpPr>
        <p:spPr>
          <a:xfrm>
            <a:off x="2169943" y="3860796"/>
            <a:ext cx="780277" cy="215444"/>
          </a:xfrm>
          <a:prstGeom prst="rect">
            <a:avLst/>
          </a:prstGeom>
          <a:noFill/>
        </p:spPr>
        <p:txBody>
          <a:bodyPr wrap="square" rtlCol="0">
            <a:spAutoFit/>
          </a:bodyPr>
          <a:lstStyle>
            <a:defPPr>
              <a:defRPr lang="en-US"/>
            </a:defPPr>
            <a:lvl1pPr>
              <a:defRPr sz="900" i="1">
                <a:latin typeface="+mj-lt"/>
              </a:defRPr>
            </a:lvl1pPr>
          </a:lstStyle>
          <a:p>
            <a:r>
              <a:rPr lang="fr-FR" sz="800" dirty="0"/>
              <a:t>Source : OMS</a:t>
            </a:r>
          </a:p>
        </p:txBody>
      </p:sp>
    </p:spTree>
    <p:extLst>
      <p:ext uri="{BB962C8B-B14F-4D97-AF65-F5344CB8AC3E}">
        <p14:creationId xmlns:p14="http://schemas.microsoft.com/office/powerpoint/2010/main" val="23701256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253182" y="5292320"/>
            <a:ext cx="2032064" cy="1080949"/>
            <a:chOff x="3101709" y="3971111"/>
            <a:chExt cx="2032064" cy="1080949"/>
          </a:xfrm>
        </p:grpSpPr>
        <p:pic>
          <p:nvPicPr>
            <p:cNvPr id="11" name="Image 10"/>
            <p:cNvPicPr>
              <a:picLocks noChangeAspect="1"/>
            </p:cNvPicPr>
            <p:nvPr/>
          </p:nvPicPr>
          <p:blipFill rotWithShape="1">
            <a:blip r:embed="rId3"/>
            <a:srcRect t="13715"/>
            <a:stretch/>
          </p:blipFill>
          <p:spPr>
            <a:xfrm>
              <a:off x="3103043" y="3971111"/>
              <a:ext cx="2030730" cy="899164"/>
            </a:xfrm>
            <a:prstGeom prst="rect">
              <a:avLst/>
            </a:prstGeom>
          </p:spPr>
        </p:pic>
        <p:pic>
          <p:nvPicPr>
            <p:cNvPr id="12" name="Image 11"/>
            <p:cNvPicPr>
              <a:picLocks noChangeAspect="1"/>
            </p:cNvPicPr>
            <p:nvPr/>
          </p:nvPicPr>
          <p:blipFill rotWithShape="1">
            <a:blip r:embed="rId3"/>
            <a:srcRect b="86943"/>
            <a:stretch/>
          </p:blipFill>
          <p:spPr>
            <a:xfrm>
              <a:off x="3101709" y="4915995"/>
              <a:ext cx="2030730" cy="136065"/>
            </a:xfrm>
            <a:prstGeom prst="rect">
              <a:avLst/>
            </a:prstGeom>
          </p:spPr>
        </p:pic>
      </p:grpSp>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129</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4800" y="519125"/>
            <a:ext cx="8839200" cy="329961"/>
          </a:xfrm>
        </p:spPr>
        <p:txBody>
          <a:bodyPr>
            <a:normAutofit/>
          </a:bodyPr>
          <a:lstStyle/>
          <a:p>
            <a:r>
              <a:rPr lang="fr-FR" dirty="0"/>
              <a:t>VERS UNE MAITRISE DES NUISANCES SONORES - Zoom sur </a:t>
            </a:r>
            <a:r>
              <a:rPr lang="fr-FR" dirty="0" err="1"/>
              <a:t>Entr’Allier</a:t>
            </a:r>
            <a:r>
              <a:rPr lang="fr-FR" dirty="0"/>
              <a:t> Besbre Loire</a:t>
            </a:r>
          </a:p>
        </p:txBody>
      </p:sp>
      <p:sp>
        <p:nvSpPr>
          <p:cNvPr id="4" name="Espace réservé du texte 3">
            <a:extLst>
              <a:ext uri="{FF2B5EF4-FFF2-40B4-BE49-F238E27FC236}">
                <a16:creationId xmlns:a16="http://schemas.microsoft.com/office/drawing/2014/main" id="{F847A7E0-F3FA-4373-B27B-F106B73B9FDF}"/>
              </a:ext>
            </a:extLst>
          </p:cNvPr>
          <p:cNvSpPr>
            <a:spLocks noGrp="1"/>
          </p:cNvSpPr>
          <p:nvPr>
            <p:ph type="body" sz="quarter" idx="14"/>
          </p:nvPr>
        </p:nvSpPr>
        <p:spPr>
          <a:xfrm>
            <a:off x="5410200" y="1330778"/>
            <a:ext cx="3446463" cy="5101773"/>
          </a:xfrm>
        </p:spPr>
        <p:txBody>
          <a:bodyPr/>
          <a:lstStyle/>
          <a:p>
            <a:pPr algn="just">
              <a:buClr>
                <a:schemeClr val="accent6"/>
              </a:buClr>
              <a:buSzPct val="120000"/>
            </a:pPr>
            <a:r>
              <a:rPr lang="fr-FR" dirty="0"/>
              <a:t>LES POLITIQUES DE MAÎTRISE DES NUISANCES SONORES</a:t>
            </a:r>
          </a:p>
          <a:p>
            <a:pPr marL="0" indent="0" algn="just">
              <a:buNone/>
            </a:pPr>
            <a:r>
              <a:rPr lang="fr-FR" sz="1000" b="0" dirty="0">
                <a:solidFill>
                  <a:schemeClr val="tx1"/>
                </a:solidFill>
                <a:latin typeface="+mn-lt"/>
              </a:rPr>
              <a:t>La loi du 31 décembre 1992, dite « loi bruit », est codifiée dans le Code de l’environnement aux articles L.571-1 à L.571-26.  Cette loi a pour objet principal d’offrir un cadre législatif complet à la problématique du bruit et de poser des bases cohérentes de traitement règlementaire de cette nuisance. Elle s’appuie notamment sur le classement sonore des infrastructures de transport terrestre arrêté par le Préfet et sur la réalisation de cartes de bruit stratégiques. </a:t>
            </a:r>
          </a:p>
          <a:p>
            <a:pPr marL="0" indent="0" algn="just">
              <a:spcBef>
                <a:spcPts val="1800"/>
              </a:spcBef>
              <a:buNone/>
            </a:pPr>
            <a:r>
              <a:rPr lang="fr-FR" i="1" dirty="0">
                <a:solidFill>
                  <a:srgbClr val="0989B1"/>
                </a:solidFill>
              </a:rPr>
              <a:t>Le classement sonore des voies</a:t>
            </a:r>
          </a:p>
          <a:p>
            <a:pPr marL="0" indent="0" algn="just">
              <a:buNone/>
            </a:pPr>
            <a:r>
              <a:rPr lang="fr-FR" sz="1000" b="0" dirty="0">
                <a:solidFill>
                  <a:schemeClr val="tx1"/>
                </a:solidFill>
                <a:latin typeface="+mn-lt"/>
              </a:rPr>
              <a:t>En application du décret  n°95-21 du 9 janvier 1995 et de l’arrêté du 30 mai 1996 du ministère de l’environnement, le préfet doit classer en fonction de leur niveau d’émissions sonores et déterminer la largeur des secteurs affectés par le bruit de part et d’autres de ces infrastructures. Ce classement concerne les infrastructures qui supportent un trafic journalier supérieur à 5000 véhicules/jour et 50 trains/jour. Le classement sonore des infrastructures est un dispositif réglementaire préventif. Il se traduit par la classification du réseau en tronçons, auxquels sont affectés une catégorie sonore ainsi que par la délimitation de secteurs dits « affectés par le bruit » dans lesquels les futurs bâtiments sensibles au bruit devront présenter une isolation acoustique renforcée. </a:t>
            </a:r>
          </a:p>
          <a:p>
            <a:pPr marL="0" indent="0" algn="just">
              <a:buNone/>
            </a:pPr>
            <a:r>
              <a:rPr lang="fr-FR" sz="1000" b="0" dirty="0">
                <a:solidFill>
                  <a:schemeClr val="tx1"/>
                </a:solidFill>
                <a:latin typeface="+mn-lt"/>
              </a:rPr>
              <a:t>Cinq des principaux axes du territoire communautaire sont ainsi classés en raison des nuisances générées par le trafic qu’elles supportent : les RN79, RN7 et RN209 ainsi que la RD46 et la voie ferrée. En fonction des tronçons concernés, les secteurs affectés par le bruit sont compris entre 100m et 300m de part et d’autre des voies. </a:t>
            </a:r>
          </a:p>
        </p:txBody>
      </p:sp>
      <p:sp>
        <p:nvSpPr>
          <p:cNvPr id="3" name="Rectangle 2"/>
          <p:cNvSpPr/>
          <p:nvPr/>
        </p:nvSpPr>
        <p:spPr>
          <a:xfrm>
            <a:off x="4409872" y="5343728"/>
            <a:ext cx="609600" cy="312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470631" y="5261526"/>
            <a:ext cx="255015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900" i="1" dirty="0">
                <a:latin typeface="+mj-lt"/>
              </a:rPr>
              <a:t>Classement sonore des infrastructures de transports terrestre de la Communauté de Communes </a:t>
            </a:r>
            <a:r>
              <a:rPr lang="fr-FR" sz="900" i="1" dirty="0" err="1">
                <a:latin typeface="+mj-lt"/>
              </a:rPr>
              <a:t>Entr'Allier</a:t>
            </a:r>
            <a:r>
              <a:rPr lang="fr-FR" sz="900" i="1" dirty="0">
                <a:latin typeface="+mj-lt"/>
              </a:rPr>
              <a:t> Besbre et Loire</a:t>
            </a:r>
          </a:p>
          <a:p>
            <a:pPr algn="r"/>
            <a:r>
              <a:rPr lang="fr-FR" sz="900" i="1" dirty="0">
                <a:latin typeface="+mj-lt"/>
              </a:rPr>
              <a:t>Source : Préfecture 03</a:t>
            </a:r>
          </a:p>
        </p:txBody>
      </p:sp>
      <p:pic>
        <p:nvPicPr>
          <p:cNvPr id="5" name="Image 4"/>
          <p:cNvPicPr>
            <a:picLocks noChangeAspect="1"/>
          </p:cNvPicPr>
          <p:nvPr/>
        </p:nvPicPr>
        <p:blipFill>
          <a:blip r:embed="rId4"/>
          <a:stretch>
            <a:fillRect/>
          </a:stretch>
        </p:blipFill>
        <p:spPr>
          <a:xfrm>
            <a:off x="280604" y="1208314"/>
            <a:ext cx="4625934" cy="4048348"/>
          </a:xfrm>
          <a:prstGeom prst="rect">
            <a:avLst/>
          </a:prstGeom>
        </p:spPr>
      </p:pic>
    </p:spTree>
    <p:extLst>
      <p:ext uri="{BB962C8B-B14F-4D97-AF65-F5344CB8AC3E}">
        <p14:creationId xmlns:p14="http://schemas.microsoft.com/office/powerpoint/2010/main" val="242208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13</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8" name="ZoneTexte 27">
            <a:extLst>
              <a:ext uri="{FF2B5EF4-FFF2-40B4-BE49-F238E27FC236}">
                <a16:creationId xmlns:a16="http://schemas.microsoft.com/office/drawing/2014/main" id="{BFA0DA97-B36B-45D3-B008-A4C197956EFA}"/>
              </a:ext>
            </a:extLst>
          </p:cNvPr>
          <p:cNvSpPr txBox="1"/>
          <p:nvPr/>
        </p:nvSpPr>
        <p:spPr>
          <a:xfrm>
            <a:off x="2970818" y="1245784"/>
            <a:ext cx="2758508"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QUALITÉ DE L’AIR</a:t>
            </a:r>
            <a:endParaRPr lang="en-US" sz="2000" dirty="0">
              <a:solidFill>
                <a:srgbClr val="2E3464"/>
              </a:solidFill>
              <a:latin typeface="PT Sans" panose="020B0503020203020204" pitchFamily="34" charset="0"/>
            </a:endParaRPr>
          </a:p>
        </p:txBody>
      </p:sp>
      <p:cxnSp>
        <p:nvCxnSpPr>
          <p:cNvPr id="51" name="Connecteur droit 50">
            <a:extLst>
              <a:ext uri="{FF2B5EF4-FFF2-40B4-BE49-F238E27FC236}">
                <a16:creationId xmlns:a16="http://schemas.microsoft.com/office/drawing/2014/main" id="{C4335E35-687A-4A84-90EE-B15C251B8279}"/>
              </a:ext>
            </a:extLst>
          </p:cNvPr>
          <p:cNvCxnSpPr>
            <a:cxnSpLocks/>
          </p:cNvCxnSpPr>
          <p:nvPr/>
        </p:nvCxnSpPr>
        <p:spPr>
          <a:xfrm>
            <a:off x="3356021" y="1671305"/>
            <a:ext cx="1944216"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52" name="Rectangle : coins arrondis 65">
            <a:extLst>
              <a:ext uri="{FF2B5EF4-FFF2-40B4-BE49-F238E27FC236}">
                <a16:creationId xmlns:a16="http://schemas.microsoft.com/office/drawing/2014/main" id="{0BDBF0D3-E079-45A1-AEFC-B1C0CC095331}"/>
              </a:ext>
            </a:extLst>
          </p:cNvPr>
          <p:cNvSpPr/>
          <p:nvPr/>
        </p:nvSpPr>
        <p:spPr>
          <a:xfrm>
            <a:off x="1032787" y="2038196"/>
            <a:ext cx="6672499" cy="3576938"/>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53" name="Groupe 52">
            <a:extLst>
              <a:ext uri="{FF2B5EF4-FFF2-40B4-BE49-F238E27FC236}">
                <a16:creationId xmlns:a16="http://schemas.microsoft.com/office/drawing/2014/main" id="{F4627513-EA4B-4821-A873-31830A75D2FF}"/>
              </a:ext>
            </a:extLst>
          </p:cNvPr>
          <p:cNvGrpSpPr/>
          <p:nvPr/>
        </p:nvGrpSpPr>
        <p:grpSpPr>
          <a:xfrm>
            <a:off x="1517730" y="1850530"/>
            <a:ext cx="3060000" cy="369332"/>
            <a:chOff x="295941" y="6347771"/>
            <a:chExt cx="3060000" cy="369332"/>
          </a:xfrm>
        </p:grpSpPr>
        <p:sp>
          <p:nvSpPr>
            <p:cNvPr id="54" name="Rectangle : avec coins arrondis en diagonale 67">
              <a:extLst>
                <a:ext uri="{FF2B5EF4-FFF2-40B4-BE49-F238E27FC236}">
                  <a16:creationId xmlns:a16="http://schemas.microsoft.com/office/drawing/2014/main" id="{AB8FE922-6379-46BF-9C5E-EDE147CC8495}"/>
                </a:ext>
              </a:extLst>
            </p:cNvPr>
            <p:cNvSpPr/>
            <p:nvPr/>
          </p:nvSpPr>
          <p:spPr>
            <a:xfrm>
              <a:off x="295941" y="6366411"/>
              <a:ext cx="3060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5" name="Rectangle 54">
              <a:extLst>
                <a:ext uri="{FF2B5EF4-FFF2-40B4-BE49-F238E27FC236}">
                  <a16:creationId xmlns:a16="http://schemas.microsoft.com/office/drawing/2014/main" id="{D2BD3F34-3FA1-4BAB-A02E-2173DA8E554C}"/>
                </a:ext>
              </a:extLst>
            </p:cNvPr>
            <p:cNvSpPr/>
            <p:nvPr/>
          </p:nvSpPr>
          <p:spPr>
            <a:xfrm>
              <a:off x="447097" y="6347771"/>
              <a:ext cx="2764539" cy="369332"/>
            </a:xfrm>
            <a:prstGeom prst="rect">
              <a:avLst/>
            </a:prstGeom>
          </p:spPr>
          <p:txBody>
            <a:bodyPr wrap="non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EMISSION DE POLLUANTS</a:t>
              </a:r>
            </a:p>
          </p:txBody>
        </p:sp>
      </p:grpSp>
      <p:sp>
        <p:nvSpPr>
          <p:cNvPr id="56" name="ZoneTexte 55">
            <a:extLst>
              <a:ext uri="{FF2B5EF4-FFF2-40B4-BE49-F238E27FC236}">
                <a16:creationId xmlns:a16="http://schemas.microsoft.com/office/drawing/2014/main" id="{99DBC4C2-7609-4D09-8DA2-C7A9BC70761C}"/>
              </a:ext>
            </a:extLst>
          </p:cNvPr>
          <p:cNvSpPr txBox="1"/>
          <p:nvPr/>
        </p:nvSpPr>
        <p:spPr>
          <a:xfrm>
            <a:off x="1487593" y="2774005"/>
            <a:ext cx="3266280" cy="230832"/>
          </a:xfrm>
          <a:prstGeom prst="rect">
            <a:avLst/>
          </a:prstGeom>
          <a:noFill/>
        </p:spPr>
        <p:txBody>
          <a:bodyPr wrap="square" rtlCol="0">
            <a:spAutoFit/>
          </a:bodyPr>
          <a:lstStyle/>
          <a:p>
            <a:pPr algn="ctr"/>
            <a:r>
              <a:rPr lang="fr-FR" sz="900" b="1">
                <a:solidFill>
                  <a:srgbClr val="373E42"/>
                </a:solidFill>
                <a:latin typeface="PT Sans" panose="020B0503020203020204" pitchFamily="34" charset="0"/>
                <a:ea typeface="Roboto" panose="02000000000000000000" pitchFamily="2" charset="0"/>
                <a:cs typeface="Roboto" panose="02000000000000000000" pitchFamily="2" charset="0"/>
              </a:rPr>
              <a:t>Les principales émissions de polluants par secteur</a:t>
            </a:r>
            <a:endParaRPr lang="en-GB" sz="900" b="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57" name="ZoneTexte 56">
            <a:extLst>
              <a:ext uri="{FF2B5EF4-FFF2-40B4-BE49-F238E27FC236}">
                <a16:creationId xmlns:a16="http://schemas.microsoft.com/office/drawing/2014/main" id="{6DFC8CD8-4445-4D48-82CE-4D2F1463EADE}"/>
              </a:ext>
            </a:extLst>
          </p:cNvPr>
          <p:cNvSpPr txBox="1"/>
          <p:nvPr/>
        </p:nvSpPr>
        <p:spPr>
          <a:xfrm>
            <a:off x="1341549" y="2407624"/>
            <a:ext cx="1952903" cy="230832"/>
          </a:xfrm>
          <a:prstGeom prst="rect">
            <a:avLst/>
          </a:prstGeom>
          <a:noFill/>
        </p:spPr>
        <p:txBody>
          <a:bodyPr wrap="square" rtlCol="0">
            <a:spAutoFit/>
          </a:bodyPr>
          <a:lstStyle/>
          <a:p>
            <a:pPr algn="ctr"/>
            <a:r>
              <a:rPr lang="fr-FR" sz="900" b="1">
                <a:solidFill>
                  <a:srgbClr val="373E42"/>
                </a:solidFill>
                <a:latin typeface="PT Sans" panose="020B0503020203020204" pitchFamily="34" charset="0"/>
                <a:ea typeface="Roboto" panose="02000000000000000000" pitchFamily="2" charset="0"/>
                <a:cs typeface="Roboto" panose="02000000000000000000" pitchFamily="2" charset="0"/>
              </a:rPr>
              <a:t>Les différents secteurs</a:t>
            </a:r>
            <a:endParaRPr lang="en-GB" sz="900" b="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58" name="Groupe 57">
            <a:extLst>
              <a:ext uri="{FF2B5EF4-FFF2-40B4-BE49-F238E27FC236}">
                <a16:creationId xmlns:a16="http://schemas.microsoft.com/office/drawing/2014/main" id="{43D6A780-1023-4761-A4F9-DB0CA2132A71}"/>
              </a:ext>
            </a:extLst>
          </p:cNvPr>
          <p:cNvGrpSpPr/>
          <p:nvPr/>
        </p:nvGrpSpPr>
        <p:grpSpPr>
          <a:xfrm>
            <a:off x="1283289" y="2911268"/>
            <a:ext cx="3305285" cy="2599444"/>
            <a:chOff x="-534134" y="2067665"/>
            <a:chExt cx="3305285" cy="2599444"/>
          </a:xfrm>
        </p:grpSpPr>
        <p:sp>
          <p:nvSpPr>
            <p:cNvPr id="59" name="Rectangle 58">
              <a:extLst>
                <a:ext uri="{FF2B5EF4-FFF2-40B4-BE49-F238E27FC236}">
                  <a16:creationId xmlns:a16="http://schemas.microsoft.com/office/drawing/2014/main" id="{97B2FB3C-F4AA-4310-9834-71D88CDEC3AA}"/>
                </a:ext>
              </a:extLst>
            </p:cNvPr>
            <p:cNvSpPr/>
            <p:nvPr/>
          </p:nvSpPr>
          <p:spPr>
            <a:xfrm>
              <a:off x="-429355" y="2192212"/>
              <a:ext cx="1630918" cy="507831"/>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Composés organiques volatiles non méthane : COVNM</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0" name="Rectangle 59">
              <a:extLst>
                <a:ext uri="{FF2B5EF4-FFF2-40B4-BE49-F238E27FC236}">
                  <a16:creationId xmlns:a16="http://schemas.microsoft.com/office/drawing/2014/main" id="{B6008FFD-DDD9-4D2D-9427-ED3426DBE4D1}"/>
                </a:ext>
              </a:extLst>
            </p:cNvPr>
            <p:cNvSpPr/>
            <p:nvPr/>
          </p:nvSpPr>
          <p:spPr>
            <a:xfrm>
              <a:off x="-534134" y="2697695"/>
              <a:ext cx="1761664"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Particules très fines : PM</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2,5</a:t>
              </a: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1" name="Rectangle 60">
              <a:extLst>
                <a:ext uri="{FF2B5EF4-FFF2-40B4-BE49-F238E27FC236}">
                  <a16:creationId xmlns:a16="http://schemas.microsoft.com/office/drawing/2014/main" id="{80EB7D41-ACF7-4CDD-A0BD-873301177703}"/>
                </a:ext>
              </a:extLst>
            </p:cNvPr>
            <p:cNvSpPr/>
            <p:nvPr/>
          </p:nvSpPr>
          <p:spPr>
            <a:xfrm>
              <a:off x="-395849" y="3123467"/>
              <a:ext cx="1529468"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Particules fines : PM</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10</a:t>
              </a: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2" name="Rectangle 61">
              <a:extLst>
                <a:ext uri="{FF2B5EF4-FFF2-40B4-BE49-F238E27FC236}">
                  <a16:creationId xmlns:a16="http://schemas.microsoft.com/office/drawing/2014/main" id="{87A009A8-9DA7-4FE7-AF0D-F9E88C2777EC}"/>
                </a:ext>
              </a:extLst>
            </p:cNvPr>
            <p:cNvSpPr/>
            <p:nvPr/>
          </p:nvSpPr>
          <p:spPr>
            <a:xfrm>
              <a:off x="-51302" y="3541414"/>
              <a:ext cx="1231958"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Ammoniac : NH</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3</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3" name="Rectangle 62">
              <a:extLst>
                <a:ext uri="{FF2B5EF4-FFF2-40B4-BE49-F238E27FC236}">
                  <a16:creationId xmlns:a16="http://schemas.microsoft.com/office/drawing/2014/main" id="{B32AEEF3-4402-4D15-8367-A2D9973C1F5E}"/>
                </a:ext>
              </a:extLst>
            </p:cNvPr>
            <p:cNvSpPr/>
            <p:nvPr/>
          </p:nvSpPr>
          <p:spPr>
            <a:xfrm>
              <a:off x="-226975" y="3990089"/>
              <a:ext cx="1389345"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Oxydes d’azote : NO</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x</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64" name="Image 74" descr="Voiture">
              <a:extLst>
                <a:ext uri="{FF2B5EF4-FFF2-40B4-BE49-F238E27FC236}">
                  <a16:creationId xmlns:a16="http://schemas.microsoft.com/office/drawing/2014/main" id="{BEE16775-473D-4772-BA78-A4230FAFBB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78663" y="3911428"/>
              <a:ext cx="354917" cy="354917"/>
            </a:xfrm>
            <a:prstGeom prst="rect">
              <a:avLst/>
            </a:prstGeom>
          </p:spPr>
        </p:pic>
        <p:pic>
          <p:nvPicPr>
            <p:cNvPr id="65" name="Image 75" descr="Domicile">
              <a:extLst>
                <a:ext uri="{FF2B5EF4-FFF2-40B4-BE49-F238E27FC236}">
                  <a16:creationId xmlns:a16="http://schemas.microsoft.com/office/drawing/2014/main" id="{A83910B7-FB70-42C7-9250-416BAEE722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55213" y="3971807"/>
              <a:ext cx="187699" cy="187699"/>
            </a:xfrm>
            <a:prstGeom prst="rect">
              <a:avLst/>
            </a:prstGeom>
          </p:spPr>
        </p:pic>
        <p:pic>
          <p:nvPicPr>
            <p:cNvPr id="66" name="Image 104" descr="Domicile">
              <a:extLst>
                <a:ext uri="{FF2B5EF4-FFF2-40B4-BE49-F238E27FC236}">
                  <a16:creationId xmlns:a16="http://schemas.microsoft.com/office/drawing/2014/main" id="{48E84E3C-8FCE-4F2A-9B8E-7A9FD59369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4764" y="2067665"/>
              <a:ext cx="442932" cy="442932"/>
            </a:xfrm>
            <a:prstGeom prst="rect">
              <a:avLst/>
            </a:prstGeom>
          </p:spPr>
        </p:pic>
        <p:pic>
          <p:nvPicPr>
            <p:cNvPr id="67" name="Image 106" descr="Voiture">
              <a:extLst>
                <a:ext uri="{FF2B5EF4-FFF2-40B4-BE49-F238E27FC236}">
                  <a16:creationId xmlns:a16="http://schemas.microsoft.com/office/drawing/2014/main" id="{E1FC5CD1-D35B-48E0-9941-E716472BD0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519151" y="2244007"/>
              <a:ext cx="252000" cy="252000"/>
            </a:xfrm>
            <a:prstGeom prst="rect">
              <a:avLst/>
            </a:prstGeom>
          </p:spPr>
        </p:pic>
        <p:sp>
          <p:nvSpPr>
            <p:cNvPr id="68" name="Rectangle 67">
              <a:extLst>
                <a:ext uri="{FF2B5EF4-FFF2-40B4-BE49-F238E27FC236}">
                  <a16:creationId xmlns:a16="http://schemas.microsoft.com/office/drawing/2014/main" id="{A2D21B75-4042-4942-8EBA-DE3D7E3DCE83}"/>
                </a:ext>
              </a:extLst>
            </p:cNvPr>
            <p:cNvSpPr/>
            <p:nvPr/>
          </p:nvSpPr>
          <p:spPr>
            <a:xfrm>
              <a:off x="-355602" y="4383933"/>
              <a:ext cx="1499273"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Dioxyde de soufre: SO</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69" name="Image 116" descr="Ville">
              <a:extLst>
                <a:ext uri="{FF2B5EF4-FFF2-40B4-BE49-F238E27FC236}">
                  <a16:creationId xmlns:a16="http://schemas.microsoft.com/office/drawing/2014/main" id="{3A2AE292-3931-4A83-B9DC-2DA287B49CB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90175" y="4336559"/>
              <a:ext cx="294605" cy="294605"/>
            </a:xfrm>
            <a:prstGeom prst="rect">
              <a:avLst/>
            </a:prstGeom>
          </p:spPr>
        </p:pic>
        <p:pic>
          <p:nvPicPr>
            <p:cNvPr id="70" name="Image 117" descr="Voiture">
              <a:extLst>
                <a:ext uri="{FF2B5EF4-FFF2-40B4-BE49-F238E27FC236}">
                  <a16:creationId xmlns:a16="http://schemas.microsoft.com/office/drawing/2014/main" id="{039DA8D1-3B8B-46CC-BB3F-09534E924F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486030" y="4399167"/>
              <a:ext cx="209447" cy="209447"/>
            </a:xfrm>
            <a:prstGeom prst="rect">
              <a:avLst/>
            </a:prstGeom>
          </p:spPr>
        </p:pic>
        <p:pic>
          <p:nvPicPr>
            <p:cNvPr id="71" name="Image 104" descr="Domicile">
              <a:extLst>
                <a:ext uri="{FF2B5EF4-FFF2-40B4-BE49-F238E27FC236}">
                  <a16:creationId xmlns:a16="http://schemas.microsoft.com/office/drawing/2014/main" id="{9AB47102-11E1-48B2-B812-37FB4079930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65213" y="4303308"/>
              <a:ext cx="327856" cy="327856"/>
            </a:xfrm>
            <a:prstGeom prst="rect">
              <a:avLst/>
            </a:prstGeom>
          </p:spPr>
        </p:pic>
        <p:pic>
          <p:nvPicPr>
            <p:cNvPr id="72" name="Image 71">
              <a:extLst>
                <a:ext uri="{FF2B5EF4-FFF2-40B4-BE49-F238E27FC236}">
                  <a16:creationId xmlns:a16="http://schemas.microsoft.com/office/drawing/2014/main" id="{B556C181-5951-4071-9AE6-9FCF20A5D46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51391" y="2994936"/>
              <a:ext cx="500059" cy="500059"/>
            </a:xfrm>
            <a:prstGeom prst="rect">
              <a:avLst/>
            </a:prstGeom>
          </p:spPr>
        </p:pic>
        <p:pic>
          <p:nvPicPr>
            <p:cNvPr id="73" name="Image 88" descr="Usine">
              <a:extLst>
                <a:ext uri="{FF2B5EF4-FFF2-40B4-BE49-F238E27FC236}">
                  <a16:creationId xmlns:a16="http://schemas.microsoft.com/office/drawing/2014/main" id="{08E459BA-4FF6-498F-9114-43C7A0A3D17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90712" y="4196148"/>
              <a:ext cx="470961" cy="470961"/>
            </a:xfrm>
            <a:prstGeom prst="rect">
              <a:avLst/>
            </a:prstGeom>
          </p:spPr>
        </p:pic>
        <p:pic>
          <p:nvPicPr>
            <p:cNvPr id="74" name="Image 93" descr="Voiture">
              <a:extLst>
                <a:ext uri="{FF2B5EF4-FFF2-40B4-BE49-F238E27FC236}">
                  <a16:creationId xmlns:a16="http://schemas.microsoft.com/office/drawing/2014/main" id="{0EDED862-B33F-41AB-ACC2-A5793F5B076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501731" y="3178852"/>
              <a:ext cx="241156" cy="241156"/>
            </a:xfrm>
            <a:prstGeom prst="rect">
              <a:avLst/>
            </a:prstGeom>
          </p:spPr>
        </p:pic>
        <p:pic>
          <p:nvPicPr>
            <p:cNvPr id="75" name="Image 109" descr="Usine">
              <a:extLst>
                <a:ext uri="{FF2B5EF4-FFF2-40B4-BE49-F238E27FC236}">
                  <a16:creationId xmlns:a16="http://schemas.microsoft.com/office/drawing/2014/main" id="{C3058B6A-BEBF-42E3-A096-E187E1A3A1C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088580" y="3123440"/>
              <a:ext cx="297318" cy="297318"/>
            </a:xfrm>
            <a:prstGeom prst="rect">
              <a:avLst/>
            </a:prstGeom>
          </p:spPr>
        </p:pic>
        <p:pic>
          <p:nvPicPr>
            <p:cNvPr id="76" name="Image 104" descr="Domicile">
              <a:extLst>
                <a:ext uri="{FF2B5EF4-FFF2-40B4-BE49-F238E27FC236}">
                  <a16:creationId xmlns:a16="http://schemas.microsoft.com/office/drawing/2014/main" id="{13370CEB-1CD9-4419-BC1E-CD3E841F8EA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21823" y="3075408"/>
              <a:ext cx="354918" cy="354918"/>
            </a:xfrm>
            <a:prstGeom prst="rect">
              <a:avLst/>
            </a:prstGeom>
          </p:spPr>
        </p:pic>
        <p:pic>
          <p:nvPicPr>
            <p:cNvPr id="77" name="Image 109" descr="Usine">
              <a:extLst>
                <a:ext uri="{FF2B5EF4-FFF2-40B4-BE49-F238E27FC236}">
                  <a16:creationId xmlns:a16="http://schemas.microsoft.com/office/drawing/2014/main" id="{21560A50-67FB-4648-9E8D-FBB6155CE99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96972" y="3795451"/>
              <a:ext cx="457081" cy="457081"/>
            </a:xfrm>
            <a:prstGeom prst="rect">
              <a:avLst/>
            </a:prstGeom>
          </p:spPr>
        </p:pic>
        <p:pic>
          <p:nvPicPr>
            <p:cNvPr id="78" name="Image 104" descr="Domicile">
              <a:extLst>
                <a:ext uri="{FF2B5EF4-FFF2-40B4-BE49-F238E27FC236}">
                  <a16:creationId xmlns:a16="http://schemas.microsoft.com/office/drawing/2014/main" id="{794A2AE1-122F-45F9-B597-A2A4EA0259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7631" y="2525155"/>
              <a:ext cx="442932" cy="442932"/>
            </a:xfrm>
            <a:prstGeom prst="rect">
              <a:avLst/>
            </a:prstGeom>
          </p:spPr>
        </p:pic>
        <p:pic>
          <p:nvPicPr>
            <p:cNvPr id="79" name="Image 78">
              <a:extLst>
                <a:ext uri="{FF2B5EF4-FFF2-40B4-BE49-F238E27FC236}">
                  <a16:creationId xmlns:a16="http://schemas.microsoft.com/office/drawing/2014/main" id="{E26937CA-A360-44D9-A319-5EFF37E3E00F}"/>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605885" y="2532109"/>
              <a:ext cx="479917" cy="479917"/>
            </a:xfrm>
            <a:prstGeom prst="rect">
              <a:avLst/>
            </a:prstGeom>
          </p:spPr>
        </p:pic>
        <p:pic>
          <p:nvPicPr>
            <p:cNvPr id="80" name="Graphique 8" descr="Voiture">
              <a:extLst>
                <a:ext uri="{FF2B5EF4-FFF2-40B4-BE49-F238E27FC236}">
                  <a16:creationId xmlns:a16="http://schemas.microsoft.com/office/drawing/2014/main" id="{D689ECC8-2147-45E6-97E3-54B0EBE955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30071" y="2713904"/>
              <a:ext cx="252000" cy="252000"/>
            </a:xfrm>
            <a:prstGeom prst="rect">
              <a:avLst/>
            </a:prstGeom>
          </p:spPr>
        </p:pic>
        <p:pic>
          <p:nvPicPr>
            <p:cNvPr id="81" name="Image 80">
              <a:extLst>
                <a:ext uri="{FF2B5EF4-FFF2-40B4-BE49-F238E27FC236}">
                  <a16:creationId xmlns:a16="http://schemas.microsoft.com/office/drawing/2014/main" id="{1B61AB7D-C625-4AFE-98FB-0590C701FA5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51391" y="3406237"/>
              <a:ext cx="500059" cy="500059"/>
            </a:xfrm>
            <a:prstGeom prst="rect">
              <a:avLst/>
            </a:prstGeom>
          </p:spPr>
        </p:pic>
        <p:pic>
          <p:nvPicPr>
            <p:cNvPr id="82" name="Image 81">
              <a:extLst>
                <a:ext uri="{FF2B5EF4-FFF2-40B4-BE49-F238E27FC236}">
                  <a16:creationId xmlns:a16="http://schemas.microsoft.com/office/drawing/2014/main" id="{6D2AC344-3DBE-4803-8098-131B5AF69883}"/>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063397" y="3900389"/>
              <a:ext cx="374826" cy="374826"/>
            </a:xfrm>
            <a:prstGeom prst="rect">
              <a:avLst/>
            </a:prstGeom>
          </p:spPr>
        </p:pic>
      </p:grpSp>
      <p:grpSp>
        <p:nvGrpSpPr>
          <p:cNvPr id="83" name="Groupe 82">
            <a:extLst>
              <a:ext uri="{FF2B5EF4-FFF2-40B4-BE49-F238E27FC236}">
                <a16:creationId xmlns:a16="http://schemas.microsoft.com/office/drawing/2014/main" id="{E09C5EDB-C1CB-4FFF-80B4-B84DEDBB915B}"/>
              </a:ext>
            </a:extLst>
          </p:cNvPr>
          <p:cNvGrpSpPr/>
          <p:nvPr/>
        </p:nvGrpSpPr>
        <p:grpSpPr>
          <a:xfrm>
            <a:off x="4829745" y="2922662"/>
            <a:ext cx="2736184" cy="2574354"/>
            <a:chOff x="3438340" y="2607159"/>
            <a:chExt cx="3272340" cy="4619413"/>
          </a:xfrm>
        </p:grpSpPr>
        <p:sp>
          <p:nvSpPr>
            <p:cNvPr id="84" name="ZoneTexte 83">
              <a:extLst>
                <a:ext uri="{FF2B5EF4-FFF2-40B4-BE49-F238E27FC236}">
                  <a16:creationId xmlns:a16="http://schemas.microsoft.com/office/drawing/2014/main" id="{B1B07366-AFB2-4F5A-AE49-D0203A3E7194}"/>
                </a:ext>
              </a:extLst>
            </p:cNvPr>
            <p:cNvSpPr txBox="1"/>
            <p:nvPr/>
          </p:nvSpPr>
          <p:spPr>
            <a:xfrm>
              <a:off x="3566607" y="2725755"/>
              <a:ext cx="3084835" cy="4307731"/>
            </a:xfrm>
            <a:prstGeom prst="rect">
              <a:avLst/>
            </a:prstGeom>
            <a:noFill/>
          </p:spPr>
          <p:txBody>
            <a:bodyPr wrap="square" rtlCol="0">
              <a:spAutoFit/>
            </a:bodyPr>
            <a:lstStyle/>
            <a:p>
              <a:pPr algn="just"/>
              <a:r>
                <a:rPr lang="fr-FR" sz="1000" dirty="0">
                  <a:effectLst/>
                  <a:ea typeface="MS Mincho" panose="02020609040205080304" pitchFamily="49" charset="-128"/>
                  <a:cs typeface="Times New Roman" panose="02020603050405020304" pitchFamily="18" charset="0"/>
                </a:rPr>
                <a:t>Bon niveau global de qualité de l’air sur le territoire (pas de dépassement des valeurs limites réglementaires en termes de concentration). Le secteur tertiaire est peu présent et le secteur industriel est bien implanté avec des spécificités (cimenterie, métallurgie, entre autres).</a:t>
              </a:r>
            </a:p>
            <a:p>
              <a:pPr algn="just"/>
              <a:r>
                <a:rPr lang="fr-FR" sz="1000" dirty="0">
                  <a:effectLst/>
                  <a:ea typeface="MS Mincho" panose="02020609040205080304" pitchFamily="49" charset="-128"/>
                  <a:cs typeface="Times New Roman" panose="02020603050405020304" pitchFamily="18" charset="0"/>
                </a:rPr>
                <a:t>Cependant, le territoire est très agricole et le trafic routier dense génère entre autres des émissions de NO</a:t>
              </a:r>
              <a:r>
                <a:rPr lang="fr-FR" sz="1000" baseline="-25000" dirty="0">
                  <a:effectLst/>
                  <a:ea typeface="MS Mincho" panose="02020609040205080304" pitchFamily="49" charset="-128"/>
                  <a:cs typeface="Times New Roman" panose="02020603050405020304" pitchFamily="18" charset="0"/>
                </a:rPr>
                <a:t>x</a:t>
              </a:r>
              <a:r>
                <a:rPr lang="fr-FR" sz="1000" dirty="0">
                  <a:effectLst/>
                  <a:ea typeface="MS Mincho" panose="02020609040205080304" pitchFamily="49" charset="-128"/>
                  <a:cs typeface="Times New Roman" panose="02020603050405020304" pitchFamily="18" charset="0"/>
                </a:rPr>
                <a:t> et de particules fines </a:t>
              </a:r>
            </a:p>
            <a:p>
              <a:pPr algn="just"/>
              <a:r>
                <a:rPr lang="fr-FR" sz="1000" dirty="0">
                  <a:ea typeface="MS Mincho" panose="02020609040205080304" pitchFamily="49" charset="-128"/>
                  <a:cs typeface="Times New Roman" panose="02020603050405020304" pitchFamily="18" charset="0"/>
                </a:rPr>
                <a:t>Le secteur</a:t>
              </a:r>
              <a:r>
                <a:rPr lang="fr-FR" sz="1000" dirty="0">
                  <a:effectLst/>
                  <a:ea typeface="MS Mincho" panose="02020609040205080304" pitchFamily="49" charset="-128"/>
                  <a:cs typeface="Times New Roman" panose="02020603050405020304" pitchFamily="18" charset="0"/>
                </a:rPr>
                <a:t> résidentiel provoque une forte consommation de bois dans des équipements peu performants. L’exploitation de carrières sur le territoire génère également des particules fines.</a:t>
              </a:r>
            </a:p>
          </p:txBody>
        </p:sp>
        <p:sp>
          <p:nvSpPr>
            <p:cNvPr id="85" name="Rectangle : coins arrondis 11">
              <a:extLst>
                <a:ext uri="{FF2B5EF4-FFF2-40B4-BE49-F238E27FC236}">
                  <a16:creationId xmlns:a16="http://schemas.microsoft.com/office/drawing/2014/main" id="{E3FA7814-DA1B-45EB-95B8-6C263C42DFCB}"/>
                </a:ext>
              </a:extLst>
            </p:cNvPr>
            <p:cNvSpPr/>
            <p:nvPr/>
          </p:nvSpPr>
          <p:spPr>
            <a:xfrm>
              <a:off x="3438340" y="2607159"/>
              <a:ext cx="3272340" cy="4619413"/>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grpSp>
      <p:pic>
        <p:nvPicPr>
          <p:cNvPr id="86" name="Image 85">
            <a:extLst>
              <a:ext uri="{FF2B5EF4-FFF2-40B4-BE49-F238E27FC236}">
                <a16:creationId xmlns:a16="http://schemas.microsoft.com/office/drawing/2014/main" id="{70C87D07-44F4-4C31-9956-BBD368230175}"/>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3880820" y="3058155"/>
            <a:ext cx="374826" cy="374826"/>
          </a:xfrm>
          <a:prstGeom prst="rect">
            <a:avLst/>
          </a:prstGeom>
        </p:spPr>
      </p:pic>
      <p:pic>
        <p:nvPicPr>
          <p:cNvPr id="87" name="Image 109" descr="Usine">
            <a:extLst>
              <a:ext uri="{FF2B5EF4-FFF2-40B4-BE49-F238E27FC236}">
                <a16:creationId xmlns:a16="http://schemas.microsoft.com/office/drawing/2014/main" id="{CBE0253F-4AB4-44F5-A240-1947F4E6FB3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522053" y="3018638"/>
            <a:ext cx="321760" cy="321760"/>
          </a:xfrm>
          <a:prstGeom prst="rect">
            <a:avLst/>
          </a:prstGeom>
        </p:spPr>
      </p:pic>
      <p:pic>
        <p:nvPicPr>
          <p:cNvPr id="88" name="Image 87">
            <a:extLst>
              <a:ext uri="{FF2B5EF4-FFF2-40B4-BE49-F238E27FC236}">
                <a16:creationId xmlns:a16="http://schemas.microsoft.com/office/drawing/2014/main" id="{294BF5CB-FEC7-4C63-949C-895EC25960EB}"/>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4541582" y="5209376"/>
            <a:ext cx="301336" cy="301336"/>
          </a:xfrm>
          <a:prstGeom prst="rect">
            <a:avLst/>
          </a:prstGeom>
        </p:spPr>
      </p:pic>
      <p:grpSp>
        <p:nvGrpSpPr>
          <p:cNvPr id="89" name="Groupe 88">
            <a:extLst>
              <a:ext uri="{FF2B5EF4-FFF2-40B4-BE49-F238E27FC236}">
                <a16:creationId xmlns:a16="http://schemas.microsoft.com/office/drawing/2014/main" id="{BFA806F2-B87B-4F14-BEA9-8DB215E2143F}"/>
              </a:ext>
            </a:extLst>
          </p:cNvPr>
          <p:cNvGrpSpPr/>
          <p:nvPr/>
        </p:nvGrpSpPr>
        <p:grpSpPr>
          <a:xfrm>
            <a:off x="2731522" y="2210426"/>
            <a:ext cx="4589677" cy="618393"/>
            <a:chOff x="1791485" y="1330209"/>
            <a:chExt cx="4589677" cy="618393"/>
          </a:xfrm>
        </p:grpSpPr>
        <p:pic>
          <p:nvPicPr>
            <p:cNvPr id="90" name="Image 89">
              <a:extLst>
                <a:ext uri="{FF2B5EF4-FFF2-40B4-BE49-F238E27FC236}">
                  <a16:creationId xmlns:a16="http://schemas.microsoft.com/office/drawing/2014/main" id="{7AF31917-8EE2-42A7-A5BE-D4A54DB609D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16752" y="1409169"/>
              <a:ext cx="307105" cy="307105"/>
            </a:xfrm>
            <a:prstGeom prst="rect">
              <a:avLst/>
            </a:prstGeom>
          </p:spPr>
        </p:pic>
        <p:pic>
          <p:nvPicPr>
            <p:cNvPr id="91" name="Graphique 56" descr="Usine">
              <a:extLst>
                <a:ext uri="{FF2B5EF4-FFF2-40B4-BE49-F238E27FC236}">
                  <a16:creationId xmlns:a16="http://schemas.microsoft.com/office/drawing/2014/main" id="{34AA23E7-AD42-4B56-BF21-B95D6B94877A}"/>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620273" y="1394723"/>
              <a:ext cx="383358" cy="383358"/>
            </a:xfrm>
            <a:prstGeom prst="rect">
              <a:avLst/>
            </a:prstGeom>
          </p:spPr>
        </p:pic>
        <p:pic>
          <p:nvPicPr>
            <p:cNvPr id="92" name="Image 91">
              <a:extLst>
                <a:ext uri="{FF2B5EF4-FFF2-40B4-BE49-F238E27FC236}">
                  <a16:creationId xmlns:a16="http://schemas.microsoft.com/office/drawing/2014/main" id="{C4A9C1FC-6476-481F-B771-3AAF421EE51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308675" y="1330209"/>
              <a:ext cx="438150" cy="438150"/>
            </a:xfrm>
            <a:prstGeom prst="rect">
              <a:avLst/>
            </a:prstGeom>
          </p:spPr>
        </p:pic>
        <p:sp>
          <p:nvSpPr>
            <p:cNvPr id="93" name="ZoneTexte 92">
              <a:extLst>
                <a:ext uri="{FF2B5EF4-FFF2-40B4-BE49-F238E27FC236}">
                  <a16:creationId xmlns:a16="http://schemas.microsoft.com/office/drawing/2014/main" id="{DF09D060-44C7-4EB4-90FA-E937775B0549}"/>
                </a:ext>
              </a:extLst>
            </p:cNvPr>
            <p:cNvSpPr txBox="1"/>
            <p:nvPr/>
          </p:nvSpPr>
          <p:spPr>
            <a:xfrm>
              <a:off x="1791485" y="1689508"/>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4" name="ZoneTexte 93">
              <a:extLst>
                <a:ext uri="{FF2B5EF4-FFF2-40B4-BE49-F238E27FC236}">
                  <a16:creationId xmlns:a16="http://schemas.microsoft.com/office/drawing/2014/main" id="{9ACA9D9D-E59A-4134-B28D-8039411DA292}"/>
                </a:ext>
              </a:extLst>
            </p:cNvPr>
            <p:cNvSpPr txBox="1"/>
            <p:nvPr/>
          </p:nvSpPr>
          <p:spPr>
            <a:xfrm>
              <a:off x="2659656" y="1696323"/>
              <a:ext cx="896047"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Déplacement</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5" name="ZoneTexte 94">
              <a:extLst>
                <a:ext uri="{FF2B5EF4-FFF2-40B4-BE49-F238E27FC236}">
                  <a16:creationId xmlns:a16="http://schemas.microsoft.com/office/drawing/2014/main" id="{53FEBFEA-D559-433B-BA50-63D0D92F0B0A}"/>
                </a:ext>
              </a:extLst>
            </p:cNvPr>
            <p:cNvSpPr txBox="1"/>
            <p:nvPr/>
          </p:nvSpPr>
          <p:spPr>
            <a:xfrm>
              <a:off x="3507835" y="1689508"/>
              <a:ext cx="671701"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6" name="ZoneTexte 95">
              <a:extLst>
                <a:ext uri="{FF2B5EF4-FFF2-40B4-BE49-F238E27FC236}">
                  <a16:creationId xmlns:a16="http://schemas.microsoft.com/office/drawing/2014/main" id="{FA160ED9-7558-4FBB-8EF4-063A79BBE935}"/>
                </a:ext>
              </a:extLst>
            </p:cNvPr>
            <p:cNvSpPr txBox="1"/>
            <p:nvPr/>
          </p:nvSpPr>
          <p:spPr>
            <a:xfrm>
              <a:off x="5722015" y="1717770"/>
              <a:ext cx="659147"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7" name="ZoneTexte 96">
              <a:extLst>
                <a:ext uri="{FF2B5EF4-FFF2-40B4-BE49-F238E27FC236}">
                  <a16:creationId xmlns:a16="http://schemas.microsoft.com/office/drawing/2014/main" id="{4E5950DB-7DE2-4BF9-A5D0-1F52CA5A8CBF}"/>
                </a:ext>
              </a:extLst>
            </p:cNvPr>
            <p:cNvSpPr txBox="1"/>
            <p:nvPr/>
          </p:nvSpPr>
          <p:spPr>
            <a:xfrm>
              <a:off x="4186721" y="1689508"/>
              <a:ext cx="795477" cy="230832"/>
            </a:xfrm>
            <a:prstGeom prst="rect">
              <a:avLst/>
            </a:prstGeom>
            <a:noFill/>
          </p:spPr>
          <p:txBody>
            <a:bodyPr wrap="square" rtlCol="0">
              <a:spAutoFit/>
            </a:bodyPr>
            <a:lstStyle/>
            <a:p>
              <a:pPr algn="ctr"/>
              <a:r>
                <a:rPr lang="fr-FR" sz="900" dirty="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9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98" name="Graphique 63" descr="Ville">
              <a:extLst>
                <a:ext uri="{FF2B5EF4-FFF2-40B4-BE49-F238E27FC236}">
                  <a16:creationId xmlns:a16="http://schemas.microsoft.com/office/drawing/2014/main" id="{79109B14-4560-49EB-B8A8-E607DA9D24C2}"/>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824653" y="1374200"/>
              <a:ext cx="438150" cy="438150"/>
            </a:xfrm>
            <a:prstGeom prst="rect">
              <a:avLst/>
            </a:prstGeom>
          </p:spPr>
        </p:pic>
        <p:pic>
          <p:nvPicPr>
            <p:cNvPr id="99" name="Graphique 64" descr="Voiture">
              <a:extLst>
                <a:ext uri="{FF2B5EF4-FFF2-40B4-BE49-F238E27FC236}">
                  <a16:creationId xmlns:a16="http://schemas.microsoft.com/office/drawing/2014/main" id="{DE2D281A-BBB5-428E-B831-825EA4659149}"/>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885859" y="1417222"/>
              <a:ext cx="368899" cy="368899"/>
            </a:xfrm>
            <a:prstGeom prst="rect">
              <a:avLst/>
            </a:prstGeom>
          </p:spPr>
        </p:pic>
        <p:sp>
          <p:nvSpPr>
            <p:cNvPr id="100" name="ZoneTexte 99">
              <a:extLst>
                <a:ext uri="{FF2B5EF4-FFF2-40B4-BE49-F238E27FC236}">
                  <a16:creationId xmlns:a16="http://schemas.microsoft.com/office/drawing/2014/main" id="{4F9724C0-1744-4F78-BEEB-63DADF869012}"/>
                </a:ext>
              </a:extLst>
            </p:cNvPr>
            <p:cNvSpPr txBox="1"/>
            <p:nvPr/>
          </p:nvSpPr>
          <p:spPr>
            <a:xfrm>
              <a:off x="4839209" y="1697202"/>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Déchets</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01" name="Graphique 91" descr="Ordures">
              <a:extLst>
                <a:ext uri="{FF2B5EF4-FFF2-40B4-BE49-F238E27FC236}">
                  <a16:creationId xmlns:a16="http://schemas.microsoft.com/office/drawing/2014/main" id="{FE0C11E1-F184-4093-A957-1FBF84C80BBC}"/>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136038" y="1392898"/>
              <a:ext cx="349827" cy="349827"/>
            </a:xfrm>
            <a:prstGeom prst="rect">
              <a:avLst/>
            </a:prstGeom>
          </p:spPr>
        </p:pic>
      </p:grpSp>
    </p:spTree>
    <p:extLst>
      <p:ext uri="{BB962C8B-B14F-4D97-AF65-F5344CB8AC3E}">
        <p14:creationId xmlns:p14="http://schemas.microsoft.com/office/powerpoint/2010/main" val="2655805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130</a:t>
            </a:fld>
            <a:endParaRPr lang="fr-FR" dirty="0"/>
          </a:p>
        </p:txBody>
      </p:sp>
      <p:sp>
        <p:nvSpPr>
          <p:cNvPr id="4" name="Espace réservé du texte 3">
            <a:extLst>
              <a:ext uri="{FF2B5EF4-FFF2-40B4-BE49-F238E27FC236}">
                <a16:creationId xmlns:a16="http://schemas.microsoft.com/office/drawing/2014/main" id="{F847A7E0-F3FA-4373-B27B-F106B73B9FDF}"/>
              </a:ext>
            </a:extLst>
          </p:cNvPr>
          <p:cNvSpPr>
            <a:spLocks noGrp="1"/>
          </p:cNvSpPr>
          <p:nvPr>
            <p:ph type="body" sz="quarter" idx="14"/>
          </p:nvPr>
        </p:nvSpPr>
        <p:spPr>
          <a:xfrm>
            <a:off x="5410200" y="1574618"/>
            <a:ext cx="3446463" cy="5101773"/>
          </a:xfrm>
        </p:spPr>
        <p:txBody>
          <a:bodyPr/>
          <a:lstStyle/>
          <a:p>
            <a:pPr marL="0" lvl="1" indent="0" algn="just">
              <a:spcBef>
                <a:spcPts val="750"/>
              </a:spcBef>
              <a:buClr>
                <a:schemeClr val="accent5"/>
              </a:buClr>
              <a:buSzPct val="150000"/>
              <a:tabLst>
                <a:tab pos="266700" algn="l"/>
              </a:tabLst>
            </a:pPr>
            <a:r>
              <a:rPr lang="fr-FR" dirty="0">
                <a:latin typeface="+mn-lt"/>
              </a:rPr>
              <a:t>PPBE en vigueur. La </a:t>
            </a:r>
            <a:r>
              <a:rPr lang="fr-FR" b="1" dirty="0">
                <a:latin typeface="+mn-lt"/>
              </a:rPr>
              <a:t>déviation de l’agglomération de Varennes-sur-Allier a ainsi permis  d’atténuer voire effacer les 163 points noirs initialement recensés dans la traversée de l’agglomération. En ce qui concerne la RN79, en vue  de sa concession, elle devra respecter in fine les normes autoroutières et les mesures de protection à la source seront donc intégrées au projet, puis mises en œuvre avec pour objectif de limiter au maximum les nuisances sonores.</a:t>
            </a:r>
          </a:p>
          <a:p>
            <a:pPr marL="0" lvl="1" indent="0" algn="just">
              <a:spcBef>
                <a:spcPts val="750"/>
              </a:spcBef>
              <a:buClr>
                <a:schemeClr val="accent5"/>
              </a:buClr>
              <a:buSzPct val="150000"/>
              <a:tabLst>
                <a:tab pos="266700" algn="l"/>
              </a:tabLst>
            </a:pPr>
            <a:endParaRPr lang="fr-FR" sz="1100" dirty="0">
              <a:latin typeface="Century Gothic" panose="020B0502020202020204" pitchFamily="34" charset="0"/>
            </a:endParaRPr>
          </a:p>
          <a:p>
            <a:pPr marL="180975" lvl="1" indent="-180975" algn="just">
              <a:spcBef>
                <a:spcPts val="750"/>
              </a:spcBef>
              <a:buClr>
                <a:srgbClr val="0989B1"/>
              </a:buClr>
              <a:buSzPct val="120000"/>
              <a:buFont typeface="Wingdings" panose="05000000000000000000" pitchFamily="2" charset="2"/>
              <a:buChar char="§"/>
              <a:tabLst>
                <a:tab pos="266700" algn="l"/>
              </a:tabLst>
            </a:pPr>
            <a:r>
              <a:rPr lang="fr-FR" sz="1100" b="1" dirty="0">
                <a:solidFill>
                  <a:srgbClr val="218BC7"/>
                </a:solidFill>
              </a:rPr>
              <a:t>DES NUISANCES SONORES PONCTUELLES LIEES AUX ACTIVITES OU AU VOISINAGE</a:t>
            </a:r>
            <a:endParaRPr lang="fr-FR" b="0" dirty="0"/>
          </a:p>
          <a:p>
            <a:pPr marL="0" indent="0" algn="just">
              <a:buNone/>
            </a:pPr>
            <a:r>
              <a:rPr lang="fr-FR" sz="1000" b="0" dirty="0">
                <a:solidFill>
                  <a:schemeClr val="tx1"/>
                </a:solidFill>
                <a:latin typeface="+mn-lt"/>
              </a:rPr>
              <a:t>Bien qu’elles ne soient pas identifiées à travers des documents stratégiques, il est </a:t>
            </a:r>
            <a:r>
              <a:rPr lang="fr-FR" sz="1000" dirty="0">
                <a:solidFill>
                  <a:schemeClr val="tx1"/>
                </a:solidFill>
                <a:latin typeface="+mn-lt"/>
              </a:rPr>
              <a:t>possible que certains bâtiments d’activités soient également générateurs de nuisances sonores</a:t>
            </a:r>
            <a:r>
              <a:rPr lang="fr-FR" sz="1000" b="0" dirty="0">
                <a:solidFill>
                  <a:schemeClr val="tx1"/>
                </a:solidFill>
                <a:latin typeface="+mn-lt"/>
              </a:rPr>
              <a:t> et sources d’altération du cadre de vie. De manière plus ponctuelle, </a:t>
            </a:r>
            <a:r>
              <a:rPr lang="fr-FR" sz="1000" dirty="0">
                <a:solidFill>
                  <a:schemeClr val="tx1"/>
                </a:solidFill>
                <a:latin typeface="+mn-lt"/>
              </a:rPr>
              <a:t>l’ensemble des zones urbanisées peuvent localement faire l’objet de troubles de voisinage</a:t>
            </a:r>
            <a:r>
              <a:rPr lang="fr-FR" sz="1000" b="0" dirty="0">
                <a:solidFill>
                  <a:schemeClr val="tx1"/>
                </a:solidFill>
                <a:latin typeface="+mn-lt"/>
              </a:rPr>
              <a:t>. </a:t>
            </a:r>
            <a:endParaRPr lang="fr-FR" sz="1000" dirty="0">
              <a:latin typeface="+mn-lt"/>
            </a:endParaRPr>
          </a:p>
          <a:p>
            <a:pPr marL="0" indent="0" algn="just">
              <a:buNone/>
            </a:pPr>
            <a:endParaRPr lang="fr-FR" b="0" dirty="0">
              <a:solidFill>
                <a:schemeClr val="tx1"/>
              </a:solidFill>
            </a:endParaRPr>
          </a:p>
          <a:p>
            <a:pPr marL="0" indent="0" algn="just">
              <a:buNone/>
            </a:pPr>
            <a:endParaRPr lang="fr-FR" b="0" dirty="0">
              <a:solidFill>
                <a:schemeClr val="tx1"/>
              </a:solidFill>
            </a:endParaRPr>
          </a:p>
        </p:txBody>
      </p:sp>
      <p:sp>
        <p:nvSpPr>
          <p:cNvPr id="3" name="Rectangle 2"/>
          <p:cNvSpPr/>
          <p:nvPr/>
        </p:nvSpPr>
        <p:spPr>
          <a:xfrm>
            <a:off x="4409872" y="5343728"/>
            <a:ext cx="609600" cy="312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3">
            <a:extLst>
              <a:ext uri="{FF2B5EF4-FFF2-40B4-BE49-F238E27FC236}">
                <a16:creationId xmlns:a16="http://schemas.microsoft.com/office/drawing/2014/main" id="{4EF0757A-C800-47FE-8CEF-40C5A9B3ADAB}"/>
              </a:ext>
            </a:extLst>
          </p:cNvPr>
          <p:cNvSpPr txBox="1">
            <a:spLocks/>
          </p:cNvSpPr>
          <p:nvPr/>
        </p:nvSpPr>
        <p:spPr>
          <a:xfrm>
            <a:off x="274321" y="1333929"/>
            <a:ext cx="4511040"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chemeClr val="accent6"/>
              </a:buClr>
              <a:buSzPct val="150000"/>
              <a:buNone/>
            </a:pPr>
            <a:r>
              <a:rPr lang="fr-FR" sz="1000" i="1" dirty="0">
                <a:solidFill>
                  <a:srgbClr val="0989B1"/>
                </a:solidFill>
                <a:latin typeface="+mn-lt"/>
              </a:rPr>
              <a:t>Les Cartes de Bruit Stratégiques</a:t>
            </a:r>
          </a:p>
          <a:p>
            <a:pPr marL="0" indent="0" algn="just">
              <a:buNone/>
            </a:pPr>
            <a:r>
              <a:rPr lang="fr-FR" sz="1000" b="0" dirty="0">
                <a:solidFill>
                  <a:schemeClr val="tx1"/>
                </a:solidFill>
                <a:latin typeface="+mn-lt"/>
              </a:rPr>
              <a:t>Les Cartes de Bruit Stratégiques (CBS) sont issues de la directive européenne n° 2002/49/CE du 25 juin 2002 sur l’évaluation du bruit dans l’environnement. Elles modélisent les nuisances sonores générées par les infrastructures de transport supportant des trafics supérieurs à 3 millions de véhicules par an (8 200 véhicules/jour) ou 30 000 trains par an (82 trains/jour) et évaluent la population touchée. Elles sont un </a:t>
            </a:r>
            <a:r>
              <a:rPr lang="fr-FR" sz="1000" dirty="0">
                <a:solidFill>
                  <a:schemeClr val="tx1"/>
                </a:solidFill>
                <a:latin typeface="+mn-lt"/>
              </a:rPr>
              <a:t>préalable à la réalisation des plans de protection du bruit dans l’environnement (PPBE) et à la détermination des points noirs du bruit.</a:t>
            </a:r>
            <a:r>
              <a:rPr lang="fr-FR" sz="1000" b="0" dirty="0">
                <a:solidFill>
                  <a:schemeClr val="tx1"/>
                </a:solidFill>
                <a:latin typeface="+mn-lt"/>
              </a:rPr>
              <a:t> Les cartes de Bruit Stratégiques ont fait l’objet de trois arrêtés préfectoraux d’approbation :</a:t>
            </a:r>
          </a:p>
          <a:p>
            <a:pPr algn="just">
              <a:spcBef>
                <a:spcPts val="400"/>
              </a:spcBef>
              <a:buClr>
                <a:srgbClr val="218BC7"/>
              </a:buClr>
              <a:buSzPct val="80000"/>
            </a:pPr>
            <a:r>
              <a:rPr lang="fr-FR" sz="1000" b="0" dirty="0">
                <a:solidFill>
                  <a:schemeClr val="tx1"/>
                </a:solidFill>
                <a:latin typeface="+mn-lt"/>
              </a:rPr>
              <a:t>Les cartes de bruit du réseau routier départemental ont été approuvées par l’arrêté préfectoral n°1656 du 24 juin 2013. </a:t>
            </a:r>
          </a:p>
          <a:p>
            <a:pPr algn="just">
              <a:spcBef>
                <a:spcPts val="400"/>
              </a:spcBef>
              <a:buClr>
                <a:srgbClr val="218BC7"/>
              </a:buClr>
              <a:buSzPct val="80000"/>
            </a:pPr>
            <a:r>
              <a:rPr lang="fr-FR" sz="1000" b="0" dirty="0">
                <a:solidFill>
                  <a:schemeClr val="tx1"/>
                </a:solidFill>
                <a:latin typeface="+mn-lt"/>
              </a:rPr>
              <a:t>Les cartes de bruit des réseaux routiers communaux et communautaires ont été approuvées par l’arrêté préfectoral n°1657 du 24 juin 2013. </a:t>
            </a:r>
          </a:p>
          <a:p>
            <a:pPr algn="just">
              <a:spcBef>
                <a:spcPts val="400"/>
              </a:spcBef>
              <a:buClr>
                <a:srgbClr val="218BC7"/>
              </a:buClr>
              <a:buSzPct val="80000"/>
            </a:pPr>
            <a:r>
              <a:rPr lang="fr-FR" sz="1000" b="0" dirty="0">
                <a:solidFill>
                  <a:schemeClr val="tx1"/>
                </a:solidFill>
                <a:latin typeface="+mn-lt"/>
              </a:rPr>
              <a:t>Les cartes de bruit des infrastructures  de transport terrestre relevant de la compétence de l’Etat  ont été approuvées par l’arrêté du 17 juin 2014 n°1445/14.</a:t>
            </a:r>
          </a:p>
          <a:p>
            <a:pPr marL="0" indent="0" algn="just">
              <a:buClr>
                <a:srgbClr val="218BC7"/>
              </a:buClr>
              <a:buSzPct val="80000"/>
              <a:buNone/>
            </a:pPr>
            <a:r>
              <a:rPr lang="fr-FR" sz="1000" dirty="0">
                <a:solidFill>
                  <a:schemeClr val="tx1"/>
                </a:solidFill>
                <a:latin typeface="+mn-lt"/>
              </a:rPr>
              <a:t>Le territoire n’est concerné que par les CBS des infrastructures relevant de la compétence de l’Etat. </a:t>
            </a:r>
          </a:p>
          <a:p>
            <a:pPr algn="just">
              <a:spcBef>
                <a:spcPts val="1800"/>
              </a:spcBef>
              <a:buClr>
                <a:srgbClr val="0989B1"/>
              </a:buClr>
              <a:buSzPct val="120000"/>
            </a:pPr>
            <a:r>
              <a:rPr lang="fr-FR" dirty="0"/>
              <a:t>DES NUISANCES SONORES PRISES EN CONSIDERATION VIA UN PLAN DE PREVENTION : LE PPBE </a:t>
            </a:r>
          </a:p>
          <a:p>
            <a:pPr marL="0" lvl="1" indent="0" algn="just">
              <a:spcBef>
                <a:spcPts val="750"/>
              </a:spcBef>
              <a:buClr>
                <a:schemeClr val="accent5"/>
              </a:buClr>
              <a:buSzPct val="150000"/>
              <a:tabLst>
                <a:tab pos="266700" algn="l"/>
              </a:tabLst>
            </a:pPr>
            <a:r>
              <a:rPr lang="fr-FR" dirty="0">
                <a:latin typeface="+mn-lt"/>
              </a:rPr>
              <a:t>Le plan de prévention du bruit dans l’environnement, issu de la directive européenne 2002/49/CE, tend à prévenir les effets du bruit, à réduire, si nécessaire, les niveaux de bruit ainsi qu’à préserver les zones de calme. Le périmètre de ce plan est celui des cartes de bruit stratégiques des infrastructures nationales de transport terrestre. </a:t>
            </a:r>
          </a:p>
          <a:p>
            <a:pPr marL="0" lvl="1" indent="0" algn="just">
              <a:spcBef>
                <a:spcPts val="750"/>
              </a:spcBef>
              <a:buClr>
                <a:schemeClr val="accent5"/>
              </a:buClr>
              <a:buSzPct val="150000"/>
              <a:tabLst>
                <a:tab pos="266700" algn="l"/>
              </a:tabLst>
            </a:pPr>
            <a:r>
              <a:rPr lang="fr-FR" dirty="0">
                <a:latin typeface="+mn-lt"/>
              </a:rPr>
              <a:t>Le territoire de la Communauté de Communes </a:t>
            </a:r>
            <a:r>
              <a:rPr lang="fr-FR" dirty="0" err="1">
                <a:latin typeface="+mn-lt"/>
              </a:rPr>
              <a:t>Entr'Allier</a:t>
            </a:r>
            <a:r>
              <a:rPr lang="fr-FR" dirty="0">
                <a:latin typeface="+mn-lt"/>
              </a:rPr>
              <a:t> Besbre et Loire est couvert par </a:t>
            </a:r>
            <a:r>
              <a:rPr lang="fr-FR" b="1" dirty="0">
                <a:latin typeface="+mn-lt"/>
              </a:rPr>
              <a:t>le PPBE de l’Etat. </a:t>
            </a:r>
            <a:endParaRPr lang="fr-FR" dirty="0">
              <a:latin typeface="+mn-lt"/>
            </a:endParaRPr>
          </a:p>
          <a:p>
            <a:pPr marL="0" indent="0" algn="just">
              <a:buNone/>
            </a:pPr>
            <a:r>
              <a:rPr lang="fr-FR" sz="1000" b="0" dirty="0">
                <a:solidFill>
                  <a:schemeClr val="tx1"/>
                </a:solidFill>
                <a:latin typeface="+mn-lt"/>
              </a:rPr>
              <a:t>Le</a:t>
            </a:r>
            <a:r>
              <a:rPr lang="fr-FR" sz="1000" dirty="0">
                <a:solidFill>
                  <a:schemeClr val="tx1"/>
                </a:solidFill>
                <a:latin typeface="+mn-lt"/>
              </a:rPr>
              <a:t> PPBE de l’Etat, </a:t>
            </a:r>
            <a:r>
              <a:rPr lang="fr-FR" sz="1000" b="0" dirty="0">
                <a:solidFill>
                  <a:schemeClr val="tx1"/>
                </a:solidFill>
                <a:latin typeface="+mn-lt"/>
              </a:rPr>
              <a:t>de seconde échéance, a été approuvé le 28 janvier 2015. Ce document concerne les infrastructures nationales dont le trafic est supérieur à 8 200 véhicules par jour. Pour le territoire, seules les Routes Nationales 7 et 79 sont concernées. </a:t>
            </a:r>
            <a:r>
              <a:rPr lang="fr-FR" sz="1000" dirty="0">
                <a:solidFill>
                  <a:schemeClr val="tx1"/>
                </a:solidFill>
                <a:latin typeface="+mn-lt"/>
              </a:rPr>
              <a:t>Les enjeux soumis au bruit sur ces tronçons seront à terme assez faibles</a:t>
            </a:r>
            <a:r>
              <a:rPr lang="fr-FR" sz="1000" b="0" dirty="0">
                <a:solidFill>
                  <a:schemeClr val="tx1"/>
                </a:solidFill>
                <a:latin typeface="+mn-lt"/>
              </a:rPr>
              <a:t>. Cette situation est due à la mise en œuvre d’aménagements de modernisation de la RN7 prévus par le </a:t>
            </a:r>
            <a:r>
              <a:rPr lang="fr-FR" sz="1000" dirty="0">
                <a:solidFill>
                  <a:schemeClr val="bg1"/>
                </a:solidFill>
              </a:rPr>
              <a:t>PPBE en vigueur. </a:t>
            </a:r>
            <a:r>
              <a:rPr lang="fr-FR" sz="1000" dirty="0">
                <a:solidFill>
                  <a:schemeClr val="bg1"/>
                </a:solidFill>
                <a:latin typeface="+mn-lt"/>
              </a:rPr>
              <a:t>ccc</a:t>
            </a:r>
            <a:endParaRPr lang="fr-FR" dirty="0">
              <a:solidFill>
                <a:schemeClr val="bg1"/>
              </a:solidFill>
            </a:endParaRPr>
          </a:p>
        </p:txBody>
      </p:sp>
      <p:grpSp>
        <p:nvGrpSpPr>
          <p:cNvPr id="13" name="Groupe 12">
            <a:extLst>
              <a:ext uri="{FF2B5EF4-FFF2-40B4-BE49-F238E27FC236}">
                <a16:creationId xmlns:a16="http://schemas.microsoft.com/office/drawing/2014/main" id="{6E7B68B7-A9C0-4829-BC39-1F349F2D9BB7}"/>
              </a:ext>
            </a:extLst>
          </p:cNvPr>
          <p:cNvGrpSpPr/>
          <p:nvPr/>
        </p:nvGrpSpPr>
        <p:grpSpPr>
          <a:xfrm>
            <a:off x="5410199" y="4365630"/>
            <a:ext cx="3446465" cy="1752518"/>
            <a:chOff x="402372" y="5166082"/>
            <a:chExt cx="4610349" cy="1291868"/>
          </a:xfrm>
        </p:grpSpPr>
        <p:grpSp>
          <p:nvGrpSpPr>
            <p:cNvPr id="15" name="Groupe 14">
              <a:extLst>
                <a:ext uri="{FF2B5EF4-FFF2-40B4-BE49-F238E27FC236}">
                  <a16:creationId xmlns:a16="http://schemas.microsoft.com/office/drawing/2014/main" id="{97304BAB-C402-472E-864D-CA700EFD4F6B}"/>
                </a:ext>
              </a:extLst>
            </p:cNvPr>
            <p:cNvGrpSpPr/>
            <p:nvPr/>
          </p:nvGrpSpPr>
          <p:grpSpPr>
            <a:xfrm>
              <a:off x="402372" y="5166082"/>
              <a:ext cx="2502168" cy="300059"/>
              <a:chOff x="364865" y="5140789"/>
              <a:chExt cx="2502168" cy="300059"/>
            </a:xfrm>
          </p:grpSpPr>
          <p:sp>
            <p:nvSpPr>
              <p:cNvPr id="17" name="Rectangle 16">
                <a:extLst>
                  <a:ext uri="{FF2B5EF4-FFF2-40B4-BE49-F238E27FC236}">
                    <a16:creationId xmlns:a16="http://schemas.microsoft.com/office/drawing/2014/main" id="{326200C6-84AD-4057-A3BB-4FB52C6FDC49}"/>
                  </a:ext>
                </a:extLst>
              </p:cNvPr>
              <p:cNvSpPr/>
              <p:nvPr/>
            </p:nvSpPr>
            <p:spPr>
              <a:xfrm>
                <a:off x="364866" y="5140789"/>
                <a:ext cx="2098281"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B0D85075-B919-44E3-882C-FE873F16AC94}"/>
                  </a:ext>
                </a:extLst>
              </p:cNvPr>
              <p:cNvSpPr txBox="1"/>
              <p:nvPr/>
            </p:nvSpPr>
            <p:spPr>
              <a:xfrm>
                <a:off x="364865" y="5205326"/>
                <a:ext cx="2502168" cy="181502"/>
              </a:xfrm>
              <a:prstGeom prst="rect">
                <a:avLst/>
              </a:prstGeom>
              <a:noFill/>
            </p:spPr>
            <p:txBody>
              <a:bodyPr wrap="square" rtlCol="0">
                <a:spAutoFit/>
              </a:bodyPr>
              <a:lstStyle/>
              <a:p>
                <a:r>
                  <a:rPr lang="fr-FR" sz="1000" b="1" i="1" dirty="0">
                    <a:solidFill>
                      <a:schemeClr val="bg1"/>
                    </a:solidFill>
                  </a:rPr>
                  <a:t>Dans le cadre du PCAET...</a:t>
                </a:r>
              </a:p>
            </p:txBody>
          </p:sp>
        </p:grpSp>
        <p:sp>
          <p:nvSpPr>
            <p:cNvPr id="16" name="Rectangle 15">
              <a:extLst>
                <a:ext uri="{FF2B5EF4-FFF2-40B4-BE49-F238E27FC236}">
                  <a16:creationId xmlns:a16="http://schemas.microsoft.com/office/drawing/2014/main" id="{79518D9F-F992-4E97-B046-18B8D41B872F}"/>
                </a:ext>
              </a:extLst>
            </p:cNvPr>
            <p:cNvSpPr/>
            <p:nvPr/>
          </p:nvSpPr>
          <p:spPr>
            <a:xfrm>
              <a:off x="407412" y="5462381"/>
              <a:ext cx="4605309" cy="995569"/>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2C78E6C7-C4A0-4F08-A343-E2004619A37E}"/>
              </a:ext>
            </a:extLst>
          </p:cNvPr>
          <p:cNvSpPr txBox="1"/>
          <p:nvPr/>
        </p:nvSpPr>
        <p:spPr>
          <a:xfrm>
            <a:off x="5406500" y="4640820"/>
            <a:ext cx="3446463" cy="1477328"/>
          </a:xfrm>
          <a:prstGeom prst="rect">
            <a:avLst/>
          </a:prstGeom>
          <a:noFill/>
        </p:spPr>
        <p:txBody>
          <a:bodyPr wrap="square" rtlCol="0">
            <a:spAutoFit/>
          </a:bodyPr>
          <a:lstStyle/>
          <a:p>
            <a:pPr algn="just"/>
            <a:endParaRPr lang="fr-FR" sz="1000" dirty="0"/>
          </a:p>
          <a:p>
            <a:pPr algn="just"/>
            <a:r>
              <a:rPr lang="fr-FR" sz="1000" dirty="0"/>
              <a:t>Le PCAET constitue un levier d’amélioration des ambiances sonores, de manière indirecte. Dans une optique de réduction des émissions de GES, la promotion des mobilités alternatives permet d’améliorer l’ambiance sonores des espaces adjacents ; ou des techniques d’isolation par l’extérieur des bâtiments anciens qui améliorent les performances énergiques, le confort thermique et pas la même occasion le confort acoustique des espaces de vie.</a:t>
            </a:r>
            <a:endParaRPr lang="fr-FR" dirty="0"/>
          </a:p>
        </p:txBody>
      </p:sp>
      <p:sp>
        <p:nvSpPr>
          <p:cNvPr id="20"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4800" y="519125"/>
            <a:ext cx="8839200" cy="329961"/>
          </a:xfrm>
        </p:spPr>
        <p:txBody>
          <a:bodyPr>
            <a:normAutofit/>
          </a:bodyPr>
          <a:lstStyle/>
          <a:p>
            <a:r>
              <a:rPr lang="fr-FR" dirty="0"/>
              <a:t>VERS UNE MAITRISE DES NUISANCES SONORES - Zoom sur </a:t>
            </a:r>
            <a:r>
              <a:rPr lang="fr-FR" dirty="0" err="1"/>
              <a:t>Entr’Allier</a:t>
            </a:r>
            <a:r>
              <a:rPr lang="fr-FR" dirty="0"/>
              <a:t> Besbre Loire</a:t>
            </a:r>
          </a:p>
        </p:txBody>
      </p:sp>
    </p:spTree>
    <p:extLst>
      <p:ext uri="{BB962C8B-B14F-4D97-AF65-F5344CB8AC3E}">
        <p14:creationId xmlns:p14="http://schemas.microsoft.com/office/powerpoint/2010/main" val="38606406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solidFill>
                  <a:prstClr val="black">
                    <a:tint val="75000"/>
                  </a:prstClr>
                </a:solidFill>
              </a:rPr>
              <a:pPr/>
              <a:t>131</a:t>
            </a:fld>
            <a:endParaRPr lang="fr-FR" dirty="0">
              <a:solidFill>
                <a:prstClr val="black">
                  <a:tint val="75000"/>
                </a:prstClr>
              </a:solidFill>
            </a:endParaRPr>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8" name="ZoneTexte 3">
            <a:extLst>
              <a:ext uri="{FF2B5EF4-FFF2-40B4-BE49-F238E27FC236}">
                <a16:creationId xmlns:a16="http://schemas.microsoft.com/office/drawing/2014/main" id="{BEBB0977-3233-4DD5-AE77-C6C21BF0990C}"/>
              </a:ext>
            </a:extLst>
          </p:cNvPr>
          <p:cNvSpPr txBox="1"/>
          <p:nvPr/>
        </p:nvSpPr>
        <p:spPr>
          <a:xfrm>
            <a:off x="652344" y="1429359"/>
            <a:ext cx="358517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territoire globalement épargné par les nuisances sonores.</a:t>
            </a:r>
          </a:p>
        </p:txBody>
      </p:sp>
      <p:sp>
        <p:nvSpPr>
          <p:cNvPr id="9" name="ZoneTexte 4">
            <a:extLst>
              <a:ext uri="{FF2B5EF4-FFF2-40B4-BE49-F238E27FC236}">
                <a16:creationId xmlns:a16="http://schemas.microsoft.com/office/drawing/2014/main" id="{CFD6D4B1-2FCF-4D1F-9E0A-9098BA08E187}"/>
              </a:ext>
            </a:extLst>
          </p:cNvPr>
          <p:cNvSpPr txBox="1"/>
          <p:nvPr/>
        </p:nvSpPr>
        <p:spPr>
          <a:xfrm>
            <a:off x="4780979" y="1429359"/>
            <a:ext cx="358517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Des nuisances liées aux principaux axes routiers (RN79, RN7). </a:t>
            </a:r>
          </a:p>
        </p:txBody>
      </p:sp>
      <p:sp>
        <p:nvSpPr>
          <p:cNvPr id="10" name="ZoneTexte 9">
            <a:extLst>
              <a:ext uri="{FF2B5EF4-FFF2-40B4-BE49-F238E27FC236}">
                <a16:creationId xmlns:a16="http://schemas.microsoft.com/office/drawing/2014/main" id="{F427F1FE-296D-4D66-BB6B-E2B71E70B77C}"/>
              </a:ext>
            </a:extLst>
          </p:cNvPr>
          <p:cNvSpPr txBox="1"/>
          <p:nvPr/>
        </p:nvSpPr>
        <p:spPr>
          <a:xfrm>
            <a:off x="4841137" y="4088338"/>
            <a:ext cx="3585171"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Le renforcement des actions au niveau des « nœuds » de nuisances sonores et de pollutions atmosphériques (Dompierre-sur-Besbre).</a:t>
            </a:r>
          </a:p>
        </p:txBody>
      </p:sp>
      <p:sp>
        <p:nvSpPr>
          <p:cNvPr id="11" name="ZoneTexte 3">
            <a:extLst>
              <a:ext uri="{FF2B5EF4-FFF2-40B4-BE49-F238E27FC236}">
                <a16:creationId xmlns:a16="http://schemas.microsoft.com/office/drawing/2014/main" id="{FDB3E3E4-F2AF-453A-8120-9368E8E001FD}"/>
              </a:ext>
            </a:extLst>
          </p:cNvPr>
          <p:cNvSpPr txBox="1"/>
          <p:nvPr/>
        </p:nvSpPr>
        <p:spPr>
          <a:xfrm>
            <a:off x="724533" y="4052243"/>
            <a:ext cx="3585171" cy="9643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SzPct val="100000"/>
              <a:buFont typeface="Arial" panose="020B0604020202020204" pitchFamily="34" charset="0"/>
              <a:buChar char="•"/>
            </a:pPr>
            <a:r>
              <a:rPr lang="fr-FR" sz="1000" dirty="0"/>
              <a:t>Un bâti ancien dont les problématiques d’isolation thermique ne permettent pas d’atténuer les nuisances sonores ressenties à proximité des infrastructures routières.	</a:t>
            </a:r>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Tree>
    <p:extLst>
      <p:ext uri="{BB962C8B-B14F-4D97-AF65-F5344CB8AC3E}">
        <p14:creationId xmlns:p14="http://schemas.microsoft.com/office/powerpoint/2010/main" val="2563806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839598" y="1914387"/>
            <a:ext cx="3537037" cy="3127431"/>
          </a:xfrm>
          <a:prstGeom prst="rect">
            <a:avLst/>
          </a:prstGeom>
        </p:spPr>
      </p:pic>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132</a:t>
            </a:fld>
            <a:endParaRPr lang="fr-FR" dirty="0"/>
          </a:p>
        </p:txBody>
      </p:sp>
      <p:sp>
        <p:nvSpPr>
          <p:cNvPr id="7"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59698"/>
            <a:ext cx="8806543" cy="398247"/>
          </a:xfrm>
        </p:spPr>
        <p:txBody>
          <a:bodyPr>
            <a:normAutofit/>
          </a:bodyPr>
          <a:lstStyle/>
          <a:p>
            <a:pPr algn="ctr"/>
            <a:r>
              <a:rPr lang="fr-FR" dirty="0"/>
              <a:t>LE CHANGEMENT CLIMATIQUE ET LES RISQUES MAJEURS - Généralités</a:t>
            </a:r>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410200" y="1321581"/>
            <a:ext cx="3530600" cy="5039832"/>
          </a:xfrm>
        </p:spPr>
        <p:txBody>
          <a:bodyPr lIns="0" tIns="0" rIns="0" bIns="0">
            <a:noAutofit/>
          </a:bodyPr>
          <a:lstStyle/>
          <a:p>
            <a:pPr algn="just"/>
            <a:r>
              <a:rPr lang="fr-FR" dirty="0"/>
              <a:t>QU’EST-CE QU’UN RISQUE MAJEUR</a:t>
            </a:r>
          </a:p>
          <a:p>
            <a:pPr marL="0" indent="0" algn="just">
              <a:buNone/>
            </a:pPr>
            <a:r>
              <a:rPr lang="fr-FR" sz="1000" b="0" dirty="0">
                <a:solidFill>
                  <a:schemeClr val="tx1"/>
                </a:solidFill>
                <a:latin typeface="+mn-lt"/>
              </a:rPr>
              <a:t>Le risque majeur est </a:t>
            </a:r>
            <a:r>
              <a:rPr lang="fr-FR" sz="1000" dirty="0">
                <a:solidFill>
                  <a:schemeClr val="tx1"/>
                </a:solidFill>
                <a:latin typeface="+mn-lt"/>
              </a:rPr>
              <a:t>la possibilité d'un événement d'origine naturelle ou anthropique, dont les effets peuvent menacer la sécurité d’un nombre plus ou moins important de personnes, occasionner des dommages importants, et dépasser, en l’absence de mesures adaptées, les capacités de réaction de la société</a:t>
            </a:r>
            <a:r>
              <a:rPr lang="fr-FR" sz="1000" b="0" dirty="0">
                <a:solidFill>
                  <a:schemeClr val="tx1"/>
                </a:solidFill>
                <a:latin typeface="+mn-lt"/>
              </a:rPr>
              <a:t>. Ainsi, l’existence d’un risque majeur est liée d’une part à la présence d’un aléa et d’autre part à l’exposition d’enjeux socio-économiques qui présentent une vulnérabilité à cet aléa. Enfin, </a:t>
            </a:r>
            <a:r>
              <a:rPr lang="fr-FR" sz="1000" dirty="0">
                <a:solidFill>
                  <a:schemeClr val="tx1"/>
                </a:solidFill>
                <a:latin typeface="+mn-lt"/>
              </a:rPr>
              <a:t>un risque dit majeur est caractérisé par sa faible fréquence et par sa gravité. </a:t>
            </a:r>
          </a:p>
          <a:p>
            <a:pPr algn="just">
              <a:spcBef>
                <a:spcPts val="1800"/>
              </a:spcBef>
            </a:pPr>
            <a:r>
              <a:rPr lang="fr-FR" dirty="0"/>
              <a:t>L’INFLUENCE DU CHANGEMENT CLIMATIQUE SUR LES RISQUES MAJEURS</a:t>
            </a:r>
          </a:p>
          <a:p>
            <a:pPr marL="0" indent="0" algn="just">
              <a:buNone/>
            </a:pPr>
            <a:r>
              <a:rPr lang="fr-FR" sz="1000" dirty="0">
                <a:solidFill>
                  <a:schemeClr val="tx1"/>
                </a:solidFill>
                <a:latin typeface="+mn-lt"/>
              </a:rPr>
              <a:t>De nombreux risques naturels sont directement liés aux conditions climatiques</a:t>
            </a:r>
            <a:r>
              <a:rPr lang="fr-FR" sz="1000" b="0" dirty="0">
                <a:solidFill>
                  <a:schemeClr val="tx1"/>
                </a:solidFill>
                <a:latin typeface="+mn-lt"/>
              </a:rPr>
              <a:t>: tempête, canicule et sécheresse, feux de forêt, inondations ou encore phénomènes de retrait-gonflement des argiles. Il apparait ainsi que </a:t>
            </a:r>
            <a:r>
              <a:rPr lang="fr-FR" sz="1000" dirty="0">
                <a:solidFill>
                  <a:schemeClr val="tx1"/>
                </a:solidFill>
                <a:latin typeface="+mn-lt"/>
              </a:rPr>
              <a:t>le changement climatique a un impact direct sur la vulnérabilité des populations alors exposées</a:t>
            </a:r>
            <a:r>
              <a:rPr lang="fr-FR" sz="1000" b="0" dirty="0">
                <a:solidFill>
                  <a:schemeClr val="tx1"/>
                </a:solidFill>
                <a:latin typeface="+mn-lt"/>
              </a:rPr>
              <a:t>. La modification des régimes du vent (la circulation des masses d’air est perturbée par le réchauffement global), des précipitations ainsi que l’augmentation de la température prévues par le Groupement d’Experts Intergouvernementaux sur l’Evolution du Climat (GIEC) à un horizon temporel plus ou moins proche induisent effectivement un </a:t>
            </a:r>
            <a:r>
              <a:rPr lang="fr-FR" sz="1000" dirty="0">
                <a:solidFill>
                  <a:schemeClr val="tx1"/>
                </a:solidFill>
                <a:latin typeface="+mn-lt"/>
              </a:rPr>
              <a:t>risque d’augmentation des phénomènes climatiques extrêmes. </a:t>
            </a:r>
          </a:p>
          <a:p>
            <a:pPr marL="0" indent="0" algn="just">
              <a:buNone/>
            </a:pPr>
            <a:r>
              <a:rPr lang="fr-FR" sz="1000" b="0" dirty="0">
                <a:solidFill>
                  <a:schemeClr val="tx1"/>
                </a:solidFill>
                <a:latin typeface="+mn-lt"/>
              </a:rPr>
              <a:t>Dans ce cadre, l’augmentation de la probabilité des phénomènes extrêmes en termes de fréquence et d’intensité peut être à l’origine d’un </a:t>
            </a:r>
            <a:r>
              <a:rPr lang="fr-FR" sz="1000" dirty="0">
                <a:solidFill>
                  <a:schemeClr val="tx1"/>
                </a:solidFill>
                <a:latin typeface="+mn-lt"/>
              </a:rPr>
              <a:t>risque croissant d’inondations par débordement et par ruissellement</a:t>
            </a:r>
            <a:r>
              <a:rPr lang="fr-FR" sz="1000" b="0" dirty="0">
                <a:solidFill>
                  <a:schemeClr val="tx1"/>
                </a:solidFill>
                <a:latin typeface="+mn-lt"/>
              </a:rPr>
              <a:t>, plus </a:t>
            </a:r>
            <a:r>
              <a:rPr lang="fr-FR" sz="1000" b="0" dirty="0">
                <a:solidFill>
                  <a:schemeClr val="tx1"/>
                </a:solidFill>
              </a:rPr>
              <a:t>particulièrement dans les zones urbanisées. La saturation en eau des sols induite pourrait également </a:t>
            </a:r>
            <a:r>
              <a:rPr lang="fr-FR" sz="1000" dirty="0">
                <a:solidFill>
                  <a:schemeClr val="tx1"/>
                </a:solidFill>
              </a:rPr>
              <a:t>accroître les risques gravitaires </a:t>
            </a:r>
            <a:r>
              <a:rPr lang="fr-FR" sz="1000" b="0" dirty="0">
                <a:solidFill>
                  <a:schemeClr val="tx1"/>
                </a:solidFill>
              </a:rPr>
              <a:t>tels que les coulées de boues et les glissements de terrain qui, bien que localisés, peuvent être extrêmement dommageables. </a:t>
            </a:r>
          </a:p>
          <a:p>
            <a:pPr marL="0" indent="0" algn="just">
              <a:buNone/>
            </a:pPr>
            <a:r>
              <a:rPr lang="fr-FR" sz="1000" dirty="0">
                <a:solidFill>
                  <a:schemeClr val="bg1"/>
                </a:solidFill>
                <a:latin typeface="+mn-lt"/>
              </a:rPr>
              <a:t>de </a:t>
            </a:r>
            <a:endParaRPr lang="fr-FR" sz="1000" b="0" dirty="0">
              <a:solidFill>
                <a:schemeClr val="bg1"/>
              </a:solidFill>
              <a:latin typeface="+mn-lt"/>
            </a:endParaRPr>
          </a:p>
        </p:txBody>
      </p:sp>
      <p:sp>
        <p:nvSpPr>
          <p:cNvPr id="5" name="ZoneTexte 4">
            <a:extLst>
              <a:ext uri="{FF2B5EF4-FFF2-40B4-BE49-F238E27FC236}">
                <a16:creationId xmlns:a16="http://schemas.microsoft.com/office/drawing/2014/main" id="{B05CA229-B447-4C14-AE1F-0FE7FF3522DD}"/>
              </a:ext>
            </a:extLst>
          </p:cNvPr>
          <p:cNvSpPr txBox="1"/>
          <p:nvPr/>
        </p:nvSpPr>
        <p:spPr>
          <a:xfrm>
            <a:off x="1363891" y="5224418"/>
            <a:ext cx="2353018" cy="230832"/>
          </a:xfrm>
          <a:prstGeom prst="rect">
            <a:avLst/>
          </a:prstGeom>
          <a:noFill/>
        </p:spPr>
        <p:txBody>
          <a:bodyPr wrap="square" rtlCol="0">
            <a:spAutoFit/>
          </a:bodyPr>
          <a:lstStyle/>
          <a:p>
            <a:pPr algn="ctr"/>
            <a:r>
              <a:rPr lang="fr-FR" sz="900" i="1" dirty="0">
                <a:latin typeface="+mj-lt"/>
              </a:rPr>
              <a:t>Définition du risque majeur - Source CYPRES</a:t>
            </a:r>
          </a:p>
        </p:txBody>
      </p:sp>
    </p:spTree>
    <p:extLst>
      <p:ext uri="{BB962C8B-B14F-4D97-AF65-F5344CB8AC3E}">
        <p14:creationId xmlns:p14="http://schemas.microsoft.com/office/powerpoint/2010/main" val="12439637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133</a:t>
            </a:fld>
            <a:endParaRPr lang="fr-FR" dirty="0"/>
          </a:p>
        </p:txBody>
      </p:sp>
      <p:sp>
        <p:nvSpPr>
          <p:cNvPr id="11"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410200" y="1317625"/>
            <a:ext cx="3446463" cy="5099050"/>
          </a:xfrm>
        </p:spPr>
        <p:txBody>
          <a:bodyPr lIns="0" tIns="0" rIns="0" bIns="0">
            <a:noAutofit/>
          </a:bodyPr>
          <a:lstStyle/>
          <a:p>
            <a:pPr marL="0" indent="0" algn="just">
              <a:buNone/>
            </a:pPr>
            <a:r>
              <a:rPr lang="fr-FR" sz="1000" dirty="0">
                <a:solidFill>
                  <a:schemeClr val="tx1"/>
                </a:solidFill>
                <a:latin typeface="+mn-lt"/>
              </a:rPr>
              <a:t>Les collectivités locales sont en première ligne dans l’anticipation des conséquences du changement climatique </a:t>
            </a:r>
            <a:r>
              <a:rPr lang="fr-FR" sz="1000" b="0" dirty="0">
                <a:solidFill>
                  <a:schemeClr val="tx1"/>
                </a:solidFill>
                <a:latin typeface="+mn-lt"/>
              </a:rPr>
              <a:t>sur leur territoire et sur la mise en œuvre de mesures d’adaptation. </a:t>
            </a:r>
          </a:p>
          <a:p>
            <a:pPr marL="0" indent="0" algn="just">
              <a:buNone/>
            </a:pPr>
            <a:r>
              <a:rPr lang="fr-FR" sz="1000" b="0" dirty="0">
                <a:solidFill>
                  <a:schemeClr val="tx1"/>
                </a:solidFill>
                <a:latin typeface="+mn-lt"/>
              </a:rPr>
              <a:t>Dans ce cadre </a:t>
            </a:r>
            <a:r>
              <a:rPr lang="fr-FR" sz="1000" dirty="0">
                <a:solidFill>
                  <a:schemeClr val="tx1"/>
                </a:solidFill>
                <a:latin typeface="+mn-lt"/>
              </a:rPr>
              <a:t>le PCAET, en ayant pour objectif d’adapter le territoire aux effets du changement climatique peut directement participer à la réduction de la vulnérabilité du territoire</a:t>
            </a:r>
            <a:r>
              <a:rPr lang="fr-FR" sz="1000" b="0" dirty="0">
                <a:solidFill>
                  <a:schemeClr val="tx1"/>
                </a:solidFill>
                <a:latin typeface="+mn-lt"/>
              </a:rPr>
              <a:t>. </a:t>
            </a:r>
          </a:p>
          <a:p>
            <a:pPr marL="0" indent="0" algn="just">
              <a:buNone/>
            </a:pPr>
            <a:r>
              <a:rPr lang="fr-FR" sz="1000" b="0" dirty="0">
                <a:solidFill>
                  <a:schemeClr val="tx1"/>
                </a:solidFill>
                <a:latin typeface="+mn-lt"/>
              </a:rPr>
              <a:t>Enfin, à travers des objectifs de réduction des émissions de Gaz à Effet de Serre et d’optimisation </a:t>
            </a:r>
            <a:r>
              <a:rPr lang="fr-FR" sz="1000" b="0" dirty="0">
                <a:solidFill>
                  <a:schemeClr val="tx1"/>
                </a:solidFill>
              </a:rPr>
              <a:t>des consommations énergétiques mais aussi environnementales</a:t>
            </a:r>
            <a:r>
              <a:rPr lang="fr-FR" sz="1000" b="0" dirty="0">
                <a:solidFill>
                  <a:schemeClr val="tx1"/>
                </a:solidFill>
                <a:latin typeface="+mn-lt"/>
              </a:rPr>
              <a:t>, l</a:t>
            </a:r>
            <a:r>
              <a:rPr lang="fr-FR" sz="1000" dirty="0">
                <a:solidFill>
                  <a:schemeClr val="tx1"/>
                </a:solidFill>
                <a:latin typeface="+mn-lt"/>
              </a:rPr>
              <a:t>e PCAET s’inscrit dans une transition écologique et tend à atténuer l’impact du territoire sur le réchauffement climatique</a:t>
            </a:r>
            <a:r>
              <a:rPr lang="fr-FR" sz="1000" b="0" dirty="0">
                <a:solidFill>
                  <a:schemeClr val="tx1"/>
                </a:solidFill>
                <a:latin typeface="+mn-lt"/>
              </a:rPr>
              <a:t> et ainsi réduire les risques liés à celui-ci à la source. </a:t>
            </a:r>
            <a:endParaRPr lang="fr-FR" sz="1000" dirty="0">
              <a:solidFill>
                <a:schemeClr val="tx1"/>
              </a:solidFill>
              <a:latin typeface="+mn-lt"/>
            </a:endParaRPr>
          </a:p>
        </p:txBody>
      </p:sp>
      <p:sp>
        <p:nvSpPr>
          <p:cNvPr id="6" name="Espace réservé du texte 3">
            <a:extLst>
              <a:ext uri="{FF2B5EF4-FFF2-40B4-BE49-F238E27FC236}">
                <a16:creationId xmlns:a16="http://schemas.microsoft.com/office/drawing/2014/main" id="{4EF0757A-C800-47FE-8CEF-40C5A9B3ADAB}"/>
              </a:ext>
            </a:extLst>
          </p:cNvPr>
          <p:cNvSpPr txBox="1">
            <a:spLocks/>
          </p:cNvSpPr>
          <p:nvPr/>
        </p:nvSpPr>
        <p:spPr>
          <a:xfrm>
            <a:off x="274320" y="1318054"/>
            <a:ext cx="4511040" cy="5098622"/>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La diminution des précipitations durant les périodes estivales peut accentuer les </a:t>
            </a:r>
            <a:r>
              <a:rPr lang="fr-FR" sz="1000" dirty="0">
                <a:solidFill>
                  <a:schemeClr val="tx1"/>
                </a:solidFill>
                <a:latin typeface="+mn-lt"/>
              </a:rPr>
              <a:t>épisodes caniculaires où la problématique de la gestion de l’eau potable sera alors cruciale</a:t>
            </a:r>
            <a:r>
              <a:rPr lang="fr-FR" sz="1000" b="0" dirty="0">
                <a:solidFill>
                  <a:schemeClr val="tx1"/>
                </a:solidFill>
                <a:latin typeface="+mn-lt"/>
              </a:rPr>
              <a:t> afin de maintenir la satisfaction des besoins prioritaires des populations. En outre, selon un rapport de l’Observatoire national sur les effets du réchauffement climatique (ONERC), « la hausse de fréquence et d’intensité des sécheresses en lien avec </a:t>
            </a:r>
            <a:r>
              <a:rPr lang="fr-FR" sz="1000" dirty="0">
                <a:solidFill>
                  <a:schemeClr val="tx1"/>
                </a:solidFill>
                <a:latin typeface="+mn-lt"/>
              </a:rPr>
              <a:t>le changement climatique devrait amplifier le risque de retrait-gonflement des argiles</a:t>
            </a:r>
            <a:r>
              <a:rPr lang="fr-FR" sz="1000" b="0" dirty="0">
                <a:solidFill>
                  <a:schemeClr val="tx1"/>
                </a:solidFill>
                <a:latin typeface="+mn-lt"/>
              </a:rPr>
              <a:t> ». </a:t>
            </a:r>
          </a:p>
          <a:p>
            <a:pPr marL="0" indent="0" algn="just">
              <a:buFont typeface="Wingdings" panose="05000000000000000000" pitchFamily="2" charset="2"/>
              <a:buNone/>
            </a:pPr>
            <a:r>
              <a:rPr lang="fr-FR" sz="1000" b="0" dirty="0">
                <a:solidFill>
                  <a:schemeClr val="tx1"/>
                </a:solidFill>
                <a:latin typeface="+mn-lt"/>
              </a:rPr>
              <a:t>Le changement climatique peut aussi avoir des conséquences sur les massifs forestiers en les rendant plus vulnérables avec un </a:t>
            </a:r>
            <a:r>
              <a:rPr lang="fr-FR" sz="1000" dirty="0">
                <a:solidFill>
                  <a:schemeClr val="tx1"/>
                </a:solidFill>
                <a:latin typeface="+mn-lt"/>
              </a:rPr>
              <a:t>risque de départ de feu plus fort</a:t>
            </a:r>
            <a:r>
              <a:rPr lang="fr-FR" sz="1000" b="0" dirty="0">
                <a:solidFill>
                  <a:schemeClr val="tx1"/>
                </a:solidFill>
                <a:latin typeface="+mn-lt"/>
              </a:rPr>
              <a:t> (assèchement de la végétation, mutation des essences...) Face à la raréfaction de la ressource en eau, la gestion des feux de forêt peut de plus être complexifiée.   </a:t>
            </a:r>
          </a:p>
          <a:p>
            <a:pPr marL="0" indent="0" algn="just">
              <a:buNone/>
            </a:pPr>
            <a:r>
              <a:rPr lang="fr-FR" sz="1000" b="0" dirty="0">
                <a:solidFill>
                  <a:schemeClr val="tx1"/>
                </a:solidFill>
                <a:latin typeface="+mn-lt"/>
              </a:rPr>
              <a:t>En amplifiant les risques naturels, </a:t>
            </a:r>
            <a:r>
              <a:rPr lang="fr-FR" sz="1000" dirty="0">
                <a:solidFill>
                  <a:schemeClr val="tx1"/>
                </a:solidFill>
                <a:latin typeface="+mn-lt"/>
              </a:rPr>
              <a:t>le changement climatique pourrait également avoir un effet sur une augmentation des risques technologiques </a:t>
            </a:r>
            <a:r>
              <a:rPr lang="fr-FR" sz="1000" b="0" dirty="0">
                <a:solidFill>
                  <a:schemeClr val="tx1"/>
                </a:solidFill>
                <a:latin typeface="+mn-lt"/>
              </a:rPr>
              <a:t>dans la mesure où ces derniers peuvent avoir pour agent déclenchant un aléa naturel (risque </a:t>
            </a:r>
            <a:r>
              <a:rPr lang="fr-FR" sz="1000" b="0" dirty="0" err="1">
                <a:solidFill>
                  <a:schemeClr val="tx1"/>
                </a:solidFill>
                <a:latin typeface="+mn-lt"/>
              </a:rPr>
              <a:t>Natech</a:t>
            </a:r>
            <a:r>
              <a:rPr lang="fr-FR" sz="1000" b="0" dirty="0">
                <a:solidFill>
                  <a:schemeClr val="tx1"/>
                </a:solidFill>
                <a:latin typeface="+mn-lt"/>
              </a:rPr>
              <a:t>). Si les phénomènes météorologiques extrêmes ou encore les inondations deviennent plus fréquents alors la probabilité d’occurrence d’un risque </a:t>
            </a:r>
            <a:r>
              <a:rPr lang="fr-FR" sz="1000" b="0" dirty="0" err="1">
                <a:solidFill>
                  <a:schemeClr val="tx1"/>
                </a:solidFill>
                <a:latin typeface="+mn-lt"/>
              </a:rPr>
              <a:t>Natech</a:t>
            </a:r>
            <a:r>
              <a:rPr lang="fr-FR" sz="1000" b="0" dirty="0">
                <a:solidFill>
                  <a:schemeClr val="tx1"/>
                </a:solidFill>
                <a:latin typeface="+mn-lt"/>
              </a:rPr>
              <a:t> augmente nécessairement, or, selon la base de données ARIA (Analyse, Recherche et Information sur les Accidents technologiques), les fortes pluies et les inondations constituent déjà aujourd’hui la moitié des phénomènes ayant déclenché un ou des accidents industriels sur le territoire national. Les phases de gel sont également  propices à la rupture des conduites véhiculant des fluides dangereux mais également à l’obturation des réseaux d’extinction. Les pics de chaleur ont aussi des conséquences non négligeables sur les systèmes informatiques et électroniques et sur les réseaux.</a:t>
            </a:r>
          </a:p>
          <a:p>
            <a:pPr marL="0" indent="0" algn="just">
              <a:buNone/>
            </a:pPr>
            <a:r>
              <a:rPr lang="fr-FR" sz="1000" b="0" dirty="0">
                <a:solidFill>
                  <a:schemeClr val="tx1"/>
                </a:solidFill>
                <a:latin typeface="+mn-lt"/>
              </a:rPr>
              <a:t>Le </a:t>
            </a:r>
            <a:r>
              <a:rPr lang="fr-FR" sz="1000" dirty="0">
                <a:solidFill>
                  <a:schemeClr val="tx1"/>
                </a:solidFill>
                <a:latin typeface="+mn-lt"/>
              </a:rPr>
              <a:t>changement climatique et l’augmentation des risques induits présentent ainsi un fort enjeu </a:t>
            </a:r>
            <a:r>
              <a:rPr lang="fr-FR" sz="1000" b="0" dirty="0">
                <a:solidFill>
                  <a:schemeClr val="tx1"/>
                </a:solidFill>
                <a:latin typeface="+mn-lt"/>
              </a:rPr>
              <a:t>sociétal : l’intégralité des territoires se retrouve exposée et la vulnérabilité des personnes fragiles se retrouve plus particulièrement accrue </a:t>
            </a:r>
            <a:r>
              <a:rPr lang="fr-FR" sz="1000" b="0" dirty="0">
                <a:solidFill>
                  <a:schemeClr val="tx1"/>
                </a:solidFill>
              </a:rPr>
              <a:t>(personnes de plus de 65 ans, nourrissons, personnes à mobilité réduite…).  </a:t>
            </a:r>
          </a:p>
          <a:p>
            <a:pPr algn="just">
              <a:spcBef>
                <a:spcPts val="1800"/>
              </a:spcBef>
            </a:pPr>
            <a:r>
              <a:rPr lang="fr-FR" sz="1050" dirty="0"/>
              <a:t>LES PCAET, UNE POSSIBILITE D’ANTICIPATION DE L’AUGMENTATION DES RISQUES </a:t>
            </a:r>
          </a:p>
          <a:p>
            <a:pPr marL="0" indent="0" algn="just">
              <a:buNone/>
            </a:pPr>
            <a:r>
              <a:rPr lang="fr-FR" sz="1000" b="0" dirty="0">
                <a:solidFill>
                  <a:schemeClr val="tx1"/>
                </a:solidFill>
                <a:latin typeface="+mn-lt"/>
              </a:rPr>
              <a:t>Le Centre Européen de Prévention des Inondation souligne que même en réduisant de manière significative l’émission de gaz à effet de serre, une augmentation supplémentaire de 1 °C de la température moyenne mondiale est inéluctable d’ici la fin du siècle. Un bâtiment construit aujourd’hui en subira les conséquences. </a:t>
            </a:r>
            <a:r>
              <a:rPr lang="fr-FR" sz="1000" dirty="0">
                <a:solidFill>
                  <a:schemeClr val="tx1"/>
                </a:solidFill>
                <a:latin typeface="+mn-lt"/>
              </a:rPr>
              <a:t>Il</a:t>
            </a:r>
            <a:r>
              <a:rPr lang="fr-FR" sz="1000" b="0" dirty="0">
                <a:solidFill>
                  <a:schemeClr val="tx1"/>
                </a:solidFill>
                <a:latin typeface="+mn-lt"/>
              </a:rPr>
              <a:t> </a:t>
            </a:r>
            <a:r>
              <a:rPr lang="fr-FR" sz="1000" dirty="0">
                <a:solidFill>
                  <a:schemeClr val="tx1"/>
                </a:solidFill>
                <a:latin typeface="+mn-lt"/>
              </a:rPr>
              <a:t>est donc indispensable d’adapter les territoires aux impacts du changement climatique</a:t>
            </a:r>
            <a:r>
              <a:rPr lang="fr-FR" sz="1000" b="0" dirty="0">
                <a:solidFill>
                  <a:schemeClr val="tx1"/>
                </a:solidFill>
                <a:latin typeface="+mn-lt"/>
              </a:rPr>
              <a:t>.</a:t>
            </a:r>
          </a:p>
          <a:p>
            <a:pPr marL="0" indent="0" algn="just">
              <a:buFont typeface="Wingdings" panose="05000000000000000000" pitchFamily="2" charset="2"/>
              <a:buNone/>
            </a:pPr>
            <a:r>
              <a:rPr lang="fr-FR" sz="1000" b="0" dirty="0">
                <a:solidFill>
                  <a:schemeClr val="bg1"/>
                </a:solidFill>
                <a:latin typeface="+mn-lt"/>
              </a:rPr>
              <a:t>particulièrement</a:t>
            </a:r>
          </a:p>
          <a:p>
            <a:pPr marL="0" indent="0" algn="just">
              <a:buFont typeface="Wingdings" panose="05000000000000000000" pitchFamily="2" charset="2"/>
              <a:buNone/>
            </a:pPr>
            <a:endParaRPr lang="fr-FR" sz="1000" b="0" dirty="0">
              <a:solidFill>
                <a:schemeClr val="bg1"/>
              </a:solidFill>
              <a:latin typeface="+mn-lt"/>
            </a:endParaRPr>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272143" y="516154"/>
            <a:ext cx="8871857" cy="398247"/>
          </a:xfrm>
        </p:spPr>
        <p:txBody>
          <a:bodyPr>
            <a:normAutofit/>
          </a:bodyPr>
          <a:lstStyle/>
          <a:p>
            <a:pPr algn="ctr"/>
            <a:r>
              <a:rPr lang="fr-FR" dirty="0"/>
              <a:t>LE CHANGEMENT CLIMATIQUE ET LES RISQUES MAJEURS - Généralités</a:t>
            </a:r>
          </a:p>
        </p:txBody>
      </p:sp>
    </p:spTree>
    <p:extLst>
      <p:ext uri="{BB962C8B-B14F-4D97-AF65-F5344CB8AC3E}">
        <p14:creationId xmlns:p14="http://schemas.microsoft.com/office/powerpoint/2010/main" val="15181749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134</a:t>
            </a:fld>
            <a:endParaRPr lang="fr-FR" dirty="0"/>
          </a:p>
        </p:txBody>
      </p:sp>
      <p:sp>
        <p:nvSpPr>
          <p:cNvPr id="3" name="Espace réservé du texte 2"/>
          <p:cNvSpPr>
            <a:spLocks noGrp="1"/>
          </p:cNvSpPr>
          <p:nvPr>
            <p:ph type="body" sz="quarter" idx="13"/>
          </p:nvPr>
        </p:nvSpPr>
        <p:spPr>
          <a:xfrm>
            <a:off x="272143" y="535178"/>
            <a:ext cx="8871857" cy="430123"/>
          </a:xfrm>
        </p:spPr>
        <p:txBody>
          <a:bodyPr/>
          <a:lstStyle/>
          <a:p>
            <a:pPr algn="ctr"/>
            <a:r>
              <a:rPr lang="fr-FR" dirty="0"/>
              <a:t>DOCUMENTS CADRES - Généralités</a:t>
            </a:r>
          </a:p>
        </p:txBody>
      </p:sp>
      <p:sp>
        <p:nvSpPr>
          <p:cNvPr id="4" name="Espace réservé du texte 3"/>
          <p:cNvSpPr>
            <a:spLocks noGrp="1"/>
          </p:cNvSpPr>
          <p:nvPr>
            <p:ph type="body" sz="quarter" idx="14"/>
          </p:nvPr>
        </p:nvSpPr>
        <p:spPr>
          <a:xfrm>
            <a:off x="5279571" y="1156606"/>
            <a:ext cx="3446463" cy="4977947"/>
          </a:xfrm>
        </p:spPr>
        <p:txBody>
          <a:bodyPr/>
          <a:lstStyle/>
          <a:p>
            <a:pPr algn="just">
              <a:spcBef>
                <a:spcPts val="1800"/>
              </a:spcBef>
            </a:pPr>
            <a:r>
              <a:rPr lang="fr-FR" sz="1000" dirty="0"/>
              <a:t>PROGRAMME D’ACTIONS DE PRÉVENTION DES INONDATIONS</a:t>
            </a:r>
          </a:p>
          <a:p>
            <a:pPr marL="0" lvl="0" indent="0" algn="just">
              <a:buNone/>
            </a:pPr>
            <a:r>
              <a:rPr lang="fr-FR" sz="1000" b="0" dirty="0">
                <a:solidFill>
                  <a:schemeClr val="tx1"/>
                </a:solidFill>
              </a:rPr>
              <a:t>Lancés en 2002, les Programmes d’Actions de Prévention des Inondations (PAPI) visent à promouvoir une gestion intégrée des risques d’inondation en vue de réduire les </a:t>
            </a:r>
            <a:r>
              <a:rPr lang="fr-FR" sz="1000" b="0" dirty="0">
                <a:solidFill>
                  <a:schemeClr val="tx1"/>
                </a:solidFill>
                <a:latin typeface="+mn-lt"/>
              </a:rPr>
              <a:t>conséquences dommageables sur la santé humaine, les biens, les activités économiques et l’environnement. Outil de contractualisation entre l’État et les collectivités, le dispositif PAPI permet la mise en œuvre d’une politique globale des inondations, pensée à l’échelle du bassin de risque.</a:t>
            </a:r>
          </a:p>
          <a:p>
            <a:pPr marL="0" indent="0" algn="just">
              <a:spcBef>
                <a:spcPts val="1200"/>
              </a:spcBef>
              <a:buNone/>
            </a:pPr>
            <a:r>
              <a:rPr lang="fr-FR" i="1" dirty="0"/>
              <a:t>Accords Cadres européens et arrêtés </a:t>
            </a:r>
            <a:r>
              <a:rPr lang="fr-FR" i="1" dirty="0" err="1"/>
              <a:t>TMD</a:t>
            </a:r>
            <a:endParaRPr lang="fr-FR" i="1" dirty="0"/>
          </a:p>
          <a:p>
            <a:pPr marL="0" indent="0" algn="just">
              <a:spcBef>
                <a:spcPts val="1200"/>
              </a:spcBef>
              <a:buNone/>
            </a:pPr>
            <a:r>
              <a:rPr lang="fr-FR" sz="1000" b="0" dirty="0">
                <a:solidFill>
                  <a:schemeClr val="tx1"/>
                </a:solidFill>
                <a:latin typeface="+mn-lt"/>
              </a:rPr>
              <a:t>Le transport routier est régi par </a:t>
            </a:r>
            <a:r>
              <a:rPr lang="fr-FR" sz="1000" dirty="0">
                <a:solidFill>
                  <a:schemeClr val="tx1"/>
                </a:solidFill>
                <a:latin typeface="+mn-lt"/>
              </a:rPr>
              <a:t>l’accord européen </a:t>
            </a:r>
            <a:r>
              <a:rPr lang="fr-FR" sz="1000" dirty="0" err="1">
                <a:solidFill>
                  <a:schemeClr val="tx1"/>
                </a:solidFill>
                <a:latin typeface="+mn-lt"/>
              </a:rPr>
              <a:t>ADR</a:t>
            </a:r>
            <a:r>
              <a:rPr lang="fr-FR" sz="1000" dirty="0">
                <a:solidFill>
                  <a:schemeClr val="tx1"/>
                </a:solidFill>
                <a:latin typeface="+mn-lt"/>
              </a:rPr>
              <a:t> </a:t>
            </a:r>
            <a:r>
              <a:rPr lang="fr-FR" sz="1000" b="0" dirty="0">
                <a:solidFill>
                  <a:schemeClr val="tx1"/>
                </a:solidFill>
                <a:latin typeface="+mn-lt"/>
              </a:rPr>
              <a:t>du 30 septembre 1957, modifié à plusieurs reprises. En France, l’ADR est complété par un arrêté spécifique, dit « </a:t>
            </a:r>
            <a:r>
              <a:rPr lang="fr-FR" sz="1000" dirty="0">
                <a:solidFill>
                  <a:schemeClr val="tx1"/>
                </a:solidFill>
                <a:latin typeface="+mn-lt"/>
              </a:rPr>
              <a:t>arrêté relatif au transport de marchandises dangereuses (TMD)</a:t>
            </a:r>
            <a:r>
              <a:rPr lang="fr-FR" sz="1000" b="0" dirty="0">
                <a:solidFill>
                  <a:schemeClr val="tx1"/>
                </a:solidFill>
                <a:latin typeface="+mn-lt"/>
              </a:rPr>
              <a:t> », pour les modes de transport routier, ferroviaire et par voie de navigation intérieure. Celui-ci a été remplacé en 29 mai et regroupe désormais les prescriptions relatives aux modes routier, ferroviaire (</a:t>
            </a:r>
            <a:r>
              <a:rPr lang="fr-FR" sz="1000" b="0" dirty="0" err="1">
                <a:solidFill>
                  <a:schemeClr val="tx1"/>
                </a:solidFill>
                <a:latin typeface="+mn-lt"/>
              </a:rPr>
              <a:t>RID</a:t>
            </a:r>
            <a:r>
              <a:rPr lang="fr-FR" sz="1000" b="0" dirty="0">
                <a:solidFill>
                  <a:schemeClr val="tx1"/>
                </a:solidFill>
                <a:latin typeface="+mn-lt"/>
              </a:rPr>
              <a:t>) et fluvial (ADN). Dans ce cadre, les marchandises sont identifiées en fonction de leur classe de danger ainsi que d’un numéro d’identification international dit </a:t>
            </a:r>
            <a:r>
              <a:rPr lang="fr-FR" sz="1000" b="0" dirty="0" err="1">
                <a:solidFill>
                  <a:schemeClr val="tx1"/>
                </a:solidFill>
                <a:latin typeface="+mn-lt"/>
              </a:rPr>
              <a:t>N°ONU</a:t>
            </a:r>
            <a:r>
              <a:rPr lang="fr-FR" sz="1000" b="0" dirty="0">
                <a:solidFill>
                  <a:schemeClr val="tx1"/>
                </a:solidFill>
                <a:latin typeface="+mn-lt"/>
              </a:rPr>
              <a:t> qui est propre à chaque matière ou à une rubrique générique. D’autre part la réglementation </a:t>
            </a:r>
            <a:r>
              <a:rPr lang="fr-FR" sz="1000" b="0" dirty="0" err="1">
                <a:solidFill>
                  <a:schemeClr val="tx1"/>
                </a:solidFill>
                <a:latin typeface="+mn-lt"/>
              </a:rPr>
              <a:t>ADR</a:t>
            </a:r>
            <a:r>
              <a:rPr lang="fr-FR" sz="1000" b="0" dirty="0">
                <a:solidFill>
                  <a:schemeClr val="tx1"/>
                </a:solidFill>
                <a:latin typeface="+mn-lt"/>
              </a:rPr>
              <a:t> impose des règles de construction, d’entretien et d’utilisation des véhicules transportant des matières dangereuses. Enfin, depuis 1987, le protocole européen « </a:t>
            </a:r>
            <a:r>
              <a:rPr lang="fr-FR" sz="1000" dirty="0" err="1">
                <a:solidFill>
                  <a:schemeClr val="tx1"/>
                </a:solidFill>
                <a:latin typeface="+mn-lt"/>
              </a:rPr>
              <a:t>Transaid</a:t>
            </a:r>
            <a:r>
              <a:rPr lang="fr-FR" sz="1000" dirty="0">
                <a:solidFill>
                  <a:schemeClr val="tx1"/>
                </a:solidFill>
                <a:latin typeface="+mn-lt"/>
              </a:rPr>
              <a:t> </a:t>
            </a:r>
            <a:r>
              <a:rPr lang="fr-FR" sz="1000" b="0" dirty="0">
                <a:solidFill>
                  <a:schemeClr val="tx1"/>
                </a:solidFill>
                <a:latin typeface="+mn-lt"/>
              </a:rPr>
              <a:t>» permet de faire appel à l’industrie la plus proche du lieu de l’accident pour mettre à disposition ses compétences (matériel, personnel formé) en regard de la matière dangereuse concernée.</a:t>
            </a:r>
          </a:p>
          <a:p>
            <a:pPr marL="0" indent="0" algn="just">
              <a:spcBef>
                <a:spcPts val="300"/>
              </a:spcBef>
              <a:buNone/>
            </a:pPr>
            <a:r>
              <a:rPr lang="fr-FR" sz="1000" b="0" dirty="0">
                <a:solidFill>
                  <a:schemeClr val="tx1"/>
                </a:solidFill>
                <a:latin typeface="+mn-lt"/>
              </a:rPr>
              <a:t>Par rapport au </a:t>
            </a:r>
            <a:r>
              <a:rPr lang="fr-FR" sz="1000" b="0" dirty="0" err="1">
                <a:solidFill>
                  <a:schemeClr val="tx1"/>
                </a:solidFill>
                <a:latin typeface="+mn-lt"/>
              </a:rPr>
              <a:t>TMD</a:t>
            </a:r>
            <a:r>
              <a:rPr lang="fr-FR" sz="1000" b="0" dirty="0">
                <a:solidFill>
                  <a:schemeClr val="tx1"/>
                </a:solidFill>
                <a:latin typeface="+mn-lt"/>
              </a:rPr>
              <a:t> par canalisation, </a:t>
            </a:r>
            <a:r>
              <a:rPr lang="fr-FR" sz="1000" dirty="0">
                <a:solidFill>
                  <a:schemeClr val="tx1"/>
                </a:solidFill>
                <a:latin typeface="+mn-lt"/>
              </a:rPr>
              <a:t>l’arrêté du 5 mars 2014 impose l’instauration autour des canalisations de trois zones de sécurité </a:t>
            </a:r>
            <a:r>
              <a:rPr lang="fr-FR" sz="1000" b="0" dirty="0">
                <a:solidFill>
                  <a:schemeClr val="tx1"/>
                </a:solidFill>
                <a:latin typeface="+mn-lt"/>
              </a:rPr>
              <a:t>en fonction de la dangerosité du produit transporté qui définissent les distances de sécurité par rapport à l’axe de la canalisation. Ces espaces sont couverts par des Servitudes permettant de maîtriser l’urbanisation au sein de ces zones de dangers. </a:t>
            </a:r>
          </a:p>
          <a:p>
            <a:pPr marL="0" indent="0" algn="just">
              <a:buNone/>
            </a:pPr>
            <a:endParaRPr lang="fr-FR" sz="1000" b="0" dirty="0">
              <a:solidFill>
                <a:schemeClr val="tx1"/>
              </a:solidFill>
              <a:latin typeface="+mn-lt"/>
            </a:endParaRPr>
          </a:p>
          <a:p>
            <a:pPr marL="0" indent="0" algn="just">
              <a:buNone/>
            </a:pPr>
            <a:endParaRPr lang="fr-FR" sz="1000" u="sng" dirty="0">
              <a:solidFill>
                <a:schemeClr val="tx1"/>
              </a:solidFill>
              <a:latin typeface="+mn-lt"/>
            </a:endParaRPr>
          </a:p>
          <a:p>
            <a:pPr marL="0" indent="0" algn="just">
              <a:buNone/>
            </a:pPr>
            <a:endParaRPr lang="fr-FR" sz="1000" u="sng" dirty="0">
              <a:solidFill>
                <a:schemeClr val="tx1"/>
              </a:solidFill>
              <a:latin typeface="+mn-lt"/>
            </a:endParaRPr>
          </a:p>
          <a:p>
            <a:pPr marL="0" indent="0" algn="just">
              <a:buNone/>
            </a:pPr>
            <a:endParaRPr lang="fr-FR" sz="1000" b="0" dirty="0">
              <a:solidFill>
                <a:schemeClr val="tx1"/>
              </a:solidFill>
              <a:latin typeface="+mn-lt"/>
            </a:endParaRPr>
          </a:p>
          <a:p>
            <a:endParaRPr lang="fr-FR" dirty="0"/>
          </a:p>
        </p:txBody>
      </p:sp>
      <p:sp>
        <p:nvSpPr>
          <p:cNvPr id="11" name="Espace réservé du texte 3"/>
          <p:cNvSpPr txBox="1">
            <a:spLocks/>
          </p:cNvSpPr>
          <p:nvPr/>
        </p:nvSpPr>
        <p:spPr>
          <a:xfrm>
            <a:off x="262088" y="1240971"/>
            <a:ext cx="4658254" cy="5246915"/>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Bef>
                <a:spcPts val="1800"/>
              </a:spcBef>
            </a:pPr>
            <a:r>
              <a:rPr lang="fr-FR" dirty="0"/>
              <a:t>LES PLANS DE PRÉVENTIONS DES RISQUES NATURELS (</a:t>
            </a:r>
            <a:r>
              <a:rPr lang="fr-FR" dirty="0" err="1"/>
              <a:t>PPRN</a:t>
            </a:r>
            <a:r>
              <a:rPr lang="fr-FR" dirty="0"/>
              <a:t>)</a:t>
            </a:r>
          </a:p>
          <a:p>
            <a:pPr marL="0" indent="0" algn="just">
              <a:buNone/>
            </a:pPr>
            <a:r>
              <a:rPr lang="fr-FR" sz="1000" b="0" dirty="0">
                <a:solidFill>
                  <a:schemeClr val="tx1"/>
                </a:solidFill>
                <a:latin typeface="+mn-lt"/>
              </a:rPr>
              <a:t>La loi d'indemnisation des catastrophes naturelles (n° 82-600 du 13/07/1982) a été suivie du décret d'application du 3 mai 1984 instituant les plans d'exposition aux risques (PER). Ceux-ci visaient l'interdiction de nouvelles constructions dans les zones les plus exposées d'une part, et des prescriptions spéciales pour les constructions nouvelles autorisées dans les zones moins exposées, associées à la prescription de travaux pour réduire la vulnérabilité du bâti existant, d'autre part. La loi n°95-101 du 2 février 1995 relative au renforcement de la protection de l'environnement, dite loi Barnier remplace les </a:t>
            </a:r>
            <a:r>
              <a:rPr lang="fr-FR" sz="1000" b="0" dirty="0" err="1">
                <a:solidFill>
                  <a:schemeClr val="tx1"/>
                </a:solidFill>
                <a:latin typeface="+mn-lt"/>
              </a:rPr>
              <a:t>PSS</a:t>
            </a:r>
            <a:r>
              <a:rPr lang="fr-FR" sz="1000" b="0" dirty="0">
                <a:solidFill>
                  <a:schemeClr val="tx1"/>
                </a:solidFill>
                <a:latin typeface="+mn-lt"/>
              </a:rPr>
              <a:t> (Plans de Surfaces Submersibles) (loi de 1935), les PER (Plans d’exposition aux risques) (loi de 1982), ainsi que les périmètres R111-3 (périmètres établis pour la prévention d'un risque en application d'un ancien article R111-3 du code de l'urbanisme) par les Plans de Prévention des Risques naturels prévisibles (</a:t>
            </a:r>
            <a:r>
              <a:rPr lang="fr-FR" sz="1000" b="0" dirty="0" err="1">
                <a:solidFill>
                  <a:schemeClr val="tx1"/>
                </a:solidFill>
                <a:latin typeface="+mn-lt"/>
              </a:rPr>
              <a:t>PPR</a:t>
            </a:r>
            <a:r>
              <a:rPr lang="fr-FR" sz="1000" b="0" dirty="0">
                <a:solidFill>
                  <a:schemeClr val="tx1"/>
                </a:solidFill>
                <a:latin typeface="+mn-lt"/>
              </a:rPr>
              <a:t>). Les périmètres R111-3 ont la même portée juridique que les </a:t>
            </a:r>
            <a:r>
              <a:rPr lang="fr-FR" sz="1000" b="0" dirty="0" err="1">
                <a:solidFill>
                  <a:schemeClr val="tx1"/>
                </a:solidFill>
                <a:latin typeface="+mn-lt"/>
              </a:rPr>
              <a:t>PPR</a:t>
            </a:r>
            <a:r>
              <a:rPr lang="fr-FR" sz="1000" b="0" dirty="0">
                <a:solidFill>
                  <a:schemeClr val="tx1"/>
                </a:solidFill>
                <a:latin typeface="+mn-lt"/>
              </a:rPr>
              <a:t>. Les zones à risques délimitées listent des mesures de prévention, protection et sauvegarde des personnes et des biens à mettre en œuvre, pour supprimer ou limiter les impacts négatifs des événements exceptionnels.</a:t>
            </a:r>
          </a:p>
          <a:p>
            <a:pPr marL="0" indent="0" algn="just">
              <a:buNone/>
            </a:pPr>
            <a:r>
              <a:rPr lang="fr-FR" sz="1000" dirty="0">
                <a:solidFill>
                  <a:schemeClr val="tx1"/>
                </a:solidFill>
              </a:rPr>
              <a:t>Le territoire de la Communauté de communes EABL est concerné par un PPRN.</a:t>
            </a:r>
          </a:p>
          <a:p>
            <a:pPr algn="just">
              <a:spcBef>
                <a:spcPts val="1800"/>
              </a:spcBef>
            </a:pPr>
            <a:r>
              <a:rPr lang="fr-FR" dirty="0"/>
              <a:t>LA DIRECTIVE INONDATION</a:t>
            </a:r>
          </a:p>
          <a:p>
            <a:pPr marL="0" indent="0" algn="just">
              <a:spcBef>
                <a:spcPts val="0"/>
              </a:spcBef>
              <a:buNone/>
            </a:pPr>
            <a:r>
              <a:rPr lang="fr-FR" sz="1000" b="0" dirty="0">
                <a:solidFill>
                  <a:schemeClr val="tx1"/>
                </a:solidFill>
                <a:latin typeface="+mn-lt"/>
              </a:rPr>
              <a:t>La Directive Inondation (DI) du 23 octobre 2007 a pour principal objectif d’établir un cadre pour l’évaluation et la gestion globale des risques d’inondations. Elle a été transposée en droit français par l'article 221 de la Loi d'Engagement National pour l'Environnement (dite «</a:t>
            </a:r>
            <a:r>
              <a:rPr lang="fr-FR" sz="1000" b="0" dirty="0" err="1">
                <a:solidFill>
                  <a:schemeClr val="tx1"/>
                </a:solidFill>
                <a:latin typeface="+mn-lt"/>
              </a:rPr>
              <a:t>LENE</a:t>
            </a:r>
            <a:r>
              <a:rPr lang="fr-FR" sz="1000" b="0" dirty="0">
                <a:solidFill>
                  <a:schemeClr val="tx1"/>
                </a:solidFill>
                <a:latin typeface="+mn-lt"/>
              </a:rPr>
              <a:t>» du 12 juillet 2010) et le décret n° 2011-227 du 2 mars 2011 relatif à l'évaluation et à la gestion des risques d'inondation. Cette transposition prévoit une mise en œuvre à trois niveaux :</a:t>
            </a:r>
          </a:p>
          <a:p>
            <a:pPr algn="just">
              <a:spcBef>
                <a:spcPts val="0"/>
              </a:spcBef>
              <a:buClr>
                <a:srgbClr val="218BC7"/>
              </a:buClr>
              <a:buSzPct val="80000"/>
            </a:pPr>
            <a:r>
              <a:rPr lang="fr-FR" sz="1000" b="0" dirty="0">
                <a:solidFill>
                  <a:schemeClr val="tx1"/>
                </a:solidFill>
                <a:latin typeface="+mn-lt"/>
              </a:rPr>
              <a:t>national, avec la définition d’une Stratégie Nationale de Gestion des Risques d'Inondations (</a:t>
            </a:r>
            <a:r>
              <a:rPr lang="fr-FR" sz="1000" b="0" dirty="0" err="1">
                <a:solidFill>
                  <a:schemeClr val="tx1"/>
                </a:solidFill>
                <a:latin typeface="+mn-lt"/>
              </a:rPr>
              <a:t>SNGRI</a:t>
            </a:r>
            <a:r>
              <a:rPr lang="fr-FR" sz="1000" b="0" dirty="0">
                <a:solidFill>
                  <a:schemeClr val="tx1"/>
                </a:solidFill>
                <a:latin typeface="+mn-lt"/>
              </a:rPr>
              <a:t>),</a:t>
            </a:r>
          </a:p>
          <a:p>
            <a:pPr algn="just">
              <a:spcBef>
                <a:spcPts val="0"/>
              </a:spcBef>
              <a:buClr>
                <a:srgbClr val="218BC7"/>
              </a:buClr>
              <a:buSzPct val="80000"/>
            </a:pPr>
            <a:r>
              <a:rPr lang="fr-FR" sz="1000" b="0" dirty="0">
                <a:solidFill>
                  <a:schemeClr val="tx1"/>
                </a:solidFill>
                <a:latin typeface="+mn-lt"/>
              </a:rPr>
              <a:t>du district hydrographique (ici le bassin Loire-Bretagne) : un Plan de Gestion des Risques d'Inondation (</a:t>
            </a:r>
            <a:r>
              <a:rPr lang="fr-FR" sz="1000" b="0" dirty="0" err="1">
                <a:solidFill>
                  <a:schemeClr val="tx1"/>
                </a:solidFill>
                <a:latin typeface="+mn-lt"/>
              </a:rPr>
              <a:t>PGRI</a:t>
            </a:r>
            <a:r>
              <a:rPr lang="fr-FR" sz="1000" b="0" dirty="0">
                <a:solidFill>
                  <a:schemeClr val="tx1"/>
                </a:solidFill>
                <a:latin typeface="+mn-lt"/>
              </a:rPr>
              <a:t>) formalise la politique de gestion des inondations à l'échelle du district, et en particulier pour les TRI ;</a:t>
            </a:r>
          </a:p>
          <a:p>
            <a:pPr algn="just">
              <a:spcBef>
                <a:spcPts val="0"/>
              </a:spcBef>
              <a:buClr>
                <a:srgbClr val="218BC7"/>
              </a:buClr>
              <a:buSzPct val="80000"/>
            </a:pPr>
            <a:r>
              <a:rPr lang="fr-FR" sz="1000" b="0" dirty="0">
                <a:solidFill>
                  <a:schemeClr val="tx1"/>
                </a:solidFill>
                <a:latin typeface="+mn-lt"/>
              </a:rPr>
              <a:t>Des territoires à Risques Importants d'inondation (TRI). A l’échelle du bassin Loire-Bretagne, 22 TRI ont été arrêtés en 2012.</a:t>
            </a:r>
          </a:p>
          <a:p>
            <a:pPr marL="0" indent="0" algn="just">
              <a:buNone/>
            </a:pPr>
            <a:r>
              <a:rPr lang="fr-FR" sz="1000" dirty="0">
                <a:solidFill>
                  <a:schemeClr val="tx1"/>
                </a:solidFill>
                <a:latin typeface="+mn-lt"/>
              </a:rPr>
              <a:t>Le territoire de la Communauté de communes EABL n’est pas concerné par de TRI. </a:t>
            </a:r>
            <a:r>
              <a:rPr lang="fr-FR" sz="1000" b="0" dirty="0">
                <a:solidFill>
                  <a:schemeClr val="tx1"/>
                </a:solidFill>
                <a:latin typeface="+mn-lt"/>
              </a:rPr>
              <a:t>Le PGRI est le volet « inondation » du SDAGE.</a:t>
            </a:r>
            <a:endParaRPr lang="fr-FR" sz="1000" dirty="0">
              <a:solidFill>
                <a:schemeClr val="tx1"/>
              </a:solidFill>
            </a:endParaRPr>
          </a:p>
          <a:p>
            <a:pPr marL="0" indent="0" algn="just">
              <a:buNone/>
            </a:pPr>
            <a:endParaRPr lang="fr-FR" sz="1000" dirty="0">
              <a:solidFill>
                <a:schemeClr val="tx1"/>
              </a:solidFill>
            </a:endParaRPr>
          </a:p>
          <a:p>
            <a:pPr marL="0" indent="0" algn="just">
              <a:buNone/>
            </a:pPr>
            <a:endParaRPr lang="fr-FR" sz="1000" u="sng" dirty="0">
              <a:solidFill>
                <a:schemeClr val="tx1"/>
              </a:solidFill>
              <a:latin typeface="+mn-lt"/>
            </a:endParaRPr>
          </a:p>
        </p:txBody>
      </p:sp>
    </p:spTree>
    <p:extLst>
      <p:ext uri="{BB962C8B-B14F-4D97-AF65-F5344CB8AC3E}">
        <p14:creationId xmlns:p14="http://schemas.microsoft.com/office/powerpoint/2010/main" val="20000842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135</a:t>
            </a:fld>
            <a:endParaRPr lang="fr-FR" dirty="0">
              <a:solidFill>
                <a:prstClr val="black">
                  <a:tint val="75000"/>
                </a:prstClr>
              </a:solidFill>
            </a:endParaRPr>
          </a:p>
        </p:txBody>
      </p:sp>
      <p:sp>
        <p:nvSpPr>
          <p:cNvPr id="3" name="Espace réservé du texte 2"/>
          <p:cNvSpPr>
            <a:spLocks noGrp="1"/>
          </p:cNvSpPr>
          <p:nvPr>
            <p:ph type="body" sz="quarter" idx="13"/>
          </p:nvPr>
        </p:nvSpPr>
        <p:spPr>
          <a:xfrm>
            <a:off x="342900" y="535178"/>
            <a:ext cx="8801100" cy="430123"/>
          </a:xfrm>
        </p:spPr>
        <p:txBody>
          <a:bodyPr/>
          <a:lstStyle/>
          <a:p>
            <a:pPr algn="ctr"/>
            <a:r>
              <a:rPr lang="fr-FR" dirty="0"/>
              <a:t>LES RISQUES NATURELS - Zoom sur </a:t>
            </a:r>
            <a:r>
              <a:rPr lang="fr-FR" dirty="0" err="1"/>
              <a:t>Entr’Allier</a:t>
            </a:r>
            <a:r>
              <a:rPr lang="fr-FR" dirty="0"/>
              <a:t> Besbre Loire</a:t>
            </a:r>
          </a:p>
        </p:txBody>
      </p:sp>
      <p:sp>
        <p:nvSpPr>
          <p:cNvPr id="4" name="Espace réservé du texte 3"/>
          <p:cNvSpPr>
            <a:spLocks noGrp="1"/>
          </p:cNvSpPr>
          <p:nvPr>
            <p:ph type="body" sz="quarter" idx="14"/>
          </p:nvPr>
        </p:nvSpPr>
        <p:spPr>
          <a:xfrm>
            <a:off x="5385028" y="1330778"/>
            <a:ext cx="3446463" cy="4977947"/>
          </a:xfrm>
        </p:spPr>
        <p:txBody>
          <a:bodyPr/>
          <a:lstStyle/>
          <a:p>
            <a:r>
              <a:rPr lang="fr-FR" dirty="0"/>
              <a:t>DES RISQUES NATURELS BIEN IDENTIFIES AUX ABORDS DES COURS D’EAU</a:t>
            </a:r>
          </a:p>
          <a:p>
            <a:pPr marL="0" indent="0" algn="just">
              <a:buNone/>
            </a:pPr>
            <a:r>
              <a:rPr lang="fr-FR" sz="1000" b="0" dirty="0">
                <a:solidFill>
                  <a:schemeClr val="tx1"/>
                </a:solidFill>
                <a:latin typeface="+mn-lt"/>
              </a:rPr>
              <a:t>Encadré à l’ouest par l’Allier et à l’est par la Loire mais également traversé selon un axe nord-sud par la Besbre, le territoire est exposé au risque inondation et justifie ainsi la mise en place des : </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Plaine d’Allier approuvé le 23 Mai 2008 </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Fleuve Loire approuvé le 20 Juin 2001 et dont la révision a été prescrite en 2016.</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a:t>
            </a:r>
            <a:r>
              <a:rPr lang="fr-FR" sz="1000" b="0" dirty="0" err="1">
                <a:solidFill>
                  <a:schemeClr val="tx1"/>
                </a:solidFill>
                <a:latin typeface="+mn-lt"/>
              </a:rPr>
              <a:t>Jaligny</a:t>
            </a:r>
            <a:r>
              <a:rPr lang="fr-FR" sz="1000" b="0" dirty="0">
                <a:solidFill>
                  <a:schemeClr val="tx1"/>
                </a:solidFill>
                <a:latin typeface="+mn-lt"/>
              </a:rPr>
              <a:t> Rivière Besbre approuvé le 26 Janvier 1999</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Dompierre Rivière Besbre approuvé le 23 Décembre 1997</a:t>
            </a:r>
          </a:p>
          <a:p>
            <a:pPr marL="0" indent="0" algn="just">
              <a:buNone/>
            </a:pPr>
            <a:r>
              <a:rPr lang="fr-FR" sz="1000" b="0" dirty="0">
                <a:solidFill>
                  <a:schemeClr val="tx1"/>
                </a:solidFill>
                <a:latin typeface="+mn-lt"/>
              </a:rPr>
              <a:t>Plusieurs évènements sont par ailleurs recensés aux abords des cours d’eau (glissement, érosion de berges, coulée et effondrement).</a:t>
            </a:r>
          </a:p>
          <a:p>
            <a:pPr marL="0" indent="0" algn="just">
              <a:buNone/>
            </a:pPr>
            <a:r>
              <a:rPr lang="fr-FR" sz="1000" b="0" dirty="0">
                <a:solidFill>
                  <a:schemeClr val="tx1"/>
                </a:solidFill>
                <a:latin typeface="+mn-lt"/>
              </a:rPr>
              <a:t>Plusieurs secteurs du territoire intercommunal, principalement à proximité des cours d’eau, sont également soumis à un aléa fort retrait et gonflement des argiles et ainsi couvert par un </a:t>
            </a:r>
            <a:r>
              <a:rPr lang="fr-FR" sz="1000" b="0" dirty="0" err="1">
                <a:solidFill>
                  <a:schemeClr val="tx1"/>
                </a:solidFill>
                <a:latin typeface="+mn-lt"/>
              </a:rPr>
              <a:t>PPRn</a:t>
            </a:r>
            <a:r>
              <a:rPr lang="fr-FR" sz="1000" b="0" dirty="0">
                <a:solidFill>
                  <a:schemeClr val="tx1"/>
                </a:solidFill>
                <a:latin typeface="+mn-lt"/>
              </a:rPr>
              <a:t> spécifique approuvé le 22 Août 2008.</a:t>
            </a:r>
          </a:p>
          <a:p>
            <a:pPr marL="0" indent="0" algn="just">
              <a:buNone/>
            </a:pPr>
            <a:r>
              <a:rPr lang="fr-FR" sz="1000" b="0" dirty="0">
                <a:solidFill>
                  <a:schemeClr val="tx1"/>
                </a:solidFill>
                <a:latin typeface="+mn-lt"/>
              </a:rPr>
              <a:t>Des prescriptions ou interdictions sont associées à ces Plans de Prévention des Risques (inondations et/ou naturels), représentant des contraintes pour l’urbanisation des territoires.</a:t>
            </a:r>
          </a:p>
        </p:txBody>
      </p:sp>
      <p:pic>
        <p:nvPicPr>
          <p:cNvPr id="7" name="Image 6"/>
          <p:cNvPicPr>
            <a:picLocks noChangeAspect="1"/>
          </p:cNvPicPr>
          <p:nvPr/>
        </p:nvPicPr>
        <p:blipFill rotWithShape="1">
          <a:blip r:embed="rId2"/>
          <a:srcRect l="1608" t="5835"/>
          <a:stretch/>
        </p:blipFill>
        <p:spPr>
          <a:xfrm>
            <a:off x="0" y="1298885"/>
            <a:ext cx="5216630" cy="4696727"/>
          </a:xfrm>
          <a:prstGeom prst="rect">
            <a:avLst/>
          </a:prstGeom>
        </p:spPr>
      </p:pic>
      <p:pic>
        <p:nvPicPr>
          <p:cNvPr id="8" name="Image 7"/>
          <p:cNvPicPr>
            <a:picLocks noChangeAspect="1"/>
          </p:cNvPicPr>
          <p:nvPr/>
        </p:nvPicPr>
        <p:blipFill>
          <a:blip r:embed="rId3"/>
          <a:stretch>
            <a:fillRect/>
          </a:stretch>
        </p:blipFill>
        <p:spPr>
          <a:xfrm>
            <a:off x="167786" y="1434475"/>
            <a:ext cx="1318113" cy="1504972"/>
          </a:xfrm>
          <a:prstGeom prst="rect">
            <a:avLst/>
          </a:prstGeom>
        </p:spPr>
      </p:pic>
      <p:sp>
        <p:nvSpPr>
          <p:cNvPr id="9" name="ZoneTexte 8">
            <a:extLst>
              <a:ext uri="{FF2B5EF4-FFF2-40B4-BE49-F238E27FC236}">
                <a16:creationId xmlns:a16="http://schemas.microsoft.com/office/drawing/2014/main" id="{0047337F-AFCF-495B-A92F-2C92CC5065F0}"/>
              </a:ext>
            </a:extLst>
          </p:cNvPr>
          <p:cNvSpPr txBox="1"/>
          <p:nvPr/>
        </p:nvSpPr>
        <p:spPr>
          <a:xfrm>
            <a:off x="521574" y="5995612"/>
            <a:ext cx="4677919"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900" i="1" dirty="0">
                <a:latin typeface="+mj-lt"/>
              </a:rPr>
              <a:t>Localisation des risques naturels - Source : Even Conseil</a:t>
            </a:r>
          </a:p>
        </p:txBody>
      </p:sp>
    </p:spTree>
    <p:extLst>
      <p:ext uri="{BB962C8B-B14F-4D97-AF65-F5344CB8AC3E}">
        <p14:creationId xmlns:p14="http://schemas.microsoft.com/office/powerpoint/2010/main" val="26914709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136</a:t>
            </a:fld>
            <a:endParaRPr lang="fr-FR" dirty="0"/>
          </a:p>
        </p:txBody>
      </p:sp>
      <p:sp>
        <p:nvSpPr>
          <p:cNvPr id="4" name="Espace réservé du texte 3"/>
          <p:cNvSpPr>
            <a:spLocks noGrp="1"/>
          </p:cNvSpPr>
          <p:nvPr>
            <p:ph type="body" sz="quarter" idx="14"/>
          </p:nvPr>
        </p:nvSpPr>
        <p:spPr/>
        <p:txBody>
          <a:bodyPr/>
          <a:lstStyle/>
          <a:p>
            <a:r>
              <a:rPr lang="fr-FR" dirty="0"/>
              <a:t>DE NOMBREUX ARRETES DE CATASTROPHES NATURELLES</a:t>
            </a:r>
          </a:p>
          <a:p>
            <a:pPr marL="0" lvl="1" indent="0" algn="just">
              <a:spcBef>
                <a:spcPts val="750"/>
              </a:spcBef>
              <a:buClr>
                <a:srgbClr val="218BC7"/>
              </a:buClr>
              <a:buSzPct val="80000"/>
              <a:tabLst>
                <a:tab pos="266700" algn="l"/>
              </a:tabLst>
            </a:pPr>
            <a:r>
              <a:rPr lang="fr-FR" dirty="0">
                <a:latin typeface="+mn-lt"/>
              </a:rPr>
              <a:t>Les risques identifiés sont par ailleurs à l’origine de plusieurs catastrophes naturelles :</a:t>
            </a:r>
          </a:p>
          <a:p>
            <a:pPr marL="180975" lvl="1" indent="-180975" algn="just">
              <a:spcBef>
                <a:spcPts val="300"/>
              </a:spcBef>
              <a:buClr>
                <a:srgbClr val="218BC7"/>
              </a:buClr>
              <a:buSzPct val="80000"/>
              <a:buFont typeface="Wingdings" panose="05000000000000000000" pitchFamily="2" charset="2"/>
              <a:buChar char="§"/>
              <a:tabLst>
                <a:tab pos="266700" algn="l"/>
              </a:tabLst>
            </a:pPr>
            <a:r>
              <a:rPr lang="fr-FR" dirty="0">
                <a:latin typeface="+mn-lt"/>
              </a:rPr>
              <a:t>40 arrêtés de catastrophes naturelles enregistrés depuis 1982 ; </a:t>
            </a:r>
          </a:p>
          <a:p>
            <a:pPr marL="180975" lvl="1" indent="-180975" algn="just">
              <a:spcBef>
                <a:spcPts val="300"/>
              </a:spcBef>
              <a:buClr>
                <a:srgbClr val="218BC7"/>
              </a:buClr>
              <a:buSzPct val="80000"/>
              <a:buFont typeface="Wingdings" panose="05000000000000000000" pitchFamily="2" charset="2"/>
              <a:buChar char="§"/>
              <a:tabLst>
                <a:tab pos="266700" algn="l"/>
              </a:tabLst>
            </a:pPr>
            <a:r>
              <a:rPr lang="fr-FR" dirty="0">
                <a:latin typeface="+mn-lt"/>
              </a:rPr>
              <a:t>25 arrêtés consécutifs à des inondations ayant engendrées des coulées de boues et/ou des mouvements de terrains ;</a:t>
            </a:r>
          </a:p>
          <a:p>
            <a:pPr marL="180975" lvl="1" indent="-180975" algn="just">
              <a:spcBef>
                <a:spcPts val="300"/>
              </a:spcBef>
              <a:buClr>
                <a:srgbClr val="218BC7"/>
              </a:buClr>
              <a:buSzPct val="80000"/>
              <a:buFont typeface="Wingdings" panose="05000000000000000000" pitchFamily="2" charset="2"/>
              <a:buChar char="§"/>
              <a:tabLst>
                <a:tab pos="266700" algn="l"/>
              </a:tabLst>
            </a:pPr>
            <a:r>
              <a:rPr lang="fr-FR" dirty="0">
                <a:latin typeface="+mn-lt"/>
              </a:rPr>
              <a:t>14 arrêtés consécutifs à des épisodes de sécheresse ayant engendrés des mouvement de terrains.</a:t>
            </a:r>
          </a:p>
          <a:p>
            <a:pPr marL="0" indent="0">
              <a:buNone/>
            </a:pPr>
            <a:endParaRPr lang="fr-FR" dirty="0"/>
          </a:p>
        </p:txBody>
      </p:sp>
      <p:pic>
        <p:nvPicPr>
          <p:cNvPr id="5" name="Image 4"/>
          <p:cNvPicPr>
            <a:picLocks noChangeAspect="1"/>
          </p:cNvPicPr>
          <p:nvPr/>
        </p:nvPicPr>
        <p:blipFill rotWithShape="1">
          <a:blip r:embed="rId2"/>
          <a:srcRect l="1861" t="6251"/>
          <a:stretch/>
        </p:blipFill>
        <p:spPr>
          <a:xfrm>
            <a:off x="-1" y="1235374"/>
            <a:ext cx="5326063" cy="4817251"/>
          </a:xfrm>
          <a:prstGeom prst="rect">
            <a:avLst/>
          </a:prstGeom>
        </p:spPr>
      </p:pic>
      <p:pic>
        <p:nvPicPr>
          <p:cNvPr id="6" name="Image 5"/>
          <p:cNvPicPr>
            <a:picLocks noChangeAspect="1"/>
          </p:cNvPicPr>
          <p:nvPr/>
        </p:nvPicPr>
        <p:blipFill>
          <a:blip r:embed="rId3"/>
          <a:stretch>
            <a:fillRect/>
          </a:stretch>
        </p:blipFill>
        <p:spPr>
          <a:xfrm>
            <a:off x="237044" y="1505535"/>
            <a:ext cx="1058204" cy="796625"/>
          </a:xfrm>
          <a:prstGeom prst="rect">
            <a:avLst/>
          </a:prstGeom>
        </p:spPr>
      </p:pic>
      <p:sp>
        <p:nvSpPr>
          <p:cNvPr id="12" name="ZoneTexte 11">
            <a:extLst>
              <a:ext uri="{FF2B5EF4-FFF2-40B4-BE49-F238E27FC236}">
                <a16:creationId xmlns:a16="http://schemas.microsoft.com/office/drawing/2014/main" id="{0047337F-AFCF-495B-A92F-2C92CC5065F0}"/>
              </a:ext>
            </a:extLst>
          </p:cNvPr>
          <p:cNvSpPr txBox="1"/>
          <p:nvPr/>
        </p:nvSpPr>
        <p:spPr>
          <a:xfrm>
            <a:off x="766146" y="6052625"/>
            <a:ext cx="4677919"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900" i="1" dirty="0">
                <a:latin typeface="+mj-lt"/>
              </a:rPr>
              <a:t>Nombre d’arrêtés de catastrophes naturelles par commune - Source : Even Conseil</a:t>
            </a:r>
          </a:p>
        </p:txBody>
      </p:sp>
      <p:sp>
        <p:nvSpPr>
          <p:cNvPr id="13" name="Rectangle 12"/>
          <p:cNvSpPr/>
          <p:nvPr/>
        </p:nvSpPr>
        <p:spPr>
          <a:xfrm>
            <a:off x="5444065" y="3790639"/>
            <a:ext cx="3496735" cy="1323439"/>
          </a:xfrm>
          <a:prstGeom prst="rect">
            <a:avLst/>
          </a:prstGeom>
        </p:spPr>
        <p:txBody>
          <a:bodyPr wrap="square" numCol="1" spcCol="216000">
            <a:spAutoFit/>
          </a:bodyPr>
          <a:lstStyle/>
          <a:p>
            <a:pPr algn="just"/>
            <a:r>
              <a:rPr lang="fr-FR" sz="1000" dirty="0"/>
              <a:t>Les effets du changement climatique et notamment les conséquences financières et les impacts sur la population devront être appréhendés dans le cadre du PCAET. </a:t>
            </a:r>
          </a:p>
          <a:p>
            <a:pPr algn="just"/>
            <a:endParaRPr lang="fr-FR" sz="1000" dirty="0"/>
          </a:p>
          <a:p>
            <a:pPr algn="just"/>
            <a:r>
              <a:rPr lang="fr-FR" sz="1000" dirty="0"/>
              <a:t>De plus, au regard de la transition énergétique qui se met en place sur le territoire, il s’agira de veiller à la localisation des installations de production d’énergie renouvelables pour que leur fonctionnement ne soit pas altéré.</a:t>
            </a:r>
          </a:p>
        </p:txBody>
      </p:sp>
      <p:grpSp>
        <p:nvGrpSpPr>
          <p:cNvPr id="14" name="Groupe 13">
            <a:extLst>
              <a:ext uri="{FF2B5EF4-FFF2-40B4-BE49-F238E27FC236}">
                <a16:creationId xmlns:a16="http://schemas.microsoft.com/office/drawing/2014/main" id="{DC0558F0-C39C-4364-8C34-E6509D48D7E9}"/>
              </a:ext>
            </a:extLst>
          </p:cNvPr>
          <p:cNvGrpSpPr/>
          <p:nvPr/>
        </p:nvGrpSpPr>
        <p:grpSpPr>
          <a:xfrm>
            <a:off x="5446446" y="3446729"/>
            <a:ext cx="3494354" cy="1667349"/>
            <a:chOff x="5446446" y="3446729"/>
            <a:chExt cx="3494354" cy="1667349"/>
          </a:xfrm>
        </p:grpSpPr>
        <p:sp>
          <p:nvSpPr>
            <p:cNvPr id="15" name="Rectangle 14">
              <a:extLst>
                <a:ext uri="{FF2B5EF4-FFF2-40B4-BE49-F238E27FC236}">
                  <a16:creationId xmlns:a16="http://schemas.microsoft.com/office/drawing/2014/main" id="{38BF667B-2FC8-479B-953B-D7468AB604E5}"/>
                </a:ext>
              </a:extLst>
            </p:cNvPr>
            <p:cNvSpPr/>
            <p:nvPr/>
          </p:nvSpPr>
          <p:spPr>
            <a:xfrm>
              <a:off x="5456233" y="3746787"/>
              <a:ext cx="3484567" cy="1367291"/>
            </a:xfrm>
            <a:prstGeom prst="rect">
              <a:avLst/>
            </a:prstGeom>
            <a:noFill/>
            <a:ln w="1270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264ED13B-75ED-43A5-8592-30C2A41458AB}"/>
                </a:ext>
              </a:extLst>
            </p:cNvPr>
            <p:cNvSpPr/>
            <p:nvPr/>
          </p:nvSpPr>
          <p:spPr>
            <a:xfrm>
              <a:off x="5446446" y="3446729"/>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81BC3ECD-6847-4D91-82C0-4AE005B26969}"/>
                </a:ext>
              </a:extLst>
            </p:cNvPr>
            <p:cNvSpPr txBox="1"/>
            <p:nvPr/>
          </p:nvSpPr>
          <p:spPr>
            <a:xfrm>
              <a:off x="5467616" y="3473648"/>
              <a:ext cx="1679944" cy="246221"/>
            </a:xfrm>
            <a:prstGeom prst="rect">
              <a:avLst/>
            </a:prstGeom>
            <a:noFill/>
          </p:spPr>
          <p:txBody>
            <a:bodyPr wrap="square" rtlCol="0">
              <a:spAutoFit/>
            </a:bodyPr>
            <a:lstStyle/>
            <a:p>
              <a:r>
                <a:rPr lang="fr-FR" sz="1000" b="1" i="1" dirty="0">
                  <a:solidFill>
                    <a:schemeClr val="bg1"/>
                  </a:solidFill>
                </a:rPr>
                <a:t>Dans le cadre du PCAET...</a:t>
              </a:r>
            </a:p>
          </p:txBody>
        </p:sp>
      </p:grpSp>
      <p:sp>
        <p:nvSpPr>
          <p:cNvPr id="18" name="Espace réservé du texte 2"/>
          <p:cNvSpPr>
            <a:spLocks noGrp="1"/>
          </p:cNvSpPr>
          <p:nvPr>
            <p:ph type="body" sz="quarter" idx="13"/>
          </p:nvPr>
        </p:nvSpPr>
        <p:spPr>
          <a:xfrm>
            <a:off x="301215" y="535178"/>
            <a:ext cx="8842786" cy="430123"/>
          </a:xfrm>
        </p:spPr>
        <p:txBody>
          <a:bodyPr/>
          <a:lstStyle/>
          <a:p>
            <a:pPr algn="ctr"/>
            <a:r>
              <a:rPr lang="fr-FR" dirty="0"/>
              <a:t>LES RISQUES NATURELS - Zoom sur </a:t>
            </a:r>
            <a:r>
              <a:rPr lang="fr-FR" dirty="0" err="1"/>
              <a:t>Entr’Allier</a:t>
            </a:r>
            <a:r>
              <a:rPr lang="fr-FR" dirty="0"/>
              <a:t> Besbre Loire</a:t>
            </a:r>
          </a:p>
        </p:txBody>
      </p:sp>
    </p:spTree>
    <p:extLst>
      <p:ext uri="{BB962C8B-B14F-4D97-AF65-F5344CB8AC3E}">
        <p14:creationId xmlns:p14="http://schemas.microsoft.com/office/powerpoint/2010/main" val="4257549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137</a:t>
            </a:fld>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164341669"/>
              </p:ext>
            </p:extLst>
          </p:nvPr>
        </p:nvGraphicFramePr>
        <p:xfrm>
          <a:off x="620486" y="1219199"/>
          <a:ext cx="8142517" cy="5031407"/>
        </p:xfrm>
        <a:graphic>
          <a:graphicData uri="http://schemas.openxmlformats.org/drawingml/2006/table">
            <a:tbl>
              <a:tblPr>
                <a:solidFill>
                  <a:schemeClr val="accent1"/>
                </a:solidFill>
                <a:tableStyleId>{5C22544A-7EE6-4342-B048-85BDC9FD1C3A}</a:tableStyleId>
              </a:tblPr>
              <a:tblGrid>
                <a:gridCol w="2107474">
                  <a:extLst>
                    <a:ext uri="{9D8B030D-6E8A-4147-A177-3AD203B41FA5}">
                      <a16:colId xmlns:a16="http://schemas.microsoft.com/office/drawing/2014/main" val="20000"/>
                    </a:ext>
                  </a:extLst>
                </a:gridCol>
                <a:gridCol w="1478280">
                  <a:extLst>
                    <a:ext uri="{9D8B030D-6E8A-4147-A177-3AD203B41FA5}">
                      <a16:colId xmlns:a16="http://schemas.microsoft.com/office/drawing/2014/main" val="20001"/>
                    </a:ext>
                  </a:extLst>
                </a:gridCol>
                <a:gridCol w="1615440">
                  <a:extLst>
                    <a:ext uri="{9D8B030D-6E8A-4147-A177-3AD203B41FA5}">
                      <a16:colId xmlns:a16="http://schemas.microsoft.com/office/drawing/2014/main" val="20002"/>
                    </a:ext>
                  </a:extLst>
                </a:gridCol>
                <a:gridCol w="1815231">
                  <a:extLst>
                    <a:ext uri="{9D8B030D-6E8A-4147-A177-3AD203B41FA5}">
                      <a16:colId xmlns:a16="http://schemas.microsoft.com/office/drawing/2014/main" val="20003"/>
                    </a:ext>
                  </a:extLst>
                </a:gridCol>
                <a:gridCol w="1126092">
                  <a:extLst>
                    <a:ext uri="{9D8B030D-6E8A-4147-A177-3AD203B41FA5}">
                      <a16:colId xmlns:a16="http://schemas.microsoft.com/office/drawing/2014/main" val="20004"/>
                    </a:ext>
                  </a:extLst>
                </a:gridCol>
              </a:tblGrid>
              <a:tr h="322284">
                <a:tc>
                  <a:txBody>
                    <a:bodyPr/>
                    <a:lstStyle/>
                    <a:p>
                      <a:pPr algn="ctr" fontAlgn="b"/>
                      <a:r>
                        <a:rPr lang="fr-FR" sz="700" b="1" i="0" u="none" strike="noStrike" dirty="0">
                          <a:solidFill>
                            <a:schemeClr val="bg1"/>
                          </a:solidFill>
                          <a:effectLst/>
                          <a:latin typeface="Calibri" panose="020F0502020204030204" pitchFamily="34" charset="0"/>
                        </a:rPr>
                        <a:t>Risques</a:t>
                      </a:r>
                    </a:p>
                  </a:txBody>
                  <a:tcPr marL="3264" marR="3264" marT="3264" marB="0" anchor="ctr">
                    <a:solidFill>
                      <a:srgbClr val="549E39"/>
                    </a:solidFill>
                  </a:tcPr>
                </a:tc>
                <a:tc>
                  <a:txBody>
                    <a:bodyPr/>
                    <a:lstStyle/>
                    <a:p>
                      <a:pPr algn="ctr" fontAlgn="b"/>
                      <a:r>
                        <a:rPr lang="fr-FR" sz="700" b="1" i="0" u="none" strike="noStrike" dirty="0">
                          <a:solidFill>
                            <a:schemeClr val="bg1"/>
                          </a:solidFill>
                          <a:effectLst/>
                          <a:latin typeface="Calibri" panose="020F0502020204030204" pitchFamily="34" charset="0"/>
                        </a:rPr>
                        <a:t>Nombres d’arrêté</a:t>
                      </a:r>
                      <a:r>
                        <a:rPr lang="fr-FR" sz="700" b="1" i="0" u="none" strike="noStrike" baseline="0" dirty="0">
                          <a:solidFill>
                            <a:schemeClr val="bg1"/>
                          </a:solidFill>
                          <a:effectLst/>
                          <a:latin typeface="Calibri" panose="020F0502020204030204" pitchFamily="34" charset="0"/>
                        </a:rPr>
                        <a:t> de catastrophe naturelle/risques</a:t>
                      </a:r>
                      <a:endParaRPr lang="fr-FR" sz="700" b="1" i="0" u="none" strike="noStrike" dirty="0">
                        <a:solidFill>
                          <a:schemeClr val="bg1"/>
                        </a:solidFill>
                        <a:effectLst/>
                        <a:latin typeface="Calibri" panose="020F0502020204030204" pitchFamily="34" charset="0"/>
                      </a:endParaRPr>
                    </a:p>
                  </a:txBody>
                  <a:tcPr marL="3264" marR="3264" marT="3264" marB="0" anchor="ctr">
                    <a:solidFill>
                      <a:srgbClr val="549E39"/>
                    </a:solidFill>
                  </a:tcPr>
                </a:tc>
                <a:tc>
                  <a:txBody>
                    <a:bodyPr/>
                    <a:lstStyle/>
                    <a:p>
                      <a:pPr algn="ctr" fontAlgn="b"/>
                      <a:r>
                        <a:rPr lang="fr-FR" sz="700" b="1" i="0" u="none" strike="noStrike" dirty="0">
                          <a:solidFill>
                            <a:schemeClr val="bg1"/>
                          </a:solidFill>
                          <a:effectLst/>
                          <a:latin typeface="Calibri" panose="020F0502020204030204" pitchFamily="34" charset="0"/>
                        </a:rPr>
                        <a:t>Année</a:t>
                      </a:r>
                    </a:p>
                  </a:txBody>
                  <a:tcPr marL="3264" marR="3264" marT="3264" marB="0" anchor="ctr">
                    <a:solidFill>
                      <a:srgbClr val="549E39"/>
                    </a:solidFill>
                  </a:tcPr>
                </a:tc>
                <a:tc>
                  <a:txBody>
                    <a:bodyPr/>
                    <a:lstStyle/>
                    <a:p>
                      <a:pPr algn="ctr" fontAlgn="b"/>
                      <a:r>
                        <a:rPr lang="fr-FR" sz="700" b="1" i="0" u="none" strike="noStrike" dirty="0">
                          <a:solidFill>
                            <a:schemeClr val="bg1"/>
                          </a:solidFill>
                          <a:effectLst/>
                          <a:latin typeface="Calibri" panose="020F0502020204030204" pitchFamily="34" charset="0"/>
                        </a:rPr>
                        <a:t>Date d’arrêté de catastrophe naturelle</a:t>
                      </a:r>
                    </a:p>
                  </a:txBody>
                  <a:tcPr marL="3264" marR="3264" marT="3264" marB="0" anchor="ctr">
                    <a:solidFill>
                      <a:srgbClr val="549E39"/>
                    </a:solidFill>
                  </a:tcPr>
                </a:tc>
                <a:tc>
                  <a:txBody>
                    <a:bodyPr/>
                    <a:lstStyle/>
                    <a:p>
                      <a:pPr algn="ctr" fontAlgn="b"/>
                      <a:r>
                        <a:rPr lang="fr-FR" sz="700" b="1" i="0" u="none" strike="noStrike" dirty="0">
                          <a:solidFill>
                            <a:schemeClr val="bg1"/>
                          </a:solidFill>
                          <a:effectLst/>
                          <a:latin typeface="Calibri" panose="020F0502020204030204" pitchFamily="34" charset="0"/>
                        </a:rPr>
                        <a:t>Nombres de communes concernées</a:t>
                      </a:r>
                    </a:p>
                  </a:txBody>
                  <a:tcPr marL="3264" marR="3264" marT="3264" marB="0" anchor="ctr">
                    <a:solidFill>
                      <a:srgbClr val="549E39"/>
                    </a:solidFill>
                  </a:tcPr>
                </a:tc>
                <a:extLst>
                  <a:ext uri="{0D108BD9-81ED-4DB2-BD59-A6C34878D82A}">
                    <a16:rowId xmlns:a16="http://schemas.microsoft.com/office/drawing/2014/main" val="10000"/>
                  </a:ext>
                </a:extLst>
              </a:tr>
              <a:tr h="107619">
                <a:tc rowSpan="24">
                  <a:txBody>
                    <a:bodyPr/>
                    <a:lstStyle/>
                    <a:p>
                      <a:pPr algn="ctr" fontAlgn="b"/>
                      <a:r>
                        <a:rPr lang="fr-FR" sz="700" u="none" strike="noStrike" dirty="0">
                          <a:effectLst/>
                        </a:rPr>
                        <a:t>Inondations et coulées de boue</a:t>
                      </a:r>
                      <a:endParaRPr lang="fr-FR" sz="700" b="1" i="0" u="none" strike="noStrike" dirty="0">
                        <a:solidFill>
                          <a:srgbClr val="000000"/>
                        </a:solidFill>
                        <a:effectLst/>
                        <a:latin typeface="Calibri" panose="020F0502020204030204" pitchFamily="34" charset="0"/>
                      </a:endParaRPr>
                    </a:p>
                  </a:txBody>
                  <a:tcPr marL="3264" marR="3264" marT="3264" marB="0" anchor="ctr"/>
                </a:tc>
                <a:tc rowSpan="24">
                  <a:txBody>
                    <a:bodyPr/>
                    <a:lstStyle/>
                    <a:p>
                      <a:pPr algn="ctr" fontAlgn="b"/>
                      <a:r>
                        <a:rPr lang="fr-FR" sz="700" b="0" i="0" u="none" strike="noStrike" dirty="0">
                          <a:solidFill>
                            <a:srgbClr val="000000"/>
                          </a:solidFill>
                          <a:effectLst/>
                          <a:latin typeface="Calibri" panose="020F0502020204030204" pitchFamily="34" charset="0"/>
                        </a:rPr>
                        <a:t>24</a:t>
                      </a:r>
                    </a:p>
                  </a:txBody>
                  <a:tcPr marL="3264" marR="3264" marT="3264" marB="0" anchor="ctr"/>
                </a:tc>
                <a:tc>
                  <a:txBody>
                    <a:bodyPr/>
                    <a:lstStyle/>
                    <a:p>
                      <a:pPr algn="ctr" fontAlgn="b"/>
                      <a:r>
                        <a:rPr lang="fr-FR" sz="700" u="none" strike="noStrike">
                          <a:effectLst/>
                        </a:rPr>
                        <a:t>1983</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21/06/1983</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1"/>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1985</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02/10/1985</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2"/>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1988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10/06/1988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3"/>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24/08/1988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2</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4"/>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1990</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07/12/1990</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4</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5"/>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3">
                  <a:txBody>
                    <a:bodyPr/>
                    <a:lstStyle/>
                    <a:p>
                      <a:pPr algn="ctr" fontAlgn="b"/>
                      <a:r>
                        <a:rPr lang="fr-FR" sz="700" u="none" strike="noStrike" dirty="0">
                          <a:effectLst/>
                        </a:rPr>
                        <a:t>1994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02/02/1994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6"/>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08/09/1994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3</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7"/>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28/10/1994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8"/>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dirty="0">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2000</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28/01/2000</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09"/>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06/11/2000</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0"/>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2001</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03/12/2001</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1"/>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2003</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19/12/2003</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5</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2"/>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2004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11/05/2004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3"/>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15/06/2004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4"/>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2008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05/11/2008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5"/>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05/12/2008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6"/>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2009</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13/03/2009</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3</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7"/>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17/04/2009</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2</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8"/>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2012</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18/10/2012</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19"/>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2013</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10/09/2013</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0"/>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2016</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28/06/2016</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1"/>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25/07/2017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2"/>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26/09/2017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3"/>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2018</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09/07/2018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4"/>
                  </a:ext>
                </a:extLst>
              </a:tr>
              <a:tr h="314374">
                <a:tc>
                  <a:txBody>
                    <a:bodyPr/>
                    <a:lstStyle/>
                    <a:p>
                      <a:pPr algn="ctr" fontAlgn="b"/>
                      <a:r>
                        <a:rPr lang="fr-FR" sz="700" u="none" strike="noStrike" dirty="0">
                          <a:effectLst/>
                        </a:rPr>
                        <a:t>Inondations, coulées de boue et mouvements de terrain</a:t>
                      </a:r>
                      <a:endParaRPr lang="fr-FR" sz="700" b="1"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b="0" i="0" u="none" strike="noStrike" dirty="0">
                          <a:solidFill>
                            <a:srgbClr val="000000"/>
                          </a:solidFill>
                          <a:effectLst/>
                          <a:latin typeface="Calibri" panose="020F0502020204030204" pitchFamily="34" charset="0"/>
                        </a:rPr>
                        <a:t>1</a:t>
                      </a:r>
                    </a:p>
                  </a:txBody>
                  <a:tcPr marL="3264" marR="3264" marT="3264" marB="0" anchor="ctr"/>
                </a:tc>
                <a:tc>
                  <a:txBody>
                    <a:bodyPr/>
                    <a:lstStyle/>
                    <a:p>
                      <a:pPr algn="ctr" fontAlgn="b"/>
                      <a:r>
                        <a:rPr lang="fr-FR" sz="700" u="none" strike="noStrike">
                          <a:effectLst/>
                        </a:rPr>
                        <a:t>1999</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29/12/1999</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44</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5"/>
                  </a:ext>
                </a:extLst>
              </a:tr>
              <a:tr h="107619">
                <a:tc rowSpan="3">
                  <a:txBody>
                    <a:bodyPr/>
                    <a:lstStyle/>
                    <a:p>
                      <a:pPr algn="ctr" fontAlgn="b"/>
                      <a:r>
                        <a:rPr lang="fr-FR" sz="700" u="none" strike="noStrike" dirty="0">
                          <a:effectLst/>
                        </a:rPr>
                        <a:t>Mouvements de terrain consécutifs à  la sécheresse</a:t>
                      </a:r>
                      <a:endParaRPr lang="fr-FR" sz="700" b="1" i="0" u="none" strike="noStrike" dirty="0">
                        <a:solidFill>
                          <a:srgbClr val="000000"/>
                        </a:solidFill>
                        <a:effectLst/>
                        <a:latin typeface="Calibri" panose="020F0502020204030204" pitchFamily="34" charset="0"/>
                      </a:endParaRPr>
                    </a:p>
                  </a:txBody>
                  <a:tcPr marL="3264" marR="3264" marT="3264" marB="0" anchor="ctr"/>
                </a:tc>
                <a:tc rowSpan="3">
                  <a:txBody>
                    <a:bodyPr/>
                    <a:lstStyle/>
                    <a:p>
                      <a:pPr algn="ctr" fontAlgn="b"/>
                      <a:r>
                        <a:rPr lang="fr-FR" sz="700" b="0" i="0" u="none" strike="noStrike" dirty="0">
                          <a:solidFill>
                            <a:srgbClr val="000000"/>
                          </a:solidFill>
                          <a:effectLst/>
                          <a:latin typeface="Calibri" panose="020F0502020204030204" pitchFamily="34" charset="0"/>
                        </a:rPr>
                        <a:t>3</a:t>
                      </a:r>
                    </a:p>
                  </a:txBody>
                  <a:tcPr marL="3264" marR="3264" marT="3264" marB="0" anchor="ctr"/>
                </a:tc>
                <a:tc>
                  <a:txBody>
                    <a:bodyPr/>
                    <a:lstStyle/>
                    <a:p>
                      <a:pPr algn="ctr" fontAlgn="b"/>
                      <a:r>
                        <a:rPr lang="fr-FR" sz="700" u="none" strike="noStrike">
                          <a:effectLst/>
                        </a:rPr>
                        <a:t>1992</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31/07/1992</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3</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6"/>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1993</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06/12/1993</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7"/>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1994</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27/05/1994</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8"/>
                  </a:ext>
                </a:extLst>
              </a:tr>
              <a:tr h="155695">
                <a:tc rowSpan="11">
                  <a:txBody>
                    <a:bodyPr/>
                    <a:lstStyle/>
                    <a:p>
                      <a:pPr algn="ctr" fontAlgn="b"/>
                      <a:r>
                        <a:rPr lang="fr-FR" sz="700" u="none" strike="noStrike" dirty="0">
                          <a:effectLst/>
                        </a:rPr>
                        <a:t>Mouvements de terrain différentiels consécutifs à  la sécheresse et à  la réhydratation des sols</a:t>
                      </a:r>
                      <a:endParaRPr lang="fr-FR" sz="700" b="1" i="0" u="none" strike="noStrike" dirty="0">
                        <a:solidFill>
                          <a:srgbClr val="000000"/>
                        </a:solidFill>
                        <a:effectLst/>
                        <a:latin typeface="Calibri" panose="020F0502020204030204" pitchFamily="34" charset="0"/>
                      </a:endParaRPr>
                    </a:p>
                  </a:txBody>
                  <a:tcPr marL="3264" marR="3264" marT="3264" marB="0" anchor="ctr"/>
                </a:tc>
                <a:tc rowSpan="11">
                  <a:txBody>
                    <a:bodyPr/>
                    <a:lstStyle/>
                    <a:p>
                      <a:pPr algn="ctr" fontAlgn="b"/>
                      <a:r>
                        <a:rPr lang="fr-FR" sz="700" b="0" i="0" u="none" strike="noStrike" dirty="0">
                          <a:solidFill>
                            <a:srgbClr val="000000"/>
                          </a:solidFill>
                          <a:effectLst/>
                          <a:latin typeface="Calibri" panose="020F0502020204030204" pitchFamily="34" charset="0"/>
                        </a:rPr>
                        <a:t>11</a:t>
                      </a:r>
                    </a:p>
                  </a:txBody>
                  <a:tcPr marL="3264" marR="3264" marT="3264" marB="0" anchor="ctr"/>
                </a:tc>
                <a:tc rowSpan="2">
                  <a:txBody>
                    <a:bodyPr/>
                    <a:lstStyle/>
                    <a:p>
                      <a:pPr algn="ctr" fontAlgn="b"/>
                      <a:r>
                        <a:rPr lang="fr-FR" sz="700" u="none" strike="noStrike" dirty="0">
                          <a:effectLst/>
                        </a:rPr>
                        <a:t>1998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02/02/1998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29"/>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29/12/1998</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a:t>
                      </a:r>
                      <a:endParaRPr lang="fr-FR" sz="700" b="0" i="0" u="none" strike="noStrike">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0"/>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2004</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25/08/2004</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33</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1"/>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a:effectLst/>
                        </a:rPr>
                        <a:t>2005</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27/05/2005</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2"/>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dirty="0">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2012</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11/07/2012</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8</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3"/>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27/07/2012</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4"/>
                  </a:ext>
                </a:extLst>
              </a:tr>
              <a:tr h="107619">
                <a:tc vMerge="1">
                  <a:txBody>
                    <a:bodyPr/>
                    <a:lstStyle/>
                    <a:p>
                      <a:pPr algn="l" fontAlgn="b"/>
                      <a:endParaRPr lang="fr-FR" sz="500" b="1" i="0" u="none" strike="noStrike">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2">
                  <a:txBody>
                    <a:bodyPr/>
                    <a:lstStyle/>
                    <a:p>
                      <a:pPr algn="ctr" fontAlgn="b"/>
                      <a:r>
                        <a:rPr lang="fr-FR" sz="700" u="none" strike="noStrike" dirty="0">
                          <a:effectLst/>
                        </a:rPr>
                        <a:t>2013</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10/01/2013</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5"/>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20/02/2013</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6"/>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r" fontAlgn="b"/>
                      <a:endParaRPr lang="fr-FR" sz="500" b="0" i="0" u="none" strike="noStrike">
                        <a:solidFill>
                          <a:srgbClr val="000000"/>
                        </a:solidFill>
                        <a:effectLst/>
                        <a:latin typeface="Calibri" panose="020F0502020204030204" pitchFamily="34" charset="0"/>
                      </a:endParaRPr>
                    </a:p>
                  </a:txBody>
                  <a:tcPr marL="4648" marR="4648" marT="4648" marB="0" anchor="b"/>
                </a:tc>
                <a:tc rowSpan="3">
                  <a:txBody>
                    <a:bodyPr/>
                    <a:lstStyle/>
                    <a:p>
                      <a:pPr algn="ctr" fontAlgn="b"/>
                      <a:r>
                        <a:rPr lang="fr-FR" sz="700" u="none" strike="noStrike" dirty="0">
                          <a:effectLst/>
                        </a:rPr>
                        <a:t>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26/06/2017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3</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7"/>
                  </a:ext>
                </a:extLst>
              </a:tr>
              <a:tr h="107619">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27/09/2017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8"/>
                  </a:ext>
                </a:extLst>
              </a:tr>
              <a:tr h="171126">
                <a:tc vMerge="1">
                  <a:txBody>
                    <a:bodyPr/>
                    <a:lstStyle/>
                    <a:p>
                      <a:pPr algn="l" fontAlgn="b"/>
                      <a:endParaRPr lang="fr-FR" sz="500" b="1"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500" b="0" i="0" u="none" strike="noStrike" dirty="0">
                        <a:solidFill>
                          <a:srgbClr val="000000"/>
                        </a:solidFill>
                        <a:effectLst/>
                        <a:latin typeface="Calibri" panose="020F0502020204030204" pitchFamily="34" charset="0"/>
                      </a:endParaRPr>
                    </a:p>
                  </a:txBody>
                  <a:tcPr marL="4648" marR="4648" marT="4648" marB="0" anchor="b"/>
                </a:tc>
                <a:tc vMerge="1">
                  <a:txBody>
                    <a:bodyPr/>
                    <a:lstStyle/>
                    <a:p>
                      <a:pPr algn="l" fontAlgn="b"/>
                      <a:endParaRPr lang="fr-FR" sz="9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fr-FR" sz="700" u="none" strike="noStrike" dirty="0">
                          <a:effectLst/>
                        </a:rPr>
                        <a:t>27/12/2017</a:t>
                      </a:r>
                      <a:endParaRPr lang="fr-FR" sz="700" b="0"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1</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39"/>
                  </a:ext>
                </a:extLst>
              </a:tr>
              <a:tr h="107619">
                <a:tc>
                  <a:txBody>
                    <a:bodyPr/>
                    <a:lstStyle/>
                    <a:p>
                      <a:pPr algn="ctr" fontAlgn="b"/>
                      <a:r>
                        <a:rPr lang="fr-FR" sz="700" u="none" strike="noStrike" dirty="0">
                          <a:effectLst/>
                        </a:rPr>
                        <a:t>Tempête</a:t>
                      </a:r>
                      <a:endParaRPr lang="fr-FR" sz="700" b="1" i="0" u="none" strike="noStrike" dirty="0">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b="0" i="0" u="none" strike="noStrike" dirty="0">
                          <a:solidFill>
                            <a:srgbClr val="000000"/>
                          </a:solidFill>
                          <a:effectLst/>
                          <a:latin typeface="Calibri" panose="020F0502020204030204" pitchFamily="34" charset="0"/>
                        </a:rPr>
                        <a:t>1</a:t>
                      </a:r>
                    </a:p>
                  </a:txBody>
                  <a:tcPr marL="3264" marR="3264" marT="3264" marB="0" anchor="ctr"/>
                </a:tc>
                <a:tc>
                  <a:txBody>
                    <a:bodyPr/>
                    <a:lstStyle/>
                    <a:p>
                      <a:pPr algn="ctr" fontAlgn="b"/>
                      <a:r>
                        <a:rPr lang="fr-FR" sz="700" u="none" strike="noStrike">
                          <a:effectLst/>
                        </a:rPr>
                        <a:t>1982</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a:effectLst/>
                        </a:rPr>
                        <a:t>18/11/1982</a:t>
                      </a:r>
                      <a:endParaRPr lang="fr-FR" sz="700" b="0" i="0" u="none" strike="noStrike">
                        <a:solidFill>
                          <a:srgbClr val="000000"/>
                        </a:solidFill>
                        <a:effectLst/>
                        <a:latin typeface="Calibri" panose="020F0502020204030204" pitchFamily="34" charset="0"/>
                      </a:endParaRPr>
                    </a:p>
                  </a:txBody>
                  <a:tcPr marL="3264" marR="3264" marT="3264" marB="0" anchor="ctr"/>
                </a:tc>
                <a:tc>
                  <a:txBody>
                    <a:bodyPr/>
                    <a:lstStyle/>
                    <a:p>
                      <a:pPr algn="ctr" fontAlgn="b"/>
                      <a:r>
                        <a:rPr lang="fr-FR" sz="700" u="none" strike="noStrike" dirty="0">
                          <a:effectLst/>
                        </a:rPr>
                        <a:t>44</a:t>
                      </a:r>
                      <a:endParaRPr lang="fr-FR" sz="700" b="0" i="0" u="none" strike="noStrike" dirty="0">
                        <a:solidFill>
                          <a:srgbClr val="000000"/>
                        </a:solidFill>
                        <a:effectLst/>
                        <a:latin typeface="Calibri" panose="020F0502020204030204" pitchFamily="34" charset="0"/>
                      </a:endParaRPr>
                    </a:p>
                  </a:txBody>
                  <a:tcPr marL="3264" marR="3264" marT="3264" marB="0" anchor="ctr"/>
                </a:tc>
                <a:extLst>
                  <a:ext uri="{0D108BD9-81ED-4DB2-BD59-A6C34878D82A}">
                    <a16:rowId xmlns:a16="http://schemas.microsoft.com/office/drawing/2014/main" val="10040"/>
                  </a:ext>
                </a:extLst>
              </a:tr>
            </a:tbl>
          </a:graphicData>
        </a:graphic>
      </p:graphicFrame>
      <p:sp>
        <p:nvSpPr>
          <p:cNvPr id="8" name="ZoneTexte 7">
            <a:extLst>
              <a:ext uri="{FF2B5EF4-FFF2-40B4-BE49-F238E27FC236}">
                <a16:creationId xmlns:a16="http://schemas.microsoft.com/office/drawing/2014/main" id="{0BA547CE-497B-4386-BC6D-6D3E3F35A69B}"/>
              </a:ext>
            </a:extLst>
          </p:cNvPr>
          <p:cNvSpPr txBox="1"/>
          <p:nvPr/>
        </p:nvSpPr>
        <p:spPr>
          <a:xfrm>
            <a:off x="4722608" y="6250606"/>
            <a:ext cx="4103717" cy="230832"/>
          </a:xfrm>
          <a:prstGeom prst="rect">
            <a:avLst/>
          </a:prstGeom>
          <a:noFill/>
        </p:spPr>
        <p:txBody>
          <a:bodyPr wrap="square" rtlCol="0">
            <a:spAutoFit/>
          </a:bodyPr>
          <a:lstStyle/>
          <a:p>
            <a:pPr algn="r"/>
            <a:r>
              <a:rPr lang="fr-FR" sz="900" i="1" dirty="0">
                <a:latin typeface="+mj-lt"/>
              </a:rPr>
              <a:t>Recensement des catastrophes naturelles - Source : BDD GASPAR</a:t>
            </a:r>
          </a:p>
        </p:txBody>
      </p:sp>
      <p:sp>
        <p:nvSpPr>
          <p:cNvPr id="9" name="Espace réservé du texte 2"/>
          <p:cNvSpPr>
            <a:spLocks noGrp="1"/>
          </p:cNvSpPr>
          <p:nvPr>
            <p:ph type="body" sz="quarter" idx="13"/>
          </p:nvPr>
        </p:nvSpPr>
        <p:spPr>
          <a:xfrm>
            <a:off x="301215" y="535178"/>
            <a:ext cx="8842786" cy="430123"/>
          </a:xfrm>
        </p:spPr>
        <p:txBody>
          <a:bodyPr/>
          <a:lstStyle/>
          <a:p>
            <a:pPr algn="ctr"/>
            <a:r>
              <a:rPr lang="fr-FR" dirty="0"/>
              <a:t>LES RISQUES NATURELS - Zoom sur </a:t>
            </a:r>
            <a:r>
              <a:rPr lang="fr-FR" dirty="0" err="1"/>
              <a:t>Entr’Allier</a:t>
            </a:r>
            <a:r>
              <a:rPr lang="fr-FR" dirty="0"/>
              <a:t> Besbre Loire</a:t>
            </a:r>
          </a:p>
        </p:txBody>
      </p:sp>
    </p:spTree>
    <p:extLst>
      <p:ext uri="{BB962C8B-B14F-4D97-AF65-F5344CB8AC3E}">
        <p14:creationId xmlns:p14="http://schemas.microsoft.com/office/powerpoint/2010/main" val="35008953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138</a:t>
            </a:fld>
            <a:endParaRPr lang="fr-FR" dirty="0">
              <a:solidFill>
                <a:prstClr val="black">
                  <a:tint val="75000"/>
                </a:prstClr>
              </a:solidFill>
            </a:endParaRPr>
          </a:p>
        </p:txBody>
      </p:sp>
      <p:sp>
        <p:nvSpPr>
          <p:cNvPr id="3" name="Espace réservé du texte 2"/>
          <p:cNvSpPr>
            <a:spLocks noGrp="1"/>
          </p:cNvSpPr>
          <p:nvPr>
            <p:ph type="body" sz="quarter" idx="13"/>
          </p:nvPr>
        </p:nvSpPr>
        <p:spPr>
          <a:xfrm>
            <a:off x="304800" y="535178"/>
            <a:ext cx="8636000" cy="430123"/>
          </a:xfrm>
        </p:spPr>
        <p:txBody>
          <a:bodyPr/>
          <a:lstStyle/>
          <a:p>
            <a:pPr algn="ctr"/>
            <a:r>
              <a:rPr lang="fr-FR" dirty="0"/>
              <a:t>LES RISQUES TECHNOLOGIQUES - Zoom sur </a:t>
            </a:r>
            <a:r>
              <a:rPr lang="fr-FR" dirty="0" err="1"/>
              <a:t>Entr’Allier</a:t>
            </a:r>
            <a:r>
              <a:rPr lang="fr-FR" dirty="0"/>
              <a:t> Besbre Loire</a:t>
            </a:r>
          </a:p>
        </p:txBody>
      </p:sp>
      <p:sp>
        <p:nvSpPr>
          <p:cNvPr id="4" name="Espace réservé du texte 3"/>
          <p:cNvSpPr>
            <a:spLocks noGrp="1"/>
          </p:cNvSpPr>
          <p:nvPr>
            <p:ph type="body" sz="quarter" idx="14"/>
          </p:nvPr>
        </p:nvSpPr>
        <p:spPr>
          <a:xfrm>
            <a:off x="304800" y="1319893"/>
            <a:ext cx="4221480" cy="4977947"/>
          </a:xfrm>
        </p:spPr>
        <p:txBody>
          <a:bodyPr/>
          <a:lstStyle/>
          <a:p>
            <a:r>
              <a:rPr lang="fr-FR" dirty="0"/>
              <a:t>UN TERRITOIRE SOUMIS A DES RISQUES TECHNOLOGIQUES </a:t>
            </a:r>
          </a:p>
          <a:p>
            <a:pPr marL="0" indent="0" algn="just">
              <a:buNone/>
            </a:pPr>
            <a:r>
              <a:rPr lang="fr-FR" sz="1000" b="0" dirty="0">
                <a:solidFill>
                  <a:schemeClr val="tx1"/>
                </a:solidFill>
                <a:latin typeface="+mn-lt"/>
              </a:rPr>
              <a:t>Le territoire est concerné par un risque de rupture de barrage induit par la présence du barrage de Villerest sur la Loire, faisant l’objet d’un Plan Particulier d’Intervention. L’onde de submersion consécutive à ce phénomène exceptionnel touche la partie nord du territoire intercommunal. En raison de la présence d’un ancien bassin houiller, les communes de Sorbier et </a:t>
            </a:r>
            <a:r>
              <a:rPr lang="fr-FR" sz="1000" b="0" dirty="0" err="1">
                <a:solidFill>
                  <a:schemeClr val="tx1"/>
                </a:solidFill>
                <a:latin typeface="+mn-lt"/>
              </a:rPr>
              <a:t>Montcombroux</a:t>
            </a:r>
            <a:r>
              <a:rPr lang="fr-FR" sz="1000" b="0" dirty="0">
                <a:solidFill>
                  <a:schemeClr val="tx1"/>
                </a:solidFill>
                <a:latin typeface="+mn-lt"/>
              </a:rPr>
              <a:t>-les-Mines sont également concernées par un risque minier (aléa faible à moyen).</a:t>
            </a:r>
          </a:p>
          <a:p>
            <a:pPr marL="0" indent="0" algn="just">
              <a:buNone/>
            </a:pPr>
            <a:r>
              <a:rPr lang="fr-FR" sz="1000" b="0" dirty="0">
                <a:solidFill>
                  <a:schemeClr val="tx1"/>
                </a:solidFill>
                <a:latin typeface="+mn-lt"/>
              </a:rPr>
              <a:t>Par ailleurs, le territoire compte 44 Installations Classées pour la Protection de l’Environnement (ICPE) (9 sites en cessation d’activité, 35 sites en fonctionnement dont 23 relevant du régime de l’autorisation et un  site classé « SEVESO seuil bas » (entreprise </a:t>
            </a:r>
            <a:r>
              <a:rPr lang="fr-FR" sz="1000" b="0" dirty="0" err="1">
                <a:solidFill>
                  <a:schemeClr val="tx1"/>
                </a:solidFill>
                <a:latin typeface="+mn-lt"/>
              </a:rPr>
              <a:t>Coopaca</a:t>
            </a:r>
            <a:r>
              <a:rPr lang="fr-FR" sz="1000" b="0" dirty="0">
                <a:solidFill>
                  <a:schemeClr val="tx1"/>
                </a:solidFill>
                <a:latin typeface="+mn-lt"/>
              </a:rPr>
              <a:t>), sur la commune de Treteau (risque d’explosion et d’incendie)).</a:t>
            </a:r>
          </a:p>
          <a:p>
            <a:pPr marL="0" indent="0" algn="just">
              <a:buNone/>
            </a:pPr>
            <a:r>
              <a:rPr lang="fr-FR" sz="1000" b="0" dirty="0">
                <a:solidFill>
                  <a:schemeClr val="tx1"/>
                </a:solidFill>
                <a:latin typeface="+mn-lt"/>
              </a:rPr>
              <a:t>Enfin, en lien avec la traversée du territoire par des infrastructures majeures, un risque supplémentaire est généré, le risque de Transport de Matières Dangereuses (TMD). En effet, les risques d’accidents ont une probabilité plus grande sur les axes de circulation importants, et le risque TMD est ainsi particulièrement associé sur le territoire aux infrastructures routières telles que la N7 et la N79, ferroviaires et à une canalisation de transport de gaz naturel. </a:t>
            </a:r>
          </a:p>
          <a:p>
            <a:pPr marL="0" indent="0" algn="just">
              <a:buNone/>
            </a:pPr>
            <a:endParaRPr lang="fr-FR" sz="1000" b="0" dirty="0">
              <a:solidFill>
                <a:schemeClr val="tx1"/>
              </a:solidFill>
              <a:latin typeface="+mn-lt"/>
            </a:endParaRPr>
          </a:p>
          <a:p>
            <a:pPr marL="0" indent="0" algn="just">
              <a:buNone/>
            </a:pPr>
            <a:endParaRPr lang="fr-FR" dirty="0"/>
          </a:p>
        </p:txBody>
      </p:sp>
      <p:pic>
        <p:nvPicPr>
          <p:cNvPr id="5" name="Image 4"/>
          <p:cNvPicPr>
            <a:picLocks noChangeAspect="1"/>
          </p:cNvPicPr>
          <p:nvPr/>
        </p:nvPicPr>
        <p:blipFill rotWithShape="1">
          <a:blip r:embed="rId2"/>
          <a:srcRect l="4128" t="7277" r="-1436"/>
          <a:stretch/>
        </p:blipFill>
        <p:spPr>
          <a:xfrm>
            <a:off x="4878604" y="1098303"/>
            <a:ext cx="4061409" cy="3648958"/>
          </a:xfrm>
          <a:prstGeom prst="rect">
            <a:avLst/>
          </a:prstGeom>
        </p:spPr>
      </p:pic>
      <p:pic>
        <p:nvPicPr>
          <p:cNvPr id="6" name="Image 5"/>
          <p:cNvPicPr>
            <a:picLocks noChangeAspect="1"/>
          </p:cNvPicPr>
          <p:nvPr/>
        </p:nvPicPr>
        <p:blipFill>
          <a:blip r:embed="rId3"/>
          <a:stretch>
            <a:fillRect/>
          </a:stretch>
        </p:blipFill>
        <p:spPr>
          <a:xfrm>
            <a:off x="7282388" y="4496439"/>
            <a:ext cx="1686804" cy="1936112"/>
          </a:xfrm>
          <a:prstGeom prst="rect">
            <a:avLst/>
          </a:prstGeom>
        </p:spPr>
      </p:pic>
      <p:sp>
        <p:nvSpPr>
          <p:cNvPr id="16" name="ZoneTexte 15">
            <a:extLst>
              <a:ext uri="{FF2B5EF4-FFF2-40B4-BE49-F238E27FC236}">
                <a16:creationId xmlns:a16="http://schemas.microsoft.com/office/drawing/2014/main" id="{EAB3BE4D-7408-40AB-B480-FD09CA55FB68}"/>
              </a:ext>
            </a:extLst>
          </p:cNvPr>
          <p:cNvSpPr txBox="1"/>
          <p:nvPr/>
        </p:nvSpPr>
        <p:spPr>
          <a:xfrm>
            <a:off x="5006339" y="4747261"/>
            <a:ext cx="2276048" cy="507831"/>
          </a:xfrm>
          <a:prstGeom prst="rect">
            <a:avLst/>
          </a:prstGeom>
          <a:noFill/>
        </p:spPr>
        <p:txBody>
          <a:bodyPr wrap="square" rtlCol="0">
            <a:spAutoFit/>
          </a:bodyPr>
          <a:lstStyle/>
          <a:p>
            <a:pPr algn="r"/>
            <a:r>
              <a:rPr lang="fr-FR" sz="900" i="1" dirty="0">
                <a:latin typeface="+mj-lt"/>
              </a:rPr>
              <a:t>Les risques technologiques au sein de la CC </a:t>
            </a:r>
            <a:r>
              <a:rPr lang="fr-FR" sz="900" i="1" dirty="0" err="1">
                <a:latin typeface="+mj-lt"/>
              </a:rPr>
              <a:t>Entr’Allier</a:t>
            </a:r>
            <a:r>
              <a:rPr lang="fr-FR" sz="900" i="1" dirty="0">
                <a:latin typeface="+mj-lt"/>
              </a:rPr>
              <a:t> Besbre et Loire - Source : Even Conseil</a:t>
            </a:r>
          </a:p>
        </p:txBody>
      </p:sp>
      <p:grpSp>
        <p:nvGrpSpPr>
          <p:cNvPr id="7" name="Groupe 6"/>
          <p:cNvGrpSpPr/>
          <p:nvPr/>
        </p:nvGrpSpPr>
        <p:grpSpPr>
          <a:xfrm>
            <a:off x="304800" y="4159820"/>
            <a:ext cx="4221480" cy="2085161"/>
            <a:chOff x="287336" y="4456707"/>
            <a:chExt cx="2923817" cy="2085161"/>
          </a:xfrm>
        </p:grpSpPr>
        <p:grpSp>
          <p:nvGrpSpPr>
            <p:cNvPr id="12" name="Groupe 11">
              <a:extLst>
                <a:ext uri="{FF2B5EF4-FFF2-40B4-BE49-F238E27FC236}">
                  <a16:creationId xmlns:a16="http://schemas.microsoft.com/office/drawing/2014/main" id="{A6523ECD-AA2C-4747-95BD-E563185AB054}"/>
                </a:ext>
              </a:extLst>
            </p:cNvPr>
            <p:cNvGrpSpPr/>
            <p:nvPr/>
          </p:nvGrpSpPr>
          <p:grpSpPr>
            <a:xfrm>
              <a:off x="287336" y="4456707"/>
              <a:ext cx="2923817" cy="2085161"/>
              <a:chOff x="369565" y="4925690"/>
              <a:chExt cx="2923817" cy="2085161"/>
            </a:xfrm>
          </p:grpSpPr>
          <p:sp>
            <p:nvSpPr>
              <p:cNvPr id="13" name="Rectangle 12">
                <a:extLst>
                  <a:ext uri="{FF2B5EF4-FFF2-40B4-BE49-F238E27FC236}">
                    <a16:creationId xmlns:a16="http://schemas.microsoft.com/office/drawing/2014/main" id="{38BF667B-2FC8-479B-953B-D7468AB604E5}"/>
                  </a:ext>
                </a:extLst>
              </p:cNvPr>
              <p:cNvSpPr/>
              <p:nvPr/>
            </p:nvSpPr>
            <p:spPr>
              <a:xfrm>
                <a:off x="376358" y="5225747"/>
                <a:ext cx="2917024" cy="1785104"/>
              </a:xfrm>
              <a:prstGeom prst="rect">
                <a:avLst/>
              </a:prstGeom>
              <a:noFill/>
              <a:ln w="1270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64ED13B-75ED-43A5-8592-30C2A41458AB}"/>
                  </a:ext>
                </a:extLst>
              </p:cNvPr>
              <p:cNvSpPr/>
              <p:nvPr/>
            </p:nvSpPr>
            <p:spPr>
              <a:xfrm>
                <a:off x="369566" y="4925690"/>
                <a:ext cx="1163853"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1BC3ECD-6847-4D91-82C0-4AE005B26969}"/>
                  </a:ext>
                </a:extLst>
              </p:cNvPr>
              <p:cNvSpPr txBox="1"/>
              <p:nvPr/>
            </p:nvSpPr>
            <p:spPr>
              <a:xfrm>
                <a:off x="369565" y="4952608"/>
                <a:ext cx="1157064" cy="246221"/>
              </a:xfrm>
              <a:prstGeom prst="rect">
                <a:avLst/>
              </a:prstGeom>
              <a:noFill/>
            </p:spPr>
            <p:txBody>
              <a:bodyPr wrap="square" rtlCol="0">
                <a:spAutoFit/>
              </a:bodyPr>
              <a:lstStyle/>
              <a:p>
                <a:r>
                  <a:rPr lang="fr-FR" sz="1000" b="1" i="1" dirty="0">
                    <a:solidFill>
                      <a:schemeClr val="bg1"/>
                    </a:solidFill>
                  </a:rPr>
                  <a:t>Dans le cadre du PCAET</a:t>
                </a:r>
                <a:r>
                  <a:rPr lang="fr-FR" sz="1000" dirty="0">
                    <a:solidFill>
                      <a:schemeClr val="bg1"/>
                    </a:solidFill>
                  </a:rPr>
                  <a:t>...</a:t>
                </a:r>
              </a:p>
            </p:txBody>
          </p:sp>
        </p:grpSp>
        <p:sp>
          <p:nvSpPr>
            <p:cNvPr id="17" name="Rectangle 16">
              <a:extLst>
                <a:ext uri="{FF2B5EF4-FFF2-40B4-BE49-F238E27FC236}">
                  <a16:creationId xmlns:a16="http://schemas.microsoft.com/office/drawing/2014/main" id="{87D1F12D-4EFB-49EC-BCBB-780C0F36F0DB}"/>
                </a:ext>
              </a:extLst>
            </p:cNvPr>
            <p:cNvSpPr/>
            <p:nvPr/>
          </p:nvSpPr>
          <p:spPr>
            <a:xfrm>
              <a:off x="287338" y="4756764"/>
              <a:ext cx="2923814" cy="1785104"/>
            </a:xfrm>
            <a:prstGeom prst="rect">
              <a:avLst/>
            </a:prstGeom>
          </p:spPr>
          <p:txBody>
            <a:bodyPr wrap="square" numCol="1" spcCol="216000">
              <a:spAutoFit/>
            </a:bodyPr>
            <a:lstStyle/>
            <a:p>
              <a:pPr algn="just"/>
              <a:r>
                <a:rPr lang="fr-FR" sz="1000" dirty="0"/>
                <a:t>Le changement climatique favorise la survenue de phénomènes naturels extrêmes et peuvent ainsi surexposer les sites industriels. Cette surexposition est susceptible d’engendrer des catastrophes technologiques majeurs (risques </a:t>
              </a:r>
              <a:r>
                <a:rPr lang="fr-FR" sz="1000" dirty="0" err="1"/>
                <a:t>NaTech</a:t>
              </a:r>
              <a:r>
                <a:rPr lang="fr-FR" sz="1000" dirty="0"/>
                <a:t>) si les risques naturels sont à l’origine de défaillance des installations (rupture de canalisation ou  explosion par des mouvements de terrains ou évènement sismique, etc.)</a:t>
              </a:r>
            </a:p>
            <a:p>
              <a:pPr algn="just"/>
              <a:endParaRPr lang="fr-FR" sz="1000" dirty="0"/>
            </a:p>
            <a:p>
              <a:pPr algn="just"/>
              <a:r>
                <a:rPr lang="fr-FR" sz="1000" dirty="0"/>
                <a:t>Les effets du changement climatique et notamment les risques de surexposition des installations technologiques et de production d’énergies renouvelables devront être appréhendés dans le cadre du PCAET afin d’anticiper les risques </a:t>
              </a:r>
              <a:r>
                <a:rPr lang="fr-FR" sz="1000" dirty="0" err="1"/>
                <a:t>NaTech</a:t>
              </a:r>
              <a:r>
                <a:rPr lang="fr-FR" sz="1000" dirty="0"/>
                <a:t> qu’ils pourraient engendrer.</a:t>
              </a:r>
            </a:p>
          </p:txBody>
        </p:sp>
      </p:grpSp>
    </p:spTree>
    <p:extLst>
      <p:ext uri="{BB962C8B-B14F-4D97-AF65-F5344CB8AC3E}">
        <p14:creationId xmlns:p14="http://schemas.microsoft.com/office/powerpoint/2010/main" val="11141431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solidFill>
                  <a:prstClr val="black">
                    <a:tint val="75000"/>
                  </a:prstClr>
                </a:solidFill>
              </a:rPr>
              <a:pPr/>
              <a:t>139</a:t>
            </a:fld>
            <a:endParaRPr lang="fr-FR" dirty="0">
              <a:solidFill>
                <a:prstClr val="black">
                  <a:tint val="75000"/>
                </a:prstClr>
              </a:solidFill>
            </a:endParaRPr>
          </a:p>
        </p:txBody>
      </p:sp>
      <p:sp>
        <p:nvSpPr>
          <p:cNvPr id="4" name="Espace réservé du texte 3"/>
          <p:cNvSpPr>
            <a:spLocks noGrp="1"/>
          </p:cNvSpPr>
          <p:nvPr>
            <p:ph type="body" sz="quarter" idx="14"/>
          </p:nvPr>
        </p:nvSpPr>
        <p:spPr>
          <a:xfrm>
            <a:off x="337456" y="1374322"/>
            <a:ext cx="3840541" cy="3293686"/>
          </a:xfrm>
        </p:spPr>
        <p:txBody>
          <a:bodyPr/>
          <a:lstStyle/>
          <a:p>
            <a:r>
              <a:rPr lang="fr-FR" dirty="0"/>
              <a:t>UNE POLLUTIONS DES SOLS EN LIEN AVEC LE PASSE INDUSTRIEL DU TERRITOIRE</a:t>
            </a:r>
          </a:p>
          <a:p>
            <a:pPr marL="0" indent="0" algn="just">
              <a:buNone/>
            </a:pPr>
            <a:r>
              <a:rPr lang="fr-FR" sz="1000" b="0" dirty="0">
                <a:solidFill>
                  <a:schemeClr val="tx1"/>
                </a:solidFill>
                <a:latin typeface="+mn-lt"/>
              </a:rPr>
              <a:t>Les sites </a:t>
            </a:r>
            <a:r>
              <a:rPr lang="fr-FR" sz="1000" b="0" dirty="0" err="1">
                <a:solidFill>
                  <a:schemeClr val="tx1"/>
                </a:solidFill>
                <a:latin typeface="+mn-lt"/>
              </a:rPr>
              <a:t>BASOL</a:t>
            </a:r>
            <a:r>
              <a:rPr lang="fr-FR" sz="1000" b="0" dirty="0">
                <a:solidFill>
                  <a:schemeClr val="tx1"/>
                </a:solidFill>
                <a:latin typeface="+mn-lt"/>
              </a:rPr>
              <a:t>, sont des sites dans lesquels la pollution a été avérée, faisant état d’une surveillance ou d’une dépollution à l’état plus ou moins avancé. 3 sites </a:t>
            </a:r>
            <a:r>
              <a:rPr lang="fr-FR" sz="1000" b="0" dirty="0" err="1">
                <a:solidFill>
                  <a:schemeClr val="tx1"/>
                </a:solidFill>
                <a:latin typeface="+mn-lt"/>
              </a:rPr>
              <a:t>BASOL</a:t>
            </a:r>
            <a:r>
              <a:rPr lang="fr-FR" sz="1000" b="0" dirty="0">
                <a:solidFill>
                  <a:schemeClr val="tx1"/>
                </a:solidFill>
                <a:latin typeface="+mn-lt"/>
              </a:rPr>
              <a:t> ont été recensés sur le territoire :</a:t>
            </a:r>
          </a:p>
          <a:p>
            <a:pPr algn="just">
              <a:spcBef>
                <a:spcPts val="400"/>
              </a:spcBef>
              <a:buClr>
                <a:srgbClr val="218BC7"/>
              </a:buClr>
              <a:buSzPct val="80000"/>
            </a:pPr>
            <a:r>
              <a:rPr lang="fr-FR" sz="1000" b="0" dirty="0">
                <a:solidFill>
                  <a:schemeClr val="tx1"/>
                </a:solidFill>
                <a:latin typeface="+mn-lt"/>
              </a:rPr>
              <a:t>1 sur la commune de Dompierre-sur-Besbre (PSA Peugeot) ;</a:t>
            </a:r>
          </a:p>
          <a:p>
            <a:pPr algn="just">
              <a:spcBef>
                <a:spcPts val="400"/>
              </a:spcBef>
              <a:buClr>
                <a:srgbClr val="218BC7"/>
              </a:buClr>
              <a:buSzPct val="80000"/>
            </a:pPr>
            <a:r>
              <a:rPr lang="fr-FR" sz="1000" b="0" dirty="0">
                <a:solidFill>
                  <a:schemeClr val="tx1"/>
                </a:solidFill>
                <a:latin typeface="+mn-lt"/>
              </a:rPr>
              <a:t>1 sur la commune de Pierrefitte-sur-Loire (ancien incinérateur) ; </a:t>
            </a:r>
          </a:p>
          <a:p>
            <a:pPr algn="just">
              <a:spcBef>
                <a:spcPts val="400"/>
              </a:spcBef>
              <a:buClr>
                <a:srgbClr val="218BC7"/>
              </a:buClr>
              <a:buSzPct val="80000"/>
            </a:pPr>
            <a:r>
              <a:rPr lang="fr-FR" sz="1000" b="0" dirty="0">
                <a:solidFill>
                  <a:schemeClr val="tx1"/>
                </a:solidFill>
                <a:latin typeface="+mn-lt"/>
              </a:rPr>
              <a:t>1 sur la commune de Le Donjon (SARIA Industrie Sud-Est).</a:t>
            </a:r>
          </a:p>
          <a:p>
            <a:pPr marL="0" indent="0" algn="just">
              <a:buNone/>
            </a:pPr>
            <a:r>
              <a:rPr lang="fr-FR" sz="1000" b="0" dirty="0">
                <a:solidFill>
                  <a:schemeClr val="tx1"/>
                </a:solidFill>
                <a:latin typeface="+mn-lt"/>
              </a:rPr>
              <a:t>Au regard de l’importance des pollutions, des restrictions concernant les utilisations ont été prescrites sur le site de l’ancien incinérateur de Pierrefitte-sur-Loire concernant l’utilisation du sous-sol (fouille), de la nappe, des eaux superficielles et de la culture de produits agricoles. Une Servitude d’Utilité Publique réglementant ces différents usages a ainsi été instauré le 15 Octobre 2010. </a:t>
            </a:r>
          </a:p>
          <a:p>
            <a:pPr marL="0" indent="0" algn="just">
              <a:buNone/>
            </a:pPr>
            <a:r>
              <a:rPr lang="fr-FR" sz="1000" b="0" dirty="0">
                <a:solidFill>
                  <a:schemeClr val="tx1"/>
                </a:solidFill>
                <a:latin typeface="+mn-lt"/>
              </a:rPr>
              <a:t>La base de données </a:t>
            </a:r>
            <a:r>
              <a:rPr lang="fr-FR" sz="1000" b="0" dirty="0" err="1">
                <a:solidFill>
                  <a:schemeClr val="tx1"/>
                </a:solidFill>
                <a:latin typeface="+mn-lt"/>
              </a:rPr>
              <a:t>BASIAS</a:t>
            </a:r>
            <a:r>
              <a:rPr lang="fr-FR" sz="1000" b="0" dirty="0">
                <a:solidFill>
                  <a:schemeClr val="tx1"/>
                </a:solidFill>
                <a:latin typeface="+mn-lt"/>
              </a:rPr>
              <a:t>, quant à elle, dénombre 130 points de vigilance liés à des activités passées ou actuelles pouvant générer des pollutions des sols. Cela concerne essentiellement des sites d’anciennes décharges municipales ou des dépôts de ferraille ainsi que des stations-services et des dépôts d’hydrocarbures. En fonction de leur pollution potentielle, la question de leur reconversion peut se poser.  </a:t>
            </a:r>
          </a:p>
          <a:p>
            <a:pPr marL="0" indent="0" algn="just">
              <a:buNone/>
            </a:pPr>
            <a:endParaRPr lang="fr-FR" sz="1000" b="0" dirty="0">
              <a:solidFill>
                <a:schemeClr val="tx1"/>
              </a:solidFill>
              <a:latin typeface="+mn-lt"/>
            </a:endParaRPr>
          </a:p>
        </p:txBody>
      </p:sp>
      <p:graphicFrame>
        <p:nvGraphicFramePr>
          <p:cNvPr id="5" name="Tableau 4"/>
          <p:cNvGraphicFramePr>
            <a:graphicFrameLocks noGrp="1"/>
          </p:cNvGraphicFramePr>
          <p:nvPr>
            <p:extLst>
              <p:ext uri="{D42A27DB-BD31-4B8C-83A1-F6EECF244321}">
                <p14:modId xmlns:p14="http://schemas.microsoft.com/office/powerpoint/2010/main" val="2308888403"/>
              </p:ext>
            </p:extLst>
          </p:nvPr>
        </p:nvGraphicFramePr>
        <p:xfrm>
          <a:off x="4450081" y="1403033"/>
          <a:ext cx="4384666" cy="3199446"/>
        </p:xfrm>
        <a:graphic>
          <a:graphicData uri="http://schemas.openxmlformats.org/drawingml/2006/table">
            <a:tbl>
              <a:tblPr firstRow="1" bandRow="1">
                <a:tableStyleId>{5C22544A-7EE6-4342-B048-85BDC9FD1C3A}</a:tableStyleId>
              </a:tblPr>
              <a:tblGrid>
                <a:gridCol w="781878">
                  <a:extLst>
                    <a:ext uri="{9D8B030D-6E8A-4147-A177-3AD203B41FA5}">
                      <a16:colId xmlns:a16="http://schemas.microsoft.com/office/drawing/2014/main" val="20000"/>
                    </a:ext>
                  </a:extLst>
                </a:gridCol>
                <a:gridCol w="724990">
                  <a:extLst>
                    <a:ext uri="{9D8B030D-6E8A-4147-A177-3AD203B41FA5}">
                      <a16:colId xmlns:a16="http://schemas.microsoft.com/office/drawing/2014/main" val="20001"/>
                    </a:ext>
                  </a:extLst>
                </a:gridCol>
                <a:gridCol w="861932">
                  <a:extLst>
                    <a:ext uri="{9D8B030D-6E8A-4147-A177-3AD203B41FA5}">
                      <a16:colId xmlns:a16="http://schemas.microsoft.com/office/drawing/2014/main" val="20002"/>
                    </a:ext>
                  </a:extLst>
                </a:gridCol>
                <a:gridCol w="982760">
                  <a:extLst>
                    <a:ext uri="{9D8B030D-6E8A-4147-A177-3AD203B41FA5}">
                      <a16:colId xmlns:a16="http://schemas.microsoft.com/office/drawing/2014/main" val="20003"/>
                    </a:ext>
                  </a:extLst>
                </a:gridCol>
                <a:gridCol w="1033106">
                  <a:extLst>
                    <a:ext uri="{9D8B030D-6E8A-4147-A177-3AD203B41FA5}">
                      <a16:colId xmlns:a16="http://schemas.microsoft.com/office/drawing/2014/main" val="20004"/>
                    </a:ext>
                  </a:extLst>
                </a:gridCol>
              </a:tblGrid>
              <a:tr h="398566">
                <a:tc>
                  <a:txBody>
                    <a:bodyPr/>
                    <a:lstStyle/>
                    <a:p>
                      <a:pPr algn="ctr"/>
                      <a:r>
                        <a:rPr lang="fr-FR" sz="900" dirty="0"/>
                        <a:t>Sites </a:t>
                      </a:r>
                      <a:r>
                        <a:rPr lang="fr-FR" sz="900" dirty="0" err="1"/>
                        <a:t>BASOL</a:t>
                      </a:r>
                      <a:endParaRPr lang="fr-FR" sz="900" dirty="0"/>
                    </a:p>
                  </a:txBody>
                  <a:tcPr anchor="ctr"/>
                </a:tc>
                <a:tc>
                  <a:txBody>
                    <a:bodyPr/>
                    <a:lstStyle/>
                    <a:p>
                      <a:pPr algn="ctr"/>
                      <a:r>
                        <a:rPr lang="fr-FR" sz="900" dirty="0"/>
                        <a:t>Communes</a:t>
                      </a:r>
                    </a:p>
                  </a:txBody>
                  <a:tcPr anchor="ctr"/>
                </a:tc>
                <a:tc>
                  <a:txBody>
                    <a:bodyPr/>
                    <a:lstStyle/>
                    <a:p>
                      <a:pPr algn="ctr"/>
                      <a:r>
                        <a:rPr lang="fr-FR" sz="900" dirty="0"/>
                        <a:t>Milieux</a:t>
                      </a:r>
                      <a:r>
                        <a:rPr lang="fr-FR" sz="900" baseline="0" dirty="0"/>
                        <a:t> pollués</a:t>
                      </a:r>
                      <a:endParaRPr lang="fr-FR" sz="900" dirty="0"/>
                    </a:p>
                  </a:txBody>
                  <a:tcPr anchor="ctr"/>
                </a:tc>
                <a:tc>
                  <a:txBody>
                    <a:bodyPr/>
                    <a:lstStyle/>
                    <a:p>
                      <a:pPr algn="ctr"/>
                      <a:r>
                        <a:rPr lang="fr-FR" sz="900" dirty="0"/>
                        <a:t>Types de pollutions</a:t>
                      </a:r>
                    </a:p>
                  </a:txBody>
                  <a:tcPr anchor="ctr"/>
                </a:tc>
                <a:tc>
                  <a:txBody>
                    <a:bodyPr/>
                    <a:lstStyle/>
                    <a:p>
                      <a:pPr algn="ctr"/>
                      <a:r>
                        <a:rPr lang="fr-FR" sz="900" dirty="0"/>
                        <a:t>Statut</a:t>
                      </a:r>
                    </a:p>
                  </a:txBody>
                  <a:tcPr anchor="ctr"/>
                </a:tc>
                <a:extLst>
                  <a:ext uri="{0D108BD9-81ED-4DB2-BD59-A6C34878D82A}">
                    <a16:rowId xmlns:a16="http://schemas.microsoft.com/office/drawing/2014/main" val="10000"/>
                  </a:ext>
                </a:extLst>
              </a:tr>
              <a:tr h="835350">
                <a:tc>
                  <a:txBody>
                    <a:bodyPr/>
                    <a:lstStyle/>
                    <a:p>
                      <a:pPr algn="ctr"/>
                      <a:r>
                        <a:rPr lang="fr-FR" sz="900" dirty="0" err="1"/>
                        <a:t>PSA</a:t>
                      </a:r>
                      <a:r>
                        <a:rPr lang="fr-FR" sz="900" dirty="0"/>
                        <a:t> Peugeot Citroën Site de Sept Fons</a:t>
                      </a:r>
                    </a:p>
                  </a:txBody>
                  <a:tcPr anchor="ctr"/>
                </a:tc>
                <a:tc>
                  <a:txBody>
                    <a:bodyPr/>
                    <a:lstStyle/>
                    <a:p>
                      <a:pPr algn="ctr"/>
                      <a:r>
                        <a:rPr lang="fr-FR" sz="900" dirty="0"/>
                        <a:t>Dompierre-</a:t>
                      </a:r>
                      <a:r>
                        <a:rPr lang="fr-FR" sz="900" baseline="0" dirty="0"/>
                        <a:t> sur-Besbre</a:t>
                      </a:r>
                      <a:endParaRPr lang="fr-FR" sz="900" dirty="0"/>
                    </a:p>
                  </a:txBody>
                  <a:tcPr anchor="ctr"/>
                </a:tc>
                <a:tc>
                  <a:txBody>
                    <a:bodyPr/>
                    <a:lstStyle/>
                    <a:p>
                      <a:pPr algn="ctr"/>
                      <a:r>
                        <a:rPr lang="fr-FR" sz="900" dirty="0"/>
                        <a:t>Nappes</a:t>
                      </a:r>
                      <a:r>
                        <a:rPr lang="fr-FR" sz="900" baseline="0" dirty="0"/>
                        <a:t> ou sols</a:t>
                      </a:r>
                      <a:endParaRPr lang="fr-FR" sz="900" dirty="0"/>
                    </a:p>
                  </a:txBody>
                  <a:tcPr anchor="ctr"/>
                </a:tc>
                <a:tc>
                  <a:txBody>
                    <a:bodyPr/>
                    <a:lstStyle/>
                    <a:p>
                      <a:pPr algn="ctr"/>
                      <a:r>
                        <a:rPr lang="fr-FR" sz="900" dirty="0" err="1"/>
                        <a:t>HAP</a:t>
                      </a:r>
                      <a:r>
                        <a:rPr lang="fr-FR" sz="900" dirty="0"/>
                        <a:t>, Nickel,</a:t>
                      </a:r>
                      <a:r>
                        <a:rPr lang="fr-FR" sz="900" baseline="0" dirty="0"/>
                        <a:t> Arsenic, Hydrocarbures, Plomb, Solvants halogénés</a:t>
                      </a:r>
                      <a:endParaRPr lang="fr-FR" sz="900" dirty="0"/>
                    </a:p>
                  </a:txBody>
                  <a:tcPr anchor="ctr"/>
                </a:tc>
                <a:tc>
                  <a:txBody>
                    <a:bodyPr/>
                    <a:lstStyle/>
                    <a:p>
                      <a:pPr algn="ctr"/>
                      <a:r>
                        <a:rPr lang="fr-FR" sz="900" dirty="0"/>
                        <a:t>Site industriel en activité, traité avec restrictions d’usages</a:t>
                      </a:r>
                    </a:p>
                  </a:txBody>
                  <a:tcPr anchor="ctr"/>
                </a:tc>
                <a:extLst>
                  <a:ext uri="{0D108BD9-81ED-4DB2-BD59-A6C34878D82A}">
                    <a16:rowId xmlns:a16="http://schemas.microsoft.com/office/drawing/2014/main" val="10001"/>
                  </a:ext>
                </a:extLst>
              </a:tr>
              <a:tr h="835350">
                <a:tc>
                  <a:txBody>
                    <a:bodyPr/>
                    <a:lstStyle/>
                    <a:p>
                      <a:pPr algn="ctr"/>
                      <a:r>
                        <a:rPr lang="fr-FR" sz="900" dirty="0"/>
                        <a:t>Ancien incinérateur de Pierrefitte-sur-Loire</a:t>
                      </a:r>
                    </a:p>
                  </a:txBody>
                  <a:tcPr anchor="ctr"/>
                </a:tc>
                <a:tc>
                  <a:txBody>
                    <a:bodyPr/>
                    <a:lstStyle/>
                    <a:p>
                      <a:pPr algn="ctr"/>
                      <a:r>
                        <a:rPr lang="fr-FR" sz="900" dirty="0"/>
                        <a:t>Pierrefitte-sur-Loire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900" dirty="0"/>
                        <a:t>Sols et </a:t>
                      </a:r>
                      <a:r>
                        <a:rPr lang="fr-FR" sz="900" baseline="0" dirty="0"/>
                        <a:t>nappes</a:t>
                      </a:r>
                      <a:endParaRPr lang="fr-FR" sz="9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900" dirty="0"/>
                        <a:t>Cadmium, Cuivre, Nickel, Sulfates, Zinc, Plomb</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900" dirty="0"/>
                        <a:t>Site industriel en friche, traité avec restrictions d’usages</a:t>
                      </a:r>
                    </a:p>
                  </a:txBody>
                  <a:tcPr anchor="ctr"/>
                </a:tc>
                <a:extLst>
                  <a:ext uri="{0D108BD9-81ED-4DB2-BD59-A6C34878D82A}">
                    <a16:rowId xmlns:a16="http://schemas.microsoft.com/office/drawing/2014/main" val="10002"/>
                  </a:ext>
                </a:extLst>
              </a:tr>
              <a:tr h="1130180">
                <a:tc>
                  <a:txBody>
                    <a:bodyPr/>
                    <a:lstStyle/>
                    <a:p>
                      <a:pPr algn="ctr"/>
                      <a:r>
                        <a:rPr lang="fr-FR" sz="900" dirty="0" err="1"/>
                        <a:t>SARIA</a:t>
                      </a:r>
                      <a:r>
                        <a:rPr lang="fr-FR" sz="900" dirty="0"/>
                        <a:t> Industries Sud-est (ancien équarrissage</a:t>
                      </a:r>
                      <a:r>
                        <a:rPr lang="fr-FR" sz="900" baseline="0" dirty="0"/>
                        <a:t> </a:t>
                      </a:r>
                      <a:r>
                        <a:rPr lang="fr-FR" sz="900" baseline="0" dirty="0" err="1"/>
                        <a:t>Blanchamp</a:t>
                      </a:r>
                      <a:r>
                        <a:rPr lang="fr-FR" sz="900" baseline="0" dirty="0"/>
                        <a:t>)</a:t>
                      </a:r>
                      <a:endParaRPr lang="fr-FR" sz="900" dirty="0"/>
                    </a:p>
                  </a:txBody>
                  <a:tcPr anchor="ctr"/>
                </a:tc>
                <a:tc>
                  <a:txBody>
                    <a:bodyPr/>
                    <a:lstStyle/>
                    <a:p>
                      <a:pPr algn="ctr"/>
                      <a:r>
                        <a:rPr lang="fr-FR" sz="900" dirty="0"/>
                        <a:t>Le Donjon</a:t>
                      </a:r>
                    </a:p>
                  </a:txBody>
                  <a:tcPr anchor="ctr"/>
                </a:tc>
                <a:tc>
                  <a:txBody>
                    <a:bodyPr/>
                    <a:lstStyle/>
                    <a:p>
                      <a:pPr algn="ctr"/>
                      <a:r>
                        <a:rPr lang="fr-FR" sz="900" dirty="0"/>
                        <a:t>sols</a:t>
                      </a:r>
                    </a:p>
                  </a:txBody>
                  <a:tcPr anchor="ctr"/>
                </a:tc>
                <a:tc>
                  <a:txBody>
                    <a:bodyPr/>
                    <a:lstStyle/>
                    <a:p>
                      <a:pPr algn="ctr"/>
                      <a:r>
                        <a:rPr lang="fr-FR" sz="900" dirty="0"/>
                        <a:t>Hydrocarbures</a:t>
                      </a:r>
                    </a:p>
                  </a:txBody>
                  <a:tcPr anchor="ctr"/>
                </a:tc>
                <a:tc>
                  <a:txBody>
                    <a:bodyPr/>
                    <a:lstStyle/>
                    <a:p>
                      <a:pPr algn="ctr"/>
                      <a:r>
                        <a:rPr lang="fr-FR" sz="900" dirty="0"/>
                        <a:t>Site industriel en activité, nécessitant des investigations supplémentaires</a:t>
                      </a:r>
                    </a:p>
                  </a:txBody>
                  <a:tcPr anchor="ctr"/>
                </a:tc>
                <a:extLst>
                  <a:ext uri="{0D108BD9-81ED-4DB2-BD59-A6C34878D82A}">
                    <a16:rowId xmlns:a16="http://schemas.microsoft.com/office/drawing/2014/main" val="10003"/>
                  </a:ext>
                </a:extLst>
              </a:tr>
            </a:tbl>
          </a:graphicData>
        </a:graphic>
      </p:graphicFrame>
      <p:grpSp>
        <p:nvGrpSpPr>
          <p:cNvPr id="6" name="Groupe 5"/>
          <p:cNvGrpSpPr/>
          <p:nvPr/>
        </p:nvGrpSpPr>
        <p:grpSpPr>
          <a:xfrm>
            <a:off x="354029" y="4794914"/>
            <a:ext cx="8501886" cy="1832060"/>
            <a:chOff x="355592" y="4041295"/>
            <a:chExt cx="4804580" cy="1832060"/>
          </a:xfrm>
        </p:grpSpPr>
        <p:sp>
          <p:nvSpPr>
            <p:cNvPr id="12" name="Rectangle 11">
              <a:extLst>
                <a:ext uri="{FF2B5EF4-FFF2-40B4-BE49-F238E27FC236}">
                  <a16:creationId xmlns:a16="http://schemas.microsoft.com/office/drawing/2014/main" id="{953DF44A-90BA-4FF2-BFE5-6744E6F4947F}"/>
                </a:ext>
              </a:extLst>
            </p:cNvPr>
            <p:cNvSpPr/>
            <p:nvPr/>
          </p:nvSpPr>
          <p:spPr>
            <a:xfrm>
              <a:off x="355592" y="4396027"/>
              <a:ext cx="4804158" cy="1477328"/>
            </a:xfrm>
            <a:prstGeom prst="rect">
              <a:avLst/>
            </a:prstGeom>
            <a:ln>
              <a:noFill/>
            </a:ln>
          </p:spPr>
          <p:txBody>
            <a:bodyPr wrap="square" numCol="1" spcCol="216000">
              <a:spAutoFit/>
            </a:bodyPr>
            <a:lstStyle/>
            <a:p>
              <a:pPr algn="just"/>
              <a:r>
                <a:rPr lang="fr-FR" sz="1000" dirty="0"/>
                <a:t>Les pollutions identifiées dans le cadre des inventaires BASIAS et BASOL peuvent engendrer des restrictions d’usages et d’occupation du sol qui peuvent contraindre l’urbanisation de ces secteurs.</a:t>
              </a:r>
            </a:p>
            <a:p>
              <a:pPr algn="just"/>
              <a:endParaRPr lang="fr-FR" sz="1000" dirty="0"/>
            </a:p>
            <a:p>
              <a:pPr algn="just"/>
              <a:r>
                <a:rPr lang="fr-FR" sz="1000" dirty="0"/>
                <a:t>Dans le cadre du développement des énergies renouvelables, ces terrains stériles peuvent constituer des opportunités d’implantation de nouvelles unités de production d’énergie (parc photovoltaïque, unité de méthanisation, parc éolien, etc.). Ainsi dans le cadre du PCAET, ces sites pourront être interrogés comme secteur potentiel d’aménagement de nouvelles installations pour les énergies renouvelables.</a:t>
              </a:r>
            </a:p>
          </p:txBody>
        </p:sp>
        <p:grpSp>
          <p:nvGrpSpPr>
            <p:cNvPr id="13" name="Groupe 12">
              <a:extLst>
                <a:ext uri="{FF2B5EF4-FFF2-40B4-BE49-F238E27FC236}">
                  <a16:creationId xmlns:a16="http://schemas.microsoft.com/office/drawing/2014/main" id="{5454084C-84F6-40C8-ABAB-1BF2AA5C168B}"/>
                </a:ext>
              </a:extLst>
            </p:cNvPr>
            <p:cNvGrpSpPr/>
            <p:nvPr/>
          </p:nvGrpSpPr>
          <p:grpSpPr>
            <a:xfrm>
              <a:off x="355592" y="4041295"/>
              <a:ext cx="4804580" cy="1419102"/>
              <a:chOff x="378932" y="4925687"/>
              <a:chExt cx="4804580" cy="1419102"/>
            </a:xfrm>
          </p:grpSpPr>
          <p:sp>
            <p:nvSpPr>
              <p:cNvPr id="14" name="Rectangle 13">
                <a:extLst>
                  <a:ext uri="{FF2B5EF4-FFF2-40B4-BE49-F238E27FC236}">
                    <a16:creationId xmlns:a16="http://schemas.microsoft.com/office/drawing/2014/main" id="{CE53BB80-FFFF-4408-81CE-0F96C87ECB8C}"/>
                  </a:ext>
                </a:extLst>
              </p:cNvPr>
              <p:cNvSpPr/>
              <p:nvPr/>
            </p:nvSpPr>
            <p:spPr>
              <a:xfrm>
                <a:off x="379354" y="5225749"/>
                <a:ext cx="4804158" cy="1119040"/>
              </a:xfrm>
              <a:prstGeom prst="rect">
                <a:avLst/>
              </a:prstGeom>
              <a:noFill/>
              <a:ln w="1270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C954674-830B-4837-9D6F-83E9E68BD3E3}"/>
                  </a:ext>
                </a:extLst>
              </p:cNvPr>
              <p:cNvSpPr/>
              <p:nvPr/>
            </p:nvSpPr>
            <p:spPr>
              <a:xfrm>
                <a:off x="378932" y="4925687"/>
                <a:ext cx="1027954"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BB129CDE-B160-4170-B517-7EB37D4D8C3C}"/>
                  </a:ext>
                </a:extLst>
              </p:cNvPr>
              <p:cNvSpPr txBox="1"/>
              <p:nvPr/>
            </p:nvSpPr>
            <p:spPr>
              <a:xfrm>
                <a:off x="390736" y="4952609"/>
                <a:ext cx="877598" cy="246221"/>
              </a:xfrm>
              <a:prstGeom prst="rect">
                <a:avLst/>
              </a:prstGeom>
              <a:noFill/>
            </p:spPr>
            <p:txBody>
              <a:bodyPr wrap="square" rtlCol="0">
                <a:spAutoFit/>
              </a:bodyPr>
              <a:lstStyle/>
              <a:p>
                <a:r>
                  <a:rPr lang="fr-FR" sz="1000" b="1" i="1" dirty="0">
                    <a:solidFill>
                      <a:schemeClr val="bg1"/>
                    </a:solidFill>
                  </a:rPr>
                  <a:t>Dans le cadre du PCAET...</a:t>
                </a:r>
              </a:p>
            </p:txBody>
          </p:sp>
        </p:grpSp>
      </p:grpSp>
      <p:sp>
        <p:nvSpPr>
          <p:cNvPr id="17" name="ZoneTexte 16">
            <a:extLst>
              <a:ext uri="{FF2B5EF4-FFF2-40B4-BE49-F238E27FC236}">
                <a16:creationId xmlns:a16="http://schemas.microsoft.com/office/drawing/2014/main" id="{9BB060BA-A6CB-478F-BEA1-1534D7903782}"/>
              </a:ext>
            </a:extLst>
          </p:cNvPr>
          <p:cNvSpPr txBox="1"/>
          <p:nvPr/>
        </p:nvSpPr>
        <p:spPr>
          <a:xfrm>
            <a:off x="4156828" y="4586867"/>
            <a:ext cx="4677919" cy="230832"/>
          </a:xfrm>
          <a:prstGeom prst="rect">
            <a:avLst/>
          </a:prstGeom>
          <a:noFill/>
        </p:spPr>
        <p:txBody>
          <a:bodyPr wrap="square" rtlCol="0">
            <a:spAutoFit/>
          </a:bodyPr>
          <a:lstStyle/>
          <a:p>
            <a:pPr algn="r"/>
            <a:r>
              <a:rPr lang="fr-FR" sz="900" i="1" dirty="0">
                <a:latin typeface="+mj-lt"/>
              </a:rPr>
              <a:t>Les sites BASOL. Source : BD BASOL</a:t>
            </a:r>
          </a:p>
        </p:txBody>
      </p:sp>
      <p:sp>
        <p:nvSpPr>
          <p:cNvPr id="18" name="Espace réservé du texte 2"/>
          <p:cNvSpPr>
            <a:spLocks noGrp="1"/>
          </p:cNvSpPr>
          <p:nvPr>
            <p:ph type="body" sz="quarter" idx="13"/>
          </p:nvPr>
        </p:nvSpPr>
        <p:spPr>
          <a:xfrm>
            <a:off x="301215" y="535178"/>
            <a:ext cx="8842786" cy="430123"/>
          </a:xfrm>
        </p:spPr>
        <p:txBody>
          <a:bodyPr/>
          <a:lstStyle/>
          <a:p>
            <a:pPr algn="ctr"/>
            <a:r>
              <a:rPr lang="fr-FR" dirty="0"/>
              <a:t>LES RISQUES TECHNOLOGIQUES - Zoom sur </a:t>
            </a:r>
            <a:r>
              <a:rPr lang="fr-FR" dirty="0" err="1"/>
              <a:t>Entr’Allier</a:t>
            </a:r>
            <a:r>
              <a:rPr lang="fr-FR" dirty="0"/>
              <a:t> Besbre Loire</a:t>
            </a:r>
          </a:p>
        </p:txBody>
      </p:sp>
    </p:spTree>
    <p:extLst>
      <p:ext uri="{BB962C8B-B14F-4D97-AF65-F5344CB8AC3E}">
        <p14:creationId xmlns:p14="http://schemas.microsoft.com/office/powerpoint/2010/main" val="3690603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14</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102" name="Rectangle : coins arrondis 13">
            <a:extLst>
              <a:ext uri="{FF2B5EF4-FFF2-40B4-BE49-F238E27FC236}">
                <a16:creationId xmlns:a16="http://schemas.microsoft.com/office/drawing/2014/main" id="{476319E1-4B6C-4B58-9042-25A4D6B4BD85}"/>
              </a:ext>
            </a:extLst>
          </p:cNvPr>
          <p:cNvSpPr/>
          <p:nvPr/>
        </p:nvSpPr>
        <p:spPr>
          <a:xfrm>
            <a:off x="521293" y="1888621"/>
            <a:ext cx="8152688" cy="4059252"/>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105" name="Groupe 2">
            <a:extLst>
              <a:ext uri="{FF2B5EF4-FFF2-40B4-BE49-F238E27FC236}">
                <a16:creationId xmlns:a16="http://schemas.microsoft.com/office/drawing/2014/main" id="{2B475F16-C0E8-4138-925D-BA4547306D0E}"/>
              </a:ext>
            </a:extLst>
          </p:cNvPr>
          <p:cNvGrpSpPr>
            <a:grpSpLocks/>
          </p:cNvGrpSpPr>
          <p:nvPr/>
        </p:nvGrpSpPr>
        <p:grpSpPr bwMode="auto">
          <a:xfrm>
            <a:off x="602533" y="2106232"/>
            <a:ext cx="3978012" cy="3981757"/>
            <a:chOff x="133255" y="1229110"/>
            <a:chExt cx="4139671" cy="4038984"/>
          </a:xfrm>
        </p:grpSpPr>
        <p:sp>
          <p:nvSpPr>
            <p:cNvPr id="106" name="Rectangle 105">
              <a:extLst>
                <a:ext uri="{FF2B5EF4-FFF2-40B4-BE49-F238E27FC236}">
                  <a16:creationId xmlns:a16="http://schemas.microsoft.com/office/drawing/2014/main" id="{A44ECA52-6C0A-45E7-BD41-2A3B8FCEAAE0}"/>
                </a:ext>
              </a:extLst>
            </p:cNvPr>
            <p:cNvSpPr/>
            <p:nvPr/>
          </p:nvSpPr>
          <p:spPr>
            <a:xfrm>
              <a:off x="436564" y="1229110"/>
              <a:ext cx="3083994" cy="135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rgbClr val="373E42"/>
                  </a:solidFill>
                  <a:latin typeface="PT Sans" panose="020B0503020203020204" pitchFamily="34" charset="0"/>
                  <a:ea typeface="Roboto" panose="02000000000000000000" pitchFamily="2" charset="0"/>
                  <a:cs typeface="Roboto" panose="02000000000000000000" pitchFamily="2" charset="0"/>
                </a:rPr>
                <a:t>Les atouts du territoire </a:t>
              </a:r>
            </a:p>
          </p:txBody>
        </p:sp>
        <p:sp>
          <p:nvSpPr>
            <p:cNvPr id="107" name="Rectangle 10">
              <a:extLst>
                <a:ext uri="{FF2B5EF4-FFF2-40B4-BE49-F238E27FC236}">
                  <a16:creationId xmlns:a16="http://schemas.microsoft.com/office/drawing/2014/main" id="{D8FCF72A-C614-4F4B-B815-E3AFBB7044D2}"/>
                </a:ext>
              </a:extLst>
            </p:cNvPr>
            <p:cNvSpPr>
              <a:spLocks noChangeArrowheads="1"/>
            </p:cNvSpPr>
            <p:nvPr/>
          </p:nvSpPr>
          <p:spPr bwMode="auto">
            <a:xfrm>
              <a:off x="133255" y="1263413"/>
              <a:ext cx="4139671" cy="400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lnSpc>
                  <a:spcPct val="115000"/>
                </a:lnSpc>
                <a:tabLst>
                  <a:tab pos="180340" algn="l"/>
                  <a:tab pos="449580" algn="l"/>
                </a:tabLst>
              </a:pPr>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Fort potentiel de développement des Energies Renouvelables</a:t>
              </a:r>
              <a:r>
                <a:rPr lang="fr-FR" sz="1100" dirty="0">
                  <a:latin typeface="+mn-lt"/>
                  <a:cs typeface="Times New Roman" panose="02020603050405020304" pitchFamily="18" charset="0"/>
                </a:rPr>
                <a:t>, notamment sur la filière solaire PV et de nombreux projets </a:t>
              </a:r>
              <a:r>
                <a:rPr lang="fr-FR" sz="1100" dirty="0" err="1">
                  <a:latin typeface="+mn-lt"/>
                  <a:cs typeface="Times New Roman" panose="02020603050405020304" pitchFamily="18" charset="0"/>
                </a:rPr>
                <a:t>EnR</a:t>
              </a:r>
              <a:r>
                <a:rPr lang="fr-FR" sz="1100" dirty="0">
                  <a:latin typeface="+mn-lt"/>
                  <a:cs typeface="Times New Roman" panose="02020603050405020304" pitchFamily="18" charset="0"/>
                </a:rPr>
                <a:t> en cours de développement ;</a:t>
              </a:r>
            </a:p>
            <a:p>
              <a:pPr algn="just"/>
              <a:endParaRPr lang="fr-FR" sz="1100" dirty="0">
                <a:latin typeface="+mn-lt"/>
                <a:cs typeface="Times New Roman" panose="02020603050405020304" pitchFamily="18" charset="0"/>
              </a:endParaRPr>
            </a:p>
            <a:p>
              <a:pPr marL="171450" indent="-171450" algn="just" fontAlgn="base">
                <a:spcAft>
                  <a:spcPts val="600"/>
                </a:spcAf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agricole </a:t>
              </a:r>
              <a:r>
                <a:rPr lang="fr-FR" sz="1100" dirty="0">
                  <a:latin typeface="+mn-lt"/>
                  <a:cs typeface="Times New Roman" panose="02020603050405020304" pitchFamily="18" charset="0"/>
                </a:rPr>
                <a:t>qui présente une </a:t>
              </a:r>
              <a:r>
                <a:rPr lang="fr-FR" sz="1100" b="1" dirty="0">
                  <a:latin typeface="+mn-lt"/>
                  <a:cs typeface="Times New Roman" panose="02020603050405020304" pitchFamily="18" charset="0"/>
                </a:rPr>
                <a:t>opportunité de développement des </a:t>
              </a:r>
              <a:r>
                <a:rPr lang="fr-FR" sz="1100" b="1" dirty="0" err="1">
                  <a:latin typeface="+mn-lt"/>
                  <a:cs typeface="Times New Roman" panose="02020603050405020304" pitchFamily="18" charset="0"/>
                </a:rPr>
                <a:t>EnR</a:t>
              </a:r>
              <a:r>
                <a:rPr lang="fr-FR" sz="1100" b="1" dirty="0">
                  <a:latin typeface="+mn-lt"/>
                  <a:cs typeface="Times New Roman" panose="02020603050405020304" pitchFamily="18" charset="0"/>
                </a:rPr>
                <a:t> </a:t>
              </a:r>
              <a:r>
                <a:rPr lang="fr-FR" sz="1100" dirty="0">
                  <a:latin typeface="+mn-lt"/>
                  <a:cs typeface="Times New Roman" panose="02020603050405020304" pitchFamily="18" charset="0"/>
                </a:rPr>
                <a:t>via la méthanisation et de stockage carbone ;</a:t>
              </a:r>
            </a:p>
            <a:p>
              <a:pPr marL="171450" indent="-171450" algn="just">
                <a:buFont typeface="Arial" panose="020B0604020202020204" pitchFamily="34" charset="0"/>
                <a:buChar char="•"/>
              </a:pPr>
              <a:r>
                <a:rPr lang="fr-FR" sz="1100" dirty="0">
                  <a:latin typeface="+mn-lt"/>
                  <a:cs typeface="Times New Roman" panose="02020603050405020304" pitchFamily="18" charset="0"/>
                </a:rPr>
                <a:t>Flux de transits important présentant un </a:t>
              </a:r>
              <a:r>
                <a:rPr lang="fr-FR" sz="1100" b="1" dirty="0">
                  <a:latin typeface="+mn-lt"/>
                  <a:cs typeface="Times New Roman" panose="02020603050405020304" pitchFamily="18" charset="0"/>
                </a:rPr>
                <a:t>potentiel de conversion et développement des carburants alternatifs ;</a:t>
              </a:r>
            </a:p>
            <a:p>
              <a:pPr marL="171450" indent="-171450" algn="just">
                <a:buFont typeface="Arial" panose="020B0604020202020204" pitchFamily="34" charset="0"/>
                <a:buChar char="•"/>
              </a:pPr>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Territoire dynamique avec plusieurs initiatives et actions en cours </a:t>
              </a:r>
              <a:r>
                <a:rPr lang="fr-FR" sz="1100" dirty="0">
                  <a:latin typeface="+mn-lt"/>
                  <a:cs typeface="Times New Roman" panose="02020603050405020304" pitchFamily="18" charset="0"/>
                </a:rPr>
                <a:t>qui peuvent être valorisées et approfondies dans le cadre du PCAET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Présence de plusieurs acteurs industriels majeurs </a:t>
              </a:r>
              <a:r>
                <a:rPr lang="fr-FR" sz="1100" dirty="0">
                  <a:latin typeface="+mn-lt"/>
                  <a:cs typeface="Times New Roman" panose="02020603050405020304" pitchFamily="18" charset="0"/>
                </a:rPr>
                <a:t>pouvant être impliqués dans la démarche avec de </a:t>
              </a:r>
              <a:r>
                <a:rPr lang="fr-FR" sz="1100" b="1" dirty="0">
                  <a:latin typeface="+mn-lt"/>
                  <a:cs typeface="Times New Roman" panose="02020603050405020304" pitchFamily="18" charset="0"/>
                </a:rPr>
                <a:t>forts leviers d’actions en matière de réduction des consommations énergétiques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Territoire relativement peu vulnérable aux risques naturels</a:t>
              </a:r>
              <a:r>
                <a:rPr lang="fr-FR" sz="1100" dirty="0">
                  <a:latin typeface="+mn-lt"/>
                  <a:cs typeface="Times New Roman" panose="02020603050405020304" pitchFamily="18" charset="0"/>
                </a:rPr>
                <a:t> actuellement.</a:t>
              </a:r>
            </a:p>
            <a:p>
              <a:pPr marL="342900" lvl="0" indent="-342900" algn="just">
                <a:lnSpc>
                  <a:spcPct val="115000"/>
                </a:lnSpc>
                <a:buFont typeface="Symbol" panose="05050102010706020507" pitchFamily="18" charset="2"/>
                <a:buChar char=""/>
                <a:tabLst>
                  <a:tab pos="180340" algn="l"/>
                  <a:tab pos="449580" algn="l"/>
                </a:tabLst>
              </a:pPr>
              <a:endParaRPr lang="fr-FR" sz="1200" dirty="0">
                <a:effectLst/>
                <a:latin typeface="PT Sans" panose="020B0503020203020204"/>
                <a:ea typeface="Times New Roman" panose="02020603050405020304" pitchFamily="18" charset="0"/>
                <a:cs typeface="Times New Roman" panose="02020603050405020304" pitchFamily="18" charset="0"/>
              </a:endParaRPr>
            </a:p>
          </p:txBody>
        </p:sp>
      </p:grpSp>
      <p:grpSp>
        <p:nvGrpSpPr>
          <p:cNvPr id="108" name="Groupe 6">
            <a:extLst>
              <a:ext uri="{FF2B5EF4-FFF2-40B4-BE49-F238E27FC236}">
                <a16:creationId xmlns:a16="http://schemas.microsoft.com/office/drawing/2014/main" id="{FA8ACC0C-01C8-4A77-B195-8E9273D2C8D8}"/>
              </a:ext>
            </a:extLst>
          </p:cNvPr>
          <p:cNvGrpSpPr>
            <a:grpSpLocks/>
          </p:cNvGrpSpPr>
          <p:nvPr/>
        </p:nvGrpSpPr>
        <p:grpSpPr bwMode="auto">
          <a:xfrm>
            <a:off x="4677977" y="2082868"/>
            <a:ext cx="3662719" cy="4114980"/>
            <a:chOff x="1886363" y="5993916"/>
            <a:chExt cx="4249229" cy="6046861"/>
          </a:xfrm>
        </p:grpSpPr>
        <p:sp>
          <p:nvSpPr>
            <p:cNvPr id="109" name="Rectangle 108">
              <a:extLst>
                <a:ext uri="{FF2B5EF4-FFF2-40B4-BE49-F238E27FC236}">
                  <a16:creationId xmlns:a16="http://schemas.microsoft.com/office/drawing/2014/main" id="{0BFA224C-EE9C-46B8-A256-7B506D031A9F}"/>
                </a:ext>
              </a:extLst>
            </p:cNvPr>
            <p:cNvSpPr/>
            <p:nvPr/>
          </p:nvSpPr>
          <p:spPr>
            <a:xfrm>
              <a:off x="2145835" y="5993916"/>
              <a:ext cx="3766761" cy="341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rgbClr val="373E42"/>
                  </a:solidFill>
                  <a:latin typeface="PT Sans" panose="020B0503020203020204" pitchFamily="34" charset="0"/>
                  <a:ea typeface="Roboto" panose="02000000000000000000" pitchFamily="2" charset="0"/>
                  <a:cs typeface="Roboto" panose="02000000000000000000" pitchFamily="2" charset="0"/>
                </a:rPr>
                <a:t>Les enjeux du territoire</a:t>
              </a:r>
            </a:p>
          </p:txBody>
        </p:sp>
        <p:sp>
          <p:nvSpPr>
            <p:cNvPr id="110" name="Rectangle 13">
              <a:extLst>
                <a:ext uri="{FF2B5EF4-FFF2-40B4-BE49-F238E27FC236}">
                  <a16:creationId xmlns:a16="http://schemas.microsoft.com/office/drawing/2014/main" id="{5444A18A-9754-4CCB-82CE-7C58D7934EC2}"/>
                </a:ext>
              </a:extLst>
            </p:cNvPr>
            <p:cNvSpPr>
              <a:spLocks noChangeArrowheads="1"/>
            </p:cNvSpPr>
            <p:nvPr/>
          </p:nvSpPr>
          <p:spPr bwMode="auto">
            <a:xfrm>
              <a:off x="1886363" y="6364788"/>
              <a:ext cx="4249229" cy="567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1450" indent="-171450" algn="jus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des déplacements fortement consommateur</a:t>
              </a:r>
              <a:r>
                <a:rPr lang="fr-FR" sz="1100" dirty="0">
                  <a:latin typeface="+mn-lt"/>
                  <a:cs typeface="Times New Roman" panose="02020603050405020304" pitchFamily="18" charset="0"/>
                </a:rPr>
                <a:t>, dont une part importante liée au fret avec une capacité d’action limitée de la collectivité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résidentiel consommateur</a:t>
              </a:r>
              <a:r>
                <a:rPr lang="fr-FR" sz="1100" dirty="0">
                  <a:latin typeface="+mn-lt"/>
                  <a:cs typeface="Times New Roman" panose="02020603050405020304" pitchFamily="18" charset="0"/>
                </a:rPr>
                <a:t>, avec cependant un fort potentiel de maîtrise de l’énergie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industriel fortement consommateur </a:t>
              </a:r>
              <a:r>
                <a:rPr lang="fr-FR" sz="1100" dirty="0">
                  <a:latin typeface="+mn-lt"/>
                  <a:cs typeface="Times New Roman" panose="02020603050405020304" pitchFamily="18" charset="0"/>
                </a:rPr>
                <a:t>avec cependant un fort potentiel de maîtrise de l’énergie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Les </a:t>
              </a:r>
              <a:r>
                <a:rPr lang="fr-FR" sz="1100" b="1" dirty="0">
                  <a:latin typeface="+mn-lt"/>
                  <a:cs typeface="Times New Roman" panose="02020603050405020304" pitchFamily="18" charset="0"/>
                </a:rPr>
                <a:t>capacités des réseaux d’énergie </a:t>
              </a:r>
              <a:r>
                <a:rPr lang="fr-FR" sz="1100" dirty="0">
                  <a:latin typeface="+mn-lt"/>
                  <a:cs typeface="Times New Roman" panose="02020603050405020304" pitchFamily="18" charset="0"/>
                </a:rPr>
                <a:t>(et notamment pour l’électricité) </a:t>
              </a:r>
              <a:r>
                <a:rPr lang="fr-FR" sz="1100" b="1" dirty="0">
                  <a:latin typeface="+mn-lt"/>
                  <a:cs typeface="Times New Roman" panose="02020603050405020304" pitchFamily="18" charset="0"/>
                </a:rPr>
                <a:t>devront être adaptées</a:t>
              </a:r>
              <a:r>
                <a:rPr lang="fr-FR" sz="1100" dirty="0">
                  <a:latin typeface="+mn-lt"/>
                  <a:cs typeface="Times New Roman" panose="02020603050405020304" pitchFamily="18" charset="0"/>
                </a:rPr>
                <a:t> pour accompagner la mise en place de nouveaux projets ambitieux de production d’ENR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Une </a:t>
              </a:r>
              <a:r>
                <a:rPr lang="fr-FR" sz="1100" b="1" dirty="0">
                  <a:latin typeface="+mn-lt"/>
                  <a:cs typeface="Times New Roman" panose="02020603050405020304" pitchFamily="18" charset="0"/>
                </a:rPr>
                <a:t>vulnérabilité forte aux effets à venir du changement climatique</a:t>
              </a:r>
              <a:r>
                <a:rPr lang="fr-FR" sz="1100" dirty="0">
                  <a:latin typeface="+mn-lt"/>
                  <a:cs typeface="Times New Roman" panose="02020603050405020304" pitchFamily="18" charset="0"/>
                </a:rPr>
                <a:t>, notamment avec les phénomènes de manque d’eau importants et des répercutions sur l’accessibilité et la qualité de la ressource en eau.</a:t>
              </a:r>
            </a:p>
            <a:p>
              <a:pPr algn="just"/>
              <a:r>
                <a:rPr lang="fr-FR" sz="1600" dirty="0">
                  <a:effectLst/>
                  <a:latin typeface="+mn-lt"/>
                  <a:ea typeface="MS Mincho" panose="02020609040205080304" pitchFamily="49" charset="-128"/>
                  <a:cs typeface="Times New Roman" panose="02020603050405020304" pitchFamily="18" charset="0"/>
                </a:rPr>
                <a:t> </a:t>
              </a:r>
            </a:p>
            <a:p>
              <a:pPr algn="just"/>
              <a:r>
                <a:rPr lang="fr-FR" sz="1800" u="none" strike="noStrike" dirty="0">
                  <a:effectLst/>
                  <a:latin typeface="Lato regular"/>
                  <a:ea typeface="PT Sans" panose="020B0503020203020204" pitchFamily="34" charset="0"/>
                  <a:cs typeface="Times New Roman" panose="02020603050405020304" pitchFamily="18" charset="0"/>
                </a:rPr>
                <a:t> </a:t>
              </a:r>
              <a:endParaRPr lang="fr-FR" sz="1800" dirty="0">
                <a:effectLst/>
                <a:latin typeface="PT Sans" panose="020B0503020203020204" pitchFamily="34" charset="0"/>
                <a:ea typeface="MS Mincho" panose="02020609040205080304" pitchFamily="49" charset="-128"/>
                <a:cs typeface="Times New Roman" panose="02020603050405020304" pitchFamily="18" charset="0"/>
              </a:endParaRPr>
            </a:p>
          </p:txBody>
        </p:sp>
      </p:grpSp>
      <p:sp>
        <p:nvSpPr>
          <p:cNvPr id="111" name="ZoneTexte 110">
            <a:extLst>
              <a:ext uri="{FF2B5EF4-FFF2-40B4-BE49-F238E27FC236}">
                <a16:creationId xmlns:a16="http://schemas.microsoft.com/office/drawing/2014/main" id="{FEDBD0EF-ED89-4201-BE27-2A672AADE1D3}"/>
              </a:ext>
            </a:extLst>
          </p:cNvPr>
          <p:cNvSpPr txBox="1"/>
          <p:nvPr/>
        </p:nvSpPr>
        <p:spPr>
          <a:xfrm>
            <a:off x="2562978" y="1186510"/>
            <a:ext cx="4248000"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ENJEUX DU TERRITOIRE</a:t>
            </a:r>
            <a:endParaRPr lang="en-US" sz="2000" dirty="0">
              <a:solidFill>
                <a:srgbClr val="2E3464"/>
              </a:solidFill>
              <a:latin typeface="PT Sans" panose="020B0503020203020204" pitchFamily="34" charset="0"/>
            </a:endParaRPr>
          </a:p>
        </p:txBody>
      </p:sp>
      <p:cxnSp>
        <p:nvCxnSpPr>
          <p:cNvPr id="112" name="Connecteur droit 111">
            <a:extLst>
              <a:ext uri="{FF2B5EF4-FFF2-40B4-BE49-F238E27FC236}">
                <a16:creationId xmlns:a16="http://schemas.microsoft.com/office/drawing/2014/main" id="{3B8B0371-97B5-4E5A-A0CB-32700C0A4156}"/>
              </a:ext>
            </a:extLst>
          </p:cNvPr>
          <p:cNvCxnSpPr>
            <a:cxnSpLocks/>
          </p:cNvCxnSpPr>
          <p:nvPr/>
        </p:nvCxnSpPr>
        <p:spPr>
          <a:xfrm>
            <a:off x="2973595" y="1641127"/>
            <a:ext cx="334496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813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solidFill>
                  <a:prstClr val="black">
                    <a:tint val="75000"/>
                  </a:prstClr>
                </a:solidFill>
              </a:rPr>
              <a:pPr/>
              <a:t>140</a:t>
            </a:fld>
            <a:endParaRPr lang="fr-FR" dirty="0">
              <a:solidFill>
                <a:prstClr val="black">
                  <a:tint val="75000"/>
                </a:prstClr>
              </a:solidFill>
            </a:endParaRPr>
          </a:p>
        </p:txBody>
      </p:sp>
      <p:sp>
        <p:nvSpPr>
          <p:cNvPr id="3" name="ZoneTexte 4">
            <a:extLst>
              <a:ext uri="{FF2B5EF4-FFF2-40B4-BE49-F238E27FC236}">
                <a16:creationId xmlns:a16="http://schemas.microsoft.com/office/drawing/2014/main" id="{41B1D44D-8831-49A6-BA01-ED5E37BCB2E5}"/>
              </a:ext>
            </a:extLst>
          </p:cNvPr>
          <p:cNvSpPr txBox="1"/>
          <p:nvPr/>
        </p:nvSpPr>
        <p:spPr>
          <a:xfrm>
            <a:off x="4751414" y="3736142"/>
            <a:ext cx="3883539" cy="15799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La prise en considération des risques naturels et technologiques dans la stratégie de développement des ENR afin de pas augmenter la vulnérabilité des divers enjeux socio-économiques ;</a:t>
            </a:r>
          </a:p>
          <a:p>
            <a:pPr marL="171450" indent="-171450" algn="just">
              <a:spcAft>
                <a:spcPts val="400"/>
              </a:spcAft>
              <a:buFont typeface="Arial" panose="020B0604020202020204" pitchFamily="34" charset="0"/>
              <a:buChar char="•"/>
            </a:pPr>
            <a:r>
              <a:rPr lang="fr-FR" sz="1000" dirty="0">
                <a:solidFill>
                  <a:prstClr val="black"/>
                </a:solidFill>
              </a:rPr>
              <a:t>Le maintien des capacités d’infiltration des sols et de retenue des sols (couvert végétal) dans les secteurs de risques naturels.</a:t>
            </a:r>
          </a:p>
          <a:p>
            <a:pPr marL="171450" indent="-171450" algn="just">
              <a:spcBef>
                <a:spcPts val="600"/>
              </a:spcBef>
              <a:buFont typeface="Arial" panose="020B0604020202020204" pitchFamily="34" charset="0"/>
              <a:buChar char="•"/>
            </a:pPr>
            <a:endParaRPr lang="fr-FR" sz="1000" dirty="0">
              <a:solidFill>
                <a:prstClr val="black"/>
              </a:solidFill>
            </a:endParaRPr>
          </a:p>
          <a:p>
            <a:pPr algn="just">
              <a:spcAft>
                <a:spcPts val="400"/>
              </a:spcAft>
            </a:pPr>
            <a:endParaRPr lang="fr-FR" sz="1000" dirty="0">
              <a:solidFill>
                <a:prstClr val="black"/>
              </a:solidFill>
            </a:endParaRPr>
          </a:p>
        </p:txBody>
      </p:sp>
      <p:sp>
        <p:nvSpPr>
          <p:cNvPr id="4" name="ZoneTexte 3">
            <a:extLst>
              <a:ext uri="{FF2B5EF4-FFF2-40B4-BE49-F238E27FC236}">
                <a16:creationId xmlns:a16="http://schemas.microsoft.com/office/drawing/2014/main" id="{510DC3FF-6A84-4FE8-80A5-BA4600BA0FC9}"/>
              </a:ext>
            </a:extLst>
          </p:cNvPr>
          <p:cNvSpPr txBox="1"/>
          <p:nvPr/>
        </p:nvSpPr>
        <p:spPr>
          <a:xfrm>
            <a:off x="651933" y="698957"/>
            <a:ext cx="3801113" cy="24519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Un territoire peu soumis aux risques naturels qui sont limités aux abords des cours d‘eau et maitrisés via des Plans de Prévention des Risques (inondations, retrait/gonflement des argiles) ;</a:t>
            </a:r>
          </a:p>
          <a:p>
            <a:pPr marL="171450" indent="-171450" algn="just">
              <a:spcAft>
                <a:spcPts val="400"/>
              </a:spcAft>
              <a:buFont typeface="Arial" panose="020B0604020202020204" pitchFamily="34" charset="0"/>
              <a:buChar char="•"/>
            </a:pPr>
            <a:r>
              <a:rPr lang="fr-FR" sz="1000" dirty="0">
                <a:solidFill>
                  <a:prstClr val="black"/>
                </a:solidFill>
              </a:rPr>
              <a:t>Un risque de Transport de Matières Dangereuses (TMD) limité malgré la présence d’une canalisation de </a:t>
            </a:r>
            <a:r>
              <a:rPr lang="fr-FR" sz="1000" dirty="0" err="1">
                <a:solidFill>
                  <a:prstClr val="black"/>
                </a:solidFill>
              </a:rPr>
              <a:t>TMD</a:t>
            </a:r>
            <a:r>
              <a:rPr lang="fr-FR" sz="1000" dirty="0">
                <a:solidFill>
                  <a:prstClr val="black"/>
                </a:solidFill>
              </a:rPr>
              <a:t> traversant le territoire d’est en ouest  ;</a:t>
            </a:r>
          </a:p>
          <a:p>
            <a:pPr marL="171450" indent="-171450" algn="just">
              <a:spcAft>
                <a:spcPts val="400"/>
              </a:spcAft>
              <a:buFont typeface="Arial" panose="020B0604020202020204" pitchFamily="34" charset="0"/>
              <a:buChar char="•"/>
            </a:pPr>
            <a:r>
              <a:rPr lang="fr-FR" sz="1000" dirty="0">
                <a:solidFill>
                  <a:prstClr val="black"/>
                </a:solidFill>
              </a:rPr>
              <a:t>Des sites pollués présentant des opportunités en termes de sites de développement des énergies renouvelables.</a:t>
            </a: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7" name="ZoneTexte 6">
            <a:extLst>
              <a:ext uri="{FF2B5EF4-FFF2-40B4-BE49-F238E27FC236}">
                <a16:creationId xmlns:a16="http://schemas.microsoft.com/office/drawing/2014/main" id="{510DC3FF-6A84-4FE8-80A5-BA4600BA0FC9}"/>
              </a:ext>
            </a:extLst>
          </p:cNvPr>
          <p:cNvSpPr txBox="1"/>
          <p:nvPr/>
        </p:nvSpPr>
        <p:spPr>
          <a:xfrm>
            <a:off x="651933" y="3750534"/>
            <a:ext cx="3801113"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Des risques naturels exceptionnels plus fréquents en raison des effets du changement climatique ;</a:t>
            </a:r>
          </a:p>
          <a:p>
            <a:pPr marL="171450" indent="-171450" algn="just">
              <a:spcAft>
                <a:spcPts val="400"/>
              </a:spcAft>
              <a:buFont typeface="Arial" panose="020B0604020202020204" pitchFamily="34" charset="0"/>
              <a:buChar char="•"/>
            </a:pPr>
            <a:r>
              <a:rPr lang="fr-FR" sz="1000" dirty="0">
                <a:solidFill>
                  <a:prstClr val="black"/>
                </a:solidFill>
              </a:rPr>
              <a:t>Des risques technologiques pouvant survenir plus fréquemment en raison de l’augmentation de la fréquence et de l’intensité des risques naturels.</a:t>
            </a:r>
          </a:p>
          <a:p>
            <a:pPr algn="just">
              <a:spcAft>
                <a:spcPts val="400"/>
              </a:spcAft>
            </a:pPr>
            <a:endParaRPr lang="fr-FR" sz="1000" dirty="0">
              <a:solidFill>
                <a:prstClr val="black"/>
              </a:solidFill>
            </a:endParaRPr>
          </a:p>
        </p:txBody>
      </p:sp>
    </p:spTree>
    <p:extLst>
      <p:ext uri="{BB962C8B-B14F-4D97-AF65-F5344CB8AC3E}">
        <p14:creationId xmlns:p14="http://schemas.microsoft.com/office/powerpoint/2010/main" val="5014171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141</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a:bodyPr>
          <a:lstStyle/>
          <a:p>
            <a:pPr algn="ctr"/>
            <a:r>
              <a:rPr lang="fr-FR" dirty="0"/>
              <a:t>LA QUALITE DE L’AIR ET LE DEREGLEMENT CLIMATIQUE - Généralités</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7" y="1269701"/>
            <a:ext cx="3411583"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QUALITE DE L’AIR ET LES CONSEQUENCES SUR LA SANTE</a:t>
            </a:r>
          </a:p>
          <a:p>
            <a:pPr marL="0" indent="0" algn="just">
              <a:buNone/>
            </a:pPr>
            <a:r>
              <a:rPr lang="fr-FR" sz="1000" b="0" dirty="0">
                <a:solidFill>
                  <a:schemeClr val="tx1"/>
                </a:solidFill>
                <a:latin typeface="+mn-lt"/>
              </a:rPr>
              <a:t>La qualité de l’air est un enjeu majeur pour la santé et l'environnement. L’Agence nationale de santé publique a estimé en 2016 son impact sanitaire à 48 000 décès prématurés par an, ce qui correspond à 9 % de la mortalité en France et à une perte d’espérance de vie à 30 ans pouvant dépasser 2 ans. L’exposition à la pollution de l’air a des conséquences dommageables sur la santé, y compris dans le cas d’une exposition régulière à des doses inférieures aux valeurs limites réglementaires. La pollution atmosphérique a également un impact économique certain. Selon la commission d'enquête du Sénat en juillet 2015, elle coûte entre 68 et 97 milliards d’euros par an. </a:t>
            </a:r>
          </a:p>
          <a:p>
            <a:pPr algn="just">
              <a:spcBef>
                <a:spcPts val="1200"/>
              </a:spcBef>
            </a:pPr>
            <a:r>
              <a:rPr lang="fr-FR" dirty="0"/>
              <a:t>LES LIENS ENTRE QUALITE DE L’AIR ET CHANGEMENT CLIMATIQUE</a:t>
            </a:r>
          </a:p>
          <a:p>
            <a:pPr marL="0" indent="0" algn="just">
              <a:buNone/>
            </a:pPr>
            <a:r>
              <a:rPr lang="fr-FR" sz="1000" b="0" dirty="0">
                <a:solidFill>
                  <a:schemeClr val="tx1"/>
                </a:solidFill>
                <a:latin typeface="+mn-lt"/>
              </a:rPr>
              <a:t>L’air et le climat sont étroitement liés et exercent une influence l’un sur l’autre. Les gaz à effet de serre contribuant au changement climatique et les polluants atmosphériques ont tous deux pour origine l’activité humaine. Le chauffage, le transports, l’industrie sont ainsi aussi bien émetteurs de GES que générateurs de polluants atmosphériques. De même, certains effets du changement climatique ont une incidence directe sur la fréquence et l’intensité des épisodes de pollution hivernaux et estivaux ou sur l’allongement des périodes de pollinisation. Les canicules plus fréquentes en été augmentant de fait le niveau moyen d’ozone, l’augmentation des périodes anticycloniques en hiver associées à des épisodes de pollution (en lien avec le chauffage individuel au bois peu performant par exemple), l’extension géographique des pollens et l’allongement des périodes de pollinisation sont effectivement autant de facteurs aggravants pour la qualité de l’air et la santé des populations. Par ailleurs, la modification du climat devrait s’accompagner de nouvelles maladies ou insectes ravageurs à traiter : le recours aux pesticides constituant ainsi un risque de pollution supplémentaire. </a:t>
            </a:r>
          </a:p>
        </p:txBody>
      </p:sp>
      <p:sp>
        <p:nvSpPr>
          <p:cNvPr id="72" name="Espace réservé du texte 3">
            <a:extLst>
              <a:ext uri="{FF2B5EF4-FFF2-40B4-BE49-F238E27FC236}">
                <a16:creationId xmlns:a16="http://schemas.microsoft.com/office/drawing/2014/main" id="{4EF0757A-C800-47FE-8CEF-40C5A9B3ADAB}"/>
              </a:ext>
            </a:extLst>
          </p:cNvPr>
          <p:cNvSpPr txBox="1">
            <a:spLocks/>
          </p:cNvSpPr>
          <p:nvPr/>
        </p:nvSpPr>
        <p:spPr>
          <a:xfrm>
            <a:off x="5298140" y="1269701"/>
            <a:ext cx="3630706"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p:txBody>
      </p:sp>
      <p:graphicFrame>
        <p:nvGraphicFramePr>
          <p:cNvPr id="3" name="Tableau 2"/>
          <p:cNvGraphicFramePr>
            <a:graphicFrameLocks noGrp="1"/>
          </p:cNvGraphicFramePr>
          <p:nvPr/>
        </p:nvGraphicFramePr>
        <p:xfrm>
          <a:off x="3992880" y="1258145"/>
          <a:ext cx="5067300" cy="4948220"/>
        </p:xfrm>
        <a:graphic>
          <a:graphicData uri="http://schemas.openxmlformats.org/drawingml/2006/table">
            <a:tbl>
              <a:tblPr firstRow="1" bandRow="1">
                <a:tableStyleId>{5C22544A-7EE6-4342-B048-85BDC9FD1C3A}</a:tableStyleId>
              </a:tblPr>
              <a:tblGrid>
                <a:gridCol w="882725">
                  <a:extLst>
                    <a:ext uri="{9D8B030D-6E8A-4147-A177-3AD203B41FA5}">
                      <a16:colId xmlns:a16="http://schemas.microsoft.com/office/drawing/2014/main" val="20000"/>
                    </a:ext>
                  </a:extLst>
                </a:gridCol>
                <a:gridCol w="1307874">
                  <a:extLst>
                    <a:ext uri="{9D8B030D-6E8A-4147-A177-3AD203B41FA5}">
                      <a16:colId xmlns:a16="http://schemas.microsoft.com/office/drawing/2014/main" val="20001"/>
                    </a:ext>
                  </a:extLst>
                </a:gridCol>
                <a:gridCol w="2876701">
                  <a:extLst>
                    <a:ext uri="{9D8B030D-6E8A-4147-A177-3AD203B41FA5}">
                      <a16:colId xmlns:a16="http://schemas.microsoft.com/office/drawing/2014/main" val="20002"/>
                    </a:ext>
                  </a:extLst>
                </a:gridCol>
              </a:tblGrid>
              <a:tr h="264758">
                <a:tc>
                  <a:txBody>
                    <a:bodyPr/>
                    <a:lstStyle/>
                    <a:p>
                      <a:pPr algn="ctr"/>
                      <a:r>
                        <a:rPr lang="fr-FR" sz="900" dirty="0">
                          <a:latin typeface="+mn-lt"/>
                        </a:rPr>
                        <a:t>Polluants</a:t>
                      </a:r>
                    </a:p>
                  </a:txBody>
                  <a:tcPr anchor="ctr"/>
                </a:tc>
                <a:tc>
                  <a:txBody>
                    <a:bodyPr/>
                    <a:lstStyle/>
                    <a:p>
                      <a:pPr algn="ctr"/>
                      <a:r>
                        <a:rPr lang="fr-FR" sz="900" dirty="0">
                          <a:latin typeface="+mn-lt"/>
                        </a:rPr>
                        <a:t>Origines</a:t>
                      </a:r>
                    </a:p>
                  </a:txBody>
                  <a:tcPr anchor="ctr"/>
                </a:tc>
                <a:tc>
                  <a:txBody>
                    <a:bodyPr/>
                    <a:lstStyle/>
                    <a:p>
                      <a:pPr algn="ctr"/>
                      <a:r>
                        <a:rPr lang="fr-FR" sz="900" dirty="0">
                          <a:latin typeface="+mn-lt"/>
                        </a:rPr>
                        <a:t>Effets sur la santé et l’environnement</a:t>
                      </a:r>
                    </a:p>
                  </a:txBody>
                  <a:tcPr anchor="ctr"/>
                </a:tc>
                <a:extLst>
                  <a:ext uri="{0D108BD9-81ED-4DB2-BD59-A6C34878D82A}">
                    <a16:rowId xmlns:a16="http://schemas.microsoft.com/office/drawing/2014/main" val="10000"/>
                  </a:ext>
                </a:extLst>
              </a:tr>
              <a:tr h="1310342">
                <a:tc>
                  <a:txBody>
                    <a:bodyPr/>
                    <a:lstStyle/>
                    <a:p>
                      <a:r>
                        <a:rPr lang="fr-FR" sz="800" dirty="0">
                          <a:latin typeface="+mn-lt"/>
                        </a:rPr>
                        <a:t>Particules Fines</a:t>
                      </a:r>
                    </a:p>
                    <a:p>
                      <a:r>
                        <a:rPr lang="fr-FR" sz="800" dirty="0">
                          <a:latin typeface="+mn-lt"/>
                        </a:rPr>
                        <a:t>(PM2,5 et PM10)</a:t>
                      </a:r>
                    </a:p>
                  </a:txBody>
                  <a:tcPr anchor="ctr"/>
                </a:tc>
                <a:tc>
                  <a:txBody>
                    <a:bodyPr/>
                    <a:lstStyle/>
                    <a:p>
                      <a:r>
                        <a:rPr lang="fr-FR" sz="800" dirty="0">
                          <a:latin typeface="+mn-lt"/>
                        </a:rPr>
                        <a:t>trafic routier,</a:t>
                      </a:r>
                      <a:r>
                        <a:rPr lang="fr-FR" sz="800" baseline="0" dirty="0">
                          <a:latin typeface="+mn-lt"/>
                        </a:rPr>
                        <a:t> émissions </a:t>
                      </a:r>
                      <a:r>
                        <a:rPr lang="fr-FR" sz="800" dirty="0">
                          <a:latin typeface="+mn-lt"/>
                        </a:rPr>
                        <a:t>des industries, combustion de biomasse ou de la combustion du fioul,</a:t>
                      </a:r>
                      <a:r>
                        <a:rPr lang="fr-FR" sz="800" baseline="0" dirty="0">
                          <a:latin typeface="+mn-lt"/>
                        </a:rPr>
                        <a:t> </a:t>
                      </a:r>
                      <a:r>
                        <a:rPr lang="fr-FR" sz="800" dirty="0">
                          <a:latin typeface="+mn-lt"/>
                        </a:rPr>
                        <a:t>poussières des carrières, des cimenteries, émissions de l’agriculture…</a:t>
                      </a:r>
                    </a:p>
                  </a:txBody>
                  <a:tcPr anchor="ctr"/>
                </a:tc>
                <a:tc>
                  <a:txBody>
                    <a:bodyPr/>
                    <a:lstStyle/>
                    <a:p>
                      <a:pPr marL="171450" indent="-171450" algn="just">
                        <a:spcAft>
                          <a:spcPts val="400"/>
                        </a:spcAft>
                        <a:buFont typeface="Arial" panose="020B0604020202020204" pitchFamily="34" charset="0"/>
                        <a:buChar char="•"/>
                      </a:pPr>
                      <a:r>
                        <a:rPr lang="fr-FR" sz="800" dirty="0">
                          <a:latin typeface="+mn-lt"/>
                        </a:rPr>
                        <a:t>Les particules pénètrent plus ou moins profondément dans l’arbre pulmonaire. Les particules les plus fines (taille inférieure à 2,5 µm) peuvent, à des concentrations relativement basses, irriter les voies respiratoires inférieures et altérer la fonction respiratoire dans son ensemble. Certaines particules ont des propriétés mutagènes et cancérigènes. </a:t>
                      </a:r>
                    </a:p>
                    <a:p>
                      <a:pPr marL="171450" indent="-171450" algn="just">
                        <a:spcAft>
                          <a:spcPts val="400"/>
                        </a:spcAft>
                        <a:buFont typeface="Arial" panose="020B0604020202020204" pitchFamily="34" charset="0"/>
                        <a:buChar char="•"/>
                      </a:pPr>
                      <a:r>
                        <a:rPr lang="fr-FR" sz="800" dirty="0">
                          <a:latin typeface="+mn-lt"/>
                        </a:rPr>
                        <a:t>Les effets de salissure des bâtiments et des monuments sont les atteintes à l’environnement les plus visibles.</a:t>
                      </a:r>
                    </a:p>
                  </a:txBody>
                  <a:tcPr anchor="ctr"/>
                </a:tc>
                <a:extLst>
                  <a:ext uri="{0D108BD9-81ED-4DB2-BD59-A6C34878D82A}">
                    <a16:rowId xmlns:a16="http://schemas.microsoft.com/office/drawing/2014/main" val="10001"/>
                  </a:ext>
                </a:extLst>
              </a:tr>
              <a:tr h="370840">
                <a:tc>
                  <a:txBody>
                    <a:bodyPr/>
                    <a:lstStyle/>
                    <a:p>
                      <a:pPr marL="0" algn="l" defTabSz="685800" rtl="0" eaLnBrk="1" latinLnBrk="0" hangingPunct="1">
                        <a:spcAft>
                          <a:spcPts val="600"/>
                        </a:spcAft>
                      </a:pPr>
                      <a:r>
                        <a:rPr lang="it-IT" sz="800" kern="1200" dirty="0">
                          <a:solidFill>
                            <a:schemeClr val="dk1"/>
                          </a:solidFill>
                          <a:latin typeface="+mn-lt"/>
                          <a:ea typeface="+mn-ea"/>
                          <a:cs typeface="+mn-cs"/>
                        </a:rPr>
                        <a:t>Oxydes d’Azote (NOx = NO + NO2)</a:t>
                      </a:r>
                      <a:endParaRPr lang="fr-FR" sz="800" kern="1200" dirty="0">
                        <a:solidFill>
                          <a:schemeClr val="dk1"/>
                        </a:solidFill>
                        <a:latin typeface="+mn-lt"/>
                        <a:ea typeface="+mn-ea"/>
                        <a:cs typeface="+mn-cs"/>
                      </a:endParaRPr>
                    </a:p>
                  </a:txBody>
                  <a:tcPr marL="68580" marR="68580" marT="0" marB="0" anchor="ctr"/>
                </a:tc>
                <a:tc>
                  <a:txBody>
                    <a:bodyPr/>
                    <a:lstStyle/>
                    <a:p>
                      <a:pPr marL="0" algn="l" defTabSz="685800" rtl="0" eaLnBrk="1" latinLnBrk="0" hangingPunct="1">
                        <a:spcAft>
                          <a:spcPts val="600"/>
                        </a:spcAft>
                      </a:pPr>
                      <a:r>
                        <a:rPr lang="fr-FR" sz="800" kern="1200" dirty="0">
                          <a:solidFill>
                            <a:schemeClr val="dk1"/>
                          </a:solidFill>
                          <a:latin typeface="+mn-lt"/>
                          <a:ea typeface="+mn-ea"/>
                          <a:cs typeface="+mn-cs"/>
                        </a:rPr>
                        <a:t>Trafic routier, installations de combustion, procédés industriels comme la production d’acide nitrique et la fabrication d’engrais azotés</a:t>
                      </a:r>
                    </a:p>
                  </a:txBody>
                  <a:tcPr marL="68580" marR="68580" marT="0" marB="0" anchor="ctr"/>
                </a:tc>
                <a:tc>
                  <a:txBody>
                    <a:bodyPr/>
                    <a:lstStyle/>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A forte concentration, le dioxyde d’azote est un gaz toxique et irritant pour les yeux et les voies respiratoires. </a:t>
                      </a:r>
                    </a:p>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Le dioxyde d’azote participe notamment aux phénomènes de pluies acides, à la dégradation de la couche d’ozone et à l’effet de serre. A long terme, les apports peuvent créer un déséquilibre nutritif dans le sol qui se répercute par la suite sur les végétaux et les milieux aquatiques</a:t>
                      </a:r>
                    </a:p>
                  </a:txBody>
                  <a:tcPr/>
                </a:tc>
                <a:extLst>
                  <a:ext uri="{0D108BD9-81ED-4DB2-BD59-A6C34878D82A}">
                    <a16:rowId xmlns:a16="http://schemas.microsoft.com/office/drawing/2014/main" val="10002"/>
                  </a:ext>
                </a:extLst>
              </a:tr>
              <a:tr h="370840">
                <a:tc>
                  <a:txBody>
                    <a:bodyPr/>
                    <a:lstStyle/>
                    <a:p>
                      <a:pPr marL="0" algn="l" defTabSz="685800" rtl="0" eaLnBrk="1" latinLnBrk="0" hangingPunct="1">
                        <a:spcAft>
                          <a:spcPts val="600"/>
                        </a:spcAft>
                      </a:pPr>
                      <a:r>
                        <a:rPr lang="fr-FR" sz="800" kern="1200" dirty="0">
                          <a:solidFill>
                            <a:schemeClr val="dk1"/>
                          </a:solidFill>
                          <a:latin typeface="+mn-lt"/>
                          <a:ea typeface="+mn-ea"/>
                          <a:cs typeface="+mn-cs"/>
                        </a:rPr>
                        <a:t>Ammoniac (NH3)</a:t>
                      </a:r>
                    </a:p>
                  </a:txBody>
                  <a:tcPr marL="68580" marR="68580" marT="0" marB="0" anchor="ctr"/>
                </a:tc>
                <a:tc>
                  <a:txBody>
                    <a:bodyPr/>
                    <a:lstStyle/>
                    <a:p>
                      <a:pPr marL="0" algn="l" defTabSz="685800" rtl="0" eaLnBrk="1" latinLnBrk="0" hangingPunct="1">
                        <a:spcAft>
                          <a:spcPts val="600"/>
                        </a:spcAft>
                      </a:pPr>
                      <a:r>
                        <a:rPr lang="fr-FR" sz="800" kern="1200" dirty="0">
                          <a:solidFill>
                            <a:schemeClr val="dk1"/>
                          </a:solidFill>
                          <a:latin typeface="+mn-lt"/>
                          <a:ea typeface="+mn-ea"/>
                          <a:cs typeface="+mn-cs"/>
                        </a:rPr>
                        <a:t>Agriculture essentiellement (rejets organiques de l’élevage et utilisation d’engrais azotés) et combustion </a:t>
                      </a:r>
                    </a:p>
                  </a:txBody>
                  <a:tcPr marL="68580" marR="68580" marT="0" marB="0" anchor="ctr"/>
                </a:tc>
                <a:tc>
                  <a:txBody>
                    <a:bodyPr/>
                    <a:lstStyle/>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L’ammoniac est corrosif pour la peau, les yeux  et les poumons.</a:t>
                      </a:r>
                    </a:p>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Son dépôt excessif en milieu naturel peut conduire à l'acidification et à l'eutrophisation des milieux</a:t>
                      </a:r>
                    </a:p>
                  </a:txBody>
                  <a:tcPr/>
                </a:tc>
                <a:extLst>
                  <a:ext uri="{0D108BD9-81ED-4DB2-BD59-A6C34878D82A}">
                    <a16:rowId xmlns:a16="http://schemas.microsoft.com/office/drawing/2014/main" val="10003"/>
                  </a:ext>
                </a:extLst>
              </a:tr>
              <a:tr h="370840">
                <a:tc>
                  <a:txBody>
                    <a:bodyPr/>
                    <a:lstStyle/>
                    <a:p>
                      <a:pPr marL="0" algn="l" defTabSz="685800" rtl="0" eaLnBrk="1" latinLnBrk="0" hangingPunct="1">
                        <a:spcAft>
                          <a:spcPts val="600"/>
                        </a:spcAft>
                      </a:pPr>
                      <a:r>
                        <a:rPr lang="fr-FR" sz="800" kern="1200" dirty="0">
                          <a:solidFill>
                            <a:schemeClr val="dk1"/>
                          </a:solidFill>
                          <a:latin typeface="+mn-lt"/>
                          <a:ea typeface="+mn-ea"/>
                          <a:cs typeface="+mn-cs"/>
                        </a:rPr>
                        <a:t>Dioxyde de Soufre (SO2)</a:t>
                      </a:r>
                    </a:p>
                  </a:txBody>
                  <a:tcPr marL="68580" marR="68580" marT="0" marB="0" anchor="ctr"/>
                </a:tc>
                <a:tc>
                  <a:txBody>
                    <a:bodyPr/>
                    <a:lstStyle/>
                    <a:p>
                      <a:pPr marL="0" algn="l" defTabSz="685800" rtl="0" eaLnBrk="1" latinLnBrk="0" hangingPunct="1">
                        <a:spcAft>
                          <a:spcPts val="600"/>
                        </a:spcAft>
                      </a:pPr>
                      <a:r>
                        <a:rPr lang="fr-FR" sz="800" kern="1200" dirty="0">
                          <a:solidFill>
                            <a:schemeClr val="dk1"/>
                          </a:solidFill>
                          <a:latin typeface="+mn-lt"/>
                          <a:ea typeface="+mn-ea"/>
                          <a:cs typeface="+mn-cs"/>
                        </a:rPr>
                        <a:t>Combustion (charbon, fioul, </a:t>
                      </a:r>
                      <a:r>
                        <a:rPr lang="fr-FR" sz="800" kern="1200" dirty="0" err="1">
                          <a:solidFill>
                            <a:schemeClr val="dk1"/>
                          </a:solidFill>
                          <a:latin typeface="+mn-lt"/>
                          <a:ea typeface="+mn-ea"/>
                          <a:cs typeface="+mn-cs"/>
                        </a:rPr>
                        <a:t>etc</a:t>
                      </a:r>
                      <a:r>
                        <a:rPr lang="fr-FR" sz="800" kern="1200" dirty="0">
                          <a:solidFill>
                            <a:schemeClr val="dk1"/>
                          </a:solidFill>
                          <a:latin typeface="+mn-lt"/>
                          <a:ea typeface="+mn-ea"/>
                          <a:cs typeface="+mn-cs"/>
                        </a:rPr>
                        <a:t>)</a:t>
                      </a:r>
                    </a:p>
                  </a:txBody>
                  <a:tcPr marL="68580" marR="68580" marT="0" marB="0" anchor="ctr"/>
                </a:tc>
                <a:tc>
                  <a:txBody>
                    <a:bodyPr/>
                    <a:lstStyle/>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Le dioxyde de soufre est un irritant des muqueuses, de la peau et des voies respiratoires supérieures.</a:t>
                      </a:r>
                    </a:p>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Le dioxyde de soufre se transforme en acide sulfurique au contact de l’humidité de l’air et participe au phénomène des pluies acides. Il contribue également à la dégradation de la pierre et des matériaux de nombreux monuments.</a:t>
                      </a:r>
                    </a:p>
                  </a:txBody>
                  <a:tcPr/>
                </a:tc>
                <a:extLst>
                  <a:ext uri="{0D108BD9-81ED-4DB2-BD59-A6C34878D82A}">
                    <a16:rowId xmlns:a16="http://schemas.microsoft.com/office/drawing/2014/main" val="10004"/>
                  </a:ext>
                </a:extLst>
              </a:tr>
              <a:tr h="370840">
                <a:tc>
                  <a:txBody>
                    <a:bodyPr/>
                    <a:lstStyle/>
                    <a:p>
                      <a:pPr marL="0" algn="l" defTabSz="685800" rtl="0" eaLnBrk="1" latinLnBrk="0" hangingPunct="1">
                        <a:spcAft>
                          <a:spcPts val="600"/>
                        </a:spcAft>
                      </a:pPr>
                      <a:r>
                        <a:rPr lang="fr-FR" sz="800" kern="1200">
                          <a:solidFill>
                            <a:schemeClr val="dk1"/>
                          </a:solidFill>
                          <a:latin typeface="+mn-lt"/>
                          <a:ea typeface="+mn-ea"/>
                          <a:cs typeface="+mn-cs"/>
                        </a:rPr>
                        <a:t>Composés Organiques Volatils (COV)</a:t>
                      </a:r>
                    </a:p>
                  </a:txBody>
                  <a:tcPr marL="68580" marR="68580" marT="0" marB="0" anchor="ctr"/>
                </a:tc>
                <a:tc>
                  <a:txBody>
                    <a:bodyPr/>
                    <a:lstStyle/>
                    <a:p>
                      <a:pPr marL="0" algn="l" defTabSz="685800" rtl="0" eaLnBrk="1" latinLnBrk="0" hangingPunct="1">
                        <a:spcAft>
                          <a:spcPts val="600"/>
                        </a:spcAft>
                      </a:pPr>
                      <a:r>
                        <a:rPr lang="fr-FR" sz="800" kern="1200" dirty="0">
                          <a:solidFill>
                            <a:schemeClr val="dk1"/>
                          </a:solidFill>
                          <a:latin typeface="+mn-lt"/>
                          <a:ea typeface="+mn-ea"/>
                          <a:cs typeface="+mn-cs"/>
                        </a:rPr>
                        <a:t>Evaporation de solvants combustion, évaporation de carburants, traitements agricoles (pesticides, engrais) </a:t>
                      </a:r>
                    </a:p>
                  </a:txBody>
                  <a:tcPr marL="68580" marR="68580" marT="0" marB="0" anchor="ctr"/>
                </a:tc>
                <a:tc>
                  <a:txBody>
                    <a:bodyPr/>
                    <a:lstStyle/>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ils vont de la simple gêne olfactive à une irritation des voies respiratoires, une diminution de la capacité respiratoire, ou des risques d’effets mutagènes et cancérigènes</a:t>
                      </a:r>
                    </a:p>
                    <a:p>
                      <a:pPr marL="171450" indent="-171450" algn="just" defTabSz="685800" rtl="0" eaLnBrk="1" latinLnBrk="0" hangingPunct="1">
                        <a:spcAft>
                          <a:spcPts val="400"/>
                        </a:spcAft>
                        <a:buFont typeface="Arial" panose="020B0604020202020204" pitchFamily="34" charset="0"/>
                        <a:buChar char="•"/>
                      </a:pPr>
                      <a:r>
                        <a:rPr lang="fr-FR" sz="800" kern="1200" dirty="0">
                          <a:solidFill>
                            <a:schemeClr val="dk1"/>
                          </a:solidFill>
                          <a:latin typeface="+mn-lt"/>
                          <a:ea typeface="+mn-ea"/>
                          <a:cs typeface="+mn-cs"/>
                        </a:rPr>
                        <a:t>Les composés les plus stables chimiquement participent à l‘effet de serre et à l’appauvrissement de la couche d’ozone stratosphérique</a:t>
                      </a:r>
                    </a:p>
                  </a:txBody>
                  <a:tcPr/>
                </a:tc>
                <a:extLst>
                  <a:ext uri="{0D108BD9-81ED-4DB2-BD59-A6C34878D82A}">
                    <a16:rowId xmlns:a16="http://schemas.microsoft.com/office/drawing/2014/main" val="10005"/>
                  </a:ext>
                </a:extLst>
              </a:tr>
            </a:tbl>
          </a:graphicData>
        </a:graphic>
      </p:graphicFrame>
      <p:sp>
        <p:nvSpPr>
          <p:cNvPr id="9" name="ZoneTexte 8">
            <a:extLst>
              <a:ext uri="{FF2B5EF4-FFF2-40B4-BE49-F238E27FC236}">
                <a16:creationId xmlns:a16="http://schemas.microsoft.com/office/drawing/2014/main" id="{0047337F-AFCF-495B-A92F-2C92CC5065F0}"/>
              </a:ext>
            </a:extLst>
          </p:cNvPr>
          <p:cNvSpPr txBox="1"/>
          <p:nvPr/>
        </p:nvSpPr>
        <p:spPr>
          <a:xfrm>
            <a:off x="4466081" y="6208338"/>
            <a:ext cx="4677919" cy="230832"/>
          </a:xfrm>
          <a:prstGeom prst="rect">
            <a:avLst/>
          </a:prstGeom>
          <a:noFill/>
        </p:spPr>
        <p:txBody>
          <a:bodyPr wrap="square" rtlCol="0">
            <a:spAutoFit/>
          </a:bodyPr>
          <a:lstStyle/>
          <a:p>
            <a:pPr algn="r"/>
            <a:r>
              <a:rPr lang="fr-FR" sz="900" i="1" dirty="0">
                <a:latin typeface="+mj-lt"/>
              </a:rPr>
              <a:t>Origines et effets sur la santé des principaux polluants - Sources : ATMO et E6</a:t>
            </a:r>
          </a:p>
        </p:txBody>
      </p:sp>
    </p:spTree>
    <p:extLst>
      <p:ext uri="{BB962C8B-B14F-4D97-AF65-F5344CB8AC3E}">
        <p14:creationId xmlns:p14="http://schemas.microsoft.com/office/powerpoint/2010/main" val="26651145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142</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fontScale="92500"/>
          </a:bodyPr>
          <a:lstStyle/>
          <a:p>
            <a:pPr algn="ctr"/>
            <a:r>
              <a:rPr lang="fr-FR" dirty="0"/>
              <a:t>LA QUALITE DE L’AIR ET LE DEREGLEMENT CLIMATIQUE - Zoom sur </a:t>
            </a:r>
            <a:r>
              <a:rPr lang="fr-FR" dirty="0" err="1"/>
              <a:t>Entr’Allier</a:t>
            </a:r>
            <a:r>
              <a:rPr lang="fr-FR" dirty="0"/>
              <a:t> Besbre Loire</a:t>
            </a:r>
          </a:p>
        </p:txBody>
      </p:sp>
      <p:sp>
        <p:nvSpPr>
          <p:cNvPr id="69" name="Espace réservé du texte 3">
            <a:extLst>
              <a:ext uri="{FF2B5EF4-FFF2-40B4-BE49-F238E27FC236}">
                <a16:creationId xmlns:a16="http://schemas.microsoft.com/office/drawing/2014/main" id="{4EF0757A-C800-47FE-8CEF-40C5A9B3ADAB}"/>
              </a:ext>
            </a:extLst>
          </p:cNvPr>
          <p:cNvSpPr txBox="1">
            <a:spLocks/>
          </p:cNvSpPr>
          <p:nvPr/>
        </p:nvSpPr>
        <p:spPr>
          <a:xfrm>
            <a:off x="337456" y="1269701"/>
            <a:ext cx="4082143"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i="1" dirty="0">
                <a:solidFill>
                  <a:schemeClr val="tx1"/>
                </a:solidFill>
              </a:rPr>
              <a:t>Pour davantage d’informations, se référer au diagnostic du PCAET.</a:t>
            </a:r>
          </a:p>
          <a:p>
            <a:pPr algn="just">
              <a:spcBef>
                <a:spcPts val="1200"/>
              </a:spcBef>
            </a:pPr>
            <a:r>
              <a:rPr lang="fr-FR" dirty="0"/>
              <a:t>ELEMENTS CLEFS DU TERRITOIRE EN TERMES D’EMISSIONS</a:t>
            </a:r>
          </a:p>
          <a:p>
            <a:pPr marL="0" indent="0" algn="just">
              <a:buNone/>
            </a:pPr>
            <a:r>
              <a:rPr lang="fr-FR" sz="1000" b="0" dirty="0">
                <a:solidFill>
                  <a:schemeClr val="tx1"/>
                </a:solidFill>
                <a:latin typeface="+mn-lt"/>
              </a:rPr>
              <a:t>Le territoire est marqué par un bon niveau global de qualité de l’air sur le territoire (pas de dépassement des valeurs limites réglementaires en termes de concentration. Toutefois, les constats suivants ont pu être  émis : </a:t>
            </a:r>
          </a:p>
          <a:p>
            <a:pPr marL="0" indent="0" algn="just">
              <a:buNone/>
            </a:pPr>
            <a:r>
              <a:rPr lang="fr-FR" sz="1000" b="0" dirty="0">
                <a:solidFill>
                  <a:schemeClr val="tx1"/>
                </a:solidFill>
                <a:latin typeface="+mn-lt"/>
              </a:rPr>
              <a:t>les principales sources émettrices en termes de SO2 sur le territoire de la CC </a:t>
            </a:r>
            <a:r>
              <a:rPr lang="fr-FR" sz="1000" b="0" dirty="0" err="1">
                <a:solidFill>
                  <a:schemeClr val="tx1"/>
                </a:solidFill>
                <a:latin typeface="+mn-lt"/>
              </a:rPr>
              <a:t>Entr’Allier</a:t>
            </a:r>
            <a:r>
              <a:rPr lang="fr-FR" sz="1000" b="0" dirty="0">
                <a:solidFill>
                  <a:schemeClr val="tx1"/>
                </a:solidFill>
                <a:latin typeface="+mn-lt"/>
              </a:rPr>
              <a:t> Besbre et Loire sont, d’une part, le secteur de l’industrie (hors branche de l’énergie) avec 49% des émissions du territoire du fait essentiellement de la cimenterie présente sur le territoire et, d’autre part, le secteur résidentiel avec 41% des émissions du territoire du fait de la combustion. </a:t>
            </a:r>
          </a:p>
          <a:p>
            <a:pPr marL="0" indent="0" algn="just">
              <a:buNone/>
            </a:pPr>
            <a:r>
              <a:rPr lang="fr-FR" sz="1000" b="0" dirty="0">
                <a:solidFill>
                  <a:schemeClr val="tx1"/>
                </a:solidFill>
                <a:latin typeface="+mn-lt"/>
              </a:rPr>
              <a:t>Le secteur de l’industrie hors branche énergie (43%) est le premier secteur émetteur de </a:t>
            </a:r>
            <a:r>
              <a:rPr lang="fr-FR" sz="1000" b="0" dirty="0" err="1">
                <a:solidFill>
                  <a:schemeClr val="tx1"/>
                </a:solidFill>
                <a:latin typeface="+mn-lt"/>
              </a:rPr>
              <a:t>NOx</a:t>
            </a:r>
            <a:r>
              <a:rPr lang="fr-FR" sz="1000" b="0" dirty="0">
                <a:solidFill>
                  <a:schemeClr val="tx1"/>
                </a:solidFill>
                <a:latin typeface="+mn-lt"/>
              </a:rPr>
              <a:t> du fait de la présence d’une cimenterie sur le territoire. Le transport routier, deuxième secteur émetteur de </a:t>
            </a:r>
            <a:r>
              <a:rPr lang="fr-FR" sz="1000" b="0" dirty="0" err="1">
                <a:solidFill>
                  <a:schemeClr val="tx1"/>
                </a:solidFill>
                <a:latin typeface="+mn-lt"/>
              </a:rPr>
              <a:t>NOx</a:t>
            </a:r>
            <a:r>
              <a:rPr lang="fr-FR" sz="1000" b="0" dirty="0">
                <a:solidFill>
                  <a:schemeClr val="tx1"/>
                </a:solidFill>
                <a:latin typeface="+mn-lt"/>
              </a:rPr>
              <a:t>, représente 36% des émissions du territoire. L’agriculture, avec 16% des émissions du territoire, se positionne en troisième position du fait de la combustion des engins agricoles/sylvicoles.</a:t>
            </a:r>
          </a:p>
          <a:p>
            <a:pPr marL="0" indent="0" algn="just">
              <a:buNone/>
            </a:pPr>
            <a:r>
              <a:rPr lang="fr-FR" sz="1000" b="0" dirty="0">
                <a:solidFill>
                  <a:schemeClr val="tx1"/>
                </a:solidFill>
                <a:latin typeface="+mn-lt"/>
              </a:rPr>
              <a:t>Le secteur résidentiel est le premier secteur émetteur de COVNM sur le territoire avec 73% des émissions du territoire. Les émissions proviennent, très majoritairement, des émissions induites par l’utilisation de biomasse dans les équipements domestiques (chaudières, inserts, </a:t>
            </a:r>
            <a:r>
              <a:rPr lang="fr-FR" sz="1000" b="0" dirty="0" err="1">
                <a:solidFill>
                  <a:schemeClr val="tx1"/>
                </a:solidFill>
                <a:latin typeface="+mn-lt"/>
              </a:rPr>
              <a:t>etc</a:t>
            </a:r>
            <a:r>
              <a:rPr lang="fr-FR" sz="1000" b="0" dirty="0">
                <a:solidFill>
                  <a:schemeClr val="tx1"/>
                </a:solidFill>
                <a:latin typeface="+mn-lt"/>
              </a:rPr>
              <a:t>) (81% des émissions du secteur résidentiel) et, dans une moindre mesure (15%), des émissions issues de l’utilisation des produits solvantés (colle, peinture, solvant, </a:t>
            </a:r>
            <a:r>
              <a:rPr lang="fr-FR" sz="1000" b="0" dirty="0" err="1">
                <a:solidFill>
                  <a:schemeClr val="tx1"/>
                </a:solidFill>
                <a:latin typeface="+mn-lt"/>
              </a:rPr>
              <a:t>etc</a:t>
            </a:r>
            <a:r>
              <a:rPr lang="fr-FR" sz="1000" b="0" dirty="0">
                <a:solidFill>
                  <a:schemeClr val="tx1"/>
                </a:solidFill>
                <a:latin typeface="+mn-lt"/>
              </a:rPr>
              <a:t>). Le secteur de l’industrie hors branche de l’énergie est le second secteur émetteur avec 14% des émissions totales de COVNM du territoire. Les émissions proviennent principalement du secteur de la métallurgie. </a:t>
            </a:r>
          </a:p>
          <a:p>
            <a:pPr marL="0" indent="0" algn="just">
              <a:buNone/>
            </a:pPr>
            <a:r>
              <a:rPr lang="fr-FR" sz="1000" b="0" dirty="0">
                <a:solidFill>
                  <a:schemeClr val="tx1"/>
                </a:solidFill>
                <a:latin typeface="+mn-lt"/>
              </a:rPr>
              <a:t>Concernant les émissions de NH3 , elles proviennent presque exclusivement du secteur agricole (99,8% des émissions du territoire). Les émissions du secteur agricole proviennent, d’une part, de l’élevage du fait de l’azote contenu dans les effluents d’élevage et, d’autre part, des cultures du fait de l’utilisation de fertilisants azotés (transformation des engrais azotés présents dans les sols par les bactéries).</a:t>
            </a:r>
          </a:p>
          <a:p>
            <a:pPr marL="0" indent="0" algn="just">
              <a:buNone/>
            </a:pPr>
            <a:r>
              <a:rPr lang="fr-FR" sz="1000" b="0" dirty="0">
                <a:solidFill>
                  <a:schemeClr val="tx1"/>
                </a:solidFill>
                <a:latin typeface="+mn-lt"/>
              </a:rPr>
              <a:t> </a:t>
            </a:r>
            <a:r>
              <a:rPr lang="fr-FR" sz="1000" b="0" dirty="0">
                <a:solidFill>
                  <a:schemeClr val="bg1"/>
                </a:solidFill>
                <a:latin typeface="+mn-lt"/>
              </a:rPr>
              <a:t>contenu</a:t>
            </a:r>
          </a:p>
        </p:txBody>
      </p:sp>
      <p:sp>
        <p:nvSpPr>
          <p:cNvPr id="72" name="Espace réservé du texte 3">
            <a:extLst>
              <a:ext uri="{FF2B5EF4-FFF2-40B4-BE49-F238E27FC236}">
                <a16:creationId xmlns:a16="http://schemas.microsoft.com/office/drawing/2014/main" id="{4EF0757A-C800-47FE-8CEF-40C5A9B3ADAB}"/>
              </a:ext>
            </a:extLst>
          </p:cNvPr>
          <p:cNvSpPr txBox="1">
            <a:spLocks/>
          </p:cNvSpPr>
          <p:nvPr/>
        </p:nvSpPr>
        <p:spPr>
          <a:xfrm>
            <a:off x="5298140" y="1269701"/>
            <a:ext cx="3630706" cy="5039832"/>
          </a:xfrm>
          <a:prstGeom prst="rect">
            <a:avLst/>
          </a:prstGeom>
        </p:spPr>
        <p:txBody>
          <a:bodyPr vert="horz" lIns="0" tIns="0" rIns="0" bIns="0" numCol="1"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p:txBody>
      </p:sp>
      <p:graphicFrame>
        <p:nvGraphicFramePr>
          <p:cNvPr id="11" name="Graphique 10">
            <a:extLst>
              <a:ext uri="{FF2B5EF4-FFF2-40B4-BE49-F238E27FC236}">
                <a16:creationId xmlns:a16="http://schemas.microsoft.com/office/drawing/2014/main" id="{F3ECE553-48AD-42BE-92C5-44EBF74295CE}"/>
              </a:ext>
            </a:extLst>
          </p:cNvPr>
          <p:cNvGraphicFramePr/>
          <p:nvPr>
            <p:extLst>
              <p:ext uri="{D42A27DB-BD31-4B8C-83A1-F6EECF244321}">
                <p14:modId xmlns:p14="http://schemas.microsoft.com/office/powerpoint/2010/main" val="9147326"/>
              </p:ext>
            </p:extLst>
          </p:nvPr>
        </p:nvGraphicFramePr>
        <p:xfrm>
          <a:off x="4681855" y="3121090"/>
          <a:ext cx="4258945" cy="2819111"/>
        </p:xfrm>
        <a:graphic>
          <a:graphicData uri="http://schemas.openxmlformats.org/drawingml/2006/chart">
            <c:chart xmlns:c="http://schemas.openxmlformats.org/drawingml/2006/chart" xmlns:r="http://schemas.openxmlformats.org/officeDocument/2006/relationships" r:id="rId3"/>
          </a:graphicData>
        </a:graphic>
      </p:graphicFrame>
      <p:sp>
        <p:nvSpPr>
          <p:cNvPr id="10" name="Espace réservé du texte 2">
            <a:extLst>
              <a:ext uri="{FF2B5EF4-FFF2-40B4-BE49-F238E27FC236}">
                <a16:creationId xmlns:a16="http://schemas.microsoft.com/office/drawing/2014/main" id="{497D3D3C-65B3-4C62-BBC2-6CF2308F7A29}"/>
              </a:ext>
            </a:extLst>
          </p:cNvPr>
          <p:cNvSpPr txBox="1">
            <a:spLocks/>
          </p:cNvSpPr>
          <p:nvPr/>
        </p:nvSpPr>
        <p:spPr>
          <a:xfrm>
            <a:off x="4681855" y="1269701"/>
            <a:ext cx="4096138" cy="3568999"/>
          </a:xfrm>
          <a:prstGeom prst="rect">
            <a:avLst/>
          </a:prstGeom>
        </p:spPr>
        <p:txBody>
          <a:bodyPr vert="horz"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Les émissions de PM</a:t>
            </a:r>
            <a:r>
              <a:rPr lang="fr-FR" sz="1000" baseline="-25000" dirty="0"/>
              <a:t>10</a:t>
            </a:r>
            <a:r>
              <a:rPr lang="fr-FR" sz="1000" dirty="0"/>
              <a:t> sur le territoire représentent, quant à elles,364 tonnes. Elles sont induites tout d’abord, par le secteur agricole (53% des émissions totales) : les émissions proviennent, d’une part, des travaux agricoles (labours), d’autre part, des animaux (plumes par exemple) et enfin, de la combustion des engins. Vient ensuite en seconde position le secteur résidentiel, avec 29% des émissions totales, dont les émissions proviennent de la combustion de la biomasse et en particulier dans des équipements peu performants. Le secteur de l’industrie hors branche énergie, en troisième position avec 12% des émissions de PM</a:t>
            </a:r>
            <a:r>
              <a:rPr lang="fr-FR" sz="1000" baseline="-25000" dirty="0"/>
              <a:t>10</a:t>
            </a:r>
            <a:r>
              <a:rPr lang="fr-FR" sz="1000" dirty="0"/>
              <a:t>, proviennent essentiellement des carrières. </a:t>
            </a:r>
          </a:p>
          <a:p>
            <a:pPr algn="just"/>
            <a:r>
              <a:rPr lang="fr-FR" sz="1000" dirty="0"/>
              <a:t> </a:t>
            </a:r>
            <a:br>
              <a:rPr lang="fr-FR" sz="1000" dirty="0"/>
            </a:br>
            <a:r>
              <a:rPr lang="fr-FR" sz="1000" dirty="0"/>
              <a:t>Enfin concernant les PM</a:t>
            </a:r>
            <a:r>
              <a:rPr lang="fr-FR" sz="1000" baseline="-25000" dirty="0"/>
              <a:t>2,5</a:t>
            </a:r>
            <a:r>
              <a:rPr lang="fr-FR" sz="1000" dirty="0"/>
              <a:t>, le secteur résidentiel est la première source d’émission avec 55% des émissions du territoire. La principale source d’émission est la combustion de la biomasse dans les équipements domestiques. </a:t>
            </a:r>
            <a:endParaRPr lang="fr-FR" sz="1000" b="0" dirty="0">
              <a:solidFill>
                <a:schemeClr val="tx1"/>
              </a:solidFill>
              <a:latin typeface="+mn-lt"/>
            </a:endParaRPr>
          </a:p>
        </p:txBody>
      </p:sp>
      <p:sp>
        <p:nvSpPr>
          <p:cNvPr id="12" name="Rectangle 11"/>
          <p:cNvSpPr/>
          <p:nvPr/>
        </p:nvSpPr>
        <p:spPr>
          <a:xfrm>
            <a:off x="4910908" y="5991787"/>
            <a:ext cx="409956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900" i="1" dirty="0">
                <a:latin typeface="+mj-lt"/>
              </a:rPr>
              <a:t>Répartition des émissions de polluants atmosphériques sur la CC </a:t>
            </a:r>
            <a:r>
              <a:rPr lang="fr-FR" sz="900" i="1" dirty="0" err="1">
                <a:latin typeface="+mj-lt"/>
              </a:rPr>
              <a:t>Entr’Allier</a:t>
            </a:r>
            <a:r>
              <a:rPr lang="fr-FR" sz="900" i="1" dirty="0">
                <a:latin typeface="+mj-lt"/>
              </a:rPr>
              <a:t> Besbre et Loire - Source : ATMO AURA 2016</a:t>
            </a:r>
          </a:p>
        </p:txBody>
      </p:sp>
    </p:spTree>
    <p:extLst>
      <p:ext uri="{BB962C8B-B14F-4D97-AF65-F5344CB8AC3E}">
        <p14:creationId xmlns:p14="http://schemas.microsoft.com/office/powerpoint/2010/main" val="20538924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143</a:t>
            </a:fld>
            <a:endParaRPr lang="fr-FR" dirty="0"/>
          </a:p>
        </p:txBody>
      </p:sp>
      <p:sp>
        <p:nvSpPr>
          <p:cNvPr id="3" name="Espace réservé du texte 2">
            <a:extLst>
              <a:ext uri="{FF2B5EF4-FFF2-40B4-BE49-F238E27FC236}">
                <a16:creationId xmlns:a16="http://schemas.microsoft.com/office/drawing/2014/main" id="{497D3D3C-65B3-4C62-BBC2-6CF2308F7A29}"/>
              </a:ext>
            </a:extLst>
          </p:cNvPr>
          <p:cNvSpPr>
            <a:spLocks noGrp="1"/>
          </p:cNvSpPr>
          <p:nvPr>
            <p:ph type="body" sz="quarter" idx="14"/>
          </p:nvPr>
        </p:nvSpPr>
        <p:spPr>
          <a:xfrm>
            <a:off x="301214" y="1316850"/>
            <a:ext cx="3945906" cy="4977947"/>
          </a:xfrm>
        </p:spPr>
        <p:txBody>
          <a:bodyPr/>
          <a:lstStyle/>
          <a:p>
            <a:pPr algn="just">
              <a:spcBef>
                <a:spcPts val="1200"/>
              </a:spcBef>
            </a:pPr>
            <a:r>
              <a:rPr lang="fr-FR" dirty="0"/>
              <a:t>EMISSIONS DE POLLUANTS ATMOSPHERIQUES RAPPORTES A L’HABITANT</a:t>
            </a: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lvl="0" indent="0" algn="just">
              <a:buNone/>
            </a:pPr>
            <a:r>
              <a:rPr lang="fr-FR" sz="1000" b="0" dirty="0">
                <a:solidFill>
                  <a:schemeClr val="tx1"/>
                </a:solidFill>
                <a:latin typeface="+mn-lt"/>
              </a:rPr>
              <a:t>Le niveau d’émission par habitant de la CC </a:t>
            </a:r>
            <a:r>
              <a:rPr lang="fr-FR" sz="1000" b="0" dirty="0" err="1">
                <a:solidFill>
                  <a:schemeClr val="tx1"/>
                </a:solidFill>
                <a:latin typeface="+mn-lt"/>
              </a:rPr>
              <a:t>Entr’Allier</a:t>
            </a:r>
            <a:r>
              <a:rPr lang="fr-FR" sz="1000" b="0" dirty="0">
                <a:solidFill>
                  <a:schemeClr val="tx1"/>
                </a:solidFill>
                <a:latin typeface="+mn-lt"/>
              </a:rPr>
              <a:t> Besbre et Loire est faible pour le SO2 au regard du niveau national (environ 2,5 fois moins élevé) mais supérieur à celui de l’Allier.</a:t>
            </a:r>
          </a:p>
          <a:p>
            <a:pPr marL="0" lvl="0" indent="0" algn="just">
              <a:buNone/>
            </a:pPr>
            <a:r>
              <a:rPr lang="fr-FR" sz="1000" b="0" dirty="0">
                <a:solidFill>
                  <a:schemeClr val="tx1"/>
                </a:solidFill>
                <a:latin typeface="+mn-lt"/>
              </a:rPr>
              <a:t>En termes de </a:t>
            </a:r>
            <a:r>
              <a:rPr lang="fr-FR" sz="1000" b="0" dirty="0" err="1">
                <a:solidFill>
                  <a:schemeClr val="tx1"/>
                </a:solidFill>
                <a:latin typeface="+mn-lt"/>
              </a:rPr>
              <a:t>NOx</a:t>
            </a:r>
            <a:r>
              <a:rPr lang="fr-FR" sz="1000" b="0" dirty="0">
                <a:solidFill>
                  <a:schemeClr val="tx1"/>
                </a:solidFill>
                <a:latin typeface="+mn-lt"/>
              </a:rPr>
              <a:t>, les émissions par habitant de la CC </a:t>
            </a:r>
            <a:r>
              <a:rPr lang="fr-FR" sz="1000" b="0" dirty="0" err="1">
                <a:solidFill>
                  <a:schemeClr val="tx1"/>
                </a:solidFill>
                <a:latin typeface="+mn-lt"/>
              </a:rPr>
              <a:t>Entr’Allier</a:t>
            </a:r>
            <a:r>
              <a:rPr lang="fr-FR" sz="1000" b="0" dirty="0">
                <a:solidFill>
                  <a:schemeClr val="tx1"/>
                </a:solidFill>
                <a:latin typeface="+mn-lt"/>
              </a:rPr>
              <a:t> Besbre et Loire ont un niveau supérieur à celui observé dans l’Allier (2 fois plus élevé) et au niveau national (3 fois plus élevé). Cela traduit un territoire à fort trafic routier et avec une présence industrielle marquée, en particulier du fait de la présence d’une cimenterie sur le territoire qui génère des émissions importantes de </a:t>
            </a:r>
            <a:r>
              <a:rPr lang="fr-FR" sz="1000" b="0" dirty="0" err="1">
                <a:solidFill>
                  <a:schemeClr val="tx1"/>
                </a:solidFill>
                <a:latin typeface="+mn-lt"/>
              </a:rPr>
              <a:t>NOx</a:t>
            </a:r>
            <a:r>
              <a:rPr lang="fr-FR" sz="1000" b="0" dirty="0">
                <a:solidFill>
                  <a:schemeClr val="tx1"/>
                </a:solidFill>
                <a:latin typeface="+mn-lt"/>
              </a:rPr>
              <a:t>.</a:t>
            </a:r>
          </a:p>
          <a:p>
            <a:pPr marL="0" lvl="0" indent="0" algn="just">
              <a:buNone/>
            </a:pPr>
            <a:r>
              <a:rPr lang="fr-FR" sz="1000" b="0" dirty="0">
                <a:solidFill>
                  <a:schemeClr val="tx1"/>
                </a:solidFill>
                <a:latin typeface="+mn-lt"/>
              </a:rPr>
              <a:t>Le niveau de COVNM par habitant pour la CC </a:t>
            </a:r>
            <a:r>
              <a:rPr lang="fr-FR" sz="1000" b="0" dirty="0" err="1">
                <a:solidFill>
                  <a:schemeClr val="tx1"/>
                </a:solidFill>
                <a:latin typeface="+mn-lt"/>
              </a:rPr>
              <a:t>Entr’Allier</a:t>
            </a:r>
            <a:r>
              <a:rPr lang="fr-FR" sz="1000" b="0" dirty="0">
                <a:solidFill>
                  <a:schemeClr val="tx1"/>
                </a:solidFill>
                <a:latin typeface="+mn-lt"/>
              </a:rPr>
              <a:t> Besbre et Loire est supérieur au niveau observé au niveau départemental et au niveau national (moins de 2 fois plus élevé). Cela traduit, d’une part, un tissu industriel bien développé en particulier du fait de l’industrie métallurgique et, d’autre part, une consommation importante de bois dans le secteur résidentiel avec des équipements peu performants. </a:t>
            </a:r>
          </a:p>
          <a:p>
            <a:pPr marL="0" lvl="0" indent="0" algn="just">
              <a:buNone/>
            </a:pPr>
            <a:r>
              <a:rPr lang="fr-FR" sz="1000" b="0" dirty="0">
                <a:solidFill>
                  <a:schemeClr val="tx1"/>
                </a:solidFill>
                <a:latin typeface="+mn-lt"/>
              </a:rPr>
              <a:t>Le niveau des émissions de NH3 par habitant sur la CC </a:t>
            </a:r>
            <a:r>
              <a:rPr lang="fr-FR" sz="1000" b="0" dirty="0" err="1">
                <a:solidFill>
                  <a:schemeClr val="tx1"/>
                </a:solidFill>
                <a:latin typeface="+mn-lt"/>
              </a:rPr>
              <a:t>Entr’Allier</a:t>
            </a:r>
            <a:r>
              <a:rPr lang="fr-FR" sz="1000" b="0" dirty="0">
                <a:solidFill>
                  <a:schemeClr val="tx1"/>
                </a:solidFill>
                <a:latin typeface="+mn-lt"/>
              </a:rPr>
              <a:t> Besbre et Loire est supérieur au niveau observé dans l’Allier (niveau représentant 2,5 </a:t>
            </a:r>
            <a:r>
              <a:rPr lang="fr-FR" sz="1000" b="0" dirty="0">
                <a:solidFill>
                  <a:schemeClr val="bg1"/>
                </a:solidFill>
              </a:rPr>
              <a:t>fois</a:t>
            </a:r>
            <a:endParaRPr lang="fr-FR" sz="1000" b="0" dirty="0">
              <a:solidFill>
                <a:schemeClr val="bg1"/>
              </a:solidFill>
              <a:latin typeface="+mn-lt"/>
            </a:endParaRPr>
          </a:p>
        </p:txBody>
      </p:sp>
      <p:sp>
        <p:nvSpPr>
          <p:cNvPr id="9"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66416"/>
            <a:ext cx="8806543" cy="315330"/>
          </a:xfrm>
        </p:spPr>
        <p:txBody>
          <a:bodyPr>
            <a:normAutofit fontScale="92500"/>
          </a:bodyPr>
          <a:lstStyle/>
          <a:p>
            <a:pPr algn="ctr"/>
            <a:r>
              <a:rPr lang="fr-FR" dirty="0"/>
              <a:t>LA QUALITE DE L’AIR ET LE DEREGLEMENT CLIMATIQUE - Zoom sur </a:t>
            </a:r>
            <a:r>
              <a:rPr lang="fr-FR" dirty="0" err="1"/>
              <a:t>Entr’Allier</a:t>
            </a:r>
            <a:r>
              <a:rPr lang="fr-FR" dirty="0"/>
              <a:t> Besbre Loire</a:t>
            </a:r>
          </a:p>
        </p:txBody>
      </p:sp>
      <p:sp>
        <p:nvSpPr>
          <p:cNvPr id="13" name="Espace réservé du texte 2">
            <a:extLst>
              <a:ext uri="{FF2B5EF4-FFF2-40B4-BE49-F238E27FC236}">
                <a16:creationId xmlns:a16="http://schemas.microsoft.com/office/drawing/2014/main" id="{497D3D3C-65B3-4C62-BBC2-6CF2308F7A29}"/>
              </a:ext>
            </a:extLst>
          </p:cNvPr>
          <p:cNvSpPr txBox="1">
            <a:spLocks/>
          </p:cNvSpPr>
          <p:nvPr/>
        </p:nvSpPr>
        <p:spPr>
          <a:xfrm>
            <a:off x="4740728" y="1316849"/>
            <a:ext cx="3945906" cy="4977947"/>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a:buNone/>
            </a:pPr>
            <a:r>
              <a:rPr lang="fr-FR" sz="1000" b="0" dirty="0">
                <a:solidFill>
                  <a:schemeClr val="tx1"/>
                </a:solidFill>
                <a:latin typeface="+mn-lt"/>
              </a:rPr>
              <a:t>fois le niveau dans l’Allier) et très supérieur à celui observé au niveau national (niveau de la CC représente environ 11 fois le niveau national). Cela démontre un territoire tourné vers l’agriculture.</a:t>
            </a:r>
          </a:p>
          <a:p>
            <a:pPr marL="0" lvl="0" indent="0" algn="just">
              <a:buNone/>
            </a:pPr>
            <a:r>
              <a:rPr lang="fr-FR" sz="1000" b="0" dirty="0">
                <a:solidFill>
                  <a:schemeClr val="tx1"/>
                </a:solidFill>
                <a:latin typeface="+mn-lt"/>
              </a:rPr>
              <a:t>En termes de particules fines (PM10 et PM2,5), le niveau par habitant de la CC </a:t>
            </a:r>
            <a:r>
              <a:rPr lang="fr-FR" sz="1000" b="0" dirty="0" err="1">
                <a:solidFill>
                  <a:schemeClr val="tx1"/>
                </a:solidFill>
                <a:latin typeface="+mn-lt"/>
              </a:rPr>
              <a:t>Entr’Allier</a:t>
            </a:r>
            <a:r>
              <a:rPr lang="fr-FR" sz="1000" b="0" dirty="0">
                <a:solidFill>
                  <a:schemeClr val="tx1"/>
                </a:solidFill>
                <a:latin typeface="+mn-lt"/>
              </a:rPr>
              <a:t> Besbre et Loire est supérieur à celui du département et de la France (niveau de la CC correspond à environ 3 fois le niveau national). Dans le secteur de l’industrie hors branche de l’énergie (12% des émissions de PM10), les émissions proviennent principalement des carrières présentes sur le territoire.</a:t>
            </a:r>
          </a:p>
          <a:p>
            <a:pPr marL="0" indent="0" algn="just">
              <a:buNone/>
            </a:pPr>
            <a:r>
              <a:rPr lang="fr-FR" sz="1000" b="0" dirty="0">
                <a:solidFill>
                  <a:schemeClr val="bg1"/>
                </a:solidFill>
                <a:latin typeface="+mn-lt"/>
              </a:rPr>
              <a:t>exposée</a:t>
            </a:r>
          </a:p>
          <a:p>
            <a:pPr algn="just">
              <a:spcBef>
                <a:spcPts val="1200"/>
              </a:spcBef>
            </a:pPr>
            <a:r>
              <a:rPr lang="fr-FR" sz="1000" dirty="0"/>
              <a:t>EXPOSITION DE LA POPULATION AUX EFFETS DE LA POLLUTION ATMOSPHERIQUE</a:t>
            </a:r>
          </a:p>
          <a:p>
            <a:pPr marL="0" indent="0" algn="just">
              <a:buNone/>
            </a:pPr>
            <a:r>
              <a:rPr lang="fr-FR" sz="1000" b="0" dirty="0">
                <a:solidFill>
                  <a:schemeClr val="tx1"/>
                </a:solidFill>
                <a:latin typeface="+mn-lt"/>
              </a:rPr>
              <a:t>Concernant les dépassements des valeurs limites de concentration de polluants sur le territoire : </a:t>
            </a:r>
          </a:p>
          <a:p>
            <a:pPr marL="0" indent="0" algn="just">
              <a:buNone/>
            </a:pPr>
            <a:r>
              <a:rPr lang="fr-FR" sz="1000" b="0" dirty="0">
                <a:solidFill>
                  <a:schemeClr val="tx1"/>
                </a:solidFill>
                <a:latin typeface="+mn-lt"/>
              </a:rPr>
              <a:t>En termes de </a:t>
            </a:r>
            <a:r>
              <a:rPr lang="fr-FR" sz="1000" b="0" dirty="0" err="1">
                <a:solidFill>
                  <a:schemeClr val="tx1"/>
                </a:solidFill>
                <a:latin typeface="+mn-lt"/>
              </a:rPr>
              <a:t>NOx</a:t>
            </a:r>
            <a:r>
              <a:rPr lang="fr-FR" sz="1000" b="0" dirty="0">
                <a:solidFill>
                  <a:schemeClr val="tx1"/>
                </a:solidFill>
                <a:latin typeface="+mn-lt"/>
              </a:rPr>
              <a:t> (ou NO2), en 2017, la population du territoire n’est pas exposée au dépassement de la valeur limite en moyenne annuelle fixée à 40 µg/m3.</a:t>
            </a:r>
          </a:p>
          <a:p>
            <a:pPr marL="0" indent="0" algn="just">
              <a:buNone/>
            </a:pPr>
            <a:r>
              <a:rPr lang="fr-FR" sz="1000" b="0" dirty="0">
                <a:solidFill>
                  <a:schemeClr val="tx1"/>
                </a:solidFill>
                <a:latin typeface="+mn-lt"/>
              </a:rPr>
              <a:t>En termes dePM10, en 2017, la population du territoire n’est pas exposée au dépassement de la valeur limite en moyenne annuelle fixée à 40 µg/m3 et à la valeur guide de l’Organisation Mondiale de la Santé (OMS) définie à 20 µg/m3.</a:t>
            </a:r>
          </a:p>
          <a:p>
            <a:pPr marL="0" indent="0" algn="just">
              <a:buNone/>
            </a:pPr>
            <a:r>
              <a:rPr lang="fr-FR" sz="1000" b="0" dirty="0">
                <a:solidFill>
                  <a:schemeClr val="tx1"/>
                </a:solidFill>
                <a:latin typeface="+mn-lt"/>
              </a:rPr>
              <a:t>En termes dePM2,5, en 2017, la population du territoire n’est pas exposée au dépassement de la valeur limite en moyenne annuelle fixée à 25 µg/m3. Toutefois, 14% de la population du territoire est exposée au dépassement de la valeur guide de l’Organisation Mondiale de la Santé (OMS) définie à 10 µg/m3.</a:t>
            </a:r>
          </a:p>
        </p:txBody>
      </p:sp>
      <p:sp>
        <p:nvSpPr>
          <p:cNvPr id="14" name="Rectangle 13"/>
          <p:cNvSpPr/>
          <p:nvPr/>
        </p:nvSpPr>
        <p:spPr>
          <a:xfrm>
            <a:off x="20201" y="3195533"/>
            <a:ext cx="4284202" cy="369332"/>
          </a:xfrm>
          <a:prstGeom prst="rect">
            <a:avLst/>
          </a:prstGeom>
          <a:noFill/>
        </p:spPr>
        <p:txBody>
          <a:bodyPr wrap="square" rtlCol="0">
            <a:spAutoFit/>
          </a:bodyPr>
          <a:lstStyle/>
          <a:p>
            <a:pPr algn="r"/>
            <a:r>
              <a:rPr lang="fr-FR" sz="900" i="1" dirty="0">
                <a:latin typeface="+mj-lt"/>
              </a:rPr>
              <a:t>Emissions par habitant et comparaison avec l’Allier et la France métropolitaine – Source : ATMO </a:t>
            </a:r>
            <a:r>
              <a:rPr lang="fr-FR" sz="900" i="1" dirty="0" err="1">
                <a:latin typeface="+mj-lt"/>
              </a:rPr>
              <a:t>AuRA</a:t>
            </a:r>
            <a:r>
              <a:rPr lang="fr-FR" sz="900" i="1" dirty="0">
                <a:latin typeface="+mj-lt"/>
              </a:rPr>
              <a:t> 2016</a:t>
            </a:r>
          </a:p>
        </p:txBody>
      </p:sp>
      <p:pic>
        <p:nvPicPr>
          <p:cNvPr id="4" name="Image 3"/>
          <p:cNvPicPr>
            <a:picLocks noChangeAspect="1"/>
          </p:cNvPicPr>
          <p:nvPr/>
        </p:nvPicPr>
        <p:blipFill>
          <a:blip r:embed="rId3"/>
          <a:stretch>
            <a:fillRect/>
          </a:stretch>
        </p:blipFill>
        <p:spPr>
          <a:xfrm>
            <a:off x="84281" y="1798380"/>
            <a:ext cx="4156042" cy="1470600"/>
          </a:xfrm>
          <a:prstGeom prst="rect">
            <a:avLst/>
          </a:prstGeom>
        </p:spPr>
      </p:pic>
    </p:spTree>
    <p:extLst>
      <p:ext uri="{BB962C8B-B14F-4D97-AF65-F5344CB8AC3E}">
        <p14:creationId xmlns:p14="http://schemas.microsoft.com/office/powerpoint/2010/main" val="26799913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144</a:t>
            </a:fld>
            <a:endParaRPr lang="fr-FR" dirty="0"/>
          </a:p>
        </p:txBody>
      </p:sp>
      <p:sp>
        <p:nvSpPr>
          <p:cNvPr id="3" name="ZoneTexte 4">
            <a:extLst>
              <a:ext uri="{FF2B5EF4-FFF2-40B4-BE49-F238E27FC236}">
                <a16:creationId xmlns:a16="http://schemas.microsoft.com/office/drawing/2014/main" id="{41B1D44D-8831-49A6-BA01-ED5E37BCB2E5}"/>
              </a:ext>
            </a:extLst>
          </p:cNvPr>
          <p:cNvSpPr txBox="1"/>
          <p:nvPr/>
        </p:nvSpPr>
        <p:spPr>
          <a:xfrm>
            <a:off x="4751414" y="3736142"/>
            <a:ext cx="3883539"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p>
          <a:p>
            <a:pPr marL="171450" indent="-171450" algn="just">
              <a:spcAft>
                <a:spcPts val="400"/>
              </a:spcAft>
              <a:buFont typeface="Arial" panose="020B0604020202020204" pitchFamily="34" charset="0"/>
              <a:buChar char="•"/>
            </a:pPr>
            <a:r>
              <a:rPr lang="fr-FR" sz="1000" dirty="0"/>
              <a:t>Le développement de mobilités alternatives à l’usage de la voiture individuelle </a:t>
            </a:r>
          </a:p>
          <a:p>
            <a:pPr marL="171450" indent="-171450" algn="just">
              <a:spcAft>
                <a:spcPts val="400"/>
              </a:spcAft>
              <a:buFont typeface="Arial" panose="020B0604020202020204" pitchFamily="34" charset="0"/>
              <a:buChar char="•"/>
            </a:pPr>
            <a:r>
              <a:rPr lang="fr-FR" sz="1000" dirty="0"/>
              <a:t>Une amélioration des systèmes de chauffages domestiques et une rénovation énergétique du parc de logements</a:t>
            </a:r>
          </a:p>
          <a:p>
            <a:pPr marL="171450" indent="-171450" algn="just">
              <a:spcAft>
                <a:spcPts val="400"/>
              </a:spcAft>
              <a:buFont typeface="Arial" panose="020B0604020202020204" pitchFamily="34" charset="0"/>
              <a:buChar char="•"/>
            </a:pPr>
            <a:r>
              <a:rPr lang="fr-FR" sz="1000" dirty="0"/>
              <a:t>La mise en œuvre de nouvelles pratiques agricoles, et le renouvellement des engins agricoles et sylvicoles</a:t>
            </a:r>
          </a:p>
        </p:txBody>
      </p:sp>
      <p:sp>
        <p:nvSpPr>
          <p:cNvPr id="4" name="ZoneTexte 3">
            <a:extLst>
              <a:ext uri="{FF2B5EF4-FFF2-40B4-BE49-F238E27FC236}">
                <a16:creationId xmlns:a16="http://schemas.microsoft.com/office/drawing/2014/main" id="{510DC3FF-6A84-4FE8-80A5-BA4600BA0FC9}"/>
              </a:ext>
            </a:extLst>
          </p:cNvPr>
          <p:cNvSpPr txBox="1"/>
          <p:nvPr/>
        </p:nvSpPr>
        <p:spPr>
          <a:xfrm>
            <a:off x="651933" y="698957"/>
            <a:ext cx="3801113" cy="15799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r>
              <a:rPr lang="fr-FR" sz="1000" dirty="0"/>
              <a:t>Un bon niveau global de la qualité de l’air sur le territoire (peu de dépassement des valeurs limites réglementaires en termes de concentration).</a:t>
            </a:r>
          </a:p>
          <a:p>
            <a:pPr marL="171450" indent="-171450" algn="just">
              <a:spcAft>
                <a:spcPts val="400"/>
              </a:spcAft>
              <a:buFont typeface="Arial" panose="020B0604020202020204" pitchFamily="34" charset="0"/>
              <a:buChar char="•"/>
            </a:pPr>
            <a:r>
              <a:rPr lang="fr-FR" sz="1000" dirty="0"/>
              <a:t>Un secteur tertiaire peu présent</a:t>
            </a:r>
          </a:p>
          <a:p>
            <a:pPr algn="just">
              <a:spcAft>
                <a:spcPts val="400"/>
              </a:spcAft>
            </a:pPr>
            <a:endParaRPr lang="fr-FR" sz="1000" dirty="0"/>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6" name="ZoneTexte 5">
            <a:extLst>
              <a:ext uri="{FF2B5EF4-FFF2-40B4-BE49-F238E27FC236}">
                <a16:creationId xmlns:a16="http://schemas.microsoft.com/office/drawing/2014/main" id="{510DC3FF-6A84-4FE8-80A5-BA4600BA0FC9}"/>
              </a:ext>
            </a:extLst>
          </p:cNvPr>
          <p:cNvSpPr txBox="1"/>
          <p:nvPr/>
        </p:nvSpPr>
        <p:spPr>
          <a:xfrm>
            <a:off x="4751415" y="686658"/>
            <a:ext cx="3883538"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r>
              <a:rPr lang="fr-FR" sz="1000" dirty="0"/>
              <a:t>Un trafic routier dense qui génère entre autres des émissions de </a:t>
            </a:r>
            <a:r>
              <a:rPr lang="fr-FR" sz="1000" dirty="0" err="1"/>
              <a:t>NOx</a:t>
            </a:r>
            <a:r>
              <a:rPr lang="fr-FR" sz="1000" dirty="0"/>
              <a:t> et de particules fines.</a:t>
            </a:r>
          </a:p>
          <a:p>
            <a:pPr marL="171450" indent="-171450" algn="just">
              <a:spcAft>
                <a:spcPts val="400"/>
              </a:spcAft>
              <a:buFont typeface="Arial" panose="020B0604020202020204" pitchFamily="34" charset="0"/>
              <a:buChar char="•"/>
            </a:pPr>
            <a:r>
              <a:rPr lang="fr-FR" sz="1000" dirty="0"/>
              <a:t>Un territoire résidentiel avec une forte consommation de bois dans des équipements peu performants et sources d’émissions polluantes</a:t>
            </a:r>
          </a:p>
          <a:p>
            <a:pPr marL="171450" indent="-171450" algn="just">
              <a:spcAft>
                <a:spcPts val="400"/>
              </a:spcAft>
              <a:buFont typeface="Arial" panose="020B0604020202020204" pitchFamily="34" charset="0"/>
              <a:buChar char="•"/>
            </a:pPr>
            <a:r>
              <a:rPr lang="fr-FR" sz="1000" dirty="0"/>
              <a:t>Une exploitation de carrières sur le territoire qui génère des particules fines</a:t>
            </a:r>
          </a:p>
          <a:p>
            <a:pPr marL="171450" indent="-171450" algn="just">
              <a:spcAft>
                <a:spcPts val="400"/>
              </a:spcAft>
              <a:buFont typeface="Arial" panose="020B0604020202020204" pitchFamily="34" charset="0"/>
              <a:buChar char="•"/>
            </a:pPr>
            <a:r>
              <a:rPr lang="fr-FR" sz="1000" dirty="0"/>
              <a:t>Un territoire très agricole, source de pollutions et d’émissions de particules fines</a:t>
            </a:r>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7" name="ZoneTexte 6">
            <a:extLst>
              <a:ext uri="{FF2B5EF4-FFF2-40B4-BE49-F238E27FC236}">
                <a16:creationId xmlns:a16="http://schemas.microsoft.com/office/drawing/2014/main" id="{510DC3FF-6A84-4FE8-80A5-BA4600BA0FC9}"/>
              </a:ext>
            </a:extLst>
          </p:cNvPr>
          <p:cNvSpPr txBox="1"/>
          <p:nvPr/>
        </p:nvSpPr>
        <p:spPr>
          <a:xfrm>
            <a:off x="651933" y="3750534"/>
            <a:ext cx="3801113" cy="183640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r>
              <a:rPr lang="fr-FR" sz="1000" dirty="0"/>
              <a:t>Des émissions de </a:t>
            </a:r>
            <a:r>
              <a:rPr lang="fr-FR" sz="1000" dirty="0" err="1"/>
              <a:t>Nox</a:t>
            </a:r>
            <a:r>
              <a:rPr lang="fr-FR" sz="1000" dirty="0"/>
              <a:t> liées aux transports de personnes constante voire croissante au regard du recours à l’autosolisme et du développement territorial</a:t>
            </a:r>
          </a:p>
          <a:p>
            <a:pPr marL="171450" indent="-171450" algn="just">
              <a:spcAft>
                <a:spcPts val="400"/>
              </a:spcAft>
              <a:buFont typeface="Arial" panose="020B0604020202020204" pitchFamily="34" charset="0"/>
              <a:buChar char="•"/>
            </a:pPr>
            <a:r>
              <a:rPr lang="fr-FR" sz="1000" dirty="0"/>
              <a:t>Des émissions polluantes liées aux chauffages domestiques toujours conséquentes du fait de la mauvaise performance des systèmes de chauffage et du vieillissement du parc de logements et d’un besoin accrue en énergie pour chauffer les surfaces</a:t>
            </a:r>
          </a:p>
          <a:p>
            <a:pPr marL="171450" indent="-171450" algn="just">
              <a:spcAft>
                <a:spcPts val="400"/>
              </a:spcAft>
              <a:buFont typeface="Arial" panose="020B0604020202020204" pitchFamily="34" charset="0"/>
              <a:buChar char="•"/>
            </a:pPr>
            <a:r>
              <a:rPr lang="fr-FR" sz="1000" dirty="0"/>
              <a:t>Des émissions et pollutions agricoles constantes</a:t>
            </a:r>
          </a:p>
          <a:p>
            <a:pPr marL="171450" indent="-171450" algn="just">
              <a:spcAft>
                <a:spcPts val="400"/>
              </a:spcAft>
              <a:buFont typeface="Arial" panose="020B0604020202020204" pitchFamily="34" charset="0"/>
              <a:buChar char="•"/>
            </a:pPr>
            <a:endParaRPr lang="fr-FR" sz="1000" dirty="0"/>
          </a:p>
        </p:txBody>
      </p:sp>
    </p:spTree>
    <p:extLst>
      <p:ext uri="{BB962C8B-B14F-4D97-AF65-F5344CB8AC3E}">
        <p14:creationId xmlns:p14="http://schemas.microsoft.com/office/powerpoint/2010/main" val="21533821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2709" y="1020412"/>
            <a:ext cx="9146709" cy="1373053"/>
            <a:chOff x="-105490" y="2671439"/>
            <a:chExt cx="9622632" cy="1373053"/>
          </a:xfrm>
        </p:grpSpPr>
        <p:sp>
          <p:nvSpPr>
            <p:cNvPr id="37" name="Rectangle 36">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145</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4 : Synthèse des enjeux au regard du PCAET</a:t>
            </a:r>
          </a:p>
        </p:txBody>
      </p:sp>
      <p:pic>
        <p:nvPicPr>
          <p:cNvPr id="13" name="Image 12"/>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57502" y="2977478"/>
            <a:ext cx="810559" cy="801286"/>
          </a:xfrm>
          <a:prstGeom prst="rect">
            <a:avLst/>
          </a:prstGeom>
          <a:ln>
            <a:noFill/>
          </a:ln>
        </p:spPr>
      </p:pic>
      <p:pic>
        <p:nvPicPr>
          <p:cNvPr id="14" name="Image 13"/>
          <p:cNvPicPr>
            <a:picLocks noChangeAspect="1"/>
          </p:cNvPicPr>
          <p:nvPr/>
        </p:nvPicPr>
        <p:blipFill>
          <a:blip r:embed="rId3"/>
          <a:stretch>
            <a:fillRect/>
          </a:stretch>
        </p:blipFill>
        <p:spPr>
          <a:xfrm>
            <a:off x="4971705" y="3076381"/>
            <a:ext cx="539129" cy="544776"/>
          </a:xfrm>
          <a:prstGeom prst="rect">
            <a:avLst/>
          </a:prstGeom>
        </p:spPr>
      </p:pic>
      <p:pic>
        <p:nvPicPr>
          <p:cNvPr id="15" name="Image 14"/>
          <p:cNvPicPr>
            <a:picLocks noChangeAspect="1"/>
          </p:cNvPicPr>
          <p:nvPr/>
        </p:nvPicPr>
        <p:blipFill>
          <a:blip r:embed="rId4"/>
          <a:stretch>
            <a:fillRect/>
          </a:stretch>
        </p:blipFill>
        <p:spPr>
          <a:xfrm>
            <a:off x="3754616" y="4853558"/>
            <a:ext cx="438934" cy="548689"/>
          </a:xfrm>
          <a:prstGeom prst="rect">
            <a:avLst/>
          </a:prstGeom>
        </p:spPr>
      </p:pic>
      <p:pic>
        <p:nvPicPr>
          <p:cNvPr id="16" name="Image 15"/>
          <p:cNvPicPr>
            <a:picLocks noChangeAspect="1"/>
          </p:cNvPicPr>
          <p:nvPr/>
        </p:nvPicPr>
        <p:blipFill>
          <a:blip r:embed="rId5"/>
          <a:stretch>
            <a:fillRect/>
          </a:stretch>
        </p:blipFill>
        <p:spPr>
          <a:xfrm>
            <a:off x="5001146" y="4853558"/>
            <a:ext cx="508177" cy="587779"/>
          </a:xfrm>
          <a:prstGeom prst="rect">
            <a:avLst/>
          </a:prstGeom>
        </p:spPr>
      </p:pic>
      <p:sp>
        <p:nvSpPr>
          <p:cNvPr id="17" name="Ellipse 16"/>
          <p:cNvSpPr/>
          <p:nvPr/>
        </p:nvSpPr>
        <p:spPr>
          <a:xfrm>
            <a:off x="2652056" y="3884390"/>
            <a:ext cx="708288" cy="700185"/>
          </a:xfrm>
          <a:prstGeom prst="ellipse">
            <a:avLst/>
          </a:prstGeom>
          <a:noFill/>
          <a:ln w="28575">
            <a:solidFill>
              <a:srgbClr val="A2C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19" name="Ellipse 18"/>
          <p:cNvSpPr/>
          <p:nvPr/>
        </p:nvSpPr>
        <p:spPr>
          <a:xfrm>
            <a:off x="3508638" y="3030808"/>
            <a:ext cx="708288" cy="700185"/>
          </a:xfrm>
          <a:prstGeom prst="ellipse">
            <a:avLst/>
          </a:prstGeom>
          <a:noFill/>
          <a:ln w="28575">
            <a:solidFill>
              <a:srgbClr val="5FB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0" name="Image 19"/>
          <p:cNvPicPr>
            <a:picLocks noChangeAspect="1"/>
          </p:cNvPicPr>
          <p:nvPr/>
        </p:nvPicPr>
        <p:blipFill>
          <a:blip r:embed="rId6"/>
          <a:stretch>
            <a:fillRect/>
          </a:stretch>
        </p:blipFill>
        <p:spPr>
          <a:xfrm>
            <a:off x="5882378" y="3971197"/>
            <a:ext cx="480517" cy="493493"/>
          </a:xfrm>
          <a:prstGeom prst="rect">
            <a:avLst/>
          </a:prstGeom>
        </p:spPr>
      </p:pic>
      <p:grpSp>
        <p:nvGrpSpPr>
          <p:cNvPr id="21" name="Groupe 20"/>
          <p:cNvGrpSpPr/>
          <p:nvPr/>
        </p:nvGrpSpPr>
        <p:grpSpPr>
          <a:xfrm>
            <a:off x="2674280" y="3880059"/>
            <a:ext cx="663840" cy="590770"/>
            <a:chOff x="-1351410" y="2846671"/>
            <a:chExt cx="3028950" cy="2886075"/>
          </a:xfrm>
        </p:grpSpPr>
        <p:pic>
          <p:nvPicPr>
            <p:cNvPr id="33" name="Image 32"/>
            <p:cNvPicPr>
              <a:picLocks noChangeAspect="1"/>
            </p:cNvPicPr>
            <p:nvPr/>
          </p:nvPicPr>
          <p:blipFill>
            <a:blip r:embed="rId7">
              <a:clrChange>
                <a:clrFrom>
                  <a:srgbClr val="FFFFFF"/>
                </a:clrFrom>
                <a:clrTo>
                  <a:srgbClr val="FFFFFF">
                    <a:alpha val="0"/>
                  </a:srgbClr>
                </a:clrTo>
              </a:clrChange>
              <a:duotone>
                <a:prstClr val="black"/>
                <a:schemeClr val="tx1">
                  <a:lumMod val="65000"/>
                  <a:lumOff val="35000"/>
                  <a:tint val="45000"/>
                  <a:satMod val="400000"/>
                </a:schemeClr>
              </a:duotone>
            </a:blip>
            <a:stretch>
              <a:fillRect/>
            </a:stretch>
          </p:blipFill>
          <p:spPr>
            <a:xfrm>
              <a:off x="-1351410" y="2846671"/>
              <a:ext cx="3028950" cy="2886075"/>
            </a:xfrm>
            <a:prstGeom prst="rect">
              <a:avLst/>
            </a:prstGeom>
          </p:spPr>
        </p:pic>
        <p:pic>
          <p:nvPicPr>
            <p:cNvPr id="34" name="Image 33"/>
            <p:cNvPicPr>
              <a:picLocks noChangeAspect="1"/>
            </p:cNvPicPr>
            <p:nvPr/>
          </p:nvPicPr>
          <p:blipFill>
            <a:blip r:embed="rId8">
              <a:clrChange>
                <a:clrFrom>
                  <a:srgbClr val="FFFFFF"/>
                </a:clrFrom>
                <a:clrTo>
                  <a:srgbClr val="FFFFFF">
                    <a:alpha val="0"/>
                  </a:srgbClr>
                </a:clrTo>
              </a:clrChange>
              <a:duotone>
                <a:prstClr val="black"/>
                <a:schemeClr val="bg1">
                  <a:tint val="45000"/>
                  <a:satMod val="400000"/>
                </a:schemeClr>
              </a:duotone>
            </a:blip>
            <a:stretch>
              <a:fillRect/>
            </a:stretch>
          </p:blipFill>
          <p:spPr>
            <a:xfrm flipH="1">
              <a:off x="-143851" y="4652217"/>
              <a:ext cx="613831" cy="761031"/>
            </a:xfrm>
            <a:prstGeom prst="rect">
              <a:avLst/>
            </a:prstGeom>
          </p:spPr>
        </p:pic>
      </p:grpSp>
      <p:sp>
        <p:nvSpPr>
          <p:cNvPr id="22" name="Ellipse 21"/>
          <p:cNvSpPr/>
          <p:nvPr/>
        </p:nvSpPr>
        <p:spPr>
          <a:xfrm>
            <a:off x="5768493" y="3885871"/>
            <a:ext cx="708288" cy="700185"/>
          </a:xfrm>
          <a:prstGeom prst="ellipse">
            <a:avLst/>
          </a:prstGeom>
          <a:noFill/>
          <a:ln w="28575">
            <a:solidFill>
              <a:srgbClr val="79B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3" name="Ellipse 22"/>
          <p:cNvSpPr/>
          <p:nvPr/>
        </p:nvSpPr>
        <p:spPr>
          <a:xfrm>
            <a:off x="4901090" y="3019867"/>
            <a:ext cx="708288" cy="700185"/>
          </a:xfrm>
          <a:prstGeom prst="ellipse">
            <a:avLst/>
          </a:prstGeom>
          <a:noFill/>
          <a:ln w="28575">
            <a:solidFill>
              <a:srgbClr val="C6A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4" name="Ellipse 23"/>
          <p:cNvSpPr/>
          <p:nvPr/>
        </p:nvSpPr>
        <p:spPr>
          <a:xfrm>
            <a:off x="4901090" y="4804148"/>
            <a:ext cx="708288" cy="700185"/>
          </a:xfrm>
          <a:prstGeom prst="ellipse">
            <a:avLst/>
          </a:prstGeom>
          <a:noFill/>
          <a:ln w="28575">
            <a:solidFill>
              <a:srgbClr val="FDE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5" name="Ellipse 24"/>
          <p:cNvSpPr/>
          <p:nvPr/>
        </p:nvSpPr>
        <p:spPr>
          <a:xfrm>
            <a:off x="3626743" y="4782922"/>
            <a:ext cx="708288" cy="700185"/>
          </a:xfrm>
          <a:prstGeom prst="ellipse">
            <a:avLst/>
          </a:prstGeom>
          <a:noFill/>
          <a:ln w="28575">
            <a:solidFill>
              <a:srgbClr val="F2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6" name="Image 25"/>
          <p:cNvPicPr>
            <a:picLocks noChangeAspect="1"/>
          </p:cNvPicPr>
          <p:nvPr/>
        </p:nvPicPr>
        <p:blipFill>
          <a:blip r:embed="rId9">
            <a:clrChange>
              <a:clrFrom>
                <a:srgbClr val="FFFFFF"/>
              </a:clrFrom>
              <a:clrTo>
                <a:srgbClr val="FFFFFF">
                  <a:alpha val="0"/>
                </a:srgbClr>
              </a:clrTo>
            </a:clrChange>
          </a:blip>
          <a:stretch>
            <a:fillRect/>
          </a:stretch>
        </p:blipFill>
        <p:spPr>
          <a:xfrm>
            <a:off x="5194931" y="4985350"/>
            <a:ext cx="162936" cy="276643"/>
          </a:xfrm>
          <a:prstGeom prst="rect">
            <a:avLst/>
          </a:prstGeom>
        </p:spPr>
      </p:pic>
      <p:cxnSp>
        <p:nvCxnSpPr>
          <p:cNvPr id="27" name="Connecteur droit avec flèche 26"/>
          <p:cNvCxnSpPr>
            <a:endCxn id="19" idx="5"/>
          </p:cNvCxnSpPr>
          <p:nvPr/>
        </p:nvCxnSpPr>
        <p:spPr>
          <a:xfrm flipH="1" flipV="1">
            <a:off x="4113200" y="3628453"/>
            <a:ext cx="258327" cy="301423"/>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endCxn id="23" idx="3"/>
          </p:cNvCxnSpPr>
          <p:nvPr/>
        </p:nvCxnSpPr>
        <p:spPr>
          <a:xfrm flipV="1">
            <a:off x="4765341" y="3617512"/>
            <a:ext cx="239476" cy="319748"/>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endCxn id="22" idx="2"/>
          </p:cNvCxnSpPr>
          <p:nvPr/>
        </p:nvCxnSpPr>
        <p:spPr>
          <a:xfrm flipV="1">
            <a:off x="4901090" y="4235964"/>
            <a:ext cx="867403"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4216926" y="4478202"/>
            <a:ext cx="218161" cy="37535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endCxn id="24" idx="1"/>
          </p:cNvCxnSpPr>
          <p:nvPr/>
        </p:nvCxnSpPr>
        <p:spPr>
          <a:xfrm>
            <a:off x="4738072" y="4519252"/>
            <a:ext cx="266745" cy="38743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4227747" y="3861894"/>
            <a:ext cx="708288" cy="700185"/>
          </a:xfrm>
          <a:prstGeom prst="ellipse">
            <a:avLst/>
          </a:prstGeom>
          <a:solidFill>
            <a:srgbClr val="218BC7"/>
          </a:solidFill>
          <a:ln w="28575">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35" name="Rectangle 34"/>
          <p:cNvSpPr/>
          <p:nvPr/>
        </p:nvSpPr>
        <p:spPr>
          <a:xfrm rot="20935780">
            <a:off x="4437276" y="4147534"/>
            <a:ext cx="264562" cy="14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cxnSp>
        <p:nvCxnSpPr>
          <p:cNvPr id="29" name="Connecteur droit avec flèche 28"/>
          <p:cNvCxnSpPr/>
          <p:nvPr/>
        </p:nvCxnSpPr>
        <p:spPr>
          <a:xfrm flipH="1">
            <a:off x="3360344" y="4234596"/>
            <a:ext cx="951287"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 name="Groupe 6"/>
          <p:cNvGrpSpPr/>
          <p:nvPr/>
        </p:nvGrpSpPr>
        <p:grpSpPr>
          <a:xfrm>
            <a:off x="4364658" y="3848488"/>
            <a:ext cx="679380" cy="598005"/>
            <a:chOff x="1942793" y="2930024"/>
            <a:chExt cx="679380" cy="598005"/>
          </a:xfrm>
        </p:grpSpPr>
        <p:grpSp>
          <p:nvGrpSpPr>
            <p:cNvPr id="8" name="Groupe 7"/>
            <p:cNvGrpSpPr/>
            <p:nvPr/>
          </p:nvGrpSpPr>
          <p:grpSpPr>
            <a:xfrm rot="20263131">
              <a:off x="1946026" y="2930024"/>
              <a:ext cx="468130" cy="598005"/>
              <a:chOff x="2019318" y="899161"/>
              <a:chExt cx="500362" cy="714486"/>
            </a:xfrm>
            <a:solidFill>
              <a:schemeClr val="bg1"/>
            </a:solidFill>
          </p:grpSpPr>
          <p:sp>
            <p:nvSpPr>
              <p:cNvPr id="10" name="Rectangle 9"/>
              <p:cNvSpPr/>
              <p:nvPr/>
            </p:nvSpPr>
            <p:spPr>
              <a:xfrm>
                <a:off x="2019318" y="1004047"/>
                <a:ext cx="449992" cy="609600"/>
              </a:xfrm>
              <a:prstGeom prst="rect">
                <a:avLst/>
              </a:prstGeom>
              <a:grp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2245360" y="899161"/>
                <a:ext cx="274320" cy="378460"/>
              </a:xfrm>
              <a:custGeom>
                <a:avLst/>
                <a:gdLst>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292100 w 312420"/>
                  <a:gd name="connsiteY4" fmla="*/ 20320 h 378460"/>
                  <a:gd name="connsiteX5" fmla="*/ 0 w 312420"/>
                  <a:gd name="connsiteY5" fmla="*/ 0 h 378460"/>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192280 w 312420"/>
                  <a:gd name="connsiteY4" fmla="*/ 100539 h 378460"/>
                  <a:gd name="connsiteX5" fmla="*/ 0 w 312420"/>
                  <a:gd name="connsiteY5" fmla="*/ 0 h 378460"/>
                  <a:gd name="connsiteX0" fmla="*/ 0 w 274320"/>
                  <a:gd name="connsiteY0" fmla="*/ 0 h 378460"/>
                  <a:gd name="connsiteX1" fmla="*/ 22860 w 274320"/>
                  <a:gd name="connsiteY1" fmla="*/ 109220 h 378460"/>
                  <a:gd name="connsiteX2" fmla="*/ 274320 w 274320"/>
                  <a:gd name="connsiteY2" fmla="*/ 378460 h 378460"/>
                  <a:gd name="connsiteX3" fmla="*/ 269921 w 274320"/>
                  <a:gd name="connsiteY3" fmla="*/ 172291 h 378460"/>
                  <a:gd name="connsiteX4" fmla="*/ 192280 w 274320"/>
                  <a:gd name="connsiteY4" fmla="*/ 100539 h 378460"/>
                  <a:gd name="connsiteX5" fmla="*/ 0 w 274320"/>
                  <a:gd name="connsiteY5" fmla="*/ 0 h 3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378460">
                    <a:moveTo>
                      <a:pt x="0" y="0"/>
                    </a:moveTo>
                    <a:lnTo>
                      <a:pt x="22860" y="109220"/>
                    </a:lnTo>
                    <a:lnTo>
                      <a:pt x="274320" y="378460"/>
                    </a:lnTo>
                    <a:cubicBezTo>
                      <a:pt x="272854" y="309737"/>
                      <a:pt x="271387" y="241014"/>
                      <a:pt x="269921" y="172291"/>
                    </a:cubicBezTo>
                    <a:lnTo>
                      <a:pt x="192280" y="100539"/>
                    </a:lnTo>
                    <a:lnTo>
                      <a:pt x="0" y="0"/>
                    </a:lnTo>
                    <a:close/>
                  </a:path>
                </a:pathLst>
              </a:custGeom>
              <a:solidFill>
                <a:srgbClr val="218BC7"/>
              </a:solid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3532351">
                <a:off x="2196251" y="1082616"/>
                <a:ext cx="286033" cy="143436"/>
              </a:xfrm>
              <a:prstGeom prst="triangle">
                <a:avLst/>
              </a:prstGeom>
              <a:grpFill/>
              <a:ln w="19050">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rot="20340785">
              <a:off x="1942793" y="3101580"/>
              <a:ext cx="679380" cy="369332"/>
            </a:xfrm>
            <a:prstGeom prst="rect">
              <a:avLst/>
            </a:prstGeom>
            <a:noFill/>
          </p:spPr>
          <p:txBody>
            <a:bodyPr wrap="square" rtlCol="0">
              <a:spAutoFit/>
            </a:bodyPr>
            <a:lstStyle/>
            <a:p>
              <a:r>
                <a:rPr lang="fr-FR" dirty="0">
                  <a:solidFill>
                    <a:srgbClr val="218BC7"/>
                  </a:solidFill>
                </a:rPr>
                <a:t>EIE</a:t>
              </a:r>
            </a:p>
          </p:txBody>
        </p:sp>
      </p:grpSp>
      <p:sp>
        <p:nvSpPr>
          <p:cNvPr id="44" name="ZoneTexte 43">
            <a:extLst>
              <a:ext uri="{FF2B5EF4-FFF2-40B4-BE49-F238E27FC236}">
                <a16:creationId xmlns:a16="http://schemas.microsoft.com/office/drawing/2014/main" id="{746A2A42-BB22-4E22-8C27-C3DA1B58C4AF}"/>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28971779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FDE5BC-AA02-467E-8C35-5A6AC4B56CE2}"/>
              </a:ext>
            </a:extLst>
          </p:cNvPr>
          <p:cNvSpPr>
            <a:spLocks noGrp="1"/>
          </p:cNvSpPr>
          <p:nvPr>
            <p:ph type="sldNum" sz="quarter" idx="12"/>
          </p:nvPr>
        </p:nvSpPr>
        <p:spPr/>
        <p:txBody>
          <a:bodyPr/>
          <a:lstStyle/>
          <a:p>
            <a:fld id="{CA1D08C0-627D-48F0-9216-B0288674F6B7}" type="slidenum">
              <a:rPr lang="fr-FR" smtClean="0"/>
              <a:t>146</a:t>
            </a:fld>
            <a:endParaRPr lang="fr-FR" dirty="0"/>
          </a:p>
        </p:txBody>
      </p:sp>
      <p:graphicFrame>
        <p:nvGraphicFramePr>
          <p:cNvPr id="5" name="Tableau 4">
            <a:extLst>
              <a:ext uri="{FF2B5EF4-FFF2-40B4-BE49-F238E27FC236}">
                <a16:creationId xmlns:a16="http://schemas.microsoft.com/office/drawing/2014/main" id="{C922AAAD-D804-4274-8A6D-F16528CC53A3}"/>
              </a:ext>
            </a:extLst>
          </p:cNvPr>
          <p:cNvGraphicFramePr>
            <a:graphicFrameLocks noGrp="1"/>
          </p:cNvGraphicFramePr>
          <p:nvPr>
            <p:extLst>
              <p:ext uri="{D42A27DB-BD31-4B8C-83A1-F6EECF244321}">
                <p14:modId xmlns:p14="http://schemas.microsoft.com/office/powerpoint/2010/main" val="3411337887"/>
              </p:ext>
            </p:extLst>
          </p:nvPr>
        </p:nvGraphicFramePr>
        <p:xfrm>
          <a:off x="346708" y="252669"/>
          <a:ext cx="8439152" cy="6063235"/>
        </p:xfrm>
        <a:graphic>
          <a:graphicData uri="http://schemas.openxmlformats.org/drawingml/2006/table">
            <a:tbl>
              <a:tblPr firstRow="1" bandRow="1">
                <a:tableStyleId>{5C22544A-7EE6-4342-B048-85BDC9FD1C3A}</a:tableStyleId>
              </a:tblPr>
              <a:tblGrid>
                <a:gridCol w="1306210">
                  <a:extLst>
                    <a:ext uri="{9D8B030D-6E8A-4147-A177-3AD203B41FA5}">
                      <a16:colId xmlns:a16="http://schemas.microsoft.com/office/drawing/2014/main" val="3833621698"/>
                    </a:ext>
                  </a:extLst>
                </a:gridCol>
                <a:gridCol w="7132942">
                  <a:extLst>
                    <a:ext uri="{9D8B030D-6E8A-4147-A177-3AD203B41FA5}">
                      <a16:colId xmlns:a16="http://schemas.microsoft.com/office/drawing/2014/main" val="1299692832"/>
                    </a:ext>
                  </a:extLst>
                </a:gridCol>
              </a:tblGrid>
              <a:tr h="287529">
                <a:tc>
                  <a:txBody>
                    <a:bodyPr/>
                    <a:lstStyle/>
                    <a:p>
                      <a:pPr algn="ctr"/>
                      <a:r>
                        <a:rPr lang="fr-FR" dirty="0"/>
                        <a:t>Thématique</a:t>
                      </a:r>
                    </a:p>
                  </a:txBody>
                  <a:tcPr anchor="ctr"/>
                </a:tc>
                <a:tc>
                  <a:txBody>
                    <a:bodyPr/>
                    <a:lstStyle/>
                    <a:p>
                      <a:pPr algn="ctr"/>
                      <a:r>
                        <a:rPr lang="fr-FR" dirty="0"/>
                        <a:t>Enjeux au regard du PCAET</a:t>
                      </a:r>
                    </a:p>
                  </a:txBody>
                  <a:tcPr anchor="ctr"/>
                </a:tc>
                <a:extLst>
                  <a:ext uri="{0D108BD9-81ED-4DB2-BD59-A6C34878D82A}">
                    <a16:rowId xmlns:a16="http://schemas.microsoft.com/office/drawing/2014/main" val="1260956044"/>
                  </a:ext>
                </a:extLst>
              </a:tr>
              <a:tr h="549328">
                <a:tc>
                  <a:txBody>
                    <a:bodyPr/>
                    <a:lstStyle/>
                    <a:p>
                      <a:pPr algn="l"/>
                      <a:r>
                        <a:rPr lang="fr-FR" sz="1000" dirty="0"/>
                        <a:t>Le paysage et le patrimoine</a:t>
                      </a:r>
                    </a:p>
                  </a:txBody>
                  <a:tcPr anchor="ctr"/>
                </a:tc>
                <a:tc>
                  <a:txBody>
                    <a:bodyPr/>
                    <a:lstStyle/>
                    <a:p>
                      <a:pPr marL="171450" indent="-171450" algn="just">
                        <a:spcAft>
                          <a:spcPts val="400"/>
                        </a:spcAft>
                        <a:buFont typeface="Arial" panose="020B0604020202020204" pitchFamily="34" charset="0"/>
                        <a:buChar char="•"/>
                      </a:pPr>
                      <a:r>
                        <a:rPr lang="fr-FR" sz="1000" dirty="0"/>
                        <a:t>La prise en compte des richesses patrimoniales et architecturales dans les décisions de localisation et de technologies mobilisées pour la production d’énergies renouvelables ;</a:t>
                      </a:r>
                    </a:p>
                    <a:p>
                      <a:pPr marL="171450" indent="-171450" algn="just">
                        <a:spcAft>
                          <a:spcPts val="400"/>
                        </a:spcAft>
                        <a:buFont typeface="Arial" panose="020B0604020202020204" pitchFamily="34" charset="0"/>
                        <a:buChar char="•"/>
                      </a:pPr>
                      <a:r>
                        <a:rPr lang="fr-FR" sz="1000" dirty="0"/>
                        <a:t>La lutte contre le réchauffement climatique à travers la préservation de la haie « puits carbone ».</a:t>
                      </a:r>
                      <a:endParaRPr lang="fr-FR" sz="1000" dirty="0">
                        <a:solidFill>
                          <a:srgbClr val="FF0000"/>
                        </a:solidFill>
                      </a:endParaRPr>
                    </a:p>
                  </a:txBody>
                  <a:tcPr anchor="ctr"/>
                </a:tc>
                <a:extLst>
                  <a:ext uri="{0D108BD9-81ED-4DB2-BD59-A6C34878D82A}">
                    <a16:rowId xmlns:a16="http://schemas.microsoft.com/office/drawing/2014/main" val="1796276650"/>
                  </a:ext>
                </a:extLst>
              </a:tr>
              <a:tr h="892871">
                <a:tc>
                  <a:txBody>
                    <a:bodyPr/>
                    <a:lstStyle/>
                    <a:p>
                      <a:pPr algn="l"/>
                      <a:r>
                        <a:rPr lang="fr-FR" sz="1000" dirty="0"/>
                        <a:t>La trame verte et bleue</a:t>
                      </a:r>
                    </a:p>
                  </a:txBody>
                  <a:tcPr anchor="ctr"/>
                </a:tc>
                <a:tc>
                  <a:txBody>
                    <a:bodyPr/>
                    <a:lstStyle/>
                    <a:p>
                      <a:pPr marL="171450" indent="-171450" algn="just">
                        <a:spcAft>
                          <a:spcPts val="400"/>
                        </a:spcAft>
                        <a:buFont typeface="Arial" panose="020B0604020202020204" pitchFamily="34" charset="0"/>
                        <a:buChar char="•"/>
                      </a:pPr>
                      <a:r>
                        <a:rPr lang="fr-FR" sz="1000" dirty="0"/>
                        <a:t>La conciliation de la protection des réservoirs de biodiversité et des continuités écologiques en tant qu’espaces gérés durablement avec le développement des </a:t>
                      </a:r>
                      <a:r>
                        <a:rPr lang="fr-FR" sz="1000" dirty="0" err="1"/>
                        <a:t>EnR</a:t>
                      </a:r>
                      <a:r>
                        <a:rPr lang="fr-FR" sz="1000" dirty="0"/>
                        <a:t> ;</a:t>
                      </a:r>
                    </a:p>
                    <a:p>
                      <a:pPr marL="171450" lvl="0" indent="-171450" algn="just">
                        <a:spcAft>
                          <a:spcPts val="400"/>
                        </a:spcAft>
                        <a:buFont typeface="Arial" panose="020B0604020202020204" pitchFamily="34" charset="0"/>
                        <a:buChar char="•"/>
                      </a:pPr>
                      <a:r>
                        <a:rPr lang="fr-FR" sz="1000" dirty="0"/>
                        <a:t>La gestion et l’entretien du bocage, des bosquets, des forêts et des prairies du territoire pour les services écosystémiques rendus.</a:t>
                      </a:r>
                    </a:p>
                    <a:p>
                      <a:pPr marL="171450" marR="0" lvl="0" indent="-171450" algn="just" defTabSz="6858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fr-FR" sz="1000" dirty="0"/>
                        <a:t>La maîtrise de la consommation d’espaces</a:t>
                      </a:r>
                      <a:r>
                        <a:rPr lang="fr-FR" sz="1000" baseline="0" dirty="0"/>
                        <a:t> et la préservation des espaces agro-naturels en tant que puits de séquestration carbone</a:t>
                      </a:r>
                      <a:endParaRPr lang="fr-FR" sz="1000" dirty="0"/>
                    </a:p>
                  </a:txBody>
                  <a:tcPr anchor="ctr"/>
                </a:tc>
                <a:extLst>
                  <a:ext uri="{0D108BD9-81ED-4DB2-BD59-A6C34878D82A}">
                    <a16:rowId xmlns:a16="http://schemas.microsoft.com/office/drawing/2014/main" val="3333598829"/>
                  </a:ext>
                </a:extLst>
              </a:tr>
              <a:tr h="727282">
                <a:tc>
                  <a:txBody>
                    <a:bodyPr/>
                    <a:lstStyle/>
                    <a:p>
                      <a:pPr algn="l"/>
                      <a:r>
                        <a:rPr lang="fr-FR" sz="1000" dirty="0"/>
                        <a:t>La ressource en eau</a:t>
                      </a:r>
                    </a:p>
                  </a:txBody>
                  <a:tcPr anchor="ctr"/>
                </a:tc>
                <a:tc>
                  <a:txBody>
                    <a:bodyPr/>
                    <a:lstStyle/>
                    <a:p>
                      <a:pPr marL="171450" lvl="0" indent="-171450" algn="just">
                        <a:spcAft>
                          <a:spcPts val="600"/>
                        </a:spcAft>
                        <a:buFont typeface="Arial" panose="020B0604020202020204" pitchFamily="34" charset="0"/>
                        <a:buChar char="•"/>
                      </a:pPr>
                      <a:r>
                        <a:rPr lang="fr-FR" sz="1000" dirty="0"/>
                        <a:t>Le soutien aux pratiques agricoles raisonnées en particulier au niveau des bassins concernés par les pollutions aux nitrates ;</a:t>
                      </a:r>
                    </a:p>
                    <a:p>
                      <a:pPr marL="171450" lvl="0" indent="-171450" algn="just">
                        <a:spcAft>
                          <a:spcPts val="600"/>
                        </a:spcAft>
                        <a:buFont typeface="Arial" panose="020B0604020202020204" pitchFamily="34" charset="0"/>
                        <a:buChar char="•"/>
                      </a:pPr>
                      <a:r>
                        <a:rPr lang="fr-FR" sz="1000" dirty="0"/>
                        <a:t>La poursuite des dynamiques de protection portées par les politiques de gestion de la ressource en eau.</a:t>
                      </a:r>
                    </a:p>
                    <a:p>
                      <a:pPr marL="171450" marR="0" lvl="0" indent="-171450" algn="just"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sz="1000" dirty="0"/>
                        <a:t>La sensibilisation aux bonnes pratiques et aux économies d’eau</a:t>
                      </a:r>
                    </a:p>
                  </a:txBody>
                  <a:tcPr anchor="ctr"/>
                </a:tc>
                <a:extLst>
                  <a:ext uri="{0D108BD9-81ED-4DB2-BD59-A6C34878D82A}">
                    <a16:rowId xmlns:a16="http://schemas.microsoft.com/office/drawing/2014/main" val="1769725191"/>
                  </a:ext>
                </a:extLst>
              </a:tr>
              <a:tr h="409668">
                <a:tc>
                  <a:txBody>
                    <a:bodyPr/>
                    <a:lstStyle/>
                    <a:p>
                      <a:pPr algn="l"/>
                      <a:r>
                        <a:rPr lang="fr-FR" sz="1000" dirty="0"/>
                        <a:t>Les déchets</a:t>
                      </a:r>
                    </a:p>
                  </a:txBody>
                  <a:tcPr anchor="ctr"/>
                </a:tc>
                <a:tc>
                  <a:txBody>
                    <a:bodyPr/>
                    <a:lstStyle/>
                    <a:p>
                      <a:pPr marL="171450" indent="-171450" algn="just">
                        <a:spcAft>
                          <a:spcPts val="400"/>
                        </a:spcAft>
                        <a:buFont typeface="Arial" panose="020B0604020202020204" pitchFamily="34" charset="0"/>
                        <a:buChar char="•"/>
                      </a:pPr>
                      <a:r>
                        <a:rPr lang="fr-FR" sz="1000" dirty="0">
                          <a:solidFill>
                            <a:prstClr val="black"/>
                          </a:solidFill>
                        </a:rPr>
                        <a:t>La réduction des émissions de GES des flottes de collecte et transport de déchets ;</a:t>
                      </a:r>
                    </a:p>
                    <a:p>
                      <a:pPr marL="171450" indent="-171450" algn="just">
                        <a:spcAft>
                          <a:spcPts val="400"/>
                        </a:spcAft>
                        <a:buFont typeface="Arial" panose="020B0604020202020204" pitchFamily="34" charset="0"/>
                        <a:buChar char="•"/>
                      </a:pPr>
                      <a:r>
                        <a:rPr lang="fr-FR" sz="1000" dirty="0">
                          <a:solidFill>
                            <a:prstClr val="black"/>
                          </a:solidFill>
                        </a:rPr>
                        <a:t>Une bonne gestion des déchets inertes produits par les chantiers de rénovation/réhabilitation du bâti.</a:t>
                      </a:r>
                      <a:endParaRPr lang="fr-FR" sz="1000" dirty="0"/>
                    </a:p>
                  </a:txBody>
                  <a:tcPr anchor="ctr"/>
                </a:tc>
                <a:extLst>
                  <a:ext uri="{0D108BD9-81ED-4DB2-BD59-A6C34878D82A}">
                    <a16:rowId xmlns:a16="http://schemas.microsoft.com/office/drawing/2014/main" val="2468693944"/>
                  </a:ext>
                </a:extLst>
              </a:tr>
              <a:tr h="1294180">
                <a:tc>
                  <a:txBody>
                    <a:bodyPr/>
                    <a:lstStyle/>
                    <a:p>
                      <a:pPr algn="l"/>
                      <a:r>
                        <a:rPr lang="fr-FR" sz="1000" dirty="0"/>
                        <a:t>Energie, émissions de GES</a:t>
                      </a:r>
                    </a:p>
                  </a:txBody>
                  <a:tcPr anchor="ctr"/>
                </a:tc>
                <a:tc>
                  <a:txBody>
                    <a:bodyPr/>
                    <a:lstStyle/>
                    <a:p>
                      <a:pPr marL="171450" indent="-171450" algn="just">
                        <a:spcAft>
                          <a:spcPts val="400"/>
                        </a:spcAft>
                        <a:buFont typeface="Arial" panose="020B0604020202020204" pitchFamily="34" charset="0"/>
                        <a:buChar char="•"/>
                      </a:pPr>
                      <a:r>
                        <a:rPr lang="fr-FR" sz="1000" dirty="0"/>
                        <a:t>La poursuite développement des énergies renouvelables </a:t>
                      </a:r>
                    </a:p>
                    <a:p>
                      <a:pPr marL="171450" indent="-171450" algn="just">
                        <a:spcAft>
                          <a:spcPts val="400"/>
                        </a:spcAft>
                        <a:buFont typeface="Arial" panose="020B0604020202020204" pitchFamily="34" charset="0"/>
                        <a:buChar char="•"/>
                      </a:pPr>
                      <a:r>
                        <a:rPr lang="fr-FR" sz="1000" dirty="0"/>
                        <a:t>Le renforcement du recours aux EnR pour limiter la dépendance aux énergies fossiles</a:t>
                      </a:r>
                    </a:p>
                    <a:p>
                      <a:pPr marL="171450" indent="-171450" algn="just">
                        <a:spcAft>
                          <a:spcPts val="400"/>
                        </a:spcAft>
                        <a:buFont typeface="Arial" panose="020B0604020202020204" pitchFamily="34" charset="0"/>
                        <a:buChar char="•"/>
                      </a:pPr>
                      <a:r>
                        <a:rPr lang="fr-FR" sz="1000" dirty="0"/>
                        <a:t>L’amélioration des performances énergétiques du parc de logements</a:t>
                      </a:r>
                    </a:p>
                    <a:p>
                      <a:pPr marL="171450" indent="-171450" algn="just">
                        <a:spcAft>
                          <a:spcPts val="400"/>
                        </a:spcAft>
                        <a:buFont typeface="Arial" panose="020B0604020202020204" pitchFamily="34" charset="0"/>
                        <a:buChar char="•"/>
                      </a:pPr>
                      <a:r>
                        <a:rPr lang="fr-FR" sz="1000" dirty="0"/>
                        <a:t>Le développement de la résilience du territoire face aux effets du réchauffement climatique (nature en ville, désimperméabilisation…)</a:t>
                      </a:r>
                      <a:endParaRPr lang="fr-FR" sz="1000" dirty="0">
                        <a:solidFill>
                          <a:srgbClr val="FF0000"/>
                        </a:solidFill>
                      </a:endParaRPr>
                    </a:p>
                    <a:p>
                      <a:pPr marL="171450" indent="-171450" algn="just">
                        <a:spcAft>
                          <a:spcPts val="400"/>
                        </a:spcAft>
                        <a:buFont typeface="Arial" panose="020B0604020202020204" pitchFamily="34" charset="0"/>
                        <a:buChar char="•"/>
                      </a:pPr>
                      <a:r>
                        <a:rPr lang="fr-FR" sz="1000" dirty="0"/>
                        <a:t>Le développement de mobilités alternatives à l’usage de la voiture individuelle </a:t>
                      </a:r>
                    </a:p>
                    <a:p>
                      <a:pPr marL="171450" indent="-171450" algn="just">
                        <a:spcAft>
                          <a:spcPts val="400"/>
                        </a:spcAft>
                        <a:buFont typeface="Arial" panose="020B0604020202020204" pitchFamily="34" charset="0"/>
                        <a:buChar char="•"/>
                      </a:pPr>
                      <a:r>
                        <a:rPr lang="fr-FR" sz="1000" dirty="0"/>
                        <a:t>La préservation des espaces forestiers, des zones humides et des surfaces agricoles en tant que puits de carbone</a:t>
                      </a:r>
                    </a:p>
                  </a:txBody>
                  <a:tcPr anchor="ctr"/>
                </a:tc>
                <a:extLst>
                  <a:ext uri="{0D108BD9-81ED-4DB2-BD59-A6C34878D82A}">
                    <a16:rowId xmlns:a16="http://schemas.microsoft.com/office/drawing/2014/main" val="10005"/>
                  </a:ext>
                </a:extLst>
              </a:tr>
              <a:tr h="363115">
                <a:tc>
                  <a:txBody>
                    <a:bodyPr/>
                    <a:lstStyle/>
                    <a:p>
                      <a:pPr algn="l"/>
                      <a:r>
                        <a:rPr lang="fr-FR" sz="1000" dirty="0"/>
                        <a:t>Les nuisances sonores</a:t>
                      </a:r>
                    </a:p>
                  </a:txBody>
                  <a:tcPr anchor="ctr"/>
                </a:tc>
                <a:tc>
                  <a:txBody>
                    <a:bodyPr/>
                    <a:lstStyle/>
                    <a:p>
                      <a:pPr marL="171450" marR="0" lvl="0" indent="-171450" algn="just" defTabSz="6858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fr-FR" sz="1000" dirty="0"/>
                        <a:t>Le renforcement des actions au niveau des « nœuds » de nuisances sonores et de pollutions atmosphériques (particulièrement à Saint-Pourçain).</a:t>
                      </a:r>
                    </a:p>
                  </a:txBody>
                  <a:tcPr anchor="ctr"/>
                </a:tc>
                <a:extLst>
                  <a:ext uri="{0D108BD9-81ED-4DB2-BD59-A6C34878D82A}">
                    <a16:rowId xmlns:a16="http://schemas.microsoft.com/office/drawing/2014/main" val="3659428440"/>
                  </a:ext>
                </a:extLst>
              </a:tr>
              <a:tr h="640702">
                <a:tc>
                  <a:txBody>
                    <a:bodyPr/>
                    <a:lstStyle/>
                    <a:p>
                      <a:pPr algn="l"/>
                      <a:r>
                        <a:rPr lang="fr-FR" sz="1000" dirty="0"/>
                        <a:t>Les risques naturels et technologiques</a:t>
                      </a:r>
                    </a:p>
                  </a:txBody>
                  <a:tcPr anchor="ctr"/>
                </a:tc>
                <a:tc>
                  <a:txBody>
                    <a:bodyPr/>
                    <a:lstStyle/>
                    <a:p>
                      <a:pPr marL="171450" indent="-171450" algn="just">
                        <a:spcAft>
                          <a:spcPts val="400"/>
                        </a:spcAft>
                        <a:buFont typeface="Arial" panose="020B0604020202020204" pitchFamily="34" charset="0"/>
                        <a:buChar char="•"/>
                      </a:pPr>
                      <a:r>
                        <a:rPr lang="fr-FR" sz="1000" dirty="0">
                          <a:solidFill>
                            <a:prstClr val="black"/>
                          </a:solidFill>
                        </a:rPr>
                        <a:t>La prise en considération des risques naturels et technologiques dans la stratégie de développement des ENR afin de pas augmenter la vulnérabilité des divers enjeux socio-économiques ;</a:t>
                      </a:r>
                    </a:p>
                    <a:p>
                      <a:pPr marL="171450" indent="-171450" algn="just">
                        <a:spcAft>
                          <a:spcPts val="400"/>
                        </a:spcAft>
                        <a:buFont typeface="Arial" panose="020B0604020202020204" pitchFamily="34" charset="0"/>
                        <a:buChar char="•"/>
                      </a:pPr>
                      <a:r>
                        <a:rPr lang="fr-FR" sz="1000" dirty="0">
                          <a:solidFill>
                            <a:prstClr val="black"/>
                          </a:solidFill>
                        </a:rPr>
                        <a:t>Le maintien des capacités d’infiltration des sols et de retenue des sols (couvert végétal) dans les secteurs de risques naturels.</a:t>
                      </a:r>
                    </a:p>
                  </a:txBody>
                  <a:tcPr anchor="ctr"/>
                </a:tc>
                <a:extLst>
                  <a:ext uri="{0D108BD9-81ED-4DB2-BD59-A6C34878D82A}">
                    <a16:rowId xmlns:a16="http://schemas.microsoft.com/office/drawing/2014/main" val="1199149731"/>
                  </a:ext>
                </a:extLst>
              </a:tr>
              <a:tr h="595881">
                <a:tc>
                  <a:txBody>
                    <a:bodyPr/>
                    <a:lstStyle/>
                    <a:p>
                      <a:pPr algn="l"/>
                      <a:r>
                        <a:rPr lang="fr-FR" sz="1000" dirty="0"/>
                        <a:t>Qualité de l’air</a:t>
                      </a:r>
                    </a:p>
                  </a:txBody>
                  <a:tcPr anchor="ctr"/>
                </a:tc>
                <a:tc>
                  <a:txBody>
                    <a:bodyPr/>
                    <a:lstStyle/>
                    <a:p>
                      <a:pPr marL="171450" indent="-171450" algn="just">
                        <a:spcAft>
                          <a:spcPts val="400"/>
                        </a:spcAft>
                        <a:buFont typeface="Arial" panose="020B0604020202020204" pitchFamily="34" charset="0"/>
                        <a:buChar char="•"/>
                      </a:pPr>
                      <a:r>
                        <a:rPr lang="fr-FR" sz="1000" dirty="0"/>
                        <a:t>Le développement de mobilités alternatives à l’usage de la voiture individuelle </a:t>
                      </a:r>
                    </a:p>
                    <a:p>
                      <a:pPr marL="171450" indent="-171450" algn="just">
                        <a:spcAft>
                          <a:spcPts val="400"/>
                        </a:spcAft>
                        <a:buFont typeface="Arial" panose="020B0604020202020204" pitchFamily="34" charset="0"/>
                        <a:buChar char="•"/>
                      </a:pPr>
                      <a:r>
                        <a:rPr lang="fr-FR" sz="1000" dirty="0"/>
                        <a:t>Une amélioration des systèmes de chauffages domestiques et une rénovation énergétique du parc de logements</a:t>
                      </a:r>
                    </a:p>
                    <a:p>
                      <a:pPr marL="171450" indent="-171450" algn="just">
                        <a:spcAft>
                          <a:spcPts val="400"/>
                        </a:spcAft>
                        <a:buFont typeface="Arial" panose="020B0604020202020204" pitchFamily="34" charset="0"/>
                        <a:buChar char="•"/>
                      </a:pPr>
                      <a:r>
                        <a:rPr lang="fr-FR" sz="1000" dirty="0"/>
                        <a:t>La mise en œuvre de nouvelles pratiques agricoles, et le renouvellement des engins agricoles et sylvicoles</a:t>
                      </a: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081434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7F5ADC0-4C86-4594-BD0A-C8B4FED4E667}"/>
              </a:ext>
            </a:extLst>
          </p:cNvPr>
          <p:cNvSpPr>
            <a:spLocks noGrp="1"/>
          </p:cNvSpPr>
          <p:nvPr>
            <p:ph type="sldNum" sz="quarter" idx="12"/>
          </p:nvPr>
        </p:nvSpPr>
        <p:spPr/>
        <p:txBody>
          <a:bodyPr/>
          <a:lstStyle/>
          <a:p>
            <a:fld id="{CA1D08C0-627D-48F0-9216-B0288674F6B7}" type="slidenum">
              <a:rPr lang="fr-FR" smtClean="0"/>
              <a:t>147</a:t>
            </a:fld>
            <a:endParaRPr lang="fr-FR" dirty="0"/>
          </a:p>
        </p:txBody>
      </p:sp>
      <p:pic>
        <p:nvPicPr>
          <p:cNvPr id="9" name="Espace réservé pour une image  8">
            <a:extLst>
              <a:ext uri="{FF2B5EF4-FFF2-40B4-BE49-F238E27FC236}">
                <a16:creationId xmlns:a16="http://schemas.microsoft.com/office/drawing/2014/main" id="{BAF73A78-2978-4712-A50B-32E3ABBBF6C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p:blipFill>
        <p:spPr>
          <a:xfrm>
            <a:off x="207706" y="112713"/>
            <a:ext cx="8677787" cy="6135686"/>
          </a:xfrm>
        </p:spPr>
      </p:pic>
    </p:spTree>
    <p:extLst>
      <p:ext uri="{BB962C8B-B14F-4D97-AF65-F5344CB8AC3E}">
        <p14:creationId xmlns:p14="http://schemas.microsoft.com/office/powerpoint/2010/main" val="21652083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148</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72000" y="2541822"/>
            <a:ext cx="4229100" cy="604088"/>
          </a:xfrm>
        </p:spPr>
        <p:txBody>
          <a:bodyPr>
            <a:noAutofit/>
          </a:bodyPr>
          <a:lstStyle/>
          <a:p>
            <a:pPr algn="ctr"/>
            <a:r>
              <a:rPr lang="fr-FR" sz="2400" b="1" noProof="0" dirty="0"/>
              <a:t>EVALUATION ENVIRONNEMENTALE DE LA STRATEGIE</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886787" y="2110901"/>
            <a:ext cx="2412943" cy="2420090"/>
            <a:chOff x="662669" y="1940572"/>
            <a:chExt cx="2412943" cy="2420090"/>
          </a:xfrm>
        </p:grpSpPr>
        <p:sp>
          <p:nvSpPr>
            <p:cNvPr id="6" name="Ellipse 5"/>
            <p:cNvSpPr/>
            <p:nvPr/>
          </p:nvSpPr>
          <p:spPr>
            <a:xfrm>
              <a:off x="717682" y="2020662"/>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A8298B2-BD03-44A5-8BA7-9E781C08CB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62669" y="1940572"/>
              <a:ext cx="2412943" cy="2410675"/>
            </a:xfrm>
            <a:prstGeom prst="rect">
              <a:avLst/>
            </a:prstGeom>
          </p:spPr>
        </p:pic>
      </p:grpSp>
      <p:sp>
        <p:nvSpPr>
          <p:cNvPr id="9" name="ZoneTexte 8">
            <a:extLst>
              <a:ext uri="{FF2B5EF4-FFF2-40B4-BE49-F238E27FC236}">
                <a16:creationId xmlns:a16="http://schemas.microsoft.com/office/drawing/2014/main" id="{21804258-11E4-4B8F-B823-DF34987EE632}"/>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15418951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2709" y="1020412"/>
            <a:ext cx="9146709" cy="1373053"/>
            <a:chOff x="-105490" y="2671439"/>
            <a:chExt cx="9622632" cy="1373053"/>
          </a:xfrm>
        </p:grpSpPr>
        <p:sp>
          <p:nvSpPr>
            <p:cNvPr id="37" name="Rectangle 36">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149</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1. Analyse des incidences des scénarios envisagés et du scénario retenu</a:t>
            </a:r>
          </a:p>
        </p:txBody>
      </p:sp>
      <p:sp>
        <p:nvSpPr>
          <p:cNvPr id="12" name="ZoneTexte 11">
            <a:extLst>
              <a:ext uri="{FF2B5EF4-FFF2-40B4-BE49-F238E27FC236}">
                <a16:creationId xmlns:a16="http://schemas.microsoft.com/office/drawing/2014/main" id="{3DE785EE-C9A1-45C9-A80B-45B14850178D}"/>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2008832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15</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pic>
        <p:nvPicPr>
          <p:cNvPr id="13" name="Image 12" descr="Une image contenant texte, carte&#10;&#10;Description générée automatiquement">
            <a:extLst>
              <a:ext uri="{FF2B5EF4-FFF2-40B4-BE49-F238E27FC236}">
                <a16:creationId xmlns:a16="http://schemas.microsoft.com/office/drawing/2014/main" id="{6D9BC93C-0106-405B-8FAC-B30A3958C534}"/>
              </a:ext>
            </a:extLst>
          </p:cNvPr>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5834050" y="4200210"/>
            <a:ext cx="1204516" cy="1102212"/>
          </a:xfrm>
          <a:prstGeom prst="rect">
            <a:avLst/>
          </a:prstGeom>
        </p:spPr>
      </p:pic>
      <p:pic>
        <p:nvPicPr>
          <p:cNvPr id="14" name="Image 13">
            <a:extLst>
              <a:ext uri="{FF2B5EF4-FFF2-40B4-BE49-F238E27FC236}">
                <a16:creationId xmlns:a16="http://schemas.microsoft.com/office/drawing/2014/main" id="{27E412CC-E5F3-49EB-8FB0-B696C2419F0A}"/>
              </a:ext>
            </a:extLst>
          </p:cNvPr>
          <p:cNvPicPr>
            <a:picLocks noChangeAspect="1"/>
          </p:cNvPicPr>
          <p:nvPr/>
        </p:nvPicPr>
        <p:blipFill>
          <a:blip r:embed="rId3">
            <a:alphaModFix amt="50000"/>
          </a:blip>
          <a:stretch>
            <a:fillRect/>
          </a:stretch>
        </p:blipFill>
        <p:spPr>
          <a:xfrm>
            <a:off x="3972406" y="4120049"/>
            <a:ext cx="1387630" cy="1846115"/>
          </a:xfrm>
          <a:prstGeom prst="rect">
            <a:avLst/>
          </a:prstGeom>
        </p:spPr>
      </p:pic>
      <p:grpSp>
        <p:nvGrpSpPr>
          <p:cNvPr id="15" name="Groupe 14">
            <a:extLst>
              <a:ext uri="{FF2B5EF4-FFF2-40B4-BE49-F238E27FC236}">
                <a16:creationId xmlns:a16="http://schemas.microsoft.com/office/drawing/2014/main" id="{026CD129-C004-4318-B968-AEB142BCB1D7}"/>
              </a:ext>
            </a:extLst>
          </p:cNvPr>
          <p:cNvGrpSpPr/>
          <p:nvPr/>
        </p:nvGrpSpPr>
        <p:grpSpPr>
          <a:xfrm>
            <a:off x="6102041" y="2536744"/>
            <a:ext cx="792037" cy="754880"/>
            <a:chOff x="3212976" y="3529066"/>
            <a:chExt cx="792037" cy="754880"/>
          </a:xfrm>
        </p:grpSpPr>
        <p:sp>
          <p:nvSpPr>
            <p:cNvPr id="16" name="Ellipse 15">
              <a:extLst>
                <a:ext uri="{FF2B5EF4-FFF2-40B4-BE49-F238E27FC236}">
                  <a16:creationId xmlns:a16="http://schemas.microsoft.com/office/drawing/2014/main" id="{350490BE-7E4D-429C-B1B4-1897A6C677C4}"/>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17" name="Ellipse 16">
              <a:extLst>
                <a:ext uri="{FF2B5EF4-FFF2-40B4-BE49-F238E27FC236}">
                  <a16:creationId xmlns:a16="http://schemas.microsoft.com/office/drawing/2014/main" id="{A45A1112-FAF4-4455-A7F7-14F08435B117}"/>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grpSp>
        <p:nvGrpSpPr>
          <p:cNvPr id="18" name="Groupe 17">
            <a:extLst>
              <a:ext uri="{FF2B5EF4-FFF2-40B4-BE49-F238E27FC236}">
                <a16:creationId xmlns:a16="http://schemas.microsoft.com/office/drawing/2014/main" id="{F509DF76-DA5E-4345-BA5A-0EBC42FEAA48}"/>
              </a:ext>
            </a:extLst>
          </p:cNvPr>
          <p:cNvGrpSpPr/>
          <p:nvPr/>
        </p:nvGrpSpPr>
        <p:grpSpPr>
          <a:xfrm>
            <a:off x="2315836" y="2540649"/>
            <a:ext cx="792037" cy="754880"/>
            <a:chOff x="3212976" y="3529066"/>
            <a:chExt cx="792037" cy="754880"/>
          </a:xfrm>
        </p:grpSpPr>
        <p:sp>
          <p:nvSpPr>
            <p:cNvPr id="19" name="Ellipse 18">
              <a:extLst>
                <a:ext uri="{FF2B5EF4-FFF2-40B4-BE49-F238E27FC236}">
                  <a16:creationId xmlns:a16="http://schemas.microsoft.com/office/drawing/2014/main" id="{B8724AFD-4C09-49E2-8D40-DD94B995CCB1}"/>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20" name="Ellipse 19">
              <a:extLst>
                <a:ext uri="{FF2B5EF4-FFF2-40B4-BE49-F238E27FC236}">
                  <a16:creationId xmlns:a16="http://schemas.microsoft.com/office/drawing/2014/main" id="{B1335640-9086-45A3-8FF8-7E6F209813A9}"/>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grpSp>
        <p:nvGrpSpPr>
          <p:cNvPr id="21" name="Groupe 20">
            <a:extLst>
              <a:ext uri="{FF2B5EF4-FFF2-40B4-BE49-F238E27FC236}">
                <a16:creationId xmlns:a16="http://schemas.microsoft.com/office/drawing/2014/main" id="{28E6A939-3627-491E-96C0-1BC48DB68054}"/>
              </a:ext>
            </a:extLst>
          </p:cNvPr>
          <p:cNvGrpSpPr/>
          <p:nvPr/>
        </p:nvGrpSpPr>
        <p:grpSpPr>
          <a:xfrm>
            <a:off x="4204028" y="2531811"/>
            <a:ext cx="792037" cy="754880"/>
            <a:chOff x="3212976" y="3529066"/>
            <a:chExt cx="792037" cy="754880"/>
          </a:xfrm>
        </p:grpSpPr>
        <p:sp>
          <p:nvSpPr>
            <p:cNvPr id="22" name="Ellipse 21">
              <a:extLst>
                <a:ext uri="{FF2B5EF4-FFF2-40B4-BE49-F238E27FC236}">
                  <a16:creationId xmlns:a16="http://schemas.microsoft.com/office/drawing/2014/main" id="{3CD18447-D9F5-40B1-8FAA-E23D42612FE8}"/>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23" name="Ellipse 22">
              <a:extLst>
                <a:ext uri="{FF2B5EF4-FFF2-40B4-BE49-F238E27FC236}">
                  <a16:creationId xmlns:a16="http://schemas.microsoft.com/office/drawing/2014/main" id="{75A506DD-7B59-4536-B899-B7FB1A519349}"/>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sp>
        <p:nvSpPr>
          <p:cNvPr id="24" name="Rectangle 23">
            <a:extLst>
              <a:ext uri="{FF2B5EF4-FFF2-40B4-BE49-F238E27FC236}">
                <a16:creationId xmlns:a16="http://schemas.microsoft.com/office/drawing/2014/main" id="{860C7F1D-0B64-4358-A666-8BD1A20547A9}"/>
              </a:ext>
            </a:extLst>
          </p:cNvPr>
          <p:cNvSpPr/>
          <p:nvPr/>
        </p:nvSpPr>
        <p:spPr>
          <a:xfrm>
            <a:off x="1703065" y="2065705"/>
            <a:ext cx="5760640" cy="3672695"/>
          </a:xfrm>
          <a:prstGeom prst="rect">
            <a:avLst/>
          </a:prstGeom>
          <a:noFill/>
          <a:ln w="38100"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cxnSp>
        <p:nvCxnSpPr>
          <p:cNvPr id="25" name="Connecteur droit 24">
            <a:extLst>
              <a:ext uri="{FF2B5EF4-FFF2-40B4-BE49-F238E27FC236}">
                <a16:creationId xmlns:a16="http://schemas.microsoft.com/office/drawing/2014/main" id="{9692CB93-B7F1-4517-B466-60DAB89E747A}"/>
              </a:ext>
            </a:extLst>
          </p:cNvPr>
          <p:cNvCxnSpPr>
            <a:cxnSpLocks/>
          </p:cNvCxnSpPr>
          <p:nvPr/>
        </p:nvCxnSpPr>
        <p:spPr>
          <a:xfrm>
            <a:off x="1935751" y="4115987"/>
            <a:ext cx="5328592" cy="0"/>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729A1A3-5EAE-4FE2-8BD6-7486DDBAC4EB}"/>
              </a:ext>
            </a:extLst>
          </p:cNvPr>
          <p:cNvCxnSpPr>
            <a:cxnSpLocks/>
          </p:cNvCxnSpPr>
          <p:nvPr/>
        </p:nvCxnSpPr>
        <p:spPr>
          <a:xfrm>
            <a:off x="3618167" y="2536445"/>
            <a:ext cx="0" cy="1440160"/>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D535473-F1AC-491C-A554-B26C9DEA2C25}"/>
              </a:ext>
            </a:extLst>
          </p:cNvPr>
          <p:cNvCxnSpPr>
            <a:cxnSpLocks/>
          </p:cNvCxnSpPr>
          <p:nvPr/>
        </p:nvCxnSpPr>
        <p:spPr>
          <a:xfrm>
            <a:off x="5549103" y="2539456"/>
            <a:ext cx="0" cy="1440160"/>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44CFCBF9-A149-442D-949A-87B907DC7824}"/>
              </a:ext>
            </a:extLst>
          </p:cNvPr>
          <p:cNvCxnSpPr>
            <a:cxnSpLocks/>
          </p:cNvCxnSpPr>
          <p:nvPr/>
        </p:nvCxnSpPr>
        <p:spPr>
          <a:xfrm>
            <a:off x="3618167" y="4258524"/>
            <a:ext cx="0" cy="1513647"/>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296FD7B-CA5C-4860-B03C-809C007D2086}"/>
              </a:ext>
            </a:extLst>
          </p:cNvPr>
          <p:cNvCxnSpPr>
            <a:cxnSpLocks/>
          </p:cNvCxnSpPr>
          <p:nvPr/>
        </p:nvCxnSpPr>
        <p:spPr>
          <a:xfrm>
            <a:off x="5549103" y="4256119"/>
            <a:ext cx="0" cy="1513647"/>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227DA424-BB81-4B0C-ABE0-E7FA7C9E9805}"/>
              </a:ext>
            </a:extLst>
          </p:cNvPr>
          <p:cNvSpPr txBox="1"/>
          <p:nvPr/>
        </p:nvSpPr>
        <p:spPr>
          <a:xfrm>
            <a:off x="3722783" y="5018876"/>
            <a:ext cx="1686833" cy="707886"/>
          </a:xfrm>
          <a:prstGeom prst="rect">
            <a:avLst/>
          </a:prstGeom>
          <a:noFill/>
        </p:spPr>
        <p:txBody>
          <a:bodyPr wrap="square" rtlCol="0">
            <a:spAutoFit/>
          </a:bodyPr>
          <a:lstStyle/>
          <a:p>
            <a:pPr algn="ctr"/>
            <a:r>
              <a:rPr lang="fr-FR" altLang="fr-FR" sz="1000" dirty="0">
                <a:solidFill>
                  <a:srgbClr val="3D3135"/>
                </a:solidFill>
                <a:latin typeface="PT Sans" panose="020B0503020203020204" pitchFamily="34" charset="0"/>
                <a:ea typeface="Roboto" panose="02000000000000000000" pitchFamily="2" charset="0"/>
                <a:cs typeface="Roboto" panose="02000000000000000000" pitchFamily="2" charset="0"/>
              </a:rPr>
              <a:t>S’engager dans une trajectoire pour atteindre  près de 60 % d’</a:t>
            </a:r>
            <a:r>
              <a:rPr lang="fr-FR" altLang="fr-FR" sz="1000" b="1" dirty="0">
                <a:solidFill>
                  <a:srgbClr val="2E3464"/>
                </a:solidFill>
                <a:latin typeface="PT Sans" panose="020B0503020203020204" pitchFamily="34" charset="0"/>
              </a:rPr>
              <a:t>autonomie énergétique</a:t>
            </a:r>
          </a:p>
        </p:txBody>
      </p:sp>
      <p:grpSp>
        <p:nvGrpSpPr>
          <p:cNvPr id="31" name="Groupe 30">
            <a:extLst>
              <a:ext uri="{FF2B5EF4-FFF2-40B4-BE49-F238E27FC236}">
                <a16:creationId xmlns:a16="http://schemas.microsoft.com/office/drawing/2014/main" id="{4C6F7EAC-F2E4-461C-BB33-8EBA228418B3}"/>
              </a:ext>
            </a:extLst>
          </p:cNvPr>
          <p:cNvGrpSpPr/>
          <p:nvPr/>
        </p:nvGrpSpPr>
        <p:grpSpPr>
          <a:xfrm>
            <a:off x="4163491" y="4333384"/>
            <a:ext cx="792037" cy="754880"/>
            <a:chOff x="3054570" y="3347864"/>
            <a:chExt cx="792037" cy="754880"/>
          </a:xfrm>
        </p:grpSpPr>
        <p:grpSp>
          <p:nvGrpSpPr>
            <p:cNvPr id="32" name="Groupe 31">
              <a:extLst>
                <a:ext uri="{FF2B5EF4-FFF2-40B4-BE49-F238E27FC236}">
                  <a16:creationId xmlns:a16="http://schemas.microsoft.com/office/drawing/2014/main" id="{DA56BE1D-B70D-49C5-83A3-5CAA6FB3F08A}"/>
                </a:ext>
              </a:extLst>
            </p:cNvPr>
            <p:cNvGrpSpPr/>
            <p:nvPr/>
          </p:nvGrpSpPr>
          <p:grpSpPr>
            <a:xfrm>
              <a:off x="3054570" y="3347864"/>
              <a:ext cx="792037" cy="754880"/>
              <a:chOff x="3212976" y="3529066"/>
              <a:chExt cx="792037" cy="754880"/>
            </a:xfrm>
          </p:grpSpPr>
          <p:sp>
            <p:nvSpPr>
              <p:cNvPr id="34" name="Ellipse 33">
                <a:extLst>
                  <a:ext uri="{FF2B5EF4-FFF2-40B4-BE49-F238E27FC236}">
                    <a16:creationId xmlns:a16="http://schemas.microsoft.com/office/drawing/2014/main" id="{00F88E62-59FA-4E1D-8F97-F56ABF46CF19}"/>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35" name="Ellipse 34">
                <a:extLst>
                  <a:ext uri="{FF2B5EF4-FFF2-40B4-BE49-F238E27FC236}">
                    <a16:creationId xmlns:a16="http://schemas.microsoft.com/office/drawing/2014/main" id="{50331D8C-B538-4E38-996F-12AA3667E834}"/>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pic>
          <p:nvPicPr>
            <p:cNvPr id="33" name="Graphique 38" descr="Cible">
              <a:extLst>
                <a:ext uri="{FF2B5EF4-FFF2-40B4-BE49-F238E27FC236}">
                  <a16:creationId xmlns:a16="http://schemas.microsoft.com/office/drawing/2014/main" id="{A6977026-3F2F-4EF2-9786-B0BFF03D9E25}"/>
                </a:ext>
              </a:extLst>
            </p:cNvPr>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40633" y="3437026"/>
              <a:ext cx="613813" cy="560323"/>
            </a:xfrm>
            <a:prstGeom prst="rect">
              <a:avLst/>
            </a:prstGeom>
          </p:spPr>
        </p:pic>
      </p:grpSp>
      <p:sp>
        <p:nvSpPr>
          <p:cNvPr id="36" name="ZoneTexte 35">
            <a:extLst>
              <a:ext uri="{FF2B5EF4-FFF2-40B4-BE49-F238E27FC236}">
                <a16:creationId xmlns:a16="http://schemas.microsoft.com/office/drawing/2014/main" id="{C2C832F5-44BA-4F4F-9D32-DA89997B2F12}"/>
              </a:ext>
            </a:extLst>
          </p:cNvPr>
          <p:cNvSpPr txBox="1"/>
          <p:nvPr/>
        </p:nvSpPr>
        <p:spPr>
          <a:xfrm>
            <a:off x="3901014" y="3591715"/>
            <a:ext cx="1398066" cy="415498"/>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de consommations énergétiques</a:t>
            </a:r>
          </a:p>
        </p:txBody>
      </p:sp>
      <p:pic>
        <p:nvPicPr>
          <p:cNvPr id="37" name="Image 36">
            <a:extLst>
              <a:ext uri="{FF2B5EF4-FFF2-40B4-BE49-F238E27FC236}">
                <a16:creationId xmlns:a16="http://schemas.microsoft.com/office/drawing/2014/main" id="{A7AC0E43-A672-4585-AC9A-F748F5216E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804" y="2684671"/>
            <a:ext cx="454486" cy="454486"/>
          </a:xfrm>
          <a:prstGeom prst="rect">
            <a:avLst/>
          </a:prstGeom>
        </p:spPr>
      </p:pic>
      <p:sp>
        <p:nvSpPr>
          <p:cNvPr id="38" name="ZoneTexte 37">
            <a:extLst>
              <a:ext uri="{FF2B5EF4-FFF2-40B4-BE49-F238E27FC236}">
                <a16:creationId xmlns:a16="http://schemas.microsoft.com/office/drawing/2014/main" id="{C4E51C1E-F68D-46F7-9DBB-22C9B7FD1FA9}"/>
              </a:ext>
            </a:extLst>
          </p:cNvPr>
          <p:cNvSpPr txBox="1"/>
          <p:nvPr/>
        </p:nvSpPr>
        <p:spPr>
          <a:xfrm>
            <a:off x="3905154" y="3281693"/>
            <a:ext cx="1398066" cy="461665"/>
          </a:xfrm>
          <a:prstGeom prst="rect">
            <a:avLst/>
          </a:prstGeom>
          <a:noFill/>
        </p:spPr>
        <p:txBody>
          <a:bodyPr wrap="square" rtlCol="0">
            <a:spAutoFit/>
          </a:bodyPr>
          <a:lstStyle/>
          <a:p>
            <a:pPr algn="ctr"/>
            <a:r>
              <a:rPr lang="fr-FR" altLang="fr-FR" sz="2400" b="1">
                <a:solidFill>
                  <a:srgbClr val="2E3464"/>
                </a:solidFill>
                <a:latin typeface="PT Sans" panose="020B0503020203020204" pitchFamily="34" charset="0"/>
                <a:ea typeface="Roboto" panose="02000000000000000000" pitchFamily="2" charset="0"/>
                <a:cs typeface="Roboto" panose="02000000000000000000" pitchFamily="2" charset="0"/>
              </a:rPr>
              <a:t>- 47 %</a:t>
            </a:r>
          </a:p>
        </p:txBody>
      </p:sp>
      <p:sp>
        <p:nvSpPr>
          <p:cNvPr id="39" name="ZoneTexte 38">
            <a:extLst>
              <a:ext uri="{FF2B5EF4-FFF2-40B4-BE49-F238E27FC236}">
                <a16:creationId xmlns:a16="http://schemas.microsoft.com/office/drawing/2014/main" id="{8A76896F-0F23-443F-9E38-8DA52C6E6E83}"/>
              </a:ext>
            </a:extLst>
          </p:cNvPr>
          <p:cNvSpPr txBox="1"/>
          <p:nvPr/>
        </p:nvSpPr>
        <p:spPr>
          <a:xfrm>
            <a:off x="2051343" y="3587450"/>
            <a:ext cx="1328547" cy="415498"/>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des émissions de gaz à effet de serre</a:t>
            </a:r>
          </a:p>
        </p:txBody>
      </p:sp>
      <p:sp>
        <p:nvSpPr>
          <p:cNvPr id="40" name="ZoneTexte 39">
            <a:extLst>
              <a:ext uri="{FF2B5EF4-FFF2-40B4-BE49-F238E27FC236}">
                <a16:creationId xmlns:a16="http://schemas.microsoft.com/office/drawing/2014/main" id="{465C02D3-2F0C-4850-99CA-C9BFF2977C8D}"/>
              </a:ext>
            </a:extLst>
          </p:cNvPr>
          <p:cNvSpPr txBox="1"/>
          <p:nvPr/>
        </p:nvSpPr>
        <p:spPr>
          <a:xfrm>
            <a:off x="2012874" y="3281693"/>
            <a:ext cx="1398066" cy="461665"/>
          </a:xfrm>
          <a:prstGeom prst="rect">
            <a:avLst/>
          </a:prstGeom>
          <a:noFill/>
        </p:spPr>
        <p:txBody>
          <a:bodyPr wrap="square" rtlCol="0">
            <a:spAutoFit/>
          </a:bodyPr>
          <a:lstStyle/>
          <a:p>
            <a:pPr algn="ctr"/>
            <a:r>
              <a:rPr lang="fr-FR" altLang="fr-FR" sz="2400" b="1" dirty="0">
                <a:solidFill>
                  <a:srgbClr val="2E3464"/>
                </a:solidFill>
                <a:latin typeface="PT Sans" panose="020B0503020203020204" pitchFamily="34" charset="0"/>
                <a:ea typeface="Roboto" panose="02000000000000000000" pitchFamily="2" charset="0"/>
                <a:cs typeface="Roboto" panose="02000000000000000000" pitchFamily="2" charset="0"/>
              </a:rPr>
              <a:t>- 43 %</a:t>
            </a:r>
          </a:p>
        </p:txBody>
      </p:sp>
      <p:pic>
        <p:nvPicPr>
          <p:cNvPr id="41" name="Image 40">
            <a:extLst>
              <a:ext uri="{FF2B5EF4-FFF2-40B4-BE49-F238E27FC236}">
                <a16:creationId xmlns:a16="http://schemas.microsoft.com/office/drawing/2014/main" id="{8DE85C45-C9DA-4E75-B71A-767A248B576B}"/>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2460969" y="2656806"/>
            <a:ext cx="509296" cy="509296"/>
          </a:xfrm>
          <a:prstGeom prst="rect">
            <a:avLst/>
          </a:prstGeom>
        </p:spPr>
      </p:pic>
      <p:sp>
        <p:nvSpPr>
          <p:cNvPr id="42" name="ZoneTexte 41">
            <a:extLst>
              <a:ext uri="{FF2B5EF4-FFF2-40B4-BE49-F238E27FC236}">
                <a16:creationId xmlns:a16="http://schemas.microsoft.com/office/drawing/2014/main" id="{171C6EE4-9A55-4E6F-8F77-B7AC4F660642}"/>
              </a:ext>
            </a:extLst>
          </p:cNvPr>
          <p:cNvSpPr txBox="1"/>
          <p:nvPr/>
        </p:nvSpPr>
        <p:spPr>
          <a:xfrm>
            <a:off x="5610192" y="3603655"/>
            <a:ext cx="1840298" cy="400110"/>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plus d’énergies renouvelables</a:t>
            </a:r>
          </a:p>
        </p:txBody>
      </p:sp>
      <p:sp>
        <p:nvSpPr>
          <p:cNvPr id="43" name="ZoneTexte 42">
            <a:extLst>
              <a:ext uri="{FF2B5EF4-FFF2-40B4-BE49-F238E27FC236}">
                <a16:creationId xmlns:a16="http://schemas.microsoft.com/office/drawing/2014/main" id="{D565041E-4E5C-4377-8A07-7384CFD8AF36}"/>
              </a:ext>
            </a:extLst>
          </p:cNvPr>
          <p:cNvSpPr txBox="1"/>
          <p:nvPr/>
        </p:nvSpPr>
        <p:spPr>
          <a:xfrm>
            <a:off x="5815674" y="3257606"/>
            <a:ext cx="1398066" cy="461665"/>
          </a:xfrm>
          <a:prstGeom prst="rect">
            <a:avLst/>
          </a:prstGeom>
          <a:noFill/>
        </p:spPr>
        <p:txBody>
          <a:bodyPr wrap="square" rtlCol="0">
            <a:spAutoFit/>
          </a:bodyPr>
          <a:lstStyle/>
          <a:p>
            <a:pPr algn="ctr"/>
            <a:r>
              <a:rPr lang="fr-FR" altLang="fr-FR" sz="2400" b="1">
                <a:solidFill>
                  <a:srgbClr val="2E3464"/>
                </a:solidFill>
                <a:latin typeface="PT Sans" panose="020B0503020203020204" pitchFamily="34" charset="0"/>
                <a:ea typeface="Roboto" panose="02000000000000000000" pitchFamily="2" charset="0"/>
                <a:cs typeface="Roboto" panose="02000000000000000000" pitchFamily="2" charset="0"/>
              </a:rPr>
              <a:t>2 X</a:t>
            </a:r>
          </a:p>
        </p:txBody>
      </p:sp>
      <p:pic>
        <p:nvPicPr>
          <p:cNvPr id="44" name="Image 43">
            <a:extLst>
              <a:ext uri="{FF2B5EF4-FFF2-40B4-BE49-F238E27FC236}">
                <a16:creationId xmlns:a16="http://schemas.microsoft.com/office/drawing/2014/main" id="{165416F7-D69E-4CA8-BAAF-AC5CA27F7EF9}"/>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6472210" y="2818999"/>
            <a:ext cx="301420" cy="301420"/>
          </a:xfrm>
          <a:prstGeom prst="rect">
            <a:avLst/>
          </a:prstGeom>
        </p:spPr>
      </p:pic>
      <p:grpSp>
        <p:nvGrpSpPr>
          <p:cNvPr id="45" name="Groupe 44">
            <a:extLst>
              <a:ext uri="{FF2B5EF4-FFF2-40B4-BE49-F238E27FC236}">
                <a16:creationId xmlns:a16="http://schemas.microsoft.com/office/drawing/2014/main" id="{F1A75288-FAB9-41AE-983C-CCF7C5A84E30}"/>
              </a:ext>
            </a:extLst>
          </p:cNvPr>
          <p:cNvGrpSpPr/>
          <p:nvPr/>
        </p:nvGrpSpPr>
        <p:grpSpPr>
          <a:xfrm>
            <a:off x="2307692" y="4256336"/>
            <a:ext cx="792037" cy="754880"/>
            <a:chOff x="3212976" y="3529066"/>
            <a:chExt cx="792037" cy="754880"/>
          </a:xfrm>
        </p:grpSpPr>
        <p:sp>
          <p:nvSpPr>
            <p:cNvPr id="46" name="Ellipse 45">
              <a:extLst>
                <a:ext uri="{FF2B5EF4-FFF2-40B4-BE49-F238E27FC236}">
                  <a16:creationId xmlns:a16="http://schemas.microsoft.com/office/drawing/2014/main" id="{CE65A81E-8C32-4496-9AD6-1CB365254029}"/>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47" name="Ellipse 46">
              <a:extLst>
                <a:ext uri="{FF2B5EF4-FFF2-40B4-BE49-F238E27FC236}">
                  <a16:creationId xmlns:a16="http://schemas.microsoft.com/office/drawing/2014/main" id="{6D2717BE-D901-4BDF-B6B1-8C5E86CA58E4}"/>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sp>
        <p:nvSpPr>
          <p:cNvPr id="48" name="ZoneTexte 47">
            <a:extLst>
              <a:ext uri="{FF2B5EF4-FFF2-40B4-BE49-F238E27FC236}">
                <a16:creationId xmlns:a16="http://schemas.microsoft.com/office/drawing/2014/main" id="{44DA8C89-1CB0-408C-A3BF-19454EB9DB82}"/>
              </a:ext>
            </a:extLst>
          </p:cNvPr>
          <p:cNvSpPr txBox="1"/>
          <p:nvPr/>
        </p:nvSpPr>
        <p:spPr>
          <a:xfrm>
            <a:off x="2337550" y="4370667"/>
            <a:ext cx="737542" cy="461665"/>
          </a:xfrm>
          <a:prstGeom prst="rect">
            <a:avLst/>
          </a:prstGeom>
          <a:noFill/>
        </p:spPr>
        <p:txBody>
          <a:bodyPr wrap="square" rtlCol="0">
            <a:spAutoFit/>
          </a:bodyPr>
          <a:lstStyle/>
          <a:p>
            <a:pPr algn="ctr"/>
            <a:r>
              <a:rPr lang="fr-FR" altLang="fr-FR" sz="2400" b="1">
                <a:solidFill>
                  <a:srgbClr val="4D4D4D"/>
                </a:solidFill>
                <a:latin typeface="PT Sans" panose="020B0503020203020204" pitchFamily="34" charset="0"/>
                <a:ea typeface="Roboto" panose="02000000000000000000" pitchFamily="2" charset="0"/>
                <a:cs typeface="Roboto" panose="02000000000000000000" pitchFamily="2" charset="0"/>
              </a:rPr>
              <a:t>AIR</a:t>
            </a:r>
          </a:p>
        </p:txBody>
      </p:sp>
      <p:sp>
        <p:nvSpPr>
          <p:cNvPr id="49" name="ZoneTexte 48">
            <a:extLst>
              <a:ext uri="{FF2B5EF4-FFF2-40B4-BE49-F238E27FC236}">
                <a16:creationId xmlns:a16="http://schemas.microsoft.com/office/drawing/2014/main" id="{FE3AF46D-25AD-4DFA-BD6D-E76C9802FBDA}"/>
              </a:ext>
            </a:extLst>
          </p:cNvPr>
          <p:cNvSpPr txBox="1"/>
          <p:nvPr/>
        </p:nvSpPr>
        <p:spPr>
          <a:xfrm>
            <a:off x="1805647" y="5026318"/>
            <a:ext cx="1802225" cy="707886"/>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Réduction des émissions de polluant selon les objectifs du PREPA pour </a:t>
            </a:r>
          </a:p>
          <a:p>
            <a:pPr algn="ctr"/>
            <a:r>
              <a:rPr lang="fr-FR" altLang="fr-FR" sz="1000" b="1" dirty="0">
                <a:solidFill>
                  <a:srgbClr val="2E3464"/>
                </a:solidFill>
                <a:latin typeface="PT Sans" panose="020B0503020203020204" pitchFamily="34" charset="0"/>
                <a:ea typeface="Roboto" panose="02000000000000000000" pitchFamily="2" charset="0"/>
                <a:cs typeface="Roboto" panose="02000000000000000000" pitchFamily="2" charset="0"/>
              </a:rPr>
              <a:t>la qualité de l’air</a:t>
            </a:r>
            <a:endParaRPr lang="fr-FR" altLang="fr-FR"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50" name="Rectangle : coins arrondis 57">
            <a:extLst>
              <a:ext uri="{FF2B5EF4-FFF2-40B4-BE49-F238E27FC236}">
                <a16:creationId xmlns:a16="http://schemas.microsoft.com/office/drawing/2014/main" id="{716459C1-51AF-4768-B07D-5D434F925DFC}"/>
              </a:ext>
            </a:extLst>
          </p:cNvPr>
          <p:cNvSpPr/>
          <p:nvPr/>
        </p:nvSpPr>
        <p:spPr>
          <a:xfrm>
            <a:off x="1713362" y="2089258"/>
            <a:ext cx="5740048" cy="3814823"/>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51" name="Groupe 50">
            <a:extLst>
              <a:ext uri="{FF2B5EF4-FFF2-40B4-BE49-F238E27FC236}">
                <a16:creationId xmlns:a16="http://schemas.microsoft.com/office/drawing/2014/main" id="{C0EEEBF9-6D21-4592-87A6-8AF57A956254}"/>
              </a:ext>
            </a:extLst>
          </p:cNvPr>
          <p:cNvGrpSpPr/>
          <p:nvPr/>
        </p:nvGrpSpPr>
        <p:grpSpPr>
          <a:xfrm>
            <a:off x="2989668" y="1874143"/>
            <a:ext cx="3203121" cy="509403"/>
            <a:chOff x="-442745" y="6365919"/>
            <a:chExt cx="3203121" cy="509403"/>
          </a:xfrm>
        </p:grpSpPr>
        <p:sp>
          <p:nvSpPr>
            <p:cNvPr id="52" name="Rectangle : avec coins arrondis en diagonale 59">
              <a:extLst>
                <a:ext uri="{FF2B5EF4-FFF2-40B4-BE49-F238E27FC236}">
                  <a16:creationId xmlns:a16="http://schemas.microsoft.com/office/drawing/2014/main" id="{FC959839-3539-4DB2-ADFD-F1E92D934DA7}"/>
                </a:ext>
              </a:extLst>
            </p:cNvPr>
            <p:cNvSpPr/>
            <p:nvPr/>
          </p:nvSpPr>
          <p:spPr>
            <a:xfrm>
              <a:off x="-406198" y="6365919"/>
              <a:ext cx="3150236" cy="487245"/>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3" name="Rectangle 52">
              <a:extLst>
                <a:ext uri="{FF2B5EF4-FFF2-40B4-BE49-F238E27FC236}">
                  <a16:creationId xmlns:a16="http://schemas.microsoft.com/office/drawing/2014/main" id="{111FD8F7-75DB-43AF-9E98-11CD152E54BB}"/>
                </a:ext>
              </a:extLst>
            </p:cNvPr>
            <p:cNvSpPr/>
            <p:nvPr/>
          </p:nvSpPr>
          <p:spPr>
            <a:xfrm>
              <a:off x="-442745" y="6367491"/>
              <a:ext cx="3203121" cy="507831"/>
            </a:xfrm>
            <a:prstGeom prst="rect">
              <a:avLst/>
            </a:prstGeom>
          </p:spPr>
          <p:txBody>
            <a:bodyPr wrap="none">
              <a:spAutoFit/>
            </a:bodyPr>
            <a:lstStyle/>
            <a:p>
              <a:pPr algn="ctr"/>
              <a:r>
                <a:rPr lang="fr-FR" sz="1600" b="1">
                  <a:solidFill>
                    <a:schemeClr val="bg1"/>
                  </a:solidFill>
                  <a:latin typeface="PT Sans" panose="020B0503020203020204" pitchFamily="34" charset="0"/>
                  <a:ea typeface="Roboto" panose="02000000000000000000" pitchFamily="2" charset="0"/>
                  <a:cs typeface="Roboto" panose="02000000000000000000" pitchFamily="2" charset="0"/>
                </a:rPr>
                <a:t>Objectif du territoire d’ici 2050 </a:t>
              </a:r>
            </a:p>
            <a:p>
              <a:pPr algn="ctr"/>
              <a:r>
                <a:rPr lang="fr-FR" sz="1100" b="1">
                  <a:solidFill>
                    <a:schemeClr val="bg1"/>
                  </a:solidFill>
                  <a:latin typeface="PT Sans" panose="020B0503020203020204" pitchFamily="34" charset="0"/>
                  <a:ea typeface="Roboto" panose="02000000000000000000" pitchFamily="2" charset="0"/>
                  <a:cs typeface="Roboto" panose="02000000000000000000" pitchFamily="2" charset="0"/>
                </a:rPr>
                <a:t>par rapport à 2015</a:t>
              </a:r>
            </a:p>
          </p:txBody>
        </p:sp>
      </p:grpSp>
      <p:sp>
        <p:nvSpPr>
          <p:cNvPr id="54" name="ZoneTexte 53">
            <a:extLst>
              <a:ext uri="{FF2B5EF4-FFF2-40B4-BE49-F238E27FC236}">
                <a16:creationId xmlns:a16="http://schemas.microsoft.com/office/drawing/2014/main" id="{8DC55706-9EA6-4EAB-B717-AA4A1E2DEC1D}"/>
              </a:ext>
            </a:extLst>
          </p:cNvPr>
          <p:cNvSpPr txBox="1"/>
          <p:nvPr/>
        </p:nvSpPr>
        <p:spPr>
          <a:xfrm>
            <a:off x="2171769" y="1277624"/>
            <a:ext cx="4838920"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a:solidFill>
                  <a:srgbClr val="2E3464"/>
                </a:solidFill>
                <a:latin typeface="PT Sans" panose="020B0503020203020204" pitchFamily="34" charset="0"/>
              </a:rPr>
              <a:t>STRATÉGIE DU TERRITOIRE</a:t>
            </a:r>
            <a:endParaRPr lang="en-US" sz="2000">
              <a:solidFill>
                <a:srgbClr val="2E3464"/>
              </a:solidFill>
              <a:latin typeface="PT Sans" panose="020B0503020203020204" pitchFamily="34" charset="0"/>
            </a:endParaRPr>
          </a:p>
        </p:txBody>
      </p:sp>
      <p:cxnSp>
        <p:nvCxnSpPr>
          <p:cNvPr id="55" name="Connecteur droit 54">
            <a:extLst>
              <a:ext uri="{FF2B5EF4-FFF2-40B4-BE49-F238E27FC236}">
                <a16:creationId xmlns:a16="http://schemas.microsoft.com/office/drawing/2014/main" id="{96DC8490-1EFF-4763-8EBA-E82F44E8395A}"/>
              </a:ext>
            </a:extLst>
          </p:cNvPr>
          <p:cNvCxnSpPr>
            <a:cxnSpLocks/>
          </p:cNvCxnSpPr>
          <p:nvPr/>
        </p:nvCxnSpPr>
        <p:spPr>
          <a:xfrm>
            <a:off x="3115426" y="1646956"/>
            <a:ext cx="2899092"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pic>
        <p:nvPicPr>
          <p:cNvPr id="56" name="Image 55">
            <a:extLst>
              <a:ext uri="{FF2B5EF4-FFF2-40B4-BE49-F238E27FC236}">
                <a16:creationId xmlns:a16="http://schemas.microsoft.com/office/drawing/2014/main" id="{56498C74-5F85-41A2-9A7E-23492BA6838B}"/>
              </a:ext>
            </a:extLst>
          </p:cNvPr>
          <p:cNvPicPr>
            <a:picLocks noChangeAspect="1"/>
          </p:cNvPicPr>
          <p:nvPr/>
        </p:nvPicPr>
        <p:blipFill rotWithShape="1">
          <a:blip r:embed="rId9" cstate="print">
            <a:duotone>
              <a:prstClr val="black"/>
              <a:schemeClr val="tx2">
                <a:tint val="45000"/>
                <a:satMod val="400000"/>
              </a:schemeClr>
            </a:duotone>
            <a:extLst>
              <a:ext uri="{28A0092B-C50C-407E-A947-70E740481C1C}">
                <a14:useLocalDpi xmlns:a14="http://schemas.microsoft.com/office/drawing/2010/main" val="0"/>
              </a:ext>
            </a:extLst>
          </a:blip>
          <a:srcRect l="13296" t="8439" r="13833" b="28549"/>
          <a:stretch/>
        </p:blipFill>
        <p:spPr>
          <a:xfrm>
            <a:off x="6221101" y="2706430"/>
            <a:ext cx="249795" cy="216000"/>
          </a:xfrm>
          <a:prstGeom prst="rect">
            <a:avLst/>
          </a:prstGeom>
        </p:spPr>
      </p:pic>
      <p:sp>
        <p:nvSpPr>
          <p:cNvPr id="57" name="Rectangle 56">
            <a:extLst>
              <a:ext uri="{FF2B5EF4-FFF2-40B4-BE49-F238E27FC236}">
                <a16:creationId xmlns:a16="http://schemas.microsoft.com/office/drawing/2014/main" id="{FFA28423-143A-414E-B5CC-FE91BE3FE5C4}"/>
              </a:ext>
            </a:extLst>
          </p:cNvPr>
          <p:cNvSpPr/>
          <p:nvPr/>
        </p:nvSpPr>
        <p:spPr>
          <a:xfrm>
            <a:off x="5487235" y="5034728"/>
            <a:ext cx="1957933" cy="738664"/>
          </a:xfrm>
          <a:prstGeom prst="rect">
            <a:avLst/>
          </a:prstGeom>
          <a:noFill/>
        </p:spPr>
        <p:txBody>
          <a:bodyPr wrap="square" rtlCol="0">
            <a:spAutoFit/>
          </a:bodyPr>
          <a:lstStyle/>
          <a:p>
            <a:pPr algn="ctr"/>
            <a:r>
              <a:rPr lang="fr-FR" sz="1050">
                <a:solidFill>
                  <a:srgbClr val="3D3135"/>
                </a:solidFill>
                <a:latin typeface="PT Sans" panose="020B0503020203020204" pitchFamily="34" charset="0"/>
                <a:ea typeface="Roboto" panose="02000000000000000000" pitchFamily="2" charset="0"/>
                <a:cs typeface="Roboto" panose="02000000000000000000" pitchFamily="2" charset="0"/>
              </a:rPr>
              <a:t>Garantir un </a:t>
            </a:r>
            <a:r>
              <a:rPr lang="fr-FR" sz="1050" b="1">
                <a:solidFill>
                  <a:srgbClr val="2E3464"/>
                </a:solidFill>
                <a:latin typeface="PT Sans" panose="020B0503020203020204" pitchFamily="34" charset="0"/>
                <a:ea typeface="Roboto" panose="02000000000000000000" pitchFamily="2" charset="0"/>
                <a:cs typeface="Roboto" panose="02000000000000000000" pitchFamily="2" charset="0"/>
              </a:rPr>
              <a:t>cadre de vie agréable  </a:t>
            </a:r>
          </a:p>
          <a:p>
            <a:pPr algn="ctr"/>
            <a:r>
              <a:rPr lang="fr-FR" sz="1050">
                <a:solidFill>
                  <a:srgbClr val="3D3135"/>
                </a:solidFill>
                <a:latin typeface="PT Sans" panose="020B0503020203020204" pitchFamily="34" charset="0"/>
                <a:ea typeface="Roboto" panose="02000000000000000000" pitchFamily="2" charset="0"/>
                <a:cs typeface="Roboto" panose="02000000000000000000" pitchFamily="2" charset="0"/>
              </a:rPr>
              <a:t>et </a:t>
            </a:r>
            <a:r>
              <a:rPr lang="fr-FR" sz="1050" b="1">
                <a:solidFill>
                  <a:srgbClr val="2E3464"/>
                </a:solidFill>
                <a:latin typeface="PT Sans" panose="020B0503020203020204" pitchFamily="34" charset="0"/>
                <a:ea typeface="Roboto" panose="02000000000000000000" pitchFamily="2" charset="0"/>
                <a:cs typeface="Roboto" panose="02000000000000000000" pitchFamily="2" charset="0"/>
              </a:rPr>
              <a:t>adapté au climat </a:t>
            </a:r>
            <a:r>
              <a:rPr lang="fr-FR" sz="1050">
                <a:solidFill>
                  <a:srgbClr val="3D3135"/>
                </a:solidFill>
                <a:latin typeface="PT Sans" panose="020B0503020203020204" pitchFamily="34" charset="0"/>
                <a:ea typeface="Roboto" panose="02000000000000000000" pitchFamily="2" charset="0"/>
                <a:cs typeface="Roboto" panose="02000000000000000000" pitchFamily="2" charset="0"/>
              </a:rPr>
              <a:t>pour tous les habitants du territoire.</a:t>
            </a:r>
          </a:p>
        </p:txBody>
      </p:sp>
    </p:spTree>
    <p:extLst>
      <p:ext uri="{BB962C8B-B14F-4D97-AF65-F5344CB8AC3E}">
        <p14:creationId xmlns:p14="http://schemas.microsoft.com/office/powerpoint/2010/main" val="35490205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150</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8544691" cy="482289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A la phase d’élaboration de la stratégie, le contenu du PCAET s’est dessiné et ce grâce à la modélisation de différents scénarios afin que les élus choisissent la trajectoire énergétique souhaitée pour le territoire, aux horizons 2030 et 2050. Ces scénarios présentaient des objectifs de consommations énergétiques, émissions de GES et production d’ENR plus ou moins ambitieux. Les élus ont ainsi pu retenir leur scénario et ils ont par la suite choisi les orientations thématiques associées aux différents secteurs d’intervention (agriculture, économie, transport, résidentiel, ENR…). Les solutions proposées dans chaque scénario ont été évaluées (détails de l’analyse ci-après).</a:t>
            </a:r>
          </a:p>
          <a:p>
            <a:pPr marL="0" indent="0" algn="just">
              <a:buNone/>
            </a:pPr>
            <a:endParaRPr lang="fr-FR" sz="1000" b="0" dirty="0">
              <a:solidFill>
                <a:schemeClr val="tx1"/>
              </a:solidFill>
              <a:latin typeface="+mn-lt"/>
            </a:endParaRPr>
          </a:p>
          <a:p>
            <a:pPr algn="just"/>
            <a:r>
              <a:rPr lang="fr-FR" dirty="0"/>
              <a:t>PRINCIPE/SYNTHESE DU SCENARIO</a:t>
            </a:r>
          </a:p>
          <a:p>
            <a:pPr marL="0" indent="0" algn="just">
              <a:buNone/>
            </a:pPr>
            <a:r>
              <a:rPr lang="fr-FR" sz="1000" b="0" dirty="0">
                <a:solidFill>
                  <a:schemeClr val="tx1"/>
                </a:solidFill>
                <a:latin typeface="+mn-lt"/>
              </a:rPr>
              <a:t>Ce scénario présente les résultats des émissions de gaz à effet de serre (GES) et de la consommation d’énergie sans prise en compte des nouvelles réglementations, des enjeux climatiques et des énergies renouvelables, d’ici à 2050. En termes de consommation énergétique, il a été supposé pour les secteurs « résidentiel » et « transport » une diminution des consommations proportionnelle à la baisse de la population (-0,3% selon l’INSEE) tandis que pour les secteurs « tertiaire », « industriel », « agriculture » et « traitement de déchets », aucun changement majeur n’a été intégré. Dans ce cadre, la consommation d’énergie dans le scénario tendanciel serait globalement la même que celle de la situation actuelle. Les mêmes hypothèses ont été faites pour les émissions de GES. Dans cette perspective, les impacts sur l’environnement seraient donc dans la continuité de ceux identifiés pour la situation actuelle au sein de l’EIE. </a:t>
            </a:r>
          </a:p>
          <a:p>
            <a:pPr marL="0" indent="0" algn="just">
              <a:buNone/>
            </a:pPr>
            <a:endParaRPr lang="fr-FR" sz="1000" b="0" dirty="0">
              <a:solidFill>
                <a:schemeClr val="tx1"/>
              </a:solidFill>
              <a:latin typeface="+mn-lt"/>
            </a:endParaRPr>
          </a:p>
          <a:p>
            <a:pPr algn="just"/>
            <a:r>
              <a:rPr lang="fr-FR" dirty="0"/>
              <a:t>EVALUATION DES IMPACTS SUR LE PAYSAGE ET LE CADRE DE VIE</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tendanciel</a:t>
            </a:r>
          </a:p>
        </p:txBody>
      </p:sp>
      <p:graphicFrame>
        <p:nvGraphicFramePr>
          <p:cNvPr id="5" name="Tableau 4"/>
          <p:cNvGraphicFramePr>
            <a:graphicFrameLocks noGrp="1"/>
          </p:cNvGraphicFramePr>
          <p:nvPr/>
        </p:nvGraphicFramePr>
        <p:xfrm>
          <a:off x="311970" y="3959860"/>
          <a:ext cx="8544692" cy="2113280"/>
        </p:xfrm>
        <a:graphic>
          <a:graphicData uri="http://schemas.openxmlformats.org/drawingml/2006/table">
            <a:tbl>
              <a:tblPr firstRow="1" bandRow="1">
                <a:tableStyleId>{5C22544A-7EE6-4342-B048-85BDC9FD1C3A}</a:tableStyleId>
              </a:tblPr>
              <a:tblGrid>
                <a:gridCol w="3741871">
                  <a:extLst>
                    <a:ext uri="{9D8B030D-6E8A-4147-A177-3AD203B41FA5}">
                      <a16:colId xmlns:a16="http://schemas.microsoft.com/office/drawing/2014/main" val="20000"/>
                    </a:ext>
                  </a:extLst>
                </a:gridCol>
                <a:gridCol w="4802821">
                  <a:extLst>
                    <a:ext uri="{9D8B030D-6E8A-4147-A177-3AD203B41FA5}">
                      <a16:colId xmlns:a16="http://schemas.microsoft.com/office/drawing/2014/main" val="20001"/>
                    </a:ext>
                  </a:extLst>
                </a:gridCol>
              </a:tblGrid>
              <a:tr h="0">
                <a:tc>
                  <a:txBody>
                    <a:bodyPr/>
                    <a:lstStyle/>
                    <a:p>
                      <a:r>
                        <a:rPr lang="fr-FR" sz="1000" dirty="0"/>
                        <a:t>Scénario fil de l’eau</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a:spcAft>
                          <a:spcPts val="400"/>
                        </a:spcAft>
                        <a:buFont typeface="Arial" panose="020B0604020202020204" pitchFamily="34" charset="0"/>
                        <a:buChar char="•"/>
                      </a:pPr>
                      <a:r>
                        <a:rPr lang="fr-FR" sz="1000" dirty="0"/>
                        <a:t>Un bocage menacé de disparition conduisant à un appauvrissement/simplification des paysages (grand arbres coupés pour le bois de chauffage, arrachage de haies bocagères, non entretien des haies en bord de voie).</a:t>
                      </a:r>
                    </a:p>
                    <a:p>
                      <a:pPr marL="171450" indent="-171450" algn="just">
                        <a:spcAft>
                          <a:spcPts val="400"/>
                        </a:spcAft>
                        <a:buFont typeface="Arial" panose="020B0604020202020204" pitchFamily="34" charset="0"/>
                        <a:buChar char="•"/>
                      </a:pPr>
                      <a:r>
                        <a:rPr lang="fr-FR" sz="1000" dirty="0"/>
                        <a:t>Une richesse paysagère hétérogène et une trame végétale morcelée si les initiatives de protection/valorisation de l’environnement et du patrimoine demeurent ponctuelles et ne sont pas intégrées à une réflexion territoriale (documents d’urbanisme).</a:t>
                      </a:r>
                    </a:p>
                    <a:p>
                      <a:pPr marL="171450" indent="-171450" algn="just">
                        <a:spcAft>
                          <a:spcPts val="400"/>
                        </a:spcAft>
                        <a:buFont typeface="Arial" panose="020B0604020202020204" pitchFamily="34" charset="0"/>
                        <a:buChar char="•"/>
                      </a:pPr>
                      <a:r>
                        <a:rPr lang="fr-FR" sz="1000" dirty="0"/>
                        <a:t>Un déploiement d’installations de production d’énergie renouvelable au sein des paysages.</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kern="1200" dirty="0">
                          <a:solidFill>
                            <a:schemeClr val="dk1"/>
                          </a:solidFill>
                          <a:latin typeface="+mn-lt"/>
                          <a:ea typeface="+mn-ea"/>
                          <a:cs typeface="+mn-cs"/>
                        </a:rPr>
                        <a:t>Une perte du</a:t>
                      </a:r>
                      <a:r>
                        <a:rPr lang="fr-FR" sz="1000" kern="1200" baseline="0" dirty="0">
                          <a:solidFill>
                            <a:schemeClr val="dk1"/>
                          </a:solidFill>
                          <a:latin typeface="+mn-lt"/>
                          <a:ea typeface="+mn-ea"/>
                          <a:cs typeface="+mn-cs"/>
                        </a:rPr>
                        <a:t> potentiel de séquestration carbone du territoire.</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kern="1200" baseline="0" dirty="0">
                          <a:solidFill>
                            <a:schemeClr val="dk1"/>
                          </a:solidFill>
                          <a:latin typeface="+mn-lt"/>
                          <a:ea typeface="+mn-ea"/>
                          <a:cs typeface="+mn-cs"/>
                        </a:rPr>
                        <a:t>Une perte de lisibilité des territoires du fait du retrait de motifs paysagers emblématiques du territoire.</a:t>
                      </a:r>
                    </a:p>
                    <a:p>
                      <a:pPr marL="171450" marR="0" lvl="0" indent="-171450" algn="just" defTabSz="685800" rtl="0" eaLnBrk="1" fontAlgn="auto" latinLnBrk="0" hangingPunct="1">
                        <a:lnSpc>
                          <a:spcPct val="100000"/>
                        </a:lnSpc>
                        <a:spcBef>
                          <a:spcPts val="0"/>
                        </a:spcBef>
                        <a:spcAft>
                          <a:spcPts val="400"/>
                        </a:spcAft>
                        <a:buClr>
                          <a:srgbClr val="FF0000"/>
                        </a:buClr>
                        <a:buSzTx/>
                        <a:buFont typeface="Arial" panose="020B0604020202020204" pitchFamily="34" charset="0"/>
                        <a:buChar char="•"/>
                        <a:tabLst/>
                        <a:defRPr/>
                      </a:pPr>
                      <a:r>
                        <a:rPr lang="fr-FR" sz="1000" kern="1200" dirty="0">
                          <a:solidFill>
                            <a:schemeClr val="dk1"/>
                          </a:solidFill>
                          <a:latin typeface="+mn-lt"/>
                          <a:ea typeface="+mn-ea"/>
                          <a:cs typeface="+mn-cs"/>
                        </a:rPr>
                        <a:t>Une part d'énergie renouvelable dans les consommations qui augmente supposant un développement des installations de</a:t>
                      </a:r>
                      <a:r>
                        <a:rPr lang="fr-FR" sz="1000" kern="1200" baseline="0" dirty="0">
                          <a:solidFill>
                            <a:schemeClr val="dk1"/>
                          </a:solidFill>
                          <a:latin typeface="+mn-lt"/>
                          <a:ea typeface="+mn-ea"/>
                          <a:cs typeface="+mn-cs"/>
                        </a:rPr>
                        <a:t> production d’</a:t>
                      </a:r>
                      <a:r>
                        <a:rPr lang="fr-FR" sz="1000" kern="1200" dirty="0">
                          <a:solidFill>
                            <a:schemeClr val="dk1"/>
                          </a:solidFill>
                          <a:latin typeface="+mn-lt"/>
                          <a:ea typeface="+mn-ea"/>
                          <a:cs typeface="+mn-cs"/>
                        </a:rPr>
                        <a:t>énergies renouvelables sur le territoire pouvant dégrader les paysages.</a:t>
                      </a:r>
                    </a:p>
                    <a:p>
                      <a:pPr marL="171450" indent="-171450" algn="just" defTabSz="685800" rtl="0" eaLnBrk="1" latinLnBrk="0" hangingPunct="1">
                        <a:spcAft>
                          <a:spcPts val="400"/>
                        </a:spcAft>
                        <a:buClr>
                          <a:srgbClr val="FF0000"/>
                        </a:buClr>
                        <a:buFont typeface="Arial" panose="020B0604020202020204" pitchFamily="34" charset="0"/>
                        <a:buChar char="•"/>
                      </a:pPr>
                      <a:endParaRPr lang="fr-FR" sz="1000" kern="1200" baseline="0" dirty="0">
                        <a:solidFill>
                          <a:schemeClr val="dk1"/>
                        </a:solidFill>
                        <a:latin typeface="+mn-lt"/>
                        <a:ea typeface="+mn-ea"/>
                        <a:cs typeface="+mn-cs"/>
                      </a:endParaRPr>
                    </a:p>
                    <a:p>
                      <a:pPr marL="0" indent="0" algn="just" defTabSz="685800" rtl="0" eaLnBrk="1" latinLnBrk="0" hangingPunct="1">
                        <a:spcAft>
                          <a:spcPts val="400"/>
                        </a:spcAft>
                        <a:buClr>
                          <a:srgbClr val="FF0000"/>
                        </a:buClr>
                        <a:buFont typeface="Arial" panose="020B0604020202020204" pitchFamily="34" charset="0"/>
                        <a:buNone/>
                      </a:pPr>
                      <a:endParaRPr lang="fr-FR" sz="1000" kern="1200" dirty="0">
                        <a:solidFill>
                          <a:schemeClr val="dk1"/>
                        </a:solidFill>
                        <a:latin typeface="+mn-lt"/>
                        <a:ea typeface="+mn-ea"/>
                        <a:cs typeface="+mn-cs"/>
                      </a:endParaRP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065338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151</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8544691" cy="482289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EVALUATION DES IMPACTS SUR LA BIODIVERSITÉ ET LA TVB</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algn="just">
              <a:spcBef>
                <a:spcPts val="1800"/>
              </a:spcBef>
            </a:pPr>
            <a:r>
              <a:rPr lang="fr-FR" dirty="0"/>
              <a:t>EVALUATION DES IMPACTS SUR LA RESSOURCE EN EAU </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graphicFrame>
        <p:nvGraphicFramePr>
          <p:cNvPr id="7" name="Tableau 6"/>
          <p:cNvGraphicFramePr>
            <a:graphicFrameLocks noGrp="1"/>
          </p:cNvGraphicFramePr>
          <p:nvPr/>
        </p:nvGraphicFramePr>
        <p:xfrm>
          <a:off x="311970" y="1463132"/>
          <a:ext cx="8544692" cy="2354580"/>
        </p:xfrm>
        <a:graphic>
          <a:graphicData uri="http://schemas.openxmlformats.org/drawingml/2006/table">
            <a:tbl>
              <a:tblPr firstRow="1" bandRow="1">
                <a:tableStyleId>{5C22544A-7EE6-4342-B048-85BDC9FD1C3A}</a:tableStyleId>
              </a:tblPr>
              <a:tblGrid>
                <a:gridCol w="4286924">
                  <a:extLst>
                    <a:ext uri="{9D8B030D-6E8A-4147-A177-3AD203B41FA5}">
                      <a16:colId xmlns:a16="http://schemas.microsoft.com/office/drawing/2014/main" val="20000"/>
                    </a:ext>
                  </a:extLst>
                </a:gridCol>
                <a:gridCol w="4257768">
                  <a:extLst>
                    <a:ext uri="{9D8B030D-6E8A-4147-A177-3AD203B41FA5}">
                      <a16:colId xmlns:a16="http://schemas.microsoft.com/office/drawing/2014/main" val="20001"/>
                    </a:ext>
                  </a:extLst>
                </a:gridCol>
              </a:tblGrid>
              <a:tr h="0">
                <a:tc>
                  <a:txBody>
                    <a:bodyPr/>
                    <a:lstStyle/>
                    <a:p>
                      <a:r>
                        <a:rPr lang="fr-FR" sz="1000" dirty="0"/>
                        <a:t>Scénario fil de l’eau</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a:spcAft>
                          <a:spcPts val="500"/>
                        </a:spcAft>
                        <a:buFont typeface="Arial" panose="020B0604020202020204" pitchFamily="34" charset="0"/>
                        <a:buChar char="•"/>
                      </a:pPr>
                      <a:r>
                        <a:rPr lang="fr-FR" sz="1000" dirty="0"/>
                        <a:t>Un réseau bocager qui se dégrade et perd sa fonctionnalité écologique (perte de biodiversité associée, perte de ressource trophique, perte de couloirs de circulation ou de lieux de reproduction, etc.).</a:t>
                      </a:r>
                    </a:p>
                    <a:p>
                      <a:pPr marL="171450" indent="-171450" algn="just">
                        <a:spcAft>
                          <a:spcPts val="500"/>
                        </a:spcAft>
                        <a:buFont typeface="Arial" panose="020B0604020202020204" pitchFamily="34" charset="0"/>
                        <a:buChar char="•"/>
                      </a:pPr>
                      <a:r>
                        <a:rPr lang="fr-FR" sz="1000" dirty="0"/>
                        <a:t>Une apparition ou un accroissement du nombre d’espèces invasives, disparation des zones humides, mutation des espèces et essences végétales du fait du réchauffement climatique et induisant des déséquilibres des écosystèmes et des services induits.</a:t>
                      </a:r>
                    </a:p>
                    <a:p>
                      <a:pPr marL="180975" indent="-171450" algn="just">
                        <a:spcAft>
                          <a:spcPts val="500"/>
                        </a:spcAft>
                        <a:buFont typeface="Arial" panose="020B0604020202020204" pitchFamily="34" charset="0"/>
                        <a:buChar char="•"/>
                      </a:pPr>
                      <a:r>
                        <a:rPr lang="fr-FR" sz="1000" dirty="0"/>
                        <a:t>Un territoire demeurant fragmenté et une réduction du continuum naturel du fait de l’étalement urbain non maîtrisé.</a:t>
                      </a:r>
                    </a:p>
                    <a:p>
                      <a:pPr marL="180975" indent="-171450" algn="just">
                        <a:spcAft>
                          <a:spcPts val="500"/>
                        </a:spcAft>
                        <a:buFont typeface="Arial" panose="020B0604020202020204" pitchFamily="34" charset="0"/>
                        <a:buChar char="•"/>
                      </a:pPr>
                      <a:r>
                        <a:rPr lang="fr-FR" sz="1000" dirty="0"/>
                        <a:t>Des espaces boisés de moins en moins nombreux au profit de la sylviculture intensive engendrant une perte notable de captation de carbone.</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La réduction</a:t>
                      </a:r>
                      <a:r>
                        <a:rPr lang="fr-FR" sz="1000" baseline="0" dirty="0"/>
                        <a:t> du potentiel de séquestration carbone du territoire et du continuum naturel.</a:t>
                      </a:r>
                      <a:endParaRPr lang="fr-FR" sz="1000" dirty="0"/>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Une faune et une flore non adaptées au changement climatique se dégradant progressivement.</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Le déploiement</a:t>
                      </a:r>
                      <a:r>
                        <a:rPr lang="fr-FR" sz="1000" baseline="0" dirty="0"/>
                        <a:t> d’espèces invasives pouvant déséquilibrer les écosystèmes et générer des risques sanitaires.</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8" name="Tableau 7"/>
          <p:cNvGraphicFramePr>
            <a:graphicFrameLocks noGrp="1"/>
          </p:cNvGraphicFramePr>
          <p:nvPr/>
        </p:nvGraphicFramePr>
        <p:xfrm>
          <a:off x="311970" y="4315543"/>
          <a:ext cx="8544692" cy="2113280"/>
        </p:xfrm>
        <a:graphic>
          <a:graphicData uri="http://schemas.openxmlformats.org/drawingml/2006/table">
            <a:tbl>
              <a:tblPr firstRow="1" bandRow="1">
                <a:tableStyleId>{5C22544A-7EE6-4342-B048-85BDC9FD1C3A}</a:tableStyleId>
              </a:tblPr>
              <a:tblGrid>
                <a:gridCol w="4295889">
                  <a:extLst>
                    <a:ext uri="{9D8B030D-6E8A-4147-A177-3AD203B41FA5}">
                      <a16:colId xmlns:a16="http://schemas.microsoft.com/office/drawing/2014/main" val="20000"/>
                    </a:ext>
                  </a:extLst>
                </a:gridCol>
                <a:gridCol w="4248803">
                  <a:extLst>
                    <a:ext uri="{9D8B030D-6E8A-4147-A177-3AD203B41FA5}">
                      <a16:colId xmlns:a16="http://schemas.microsoft.com/office/drawing/2014/main" val="20001"/>
                    </a:ext>
                  </a:extLst>
                </a:gridCol>
              </a:tblGrid>
              <a:tr h="0">
                <a:tc>
                  <a:txBody>
                    <a:bodyPr/>
                    <a:lstStyle/>
                    <a:p>
                      <a:r>
                        <a:rPr lang="fr-FR" sz="1000" dirty="0"/>
                        <a:t>Scénario fil de l’eau</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lvl="0" indent="-171450" algn="just">
                        <a:spcAft>
                          <a:spcPts val="500"/>
                        </a:spcAft>
                        <a:buFont typeface="Arial" panose="020B0604020202020204" pitchFamily="34" charset="0"/>
                        <a:buChar char="•"/>
                      </a:pPr>
                      <a:r>
                        <a:rPr lang="fr-FR" sz="1000" dirty="0"/>
                        <a:t>Une protection de la ressource en eau qui augmente grâce aux actions menées à travers les politiques de gestion de la ressource. </a:t>
                      </a:r>
                    </a:p>
                    <a:p>
                      <a:pPr marL="171450" lvl="0" indent="-171450" algn="just">
                        <a:spcAft>
                          <a:spcPts val="500"/>
                        </a:spcAft>
                        <a:buFont typeface="Arial" panose="020B0604020202020204" pitchFamily="34" charset="0"/>
                        <a:buChar char="•"/>
                      </a:pPr>
                      <a:r>
                        <a:rPr lang="fr-FR" sz="1000" dirty="0"/>
                        <a:t>Une eutrophisation accrue des milieux aquatiques du fait de la combinaison du réchauffement climatique et des pollutions aux nitrates.</a:t>
                      </a:r>
                    </a:p>
                    <a:p>
                      <a:pPr marL="171450" marR="0" lvl="0" indent="-171450" algn="just" defTabSz="6858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fr-FR" sz="1000" dirty="0"/>
                        <a:t>Une augmentation des phénomènes climatiques</a:t>
                      </a:r>
                      <a:r>
                        <a:rPr lang="fr-FR" sz="1000" baseline="0" dirty="0"/>
                        <a:t> extrêmes induisant : </a:t>
                      </a:r>
                      <a:endParaRPr lang="fr-FR" sz="1000" dirty="0"/>
                    </a:p>
                    <a:p>
                      <a:pPr marL="171450" lvl="0" indent="-171450" algn="just">
                        <a:spcAft>
                          <a:spcPts val="500"/>
                        </a:spcAft>
                        <a:buFont typeface="Arial" panose="020B0604020202020204" pitchFamily="34" charset="0"/>
                        <a:buChar char="•"/>
                      </a:pPr>
                      <a:r>
                        <a:rPr lang="fr-FR" sz="1000" dirty="0"/>
                        <a:t>Une surcharge des stations d’épuration dans le cas de réseaux de collecte unitaire</a:t>
                      </a:r>
                      <a:r>
                        <a:rPr lang="fr-FR" sz="1000" baseline="0" dirty="0"/>
                        <a:t> ;</a:t>
                      </a:r>
                      <a:endParaRPr lang="fr-FR" sz="1000" dirty="0"/>
                    </a:p>
                    <a:p>
                      <a:pPr marL="171450" indent="-171450" algn="just">
                        <a:spcAft>
                          <a:spcPts val="500"/>
                        </a:spcAft>
                        <a:buFont typeface="Arial" panose="020B0604020202020204" pitchFamily="34" charset="0"/>
                        <a:buChar char="•"/>
                      </a:pPr>
                      <a:r>
                        <a:rPr lang="fr-FR" sz="1000" dirty="0"/>
                        <a:t>Une modification des comportements humains vis-à-vis de la raréfaction de la ressource : piscines, système d’arrosage, irrigation accrue…</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Aggravation des inondations liées aux ruissellement pluvial et des risques de pollutions induits. </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Une</a:t>
                      </a:r>
                      <a:r>
                        <a:rPr lang="fr-FR" sz="1000" baseline="0" dirty="0"/>
                        <a:t> fragilisation quantitative et qualitative de la ressource du fait du stress hydrique lié à l’augmentation des périodes d’étiage et de sécheresse, des pratiques anthropiques en période caniculaire et des pratiques agricoles. </a:t>
                      </a:r>
                      <a:endParaRPr lang="fr-FR" sz="1000" dirty="0"/>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Un accroissement des problématiques de surcharge des STEP et problème de pollutions des milieux récepteurs induits du fait des eaux de ruissellement dont le volume pourrait augmenter avec l’intensification d’épisodes météorologiques intenses.</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tendanciel</a:t>
            </a:r>
          </a:p>
        </p:txBody>
      </p:sp>
    </p:spTree>
    <p:extLst>
      <p:ext uri="{BB962C8B-B14F-4D97-AF65-F5344CB8AC3E}">
        <p14:creationId xmlns:p14="http://schemas.microsoft.com/office/powerpoint/2010/main" val="7402555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152</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8544691" cy="482289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Bef>
                <a:spcPts val="1200"/>
              </a:spcBef>
            </a:pPr>
            <a:r>
              <a:rPr lang="fr-FR" dirty="0"/>
              <a:t>EVALUATION DES IMPACTS SUR LA GESTION DES DECHETS</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algn="just">
              <a:spcBef>
                <a:spcPts val="1200"/>
              </a:spcBef>
            </a:pPr>
            <a:r>
              <a:rPr lang="fr-FR" dirty="0"/>
              <a:t>EVALUATION DES IMPACTS SUR LES PERFORMANCES ÉNERGÉTIQUES ET ÉMISSIONS DE GES</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tendanciel</a:t>
            </a:r>
          </a:p>
          <a:p>
            <a:pPr algn="ctr"/>
            <a:endParaRPr lang="fr-FR" dirty="0"/>
          </a:p>
        </p:txBody>
      </p:sp>
      <p:graphicFrame>
        <p:nvGraphicFramePr>
          <p:cNvPr id="7" name="Tableau 6"/>
          <p:cNvGraphicFramePr>
            <a:graphicFrameLocks noGrp="1"/>
          </p:cNvGraphicFramePr>
          <p:nvPr/>
        </p:nvGraphicFramePr>
        <p:xfrm>
          <a:off x="311970" y="1483360"/>
          <a:ext cx="8544692" cy="1148080"/>
        </p:xfrm>
        <a:graphic>
          <a:graphicData uri="http://schemas.openxmlformats.org/drawingml/2006/table">
            <a:tbl>
              <a:tblPr firstRow="1" bandRow="1">
                <a:tableStyleId>{5C22544A-7EE6-4342-B048-85BDC9FD1C3A}</a:tableStyleId>
              </a:tblPr>
              <a:tblGrid>
                <a:gridCol w="3741871">
                  <a:extLst>
                    <a:ext uri="{9D8B030D-6E8A-4147-A177-3AD203B41FA5}">
                      <a16:colId xmlns:a16="http://schemas.microsoft.com/office/drawing/2014/main" val="20000"/>
                    </a:ext>
                  </a:extLst>
                </a:gridCol>
                <a:gridCol w="4802821">
                  <a:extLst>
                    <a:ext uri="{9D8B030D-6E8A-4147-A177-3AD203B41FA5}">
                      <a16:colId xmlns:a16="http://schemas.microsoft.com/office/drawing/2014/main" val="20001"/>
                    </a:ext>
                  </a:extLst>
                </a:gridCol>
              </a:tblGrid>
              <a:tr h="0">
                <a:tc>
                  <a:txBody>
                    <a:bodyPr/>
                    <a:lstStyle/>
                    <a:p>
                      <a:r>
                        <a:rPr lang="fr-FR" sz="1000" dirty="0"/>
                        <a:t>Scénario fil de l’eau</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a:spcAft>
                          <a:spcPts val="400"/>
                        </a:spcAft>
                        <a:buFont typeface="Arial" panose="020B0604020202020204" pitchFamily="34" charset="0"/>
                        <a:buChar char="•"/>
                      </a:pPr>
                      <a:r>
                        <a:rPr lang="fr-FR" sz="1000" dirty="0"/>
                        <a:t>Une tendance à la réduction des déchets encouragée par les différentes réglementations et dispositifs existants dans la prévention des déchets.</a:t>
                      </a:r>
                      <a:r>
                        <a:rPr lang="fr-FR" sz="1000" baseline="0" dirty="0"/>
                        <a:t> </a:t>
                      </a:r>
                      <a:endParaRPr lang="fr-FR" sz="1000" dirty="0"/>
                    </a:p>
                    <a:p>
                      <a:pPr marL="171450" indent="-171450" algn="just">
                        <a:spcAft>
                          <a:spcPts val="400"/>
                        </a:spcAft>
                        <a:buFont typeface="Arial" panose="020B0604020202020204" pitchFamily="34" charset="0"/>
                        <a:buChar char="•"/>
                      </a:pPr>
                      <a:r>
                        <a:rPr lang="fr-FR" sz="1000" dirty="0"/>
                        <a:t>Une augmentation de l’adhésion au tri permettant de réduire le recours à l’enfouissement des déchets.</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Une réduction du volume d’ordures ménagères</a:t>
                      </a:r>
                      <a:r>
                        <a:rPr lang="fr-FR" sz="1000" baseline="0" dirty="0"/>
                        <a:t> résiduelles à collecter et traiter. </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baseline="0" dirty="0"/>
                        <a:t>Une diminution du volume de déchets enfouis. </a:t>
                      </a:r>
                      <a:endParaRPr lang="fr-FR" sz="1000" dirty="0"/>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9" name="Tableau 8"/>
          <p:cNvGraphicFramePr>
            <a:graphicFrameLocks noGrp="1"/>
          </p:cNvGraphicFramePr>
          <p:nvPr/>
        </p:nvGraphicFramePr>
        <p:xfrm>
          <a:off x="311970" y="3270250"/>
          <a:ext cx="8544692" cy="2672080"/>
        </p:xfrm>
        <a:graphic>
          <a:graphicData uri="http://schemas.openxmlformats.org/drawingml/2006/table">
            <a:tbl>
              <a:tblPr firstRow="1" bandRow="1">
                <a:tableStyleId>{5C22544A-7EE6-4342-B048-85BDC9FD1C3A}</a:tableStyleId>
              </a:tblPr>
              <a:tblGrid>
                <a:gridCol w="3741871">
                  <a:extLst>
                    <a:ext uri="{9D8B030D-6E8A-4147-A177-3AD203B41FA5}">
                      <a16:colId xmlns:a16="http://schemas.microsoft.com/office/drawing/2014/main" val="20000"/>
                    </a:ext>
                  </a:extLst>
                </a:gridCol>
                <a:gridCol w="4802821">
                  <a:extLst>
                    <a:ext uri="{9D8B030D-6E8A-4147-A177-3AD203B41FA5}">
                      <a16:colId xmlns:a16="http://schemas.microsoft.com/office/drawing/2014/main" val="20001"/>
                    </a:ext>
                  </a:extLst>
                </a:gridCol>
              </a:tblGrid>
              <a:tr h="0">
                <a:tc>
                  <a:txBody>
                    <a:bodyPr/>
                    <a:lstStyle/>
                    <a:p>
                      <a:r>
                        <a:rPr lang="fr-FR" sz="1000" dirty="0"/>
                        <a:t>Scénario fil de l’eau</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a:spcAft>
                          <a:spcPts val="400"/>
                        </a:spcAft>
                        <a:buFont typeface="Arial" panose="020B0604020202020204" pitchFamily="34" charset="0"/>
                        <a:buChar char="•"/>
                      </a:pPr>
                      <a:r>
                        <a:rPr lang="fr-FR" sz="1000" dirty="0"/>
                        <a:t>Un territoire s’engageant toujours plus avant vers l’indépendance face aux énergies fossiles via le développement des énergies renouvelables.</a:t>
                      </a:r>
                    </a:p>
                    <a:p>
                      <a:pPr marL="171450" indent="-171450" algn="just">
                        <a:spcAft>
                          <a:spcPts val="400"/>
                        </a:spcAft>
                        <a:buFont typeface="Arial" panose="020B0604020202020204" pitchFamily="34" charset="0"/>
                        <a:buChar char="•"/>
                      </a:pPr>
                      <a:r>
                        <a:rPr lang="fr-FR" sz="1000" dirty="0"/>
                        <a:t>Une hausse de la consommation énergétique du secteur résidentiel du fait du vieillissement du parc de logements.</a:t>
                      </a:r>
                    </a:p>
                    <a:p>
                      <a:pPr marL="171450" indent="-171450" algn="just">
                        <a:spcAft>
                          <a:spcPts val="400"/>
                        </a:spcAft>
                        <a:buFont typeface="Arial" panose="020B0604020202020204" pitchFamily="34" charset="0"/>
                        <a:buChar char="•"/>
                      </a:pPr>
                      <a:r>
                        <a:rPr lang="fr-FR" sz="1000" dirty="0"/>
                        <a:t>Un volume d’émissions de GES liées aux transports de personnes constante voire croissante au regard du recours à l’autosolisme et du développement territorial.</a:t>
                      </a:r>
                    </a:p>
                    <a:p>
                      <a:pPr marL="171450" indent="-171450" algn="just">
                        <a:spcAft>
                          <a:spcPts val="400"/>
                        </a:spcAft>
                        <a:buFont typeface="Arial" panose="020B0604020202020204" pitchFamily="34" charset="0"/>
                        <a:buChar char="•"/>
                      </a:pPr>
                      <a:r>
                        <a:rPr lang="fr-FR" sz="1000" dirty="0"/>
                        <a:t> Des phénomènes de sécheresses de plus en plus intenses et fréquents qui ont déjà un impact sur le secteur agricole et dépérissement de certains écosystèmes et des puits de carbone qu’ils représentent (zones humides, arbres).</a:t>
                      </a:r>
                    </a:p>
                    <a:p>
                      <a:pPr marL="171450" indent="-171450" algn="just">
                        <a:spcAft>
                          <a:spcPts val="400"/>
                        </a:spcAft>
                        <a:buFont typeface="Arial" panose="020B0604020202020204" pitchFamily="34" charset="0"/>
                        <a:buChar char="•"/>
                      </a:pPr>
                      <a:r>
                        <a:rPr lang="fr-FR" sz="1000" dirty="0"/>
                        <a:t>Aggravation de l’inconfort thermique en zones plus urbaines telle que Varennes-sur-Allier.</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Malgré</a:t>
                      </a:r>
                      <a:r>
                        <a:rPr lang="fr-FR" sz="1000" baseline="0" dirty="0"/>
                        <a:t> le développement des EnR, un risque de dépendance encore forte aux énergies fossiles du fait de l’usage de la voiture individuelle.</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baseline="0" dirty="0"/>
                        <a:t>Un secteur résidentiel plus énergivore et un risque d’inconfort thermique croissant du fait du vieillissement du parc de logements.</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Un accroissement de la vulnérabilité énergétique des ménages du fait de la dépendance aux énergies fossiles et de l’augmentation de</a:t>
                      </a:r>
                      <a:r>
                        <a:rPr lang="fr-FR" sz="1000" baseline="0" dirty="0"/>
                        <a:t> leur coût.</a:t>
                      </a:r>
                      <a:endParaRPr lang="fr-FR" sz="1000" dirty="0"/>
                    </a:p>
                    <a:p>
                      <a:pPr marL="171450" indent="-171450" algn="just" defTabSz="685800" rtl="0" eaLnBrk="1" latinLnBrk="0" hangingPunct="1">
                        <a:spcAft>
                          <a:spcPts val="400"/>
                        </a:spcAft>
                        <a:buClr>
                          <a:srgbClr val="FF0000"/>
                        </a:buClr>
                        <a:buFont typeface="Arial" panose="020B0604020202020204" pitchFamily="34" charset="0"/>
                        <a:buChar char="•"/>
                      </a:pPr>
                      <a:r>
                        <a:rPr lang="fr-FR" sz="1000" baseline="0" dirty="0"/>
                        <a:t>La réduction des puits de séquestration carbone du fait de l’impact du réchauffement climatique sur la ressource en eau et les zones humides, la présence de forêt…</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baseline="0" dirty="0"/>
                        <a:t>Une augmentation de la production d’énergie renouvelable œuvrant pour l‘indépendance énergétique du territoire.</a:t>
                      </a:r>
                    </a:p>
                    <a:p>
                      <a:pPr marL="171450" indent="-171450" algn="just" defTabSz="685800" rtl="0" eaLnBrk="1" latinLnBrk="0" hangingPunct="1">
                        <a:spcAft>
                          <a:spcPts val="400"/>
                        </a:spcAft>
                        <a:buClr>
                          <a:schemeClr val="accent1"/>
                        </a:buClr>
                        <a:buFont typeface="Arial" panose="020B0604020202020204" pitchFamily="34" charset="0"/>
                        <a:buChar char="•"/>
                      </a:pPr>
                      <a:endParaRPr lang="fr-FR" sz="1000" dirty="0"/>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331045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153</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8544691" cy="482289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Bef>
                <a:spcPts val="1200"/>
              </a:spcBef>
            </a:pPr>
            <a:r>
              <a:rPr lang="fr-FR" dirty="0"/>
              <a:t>EVALUATION DES IMPACTS SUR LES RISQUES ET NUISANCES ENVIRONNEMENTALES</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r>
              <a:rPr lang="fr-FR" sz="1000" b="0" dirty="0">
                <a:solidFill>
                  <a:schemeClr val="tx1"/>
                </a:solidFill>
                <a:latin typeface="+mn-lt"/>
              </a:rPr>
              <a:t>Ce scénario ayant davantage une portée pédagogique qu’opérationnelle, il a servi à illustrer la nécessité d’engager le territoire dans une démarche de transition énergétique et à motiver le choix des élus dans la construction d’un PCAET ambitieux</a:t>
            </a:r>
            <a:r>
              <a:rPr lang="fr-FR" sz="1000" dirty="0">
                <a:latin typeface="Interstate-Regular"/>
                <a:ea typeface="Calibri" panose="020F0502020204030204" pitchFamily="34" charset="0"/>
                <a:cs typeface="Times New Roman" panose="02020603050405020304" pitchFamily="18" charset="0"/>
              </a:rPr>
              <a:t>.</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tendanciel</a:t>
            </a:r>
          </a:p>
        </p:txBody>
      </p:sp>
      <p:graphicFrame>
        <p:nvGraphicFramePr>
          <p:cNvPr id="7" name="Tableau 6"/>
          <p:cNvGraphicFramePr>
            <a:graphicFrameLocks noGrp="1"/>
          </p:cNvGraphicFramePr>
          <p:nvPr/>
        </p:nvGraphicFramePr>
        <p:xfrm>
          <a:off x="311971" y="1519219"/>
          <a:ext cx="8544692" cy="3196216"/>
        </p:xfrm>
        <a:graphic>
          <a:graphicData uri="http://schemas.openxmlformats.org/drawingml/2006/table">
            <a:tbl>
              <a:tblPr firstRow="1" bandRow="1">
                <a:tableStyleId>{5C22544A-7EE6-4342-B048-85BDC9FD1C3A}</a:tableStyleId>
              </a:tblPr>
              <a:tblGrid>
                <a:gridCol w="3741871">
                  <a:extLst>
                    <a:ext uri="{9D8B030D-6E8A-4147-A177-3AD203B41FA5}">
                      <a16:colId xmlns:a16="http://schemas.microsoft.com/office/drawing/2014/main" val="20000"/>
                    </a:ext>
                  </a:extLst>
                </a:gridCol>
                <a:gridCol w="4802821">
                  <a:extLst>
                    <a:ext uri="{9D8B030D-6E8A-4147-A177-3AD203B41FA5}">
                      <a16:colId xmlns:a16="http://schemas.microsoft.com/office/drawing/2014/main" val="20001"/>
                    </a:ext>
                  </a:extLst>
                </a:gridCol>
              </a:tblGrid>
              <a:tr h="234484">
                <a:tc>
                  <a:txBody>
                    <a:bodyPr/>
                    <a:lstStyle/>
                    <a:p>
                      <a:r>
                        <a:rPr lang="fr-FR" sz="1000" dirty="0"/>
                        <a:t>Scénario fil de l’eau</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2952376">
                <a:tc>
                  <a:txBody>
                    <a:bodyPr/>
                    <a:lstStyle/>
                    <a:p>
                      <a:pPr marL="171450" indent="-171450" algn="just">
                        <a:spcAft>
                          <a:spcPts val="400"/>
                        </a:spcAft>
                        <a:buSzPct val="100000"/>
                        <a:buFont typeface="Arial" panose="020B0604020202020204" pitchFamily="34" charset="0"/>
                        <a:buChar char="•"/>
                      </a:pPr>
                      <a:r>
                        <a:rPr lang="fr-FR" sz="1000" dirty="0"/>
                        <a:t>Un bâti ancien dont les problématiques d’isolation thermique ne permettent pas d’atténuer les nuisances sonores ressenties à proximité des infrastructures routières.</a:t>
                      </a:r>
                    </a:p>
                    <a:p>
                      <a:pPr marL="171450" marR="0" lvl="0" indent="-171450" algn="just" defTabSz="6858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fr-FR" sz="1000" dirty="0">
                          <a:solidFill>
                            <a:prstClr val="black"/>
                          </a:solidFill>
                        </a:rPr>
                        <a:t>Des risques naturels exceptionnels plus fréquents en raison des effets du changement climatique ;</a:t>
                      </a:r>
                    </a:p>
                    <a:p>
                      <a:pPr marL="171450" indent="-171450" algn="just">
                        <a:spcAft>
                          <a:spcPts val="400"/>
                        </a:spcAft>
                        <a:buFont typeface="Arial" panose="020B0604020202020204" pitchFamily="34" charset="0"/>
                        <a:buChar char="•"/>
                      </a:pPr>
                      <a:r>
                        <a:rPr lang="fr-FR" sz="1000" dirty="0"/>
                        <a:t>Des émissions de </a:t>
                      </a:r>
                      <a:r>
                        <a:rPr lang="fr-FR" sz="1000" dirty="0" err="1"/>
                        <a:t>Nox</a:t>
                      </a:r>
                      <a:r>
                        <a:rPr lang="fr-FR" sz="1000" dirty="0"/>
                        <a:t> liées aux transports de personnes constante voire croissante au regard du recours à l’autosolisme et du développement territorial</a:t>
                      </a:r>
                    </a:p>
                    <a:p>
                      <a:pPr marL="171450" indent="-171450" algn="just">
                        <a:spcAft>
                          <a:spcPts val="400"/>
                        </a:spcAft>
                        <a:buFont typeface="Arial" panose="020B0604020202020204" pitchFamily="34" charset="0"/>
                        <a:buChar char="•"/>
                      </a:pPr>
                      <a:r>
                        <a:rPr lang="fr-FR" sz="1000" dirty="0"/>
                        <a:t>Des émissions polluantes liées aux chauffages domestiques toujours conséquentes du fait de la mauvaise performance des systèmes de chauffage et du vieillissement du parc de logements et d’un besoin accrue en énergie pour chauffer les surfaces</a:t>
                      </a:r>
                    </a:p>
                    <a:p>
                      <a:pPr marL="171450" indent="-171450" algn="just">
                        <a:spcAft>
                          <a:spcPts val="400"/>
                        </a:spcAft>
                        <a:buFont typeface="Arial" panose="020B0604020202020204" pitchFamily="34" charset="0"/>
                        <a:buChar char="•"/>
                      </a:pPr>
                      <a:r>
                        <a:rPr lang="fr-FR" sz="1000" dirty="0"/>
                        <a:t>Des émissions et pollutions agricoles constantes</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Des</a:t>
                      </a:r>
                      <a:r>
                        <a:rPr lang="fr-FR" sz="1000" baseline="0" dirty="0"/>
                        <a:t> r</a:t>
                      </a:r>
                      <a:r>
                        <a:rPr lang="fr-FR" sz="1000" dirty="0"/>
                        <a:t>isques naturels aggravés par le changement climatique entraînant à terme la dégradation voire la destruction des milieux naturels, des équipements, et des habitations </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Emergence</a:t>
                      </a:r>
                      <a:r>
                        <a:rPr lang="fr-FR" sz="1000" baseline="0" dirty="0"/>
                        <a:t> du risque de feux de forêt du fait de la mutation des espaces forestiers et des phénomènes accrus de sècheresses en périodes estivales</a:t>
                      </a:r>
                    </a:p>
                    <a:p>
                      <a:pPr marL="171450" marR="0" lvl="0" indent="-171450" algn="just" defTabSz="685800" rtl="0" eaLnBrk="1" fontAlgn="auto" latinLnBrk="0" hangingPunct="1">
                        <a:lnSpc>
                          <a:spcPct val="100000"/>
                        </a:lnSpc>
                        <a:spcBef>
                          <a:spcPts val="0"/>
                        </a:spcBef>
                        <a:spcAft>
                          <a:spcPts val="400"/>
                        </a:spcAft>
                        <a:buClr>
                          <a:srgbClr val="FF0000"/>
                        </a:buClr>
                        <a:buSzTx/>
                        <a:buFont typeface="Arial" panose="020B0604020202020204" pitchFamily="34" charset="0"/>
                        <a:buChar char="•"/>
                        <a:tabLst/>
                        <a:defRPr/>
                      </a:pPr>
                      <a:r>
                        <a:rPr lang="fr-FR" sz="1000" dirty="0"/>
                        <a:t>Des risques technologiques pouvant survenir plus fréquemment en raison de l’augmentation de la fréquence et de l’intensité des risques naturels.</a:t>
                      </a:r>
                      <a:endParaRPr lang="fr-FR" sz="1000" baseline="0" dirty="0"/>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Secteur résidentiel et des transports de plus en plus émetteurs de gaz à effet de serre et de polluants atmosphériques, dégradant la qualité de l'air</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Des</a:t>
                      </a:r>
                      <a:r>
                        <a:rPr lang="fr-FR" sz="1000" baseline="0" dirty="0"/>
                        <a:t> pollutions d’origine agricole constantes pouvant continuer voir aggraver l‘état des milieux naturels et leur vulnérabilité (eutrophisation notamment)</a:t>
                      </a:r>
                      <a:endParaRPr lang="fr-FR" sz="1000" dirty="0"/>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818119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10C8737D-E6A4-40F0-9518-5D54541B550F}"/>
              </a:ext>
            </a:extLst>
          </p:cNvPr>
          <p:cNvSpPr txBox="1">
            <a:spLocks/>
          </p:cNvSpPr>
          <p:nvPr/>
        </p:nvSpPr>
        <p:spPr>
          <a:xfrm>
            <a:off x="4669863" y="1250246"/>
            <a:ext cx="4186800" cy="5042978"/>
          </a:xfrm>
          <a:prstGeom prst="rect">
            <a:avLst/>
          </a:prstGeom>
          <a:no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
                <a:srgbClr val="0989B1"/>
              </a:buClr>
              <a:buSzPct val="80000"/>
            </a:pPr>
            <a:endParaRPr lang="fr-FR" sz="100" dirty="0"/>
          </a:p>
          <a:p>
            <a:pPr algn="just">
              <a:spcBef>
                <a:spcPts val="300"/>
              </a:spcBef>
              <a:buClr>
                <a:srgbClr val="0989B1"/>
              </a:buClr>
              <a:buSzPct val="80000"/>
            </a:pPr>
            <a:r>
              <a:rPr lang="fr-FR" sz="1000" b="0" dirty="0">
                <a:solidFill>
                  <a:schemeClr val="tx1"/>
                </a:solidFill>
                <a:latin typeface="+mn-lt"/>
              </a:rPr>
              <a:t>réduire de 30% les Gaz à Effet de Serre, d’origine énergétique et non énergétique à l’horizon 2030 par rapport aux émissions de 2015 en s’attaquant prioritairement aux transports, bâtiment, agriculture et industrie. Ainsi, en appliquant cet objectif au territoire sur la base des émissions estimées pour le territoire en 2015 (613 ktCO2e), le niveau d’émissions de GES obtenu pour l’année 2030 est estimé à 429 ktCO2e.</a:t>
            </a:r>
          </a:p>
          <a:p>
            <a:pPr algn="just">
              <a:spcBef>
                <a:spcPts val="1200"/>
              </a:spcBef>
              <a:buClr>
                <a:srgbClr val="0989B1"/>
              </a:buClr>
              <a:buSzPct val="80000"/>
            </a:pPr>
            <a:r>
              <a:rPr lang="fr-FR" dirty="0"/>
              <a:t>EVALUATION DES IMPACTS SUR LE PAYSAGE ET LE CADRE DE VIE </a:t>
            </a:r>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sz="100" dirty="0"/>
          </a:p>
          <a:p>
            <a:pPr algn="just">
              <a:buClr>
                <a:srgbClr val="0989B1"/>
              </a:buClr>
              <a:buSzPct val="80000"/>
            </a:pPr>
            <a:r>
              <a:rPr lang="fr-FR" dirty="0"/>
              <a:t>EVALUATION DES IMPACTS SUR LA BIODIVERSITE ET LA TVB</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154</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PRINCIPE/SYNTHESE DU SCENARIO</a:t>
            </a:r>
          </a:p>
          <a:p>
            <a:pPr marL="0" indent="0" algn="just">
              <a:buNone/>
            </a:pPr>
            <a:r>
              <a:rPr lang="fr-FR" sz="1000" b="0" dirty="0">
                <a:solidFill>
                  <a:schemeClr val="tx1"/>
                </a:solidFill>
                <a:latin typeface="+mn-lt"/>
              </a:rPr>
              <a:t>Le scénario réglementaire constitue la prise en compte des objectifs réglementaires en matière de climat et d’énergie sans considérer les incidences que ceux-ci pourraient engendrer sur l’environnement.</a:t>
            </a:r>
          </a:p>
          <a:p>
            <a:pPr marL="0" indent="0" algn="just">
              <a:buNone/>
            </a:pPr>
            <a:r>
              <a:rPr lang="fr-FR" sz="1000" b="0" dirty="0">
                <a:solidFill>
                  <a:schemeClr val="tx1"/>
                </a:solidFill>
                <a:latin typeface="+mn-lt"/>
              </a:rPr>
              <a:t>Ce scénario s’appuie sur les objectifs théoriques nationaux et régionaux issus de la loi relative à la transition énergétique pour la croissance verte (TEPCV) ainsi que du Schéma Régional d’Aménagement, de Développement Durable et d’Égalité des Territoires (SRADDET) et de la Stratégie Nationale Bas-Carbone (SNBC). </a:t>
            </a:r>
          </a:p>
          <a:p>
            <a:pPr marL="0" indent="0" algn="just">
              <a:buNone/>
            </a:pPr>
            <a:r>
              <a:rPr lang="fr-FR" sz="1000" b="0" dirty="0">
                <a:solidFill>
                  <a:schemeClr val="tx1"/>
                </a:solidFill>
                <a:latin typeface="+mn-lt"/>
              </a:rPr>
              <a:t>Dans ce cadre, il s’agit de : </a:t>
            </a:r>
          </a:p>
          <a:p>
            <a:pPr algn="just">
              <a:spcBef>
                <a:spcPts val="300"/>
              </a:spcBef>
              <a:buClr>
                <a:srgbClr val="0989B1"/>
              </a:buClr>
              <a:buSzPct val="80000"/>
            </a:pPr>
            <a:r>
              <a:rPr lang="fr-FR" sz="1000" b="0" dirty="0">
                <a:solidFill>
                  <a:schemeClr val="tx1"/>
                </a:solidFill>
                <a:latin typeface="+mn-lt"/>
              </a:rPr>
              <a:t>réduire la consommation énergétique finale de 50 % en 2050 par rapport à la référence 2012 en visant un objectif intermédiaire de 20 % en 2030, soit pour le territoire communautaire des consommations pour l’année 2050 estimés à 649 </a:t>
            </a:r>
            <a:r>
              <a:rPr lang="fr-FR" sz="1000" b="0" dirty="0" err="1">
                <a:solidFill>
                  <a:schemeClr val="tx1"/>
                </a:solidFill>
                <a:latin typeface="+mn-lt"/>
              </a:rPr>
              <a:t>GWh</a:t>
            </a:r>
            <a:r>
              <a:rPr lang="fr-FR" sz="1000" b="0" dirty="0">
                <a:solidFill>
                  <a:schemeClr val="tx1"/>
                </a:solidFill>
                <a:latin typeface="+mn-lt"/>
              </a:rPr>
              <a:t> au lieu de 1 298 </a:t>
            </a:r>
            <a:r>
              <a:rPr lang="fr-FR" sz="1000" b="0" dirty="0" err="1">
                <a:solidFill>
                  <a:schemeClr val="tx1"/>
                </a:solidFill>
                <a:latin typeface="+mn-lt"/>
              </a:rPr>
              <a:t>GWh</a:t>
            </a:r>
            <a:r>
              <a:rPr lang="fr-FR" sz="1000" b="0" dirty="0">
                <a:solidFill>
                  <a:schemeClr val="tx1"/>
                </a:solidFill>
                <a:latin typeface="+mn-lt"/>
              </a:rPr>
              <a:t> en 2012 ;</a:t>
            </a:r>
          </a:p>
          <a:p>
            <a:pPr algn="just">
              <a:spcBef>
                <a:spcPts val="300"/>
              </a:spcBef>
              <a:buClr>
                <a:srgbClr val="0989B1"/>
              </a:buClr>
              <a:buSzPct val="80000"/>
            </a:pPr>
            <a:r>
              <a:rPr lang="fr-FR" sz="1000" b="0" dirty="0">
                <a:solidFill>
                  <a:schemeClr val="tx1"/>
                </a:solidFill>
                <a:latin typeface="+mn-lt"/>
              </a:rPr>
              <a:t>réduire la consommation énergétique finale de l’ensemble des secteurs de 15% en 2030 par rapport à la référence 2015, soit une réduction de 23% de la consommation par habitant. Ainsi, en appliquant ces objectifs sectoriels au territoire sur la base des consommations du territoire en 2015 (1132 </a:t>
            </a:r>
            <a:r>
              <a:rPr lang="fr-FR" sz="1000" b="0" dirty="0" err="1">
                <a:solidFill>
                  <a:schemeClr val="tx1"/>
                </a:solidFill>
                <a:latin typeface="+mn-lt"/>
              </a:rPr>
              <a:t>GWh</a:t>
            </a:r>
            <a:r>
              <a:rPr lang="fr-FR" sz="1000" b="0" dirty="0">
                <a:solidFill>
                  <a:schemeClr val="tx1"/>
                </a:solidFill>
                <a:latin typeface="+mn-lt"/>
              </a:rPr>
              <a:t>), « l’objectif cadre » de consommations pour l’année 2030 est estimé à 983 </a:t>
            </a:r>
            <a:r>
              <a:rPr lang="fr-FR" sz="1000" b="0" dirty="0" err="1">
                <a:solidFill>
                  <a:schemeClr val="tx1"/>
                </a:solidFill>
                <a:latin typeface="+mn-lt"/>
              </a:rPr>
              <a:t>GWh</a:t>
            </a:r>
            <a:r>
              <a:rPr lang="fr-FR" sz="1000" b="0" dirty="0">
                <a:solidFill>
                  <a:schemeClr val="tx1"/>
                </a:solidFill>
                <a:latin typeface="+mn-lt"/>
              </a:rPr>
              <a:t> ;</a:t>
            </a:r>
          </a:p>
          <a:p>
            <a:pPr algn="just">
              <a:spcBef>
                <a:spcPts val="300"/>
              </a:spcBef>
              <a:buClr>
                <a:srgbClr val="0989B1"/>
              </a:buClr>
              <a:buSzPct val="80000"/>
            </a:pPr>
            <a:r>
              <a:rPr lang="fr-FR" sz="1000" b="0" dirty="0">
                <a:solidFill>
                  <a:schemeClr val="tx1"/>
                </a:solidFill>
                <a:latin typeface="+mn-lt"/>
              </a:rPr>
              <a:t>porter la part des énergies renouvelables à 23 % de la consommation finale brute d’énergie en 2020 et à 32 % de la consommation finale brute d’énergie en 2030 ;</a:t>
            </a:r>
          </a:p>
          <a:p>
            <a:pPr algn="just">
              <a:spcBef>
                <a:spcPts val="300"/>
              </a:spcBef>
              <a:buClr>
                <a:srgbClr val="0989B1"/>
              </a:buClr>
              <a:buSzPct val="80000"/>
            </a:pPr>
            <a:r>
              <a:rPr lang="fr-FR" sz="1000" b="0" dirty="0">
                <a:solidFill>
                  <a:schemeClr val="tx1"/>
                </a:solidFill>
                <a:latin typeface="+mn-lt"/>
              </a:rPr>
              <a:t>augmenter de 54% à horizon 2050 la production d’énergie renouvelable (électriques et thermiques) en accompagnant les projets de production d’énergies renouvelables et en s’appuyant sur les potentiels de chaque territoire ;</a:t>
            </a:r>
          </a:p>
          <a:p>
            <a:pPr algn="just">
              <a:spcBef>
                <a:spcPts val="300"/>
              </a:spcBef>
              <a:buClr>
                <a:srgbClr val="0989B1"/>
              </a:buClr>
              <a:buSzPct val="80000"/>
            </a:pPr>
            <a:r>
              <a:rPr lang="fr-FR" sz="1000" b="0" dirty="0">
                <a:solidFill>
                  <a:schemeClr val="tx1"/>
                </a:solidFill>
                <a:latin typeface="+mn-lt"/>
              </a:rPr>
              <a:t>passer de 19% en 2015 à 36% en 2030 d’énergie renouvelable locale en lien avec les stratégies de réduction des consommations énergétiques</a:t>
            </a:r>
          </a:p>
          <a:p>
            <a:pPr algn="just">
              <a:spcBef>
                <a:spcPts val="300"/>
              </a:spcBef>
              <a:buClr>
                <a:srgbClr val="0989B1"/>
              </a:buClr>
              <a:buSzPct val="80000"/>
            </a:pPr>
            <a:r>
              <a:rPr lang="fr-FR" sz="1000" b="0" dirty="0">
                <a:solidFill>
                  <a:schemeClr val="tx1"/>
                </a:solidFill>
                <a:latin typeface="+mn-lt"/>
              </a:rPr>
              <a:t>réduire les émissions de gaz à effet de serre de 40 % entre 1990 et 2030 et diviser par quatre les émissions de gaz à effet de serre entre 1990 et 2050 (facteur 4) ;</a:t>
            </a: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réglementaire</a:t>
            </a:r>
          </a:p>
        </p:txBody>
      </p:sp>
      <p:graphicFrame>
        <p:nvGraphicFramePr>
          <p:cNvPr id="6" name="Tableau 5"/>
          <p:cNvGraphicFramePr>
            <a:graphicFrameLocks noGrp="1"/>
          </p:cNvGraphicFramePr>
          <p:nvPr/>
        </p:nvGraphicFramePr>
        <p:xfrm>
          <a:off x="4741581" y="2537295"/>
          <a:ext cx="4186800" cy="2468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Le développement des EnR pourrait porter atteinte aux paysages et au cadre de vie du territoire </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La diminution des consommations suppose la mise en place de rénovations énergétiques qui pourront porter atteinte à la qualité architecturale du territoire </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kern="1200" dirty="0">
                          <a:solidFill>
                            <a:schemeClr val="dk1"/>
                          </a:solidFill>
                          <a:latin typeface="+mn-lt"/>
                          <a:ea typeface="+mn-ea"/>
                          <a:cs typeface="+mn-cs"/>
                        </a:rPr>
                        <a:t>La réduction des émissions de GES et des polluants induits pourrait participer à une </a:t>
                      </a:r>
                      <a:r>
                        <a:rPr lang="fr-FR" sz="1000" kern="1200" baseline="0" dirty="0">
                          <a:solidFill>
                            <a:schemeClr val="dk1"/>
                          </a:solidFill>
                          <a:latin typeface="+mn-lt"/>
                          <a:ea typeface="+mn-ea"/>
                          <a:cs typeface="+mn-cs"/>
                        </a:rPr>
                        <a:t>réduction du phénomène de noircissement des façades patrimoniales au sein des secteurs urbanisés</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kern="1200" baseline="0" dirty="0">
                          <a:solidFill>
                            <a:schemeClr val="dk1"/>
                          </a:solidFill>
                          <a:latin typeface="+mn-lt"/>
                          <a:ea typeface="+mn-ea"/>
                          <a:cs typeface="+mn-cs"/>
                        </a:rPr>
                        <a:t>La réduction des émissions de GES pourra se traduire par un encouragement au report modal en particulier un développement des mobilités actives ce qui pourrait être un vecteur de découverte du patrimoine bâti et naturel dans une ambiance plus apaisée. </a:t>
                      </a:r>
                      <a:endParaRPr lang="fr-FR" sz="1000" kern="1200" dirty="0">
                        <a:solidFill>
                          <a:schemeClr val="dk1"/>
                        </a:solidFill>
                        <a:latin typeface="+mn-lt"/>
                        <a:ea typeface="+mn-ea"/>
                        <a:cs typeface="+mn-cs"/>
                      </a:endParaRP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8" name="Tableau 7"/>
          <p:cNvGraphicFramePr>
            <a:graphicFrameLocks noGrp="1"/>
          </p:cNvGraphicFramePr>
          <p:nvPr/>
        </p:nvGraphicFramePr>
        <p:xfrm>
          <a:off x="4741581" y="5415957"/>
          <a:ext cx="4186800" cy="7924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dirty="0"/>
                        <a:t>Le développement des EnR pourrait porter atteinte aux milieux naturels et espèces s’y épanouissant</a:t>
                      </a:r>
                      <a:r>
                        <a:rPr lang="fr-FR" sz="1000" kern="1200" baseline="0" dirty="0">
                          <a:solidFill>
                            <a:schemeClr val="dk1"/>
                          </a:solidFill>
                          <a:latin typeface="+mn-lt"/>
                          <a:ea typeface="+mn-ea"/>
                          <a:cs typeface="+mn-cs"/>
                        </a:rPr>
                        <a:t> via la consommation d’espaces induite</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86284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10C8737D-E6A4-40F0-9518-5D54541B550F}"/>
              </a:ext>
            </a:extLst>
          </p:cNvPr>
          <p:cNvSpPr txBox="1">
            <a:spLocks/>
          </p:cNvSpPr>
          <p:nvPr/>
        </p:nvSpPr>
        <p:spPr>
          <a:xfrm>
            <a:off x="4669863" y="1250246"/>
            <a:ext cx="4186800" cy="5042978"/>
          </a:xfrm>
          <a:prstGeom prst="rect">
            <a:avLst/>
          </a:prstGeom>
          <a:no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0989B1"/>
              </a:buClr>
              <a:buSzPct val="80000"/>
              <a:buNone/>
            </a:pPr>
            <a:endParaRPr lang="fr-FR" dirty="0"/>
          </a:p>
          <a:p>
            <a:pPr marL="0" indent="0" algn="just">
              <a:buClr>
                <a:srgbClr val="0989B1"/>
              </a:buClr>
              <a:buSzPct val="80000"/>
              <a:buNone/>
            </a:pPr>
            <a:endParaRPr lang="fr-FR" dirty="0"/>
          </a:p>
          <a:p>
            <a:pPr algn="just">
              <a:spcBef>
                <a:spcPts val="1800"/>
              </a:spcBef>
              <a:buClr>
                <a:srgbClr val="0989B1"/>
              </a:buClr>
              <a:buSzPct val="80000"/>
            </a:pPr>
            <a:r>
              <a:rPr lang="fr-FR" dirty="0"/>
              <a:t>EVALUATION DES IMPACTS SUR LES RISQUES ET NUISANCES ENVIRONNEMENTALES</a:t>
            </a:r>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155</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a:p>
            <a:pPr algn="just"/>
            <a:endParaRPr lang="fr-FR" dirty="0"/>
          </a:p>
          <a:p>
            <a:pPr algn="just"/>
            <a:endParaRPr lang="fr-FR" dirty="0"/>
          </a:p>
          <a:p>
            <a:pPr algn="just"/>
            <a:endParaRPr lang="fr-FR" dirty="0"/>
          </a:p>
          <a:p>
            <a:pPr algn="just"/>
            <a:r>
              <a:rPr lang="fr-FR" dirty="0"/>
              <a:t>EVALUATION DES IMPACTS SUR LA RESSOURCE EN EAU</a:t>
            </a:r>
          </a:p>
          <a:p>
            <a:pPr marL="0" indent="0" algn="just">
              <a:spcBef>
                <a:spcPts val="300"/>
              </a:spcBef>
              <a:buClr>
                <a:srgbClr val="0989B1"/>
              </a:buClr>
              <a:buSzPct val="80000"/>
              <a:buNone/>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algn="just">
              <a:buClr>
                <a:srgbClr val="0989B1"/>
              </a:buClr>
              <a:buSzPct val="80000"/>
            </a:pPr>
            <a:r>
              <a:rPr lang="fr-FR" dirty="0"/>
              <a:t>EVALUATION DES IMPACTS SUR LA GESTION DES DECHETS</a:t>
            </a:r>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dirty="0"/>
          </a:p>
          <a:p>
            <a:pPr algn="just">
              <a:buClr>
                <a:srgbClr val="0989B1"/>
              </a:buClr>
              <a:buSzPct val="80000"/>
            </a:pPr>
            <a:endParaRPr lang="fr-FR" sz="200" dirty="0"/>
          </a:p>
          <a:p>
            <a:pPr algn="just">
              <a:spcBef>
                <a:spcPts val="600"/>
              </a:spcBef>
            </a:pPr>
            <a:r>
              <a:rPr lang="fr-FR" dirty="0"/>
              <a:t>EVALUATION DES IMPACTS SUR LES PERFORMANCES ÉNERGÉTIQUES ET ÉMISSIONS DE GES</a:t>
            </a:r>
          </a:p>
          <a:p>
            <a:pPr marL="0" indent="0" algn="just">
              <a:buNone/>
            </a:pPr>
            <a:endParaRPr lang="fr-FR" sz="800" i="1" dirty="0">
              <a:solidFill>
                <a:schemeClr val="tx1"/>
              </a:solidFill>
            </a:endParaRPr>
          </a:p>
          <a:p>
            <a:pPr marL="0" indent="0" algn="just">
              <a:buNone/>
            </a:pPr>
            <a:endParaRPr lang="fr-FR" sz="800" b="0" dirty="0">
              <a:solidFill>
                <a:schemeClr val="tx1"/>
              </a:solidFill>
            </a:endParaRPr>
          </a:p>
          <a:p>
            <a:pPr algn="just">
              <a:buClr>
                <a:srgbClr val="0989B1"/>
              </a:buClr>
              <a:buSzPct val="80000"/>
            </a:pPr>
            <a:endParaRPr lang="fr-FR" dirty="0"/>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réglementaire</a:t>
            </a:r>
          </a:p>
        </p:txBody>
      </p:sp>
      <p:graphicFrame>
        <p:nvGraphicFramePr>
          <p:cNvPr id="6" name="Tableau 5"/>
          <p:cNvGraphicFramePr>
            <a:graphicFrameLocks noGrp="1"/>
          </p:cNvGraphicFramePr>
          <p:nvPr/>
        </p:nvGraphicFramePr>
        <p:xfrm>
          <a:off x="311971" y="2505969"/>
          <a:ext cx="4186800" cy="944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La réduction drastique des émissions de gaz à effet de serre permettra de limiter les conséquences attendues sur la ressource en eau, notamment sa raréfaction et sa moindre qualité.</a:t>
                      </a:r>
                      <a:endParaRPr lang="fr-FR" sz="1000" baseline="0" dirty="0"/>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8" name="Tableau 7"/>
          <p:cNvGraphicFramePr>
            <a:graphicFrameLocks noGrp="1"/>
          </p:cNvGraphicFramePr>
          <p:nvPr/>
        </p:nvGraphicFramePr>
        <p:xfrm>
          <a:off x="311971" y="3895220"/>
          <a:ext cx="4186800" cy="944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0" indent="0" algn="just" defTabSz="685800" rtl="0" eaLnBrk="1" latinLnBrk="0" hangingPunct="1">
                        <a:spcAft>
                          <a:spcPts val="400"/>
                        </a:spcAft>
                        <a:buClr>
                          <a:srgbClr val="FF0000"/>
                        </a:buClr>
                        <a:buFont typeface="Arial" panose="020B0604020202020204" pitchFamily="34" charset="0"/>
                        <a:buNone/>
                      </a:pPr>
                      <a:r>
                        <a:rPr lang="fr-FR" sz="1000" kern="1200" dirty="0">
                          <a:solidFill>
                            <a:schemeClr val="dk1"/>
                          </a:solidFill>
                          <a:latin typeface="+mn-lt"/>
                          <a:ea typeface="+mn-ea"/>
                          <a:cs typeface="+mn-cs"/>
                        </a:rPr>
                        <a:t>Une</a:t>
                      </a:r>
                      <a:r>
                        <a:rPr lang="fr-FR" sz="1000" kern="1200" baseline="0" dirty="0">
                          <a:solidFill>
                            <a:schemeClr val="dk1"/>
                          </a:solidFill>
                          <a:latin typeface="+mn-lt"/>
                          <a:ea typeface="+mn-ea"/>
                          <a:cs typeface="+mn-cs"/>
                        </a:rPr>
                        <a:t> vigilance devra être apportée dans la mobilisation et le déploiement local de filière de gestion des déchets issus des installations de production d’énergie renouvelable (en particulier (photovoltaïque).</a:t>
                      </a:r>
                      <a:endParaRPr lang="fr-FR" sz="1000" kern="1200" dirty="0">
                        <a:solidFill>
                          <a:schemeClr val="dk1"/>
                        </a:solidFill>
                        <a:latin typeface="+mn-lt"/>
                        <a:ea typeface="+mn-ea"/>
                        <a:cs typeface="+mn-cs"/>
                      </a:endParaRP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9" name="Tableau 8"/>
          <p:cNvGraphicFramePr>
            <a:graphicFrameLocks noGrp="1"/>
          </p:cNvGraphicFramePr>
          <p:nvPr/>
        </p:nvGraphicFramePr>
        <p:xfrm>
          <a:off x="311971" y="5430089"/>
          <a:ext cx="4186800" cy="7924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kern="1200" dirty="0">
                          <a:solidFill>
                            <a:schemeClr val="dk1"/>
                          </a:solidFill>
                          <a:latin typeface="+mn-lt"/>
                          <a:ea typeface="+mn-ea"/>
                          <a:cs typeface="+mn-cs"/>
                        </a:rPr>
                        <a:t>La diminution globale des consommations énergétiques permettra une réduction du recours aux énergies fossiles et émissions de GES induites.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0" name="Tableau 9"/>
          <p:cNvGraphicFramePr>
            <a:graphicFrameLocks noGrp="1"/>
          </p:cNvGraphicFramePr>
          <p:nvPr/>
        </p:nvGraphicFramePr>
        <p:xfrm>
          <a:off x="4683294" y="2308230"/>
          <a:ext cx="4186800" cy="1960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Une forte baisse des émissions de gaz à effet de serre devrait permettre de réduire/ralentir</a:t>
                      </a:r>
                      <a:r>
                        <a:rPr lang="fr-FR" sz="1000" baseline="0" dirty="0"/>
                        <a:t> les effets du changement climatique</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De même, une moindre hausse des températures permettra de limiter les effets de chaleur en période estivale et éviter les conséquences parfois désastreuses des canicules.</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La diminution des consommations énergétiques implique un passage vers des mobilités plus durables et la transition de tous les acteurs du territoire vers des process plus sobres et </a:t>
                      </a:r>
                      <a:r>
                        <a:rPr lang="fr-FR" sz="1000" dirty="0" err="1"/>
                        <a:t>décarbonés</a:t>
                      </a:r>
                      <a:r>
                        <a:rPr lang="fr-FR" sz="1000" dirty="0"/>
                        <a:t>. Ainsi, la concentration de polluants atmosphériques devrait diminuer.</a:t>
                      </a:r>
                      <a:endParaRPr lang="fr-FR" sz="1000" kern="1200" dirty="0">
                        <a:solidFill>
                          <a:schemeClr val="dk1"/>
                        </a:solidFill>
                        <a:latin typeface="+mn-lt"/>
                        <a:ea typeface="+mn-ea"/>
                        <a:cs typeface="+mn-cs"/>
                      </a:endParaRP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3" name="Tableau 12"/>
          <p:cNvGraphicFramePr>
            <a:graphicFrameLocks noGrp="1"/>
          </p:cNvGraphicFramePr>
          <p:nvPr/>
        </p:nvGraphicFramePr>
        <p:xfrm>
          <a:off x="311971" y="1250246"/>
          <a:ext cx="4186800" cy="90424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b="0" kern="1200" dirty="0">
                          <a:solidFill>
                            <a:schemeClr val="dk1"/>
                          </a:solidFill>
                          <a:latin typeface="+mn-lt"/>
                          <a:ea typeface="+mn-ea"/>
                          <a:cs typeface="+mn-cs"/>
                        </a:rPr>
                        <a:t>La maîtrise de l’énergie et des émissions de GES pourrait limiter les effets du réchauffement climatique sur les milieux naturels</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b="0" kern="1200" dirty="0">
                          <a:solidFill>
                            <a:schemeClr val="dk1"/>
                          </a:solidFill>
                          <a:latin typeface="+mn-lt"/>
                          <a:ea typeface="+mn-ea"/>
                          <a:cs typeface="+mn-cs"/>
                        </a:rPr>
                        <a:t>La réduction des émissions de GES et des polluants atmosphériques induits pourra participer à l’amélioration de la qualité</a:t>
                      </a:r>
                      <a:r>
                        <a:rPr lang="fr-FR" sz="1000" b="0" kern="1200" baseline="0" dirty="0">
                          <a:solidFill>
                            <a:schemeClr val="dk1"/>
                          </a:solidFill>
                          <a:latin typeface="+mn-lt"/>
                          <a:ea typeface="+mn-ea"/>
                          <a:cs typeface="+mn-cs"/>
                        </a:rPr>
                        <a:t> des milieux naturels (limitation de l’acidification des milieux…)</a:t>
                      </a:r>
                      <a:endParaRPr lang="fr-FR" sz="1000" b="0" kern="1200" dirty="0">
                        <a:solidFill>
                          <a:schemeClr val="dk1"/>
                        </a:solidFill>
                        <a:latin typeface="+mn-lt"/>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4" name="Tableau 13"/>
          <p:cNvGraphicFramePr>
            <a:graphicFrameLocks noGrp="1"/>
          </p:cNvGraphicFramePr>
          <p:nvPr/>
        </p:nvGraphicFramePr>
        <p:xfrm>
          <a:off x="4683294" y="1250246"/>
          <a:ext cx="4186800" cy="39624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b="0" kern="1200" dirty="0">
                          <a:solidFill>
                            <a:schemeClr val="dk1"/>
                          </a:solidFill>
                          <a:latin typeface="+mn-lt"/>
                          <a:ea typeface="+mn-ea"/>
                          <a:cs typeface="+mn-cs"/>
                        </a:rPr>
                        <a:t>Le développement des EnR permettra de réduire l'utilisation des énergies fossiles et émissions de GES induites.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780833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10C8737D-E6A4-40F0-9518-5D54541B550F}"/>
              </a:ext>
            </a:extLst>
          </p:cNvPr>
          <p:cNvSpPr txBox="1">
            <a:spLocks/>
          </p:cNvSpPr>
          <p:nvPr/>
        </p:nvSpPr>
        <p:spPr>
          <a:xfrm>
            <a:off x="4669863" y="1250246"/>
            <a:ext cx="4186800" cy="5042978"/>
          </a:xfrm>
          <a:prstGeom prst="rect">
            <a:avLst/>
          </a:prstGeom>
          <a:no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156</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8544692"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PRINCIPE/SYNTHESE DU SCENARIO</a:t>
            </a:r>
          </a:p>
          <a:p>
            <a:pPr marL="0" indent="0" algn="just">
              <a:buNone/>
            </a:pPr>
            <a:r>
              <a:rPr lang="fr-FR" sz="1000" b="0" dirty="0">
                <a:solidFill>
                  <a:schemeClr val="tx1"/>
                </a:solidFill>
                <a:latin typeface="+mn-lt"/>
              </a:rPr>
              <a:t>Ce scénario correspond au potentiel maximum atteignable par le territoire, en termes d’actions sur l’air, l’énergie et le climat via une maîtrise optimale de l’énergie. </a:t>
            </a:r>
          </a:p>
          <a:p>
            <a:pPr marL="0" indent="0" algn="just">
              <a:buNone/>
            </a:pPr>
            <a:r>
              <a:rPr lang="fr-FR" sz="1000" b="0" dirty="0">
                <a:solidFill>
                  <a:schemeClr val="tx1"/>
                </a:solidFill>
                <a:latin typeface="+mn-lt"/>
              </a:rPr>
              <a:t>Le potentiel maximal de maîtrise de l’énergie à population constante est synthétisé dans le tableau ci-après.</a:t>
            </a: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 maîtrise de l’énergie (MDE) »</a:t>
            </a:r>
          </a:p>
        </p:txBody>
      </p:sp>
      <p:graphicFrame>
        <p:nvGraphicFramePr>
          <p:cNvPr id="4" name="Tableau 3"/>
          <p:cNvGraphicFramePr>
            <a:graphicFrameLocks noGrp="1"/>
          </p:cNvGraphicFramePr>
          <p:nvPr/>
        </p:nvGraphicFramePr>
        <p:xfrm>
          <a:off x="311971" y="2138113"/>
          <a:ext cx="8544692" cy="4233773"/>
        </p:xfrm>
        <a:graphic>
          <a:graphicData uri="http://schemas.openxmlformats.org/drawingml/2006/table">
            <a:tbl>
              <a:tblPr firstRow="1" firstCol="1" bandRow="1">
                <a:tableStyleId>{00A15C55-8517-42AA-B614-E9B94910E393}</a:tableStyleId>
              </a:tblPr>
              <a:tblGrid>
                <a:gridCol w="781723">
                  <a:extLst>
                    <a:ext uri="{9D8B030D-6E8A-4147-A177-3AD203B41FA5}">
                      <a16:colId xmlns:a16="http://schemas.microsoft.com/office/drawing/2014/main" val="20000"/>
                    </a:ext>
                  </a:extLst>
                </a:gridCol>
                <a:gridCol w="878541">
                  <a:extLst>
                    <a:ext uri="{9D8B030D-6E8A-4147-A177-3AD203B41FA5}">
                      <a16:colId xmlns:a16="http://schemas.microsoft.com/office/drawing/2014/main" val="20001"/>
                    </a:ext>
                  </a:extLst>
                </a:gridCol>
                <a:gridCol w="1111624">
                  <a:extLst>
                    <a:ext uri="{9D8B030D-6E8A-4147-A177-3AD203B41FA5}">
                      <a16:colId xmlns:a16="http://schemas.microsoft.com/office/drawing/2014/main" val="20002"/>
                    </a:ext>
                  </a:extLst>
                </a:gridCol>
                <a:gridCol w="753035">
                  <a:extLst>
                    <a:ext uri="{9D8B030D-6E8A-4147-A177-3AD203B41FA5}">
                      <a16:colId xmlns:a16="http://schemas.microsoft.com/office/drawing/2014/main" val="20003"/>
                    </a:ext>
                  </a:extLst>
                </a:gridCol>
                <a:gridCol w="5019769">
                  <a:extLst>
                    <a:ext uri="{9D8B030D-6E8A-4147-A177-3AD203B41FA5}">
                      <a16:colId xmlns:a16="http://schemas.microsoft.com/office/drawing/2014/main" val="20004"/>
                    </a:ext>
                  </a:extLst>
                </a:gridCol>
              </a:tblGrid>
              <a:tr h="298518">
                <a:tc>
                  <a:txBody>
                    <a:bodyPr/>
                    <a:lstStyle/>
                    <a:p>
                      <a:pPr marL="0" algn="ctr" defTabSz="685800" rtl="0" eaLnBrk="1" latinLnBrk="0" hangingPunct="1">
                        <a:spcAft>
                          <a:spcPts val="0"/>
                        </a:spcAft>
                      </a:pPr>
                      <a:r>
                        <a:rPr lang="fr-FR" sz="1000" kern="1200" dirty="0"/>
                        <a:t>Secteur</a:t>
                      </a:r>
                      <a:endParaRPr lang="fr-FR" sz="1000" b="1" kern="1200" dirty="0">
                        <a:solidFill>
                          <a:schemeClr val="lt1"/>
                        </a:solidFill>
                        <a:latin typeface="+mn-lt"/>
                        <a:ea typeface="+mn-ea"/>
                        <a:cs typeface="+mn-cs"/>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marL="0" algn="ctr" defTabSz="685800" rtl="0" eaLnBrk="1" latinLnBrk="0" hangingPunct="1">
                        <a:spcAft>
                          <a:spcPts val="0"/>
                        </a:spcAft>
                      </a:pPr>
                      <a:r>
                        <a:rPr lang="fr-FR" sz="1000" kern="1200" dirty="0"/>
                        <a:t>Consommation 2015</a:t>
                      </a:r>
                      <a:endParaRPr lang="fr-FR" sz="1000" b="1" kern="1200" dirty="0">
                        <a:solidFill>
                          <a:schemeClr val="lt1"/>
                        </a:solidFill>
                        <a:latin typeface="+mn-lt"/>
                        <a:ea typeface="+mn-ea"/>
                        <a:cs typeface="+mn-cs"/>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marL="0" algn="ctr" defTabSz="685800" rtl="0" eaLnBrk="1" latinLnBrk="0" hangingPunct="1">
                        <a:spcAft>
                          <a:spcPts val="0"/>
                        </a:spcAft>
                      </a:pPr>
                      <a:r>
                        <a:rPr lang="fr-FR" sz="1000" kern="1200" dirty="0"/>
                        <a:t>Potentiel 2050</a:t>
                      </a:r>
                      <a:endParaRPr lang="fr-FR" sz="1000" b="1" kern="1200" dirty="0">
                        <a:solidFill>
                          <a:schemeClr val="lt1"/>
                        </a:solidFill>
                        <a:latin typeface="+mn-lt"/>
                        <a:ea typeface="+mn-ea"/>
                        <a:cs typeface="+mn-cs"/>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marL="0" algn="ctr" defTabSz="685800" rtl="0" eaLnBrk="1" latinLnBrk="0" hangingPunct="1">
                        <a:spcAft>
                          <a:spcPts val="0"/>
                        </a:spcAft>
                      </a:pPr>
                      <a:r>
                        <a:rPr lang="fr-FR" sz="1000" kern="1200" dirty="0"/>
                        <a:t>Gain</a:t>
                      </a:r>
                      <a:endParaRPr lang="fr-FR" sz="1000" b="1" kern="1200" dirty="0">
                        <a:solidFill>
                          <a:schemeClr val="lt1"/>
                        </a:solidFill>
                        <a:latin typeface="+mn-lt"/>
                        <a:ea typeface="+mn-ea"/>
                        <a:cs typeface="+mn-cs"/>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marL="0" algn="ctr" defTabSz="685800" rtl="0" eaLnBrk="1" latinLnBrk="0" hangingPunct="1">
                        <a:spcAft>
                          <a:spcPts val="0"/>
                        </a:spcAft>
                      </a:pPr>
                      <a:r>
                        <a:rPr lang="fr-FR" sz="1000" kern="1200" dirty="0"/>
                        <a:t>Objectifs opérationnels du territoire</a:t>
                      </a:r>
                      <a:endParaRPr lang="fr-FR" sz="1000" b="1" kern="1200" dirty="0">
                        <a:solidFill>
                          <a:schemeClr val="lt1"/>
                        </a:solidFill>
                        <a:latin typeface="+mn-lt"/>
                        <a:ea typeface="+mn-ea"/>
                        <a:cs typeface="+mn-cs"/>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525890">
                <a:tc>
                  <a:txBody>
                    <a:bodyPr/>
                    <a:lstStyle/>
                    <a:p>
                      <a:pPr algn="ctr">
                        <a:spcAft>
                          <a:spcPts val="0"/>
                        </a:spcAft>
                      </a:pPr>
                      <a:r>
                        <a:rPr lang="fr-FR" sz="900" dirty="0">
                          <a:effectLst/>
                        </a:rPr>
                        <a:t>Agriculture</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dirty="0">
                          <a:effectLst/>
                        </a:rPr>
                        <a:t>69 </a:t>
                      </a:r>
                      <a:r>
                        <a:rPr lang="fr-FR" sz="900" dirty="0" err="1">
                          <a:effectLst/>
                        </a:rPr>
                        <a:t>GWh</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dirty="0">
                          <a:effectLst/>
                        </a:rPr>
                        <a:t>48 </a:t>
                      </a:r>
                      <a:r>
                        <a:rPr lang="fr-FR" sz="900" dirty="0" err="1">
                          <a:effectLst/>
                        </a:rPr>
                        <a:t>GWh</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-21 GWh</a:t>
                      </a:r>
                    </a:p>
                    <a:p>
                      <a:pPr algn="ctr">
                        <a:spcAft>
                          <a:spcPts val="0"/>
                        </a:spcAft>
                      </a:pPr>
                      <a:r>
                        <a:rPr lang="fr-FR" sz="900">
                          <a:effectLst/>
                        </a:rPr>
                        <a:t>(-30%)</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342900" lvl="0" indent="-342900" algn="l">
                        <a:lnSpc>
                          <a:spcPct val="107000"/>
                        </a:lnSpc>
                        <a:spcAft>
                          <a:spcPts val="800"/>
                        </a:spcAft>
                        <a:buClr>
                          <a:srgbClr val="374A68"/>
                        </a:buClr>
                        <a:buSzPts val="800"/>
                        <a:buFont typeface="Symbol" panose="05050102010706020507" pitchFamily="18" charset="2"/>
                        <a:buChar char=""/>
                        <a:tabLst>
                          <a:tab pos="180340" algn="l"/>
                          <a:tab pos="449580" algn="l"/>
                        </a:tabLst>
                      </a:pPr>
                      <a:r>
                        <a:rPr lang="fr-FR" sz="900" dirty="0">
                          <a:effectLst/>
                        </a:rPr>
                        <a:t>Efficacité énergétique sur l’ensemble des surfaces agricoles utiles : Amélioration du réglage des tracteurs, formation à l'éco-conduite, modification des itinéraires techniques, isolation thermique des bâtiments, efficacité des systèmes de chauffage, optimisation/réduction de l'irrigation</a:t>
                      </a:r>
                      <a:endParaRPr lang="fr-FR" sz="900" dirty="0">
                        <a:effectLst/>
                        <a:latin typeface="PT Sans"/>
                        <a:ea typeface="Times New Roman" panose="02020603050405020304" pitchFamily="18" charset="0"/>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59411">
                <a:tc>
                  <a:txBody>
                    <a:bodyPr/>
                    <a:lstStyle/>
                    <a:p>
                      <a:pPr algn="ctr">
                        <a:spcAft>
                          <a:spcPts val="0"/>
                        </a:spcAft>
                      </a:pPr>
                      <a:r>
                        <a:rPr lang="fr-FR" sz="900" dirty="0">
                          <a:effectLst/>
                        </a:rPr>
                        <a:t>Transport</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dirty="0">
                          <a:effectLst/>
                        </a:rPr>
                        <a:t>373 </a:t>
                      </a:r>
                      <a:r>
                        <a:rPr lang="fr-FR" sz="900" dirty="0" err="1">
                          <a:effectLst/>
                        </a:rPr>
                        <a:t>GWh</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dirty="0">
                          <a:effectLst/>
                        </a:rPr>
                        <a:t>155 </a:t>
                      </a:r>
                      <a:r>
                        <a:rPr lang="fr-FR" sz="900" dirty="0" err="1">
                          <a:effectLst/>
                        </a:rPr>
                        <a:t>GWh</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dirty="0">
                          <a:effectLst/>
                        </a:rPr>
                        <a:t>-218 </a:t>
                      </a:r>
                      <a:r>
                        <a:rPr lang="fr-FR" sz="900" dirty="0" err="1">
                          <a:effectLst/>
                        </a:rPr>
                        <a:t>GWh</a:t>
                      </a:r>
                      <a:endParaRPr lang="fr-FR" sz="900" dirty="0">
                        <a:effectLst/>
                      </a:endParaRPr>
                    </a:p>
                    <a:p>
                      <a:pPr algn="ctr">
                        <a:spcAft>
                          <a:spcPts val="0"/>
                        </a:spcAft>
                      </a:pPr>
                      <a:r>
                        <a:rPr lang="fr-FR" sz="900" dirty="0">
                          <a:effectLst/>
                        </a:rPr>
                        <a:t>(-58%)</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dirty="0">
                          <a:effectLst/>
                        </a:rPr>
                        <a:t>Transport de personnes</a:t>
                      </a:r>
                    </a:p>
                    <a:p>
                      <a:pPr marL="342900" lvl="0" indent="-342900" algn="l">
                        <a:spcAft>
                          <a:spcPts val="0"/>
                        </a:spcAft>
                        <a:buClr>
                          <a:srgbClr val="0070C0"/>
                        </a:buClr>
                        <a:buFont typeface="Arial" panose="020B0604020202020204" pitchFamily="34" charset="0"/>
                        <a:buChar char="•"/>
                        <a:tabLst>
                          <a:tab pos="180340" algn="l"/>
                        </a:tabLst>
                      </a:pPr>
                      <a:r>
                        <a:rPr lang="fr-FR" sz="900" dirty="0">
                          <a:effectLst/>
                          <a:uFill>
                            <a:solidFill>
                              <a:srgbClr val="BF8F00"/>
                            </a:solidFill>
                          </a:uFill>
                        </a:rPr>
                        <a:t>La totalité des personnes travaillant sur leur commune de résidence utilise un mode de déplacement doux (vélo, marche) au lieu de la voiture</a:t>
                      </a:r>
                    </a:p>
                    <a:p>
                      <a:pPr marL="342900" lvl="0" indent="-342900" algn="l">
                        <a:spcAft>
                          <a:spcPts val="0"/>
                        </a:spcAft>
                        <a:buClr>
                          <a:srgbClr val="0070C0"/>
                        </a:buClr>
                        <a:buFont typeface="Arial" panose="020B0604020202020204" pitchFamily="34" charset="0"/>
                        <a:buChar char="•"/>
                        <a:tabLst>
                          <a:tab pos="180340" algn="l"/>
                        </a:tabLst>
                      </a:pPr>
                      <a:r>
                        <a:rPr lang="fr-FR" sz="900" dirty="0">
                          <a:effectLst/>
                          <a:uFill>
                            <a:solidFill>
                              <a:srgbClr val="BF8F00"/>
                            </a:solidFill>
                          </a:uFill>
                        </a:rPr>
                        <a:t>50% des personnes travaillant sur une commune différente de leur lieu de résidence utilisent les transports en commun au lieu de la voiture et les 50% restant le covoiturage</a:t>
                      </a:r>
                    </a:p>
                    <a:p>
                      <a:pPr marL="342900" lvl="0" indent="-342900" algn="l">
                        <a:spcAft>
                          <a:spcPts val="0"/>
                        </a:spcAft>
                        <a:buClr>
                          <a:srgbClr val="0070C0"/>
                        </a:buClr>
                        <a:buFont typeface="Arial" panose="020B0604020202020204" pitchFamily="34" charset="0"/>
                        <a:buChar char="•"/>
                        <a:tabLst>
                          <a:tab pos="180340" algn="l"/>
                        </a:tabLst>
                      </a:pPr>
                      <a:r>
                        <a:rPr lang="fr-FR" sz="900" dirty="0">
                          <a:effectLst/>
                          <a:uFill>
                            <a:solidFill>
                              <a:srgbClr val="BF8F00"/>
                            </a:solidFill>
                          </a:uFill>
                        </a:rPr>
                        <a:t>Economie énergétique due à l’efficacité des véhicules basse consommation</a:t>
                      </a:r>
                    </a:p>
                    <a:p>
                      <a:pPr marL="342900" lvl="0" indent="-342900" algn="l">
                        <a:spcAft>
                          <a:spcPts val="0"/>
                        </a:spcAft>
                        <a:buClr>
                          <a:srgbClr val="0070C0"/>
                        </a:buClr>
                        <a:buFont typeface="Arial" panose="020B0604020202020204" pitchFamily="34" charset="0"/>
                        <a:buChar char="•"/>
                        <a:tabLst>
                          <a:tab pos="180340" algn="l"/>
                        </a:tabLst>
                      </a:pPr>
                      <a:r>
                        <a:rPr lang="fr-FR" sz="900" dirty="0">
                          <a:effectLst/>
                          <a:uFill>
                            <a:solidFill>
                              <a:srgbClr val="BF8F00"/>
                            </a:solidFill>
                          </a:uFill>
                        </a:rPr>
                        <a:t>Mise en place de politique d’urbanisme pour éviter des déplacements</a:t>
                      </a:r>
                    </a:p>
                    <a:p>
                      <a:pPr marL="342900" lvl="0" indent="-342900" algn="l">
                        <a:spcAft>
                          <a:spcPts val="0"/>
                        </a:spcAft>
                        <a:buClr>
                          <a:srgbClr val="0070C0"/>
                        </a:buClr>
                        <a:buFont typeface="Arial" panose="020B0604020202020204" pitchFamily="34" charset="0"/>
                        <a:buChar char="•"/>
                        <a:tabLst>
                          <a:tab pos="180340" algn="l"/>
                        </a:tabLst>
                      </a:pPr>
                      <a:r>
                        <a:rPr lang="fr-FR" sz="900" dirty="0">
                          <a:effectLst/>
                          <a:uFill>
                            <a:solidFill>
                              <a:srgbClr val="BF8F00"/>
                            </a:solidFill>
                          </a:uFill>
                        </a:rPr>
                        <a:t>Action de réduction de la limitation de vitesse</a:t>
                      </a:r>
                    </a:p>
                    <a:p>
                      <a:pPr marL="342900" lvl="0" indent="-342900" algn="l">
                        <a:spcAft>
                          <a:spcPts val="0"/>
                        </a:spcAft>
                        <a:buClr>
                          <a:srgbClr val="0070C0"/>
                        </a:buClr>
                        <a:buFont typeface="Arial" panose="020B0604020202020204" pitchFamily="34" charset="0"/>
                        <a:buChar char="•"/>
                        <a:tabLst>
                          <a:tab pos="180340" algn="l"/>
                        </a:tabLst>
                      </a:pPr>
                      <a:r>
                        <a:rPr lang="fr-FR" sz="900" dirty="0">
                          <a:effectLst/>
                          <a:uFill>
                            <a:solidFill>
                              <a:srgbClr val="BF8F00"/>
                            </a:solidFill>
                          </a:uFill>
                        </a:rPr>
                        <a:t>Action sur le trafic longue distance</a:t>
                      </a:r>
                    </a:p>
                    <a:p>
                      <a:pPr algn="l">
                        <a:spcBef>
                          <a:spcPts val="400"/>
                        </a:spcBef>
                        <a:spcAft>
                          <a:spcPts val="0"/>
                        </a:spcAft>
                      </a:pPr>
                      <a:r>
                        <a:rPr lang="fr-FR" sz="900" dirty="0">
                          <a:effectLst/>
                        </a:rPr>
                        <a:t>Transport de marchandises</a:t>
                      </a:r>
                    </a:p>
                    <a:p>
                      <a:pPr marL="342900" lvl="0" indent="-342900" algn="l">
                        <a:lnSpc>
                          <a:spcPct val="107000"/>
                        </a:lnSpc>
                        <a:spcAft>
                          <a:spcPts val="800"/>
                        </a:spcAft>
                        <a:buClr>
                          <a:srgbClr val="0070C0"/>
                        </a:buClr>
                        <a:buFont typeface="Arial" panose="020B0604020202020204" pitchFamily="34" charset="0"/>
                        <a:buChar char="•"/>
                        <a:tabLst>
                          <a:tab pos="180340" algn="l"/>
                        </a:tabLst>
                      </a:pPr>
                      <a:r>
                        <a:rPr lang="fr-FR" sz="900" dirty="0">
                          <a:effectLst/>
                          <a:uFill>
                            <a:solidFill>
                              <a:srgbClr val="BF8F00"/>
                            </a:solidFill>
                          </a:uFill>
                        </a:rPr>
                        <a:t>Amélioration du taux de remplissage des poids lourds, amélioration du parc de véhicules, éco-conduite</a:t>
                      </a:r>
                      <a:endParaRPr lang="fr-FR" sz="900" dirty="0">
                        <a:effectLst/>
                        <a:uFill>
                          <a:solidFill>
                            <a:srgbClr val="BF8F00"/>
                          </a:solidFill>
                        </a:uFill>
                        <a:latin typeface="PT Sans"/>
                        <a:ea typeface="Times New Roman" panose="02020603050405020304" pitchFamily="18" charset="0"/>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9581">
                <a:tc>
                  <a:txBody>
                    <a:bodyPr/>
                    <a:lstStyle/>
                    <a:p>
                      <a:pPr algn="ctr">
                        <a:spcAft>
                          <a:spcPts val="0"/>
                        </a:spcAft>
                      </a:pPr>
                      <a:r>
                        <a:rPr lang="fr-FR" sz="900" dirty="0">
                          <a:effectLst/>
                        </a:rPr>
                        <a:t>Résidentiel</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255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109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dirty="0">
                          <a:effectLst/>
                        </a:rPr>
                        <a:t>-146 </a:t>
                      </a:r>
                      <a:r>
                        <a:rPr lang="fr-FR" sz="900" dirty="0" err="1">
                          <a:effectLst/>
                        </a:rPr>
                        <a:t>GWh</a:t>
                      </a:r>
                      <a:endParaRPr lang="fr-FR" sz="900" dirty="0">
                        <a:effectLst/>
                      </a:endParaRPr>
                    </a:p>
                    <a:p>
                      <a:pPr algn="ctr">
                        <a:spcAft>
                          <a:spcPts val="0"/>
                        </a:spcAft>
                      </a:pPr>
                      <a:r>
                        <a:rPr lang="fr-FR" sz="900" dirty="0">
                          <a:effectLst/>
                        </a:rPr>
                        <a:t>(-57%)</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342900" lvl="0" indent="-342900" algn="l" defTabSz="685800" rtl="0" eaLnBrk="1" latinLnBrk="0" hangingPunct="1">
                        <a:lnSpc>
                          <a:spcPct val="107000"/>
                        </a:lnSpc>
                        <a:spcAft>
                          <a:spcPts val="0"/>
                        </a:spcAft>
                        <a:buClr>
                          <a:srgbClr val="374A68"/>
                        </a:buClr>
                        <a:buSzPts val="800"/>
                        <a:buFont typeface="Symbol" panose="05050102010706020507" pitchFamily="18" charset="2"/>
                        <a:buChar char=""/>
                        <a:tabLst>
                          <a:tab pos="180340" algn="l"/>
                          <a:tab pos="449580" algn="l"/>
                        </a:tabLst>
                      </a:pPr>
                      <a:r>
                        <a:rPr lang="fr-FR" sz="900" kern="1200" dirty="0">
                          <a:solidFill>
                            <a:schemeClr val="dk1"/>
                          </a:solidFill>
                          <a:effectLst/>
                          <a:latin typeface="+mn-lt"/>
                          <a:ea typeface="+mn-ea"/>
                          <a:cs typeface="+mn-cs"/>
                        </a:rPr>
                        <a:t>La totalité des résidences principales (maisons et des appartements) rénovés au niveau BBC</a:t>
                      </a:r>
                    </a:p>
                    <a:p>
                      <a:pPr marL="342900" lvl="0" indent="-342900" algn="l" defTabSz="685800" rtl="0" eaLnBrk="1" latinLnBrk="0" hangingPunct="1">
                        <a:lnSpc>
                          <a:spcPct val="107000"/>
                        </a:lnSpc>
                        <a:spcAft>
                          <a:spcPts val="0"/>
                        </a:spcAft>
                        <a:buClr>
                          <a:srgbClr val="374A68"/>
                        </a:buClr>
                        <a:buSzPts val="800"/>
                        <a:buFont typeface="Symbol" panose="05050102010706020507" pitchFamily="18" charset="2"/>
                        <a:buChar char=""/>
                        <a:tabLst>
                          <a:tab pos="180340" algn="l"/>
                          <a:tab pos="449580" algn="l"/>
                        </a:tabLst>
                      </a:pPr>
                      <a:r>
                        <a:rPr lang="fr-FR" sz="900" kern="1200" dirty="0">
                          <a:solidFill>
                            <a:schemeClr val="dk1"/>
                          </a:solidFill>
                          <a:effectLst/>
                          <a:latin typeface="+mn-lt"/>
                          <a:ea typeface="+mn-ea"/>
                          <a:cs typeface="+mn-cs"/>
                        </a:rPr>
                        <a:t>La totalité de la population sensibilisée aux éco-gestes</a:t>
                      </a: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5738">
                <a:tc>
                  <a:txBody>
                    <a:bodyPr/>
                    <a:lstStyle/>
                    <a:p>
                      <a:pPr algn="ctr">
                        <a:spcAft>
                          <a:spcPts val="0"/>
                        </a:spcAft>
                      </a:pPr>
                      <a:r>
                        <a:rPr lang="fr-FR" sz="900" dirty="0">
                          <a:effectLst/>
                        </a:rPr>
                        <a:t>Procédés industriels</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383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230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dirty="0">
                          <a:effectLst/>
                        </a:rPr>
                        <a:t>-153 </a:t>
                      </a:r>
                      <a:r>
                        <a:rPr lang="fr-FR" sz="900" dirty="0" err="1">
                          <a:effectLst/>
                        </a:rPr>
                        <a:t>GWh</a:t>
                      </a:r>
                      <a:endParaRPr lang="fr-FR" sz="900" dirty="0">
                        <a:effectLst/>
                      </a:endParaRPr>
                    </a:p>
                    <a:p>
                      <a:pPr algn="ctr">
                        <a:spcAft>
                          <a:spcPts val="0"/>
                        </a:spcAft>
                      </a:pPr>
                      <a:r>
                        <a:rPr lang="fr-FR" sz="900" dirty="0">
                          <a:effectLst/>
                        </a:rPr>
                        <a:t>(-40%)</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342900" lvl="0" indent="-342900" algn="l">
                        <a:lnSpc>
                          <a:spcPct val="107000"/>
                        </a:lnSpc>
                        <a:spcAft>
                          <a:spcPts val="800"/>
                        </a:spcAft>
                        <a:buClr>
                          <a:srgbClr val="374A68"/>
                        </a:buClr>
                        <a:buSzPts val="800"/>
                        <a:buFont typeface="Symbol" panose="05050102010706020507" pitchFamily="18" charset="2"/>
                        <a:buChar char=""/>
                        <a:tabLst>
                          <a:tab pos="180340" algn="l"/>
                          <a:tab pos="449580" algn="l"/>
                        </a:tabLst>
                      </a:pPr>
                      <a:r>
                        <a:rPr lang="fr-FR" sz="900" dirty="0">
                          <a:effectLst/>
                        </a:rPr>
                        <a:t>Amélioration de l'efficacité énergétique des procédés industriels, écologie industrielle (dont récupération de chaleur fatale), </a:t>
                      </a:r>
                      <a:r>
                        <a:rPr lang="fr-FR" sz="900" dirty="0" err="1">
                          <a:effectLst/>
                        </a:rPr>
                        <a:t>éco-conception</a:t>
                      </a:r>
                      <a:r>
                        <a:rPr lang="fr-FR" sz="900" dirty="0">
                          <a:effectLst/>
                        </a:rPr>
                        <a:t>, augmentation des taux de recyclage</a:t>
                      </a:r>
                      <a:endParaRPr lang="fr-FR" sz="900" dirty="0">
                        <a:effectLst/>
                        <a:latin typeface="PT Sans"/>
                        <a:ea typeface="Times New Roman" panose="02020603050405020304" pitchFamily="18" charset="0"/>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0798">
                <a:tc>
                  <a:txBody>
                    <a:bodyPr/>
                    <a:lstStyle/>
                    <a:p>
                      <a:pPr algn="ctr">
                        <a:spcAft>
                          <a:spcPts val="0"/>
                        </a:spcAft>
                      </a:pPr>
                      <a:r>
                        <a:rPr lang="fr-FR" sz="900" dirty="0">
                          <a:effectLst/>
                        </a:rPr>
                        <a:t>Tertiaire</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52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26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-26 GWh</a:t>
                      </a:r>
                    </a:p>
                    <a:p>
                      <a:pPr algn="ctr">
                        <a:spcAft>
                          <a:spcPts val="0"/>
                        </a:spcAft>
                      </a:pPr>
                      <a:r>
                        <a:rPr lang="fr-FR" sz="900">
                          <a:effectLst/>
                        </a:rPr>
                        <a:t>(-50%)</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342900" lvl="0" indent="-342900" algn="l">
                        <a:lnSpc>
                          <a:spcPct val="107000"/>
                        </a:lnSpc>
                        <a:spcAft>
                          <a:spcPts val="0"/>
                        </a:spcAft>
                        <a:buClr>
                          <a:srgbClr val="374A68"/>
                        </a:buClr>
                        <a:buSzPts val="800"/>
                        <a:buFont typeface="Symbol" panose="05050102010706020507" pitchFamily="18" charset="2"/>
                        <a:buChar char=""/>
                        <a:tabLst>
                          <a:tab pos="180340" algn="l"/>
                          <a:tab pos="449580" algn="l"/>
                        </a:tabLst>
                      </a:pPr>
                      <a:r>
                        <a:rPr lang="fr-FR" sz="900" dirty="0">
                          <a:effectLst/>
                        </a:rPr>
                        <a:t>La totalité du parc tertiaire est rénové au niveau BBC</a:t>
                      </a:r>
                    </a:p>
                    <a:p>
                      <a:pPr marL="342900" lvl="0" indent="-342900" algn="l">
                        <a:lnSpc>
                          <a:spcPct val="107000"/>
                        </a:lnSpc>
                        <a:spcAft>
                          <a:spcPts val="0"/>
                        </a:spcAft>
                        <a:buClr>
                          <a:srgbClr val="374A68"/>
                        </a:buClr>
                        <a:buSzPts val="800"/>
                        <a:buFont typeface="Symbol" panose="05050102010706020507" pitchFamily="18" charset="2"/>
                        <a:buChar char=""/>
                        <a:tabLst>
                          <a:tab pos="180340" algn="l"/>
                          <a:tab pos="449580" algn="l"/>
                        </a:tabLst>
                      </a:pPr>
                      <a:r>
                        <a:rPr lang="fr-FR" sz="900" dirty="0">
                          <a:effectLst/>
                        </a:rPr>
                        <a:t>Sobriété énergétique des acteurs tertiaires</a:t>
                      </a:r>
                      <a:endParaRPr lang="fr-FR" sz="900" dirty="0">
                        <a:effectLst/>
                        <a:latin typeface="PT Sans"/>
                        <a:ea typeface="Times New Roman" panose="02020603050405020304" pitchFamily="18" charset="0"/>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36510">
                <a:tc>
                  <a:txBody>
                    <a:bodyPr/>
                    <a:lstStyle/>
                    <a:p>
                      <a:pPr algn="ctr">
                        <a:spcAft>
                          <a:spcPts val="0"/>
                        </a:spcAft>
                      </a:pPr>
                      <a:r>
                        <a:rPr lang="fr-FR" sz="900" dirty="0">
                          <a:effectLst/>
                        </a:rPr>
                        <a:t>Déchets</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lnSpc>
                          <a:spcPct val="107000"/>
                        </a:lnSpc>
                        <a:spcAft>
                          <a:spcPts val="0"/>
                        </a:spcAft>
                      </a:pPr>
                      <a:r>
                        <a:rPr lang="fr-FR" sz="900" dirty="0">
                          <a:effectLst/>
                        </a:rPr>
                        <a:t>/</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8666">
                <a:tc>
                  <a:txBody>
                    <a:bodyPr/>
                    <a:lstStyle/>
                    <a:p>
                      <a:pPr algn="ctr">
                        <a:spcAft>
                          <a:spcPts val="0"/>
                        </a:spcAft>
                      </a:pPr>
                      <a:r>
                        <a:rPr lang="fr-FR" sz="900" dirty="0">
                          <a:effectLst/>
                        </a:rPr>
                        <a:t>TOTAL</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1132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568 GWh</a:t>
                      </a:r>
                      <a:endParaRPr lang="fr-FR" sz="90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dirty="0">
                          <a:effectLst/>
                        </a:rPr>
                        <a:t>-564 </a:t>
                      </a:r>
                      <a:r>
                        <a:rPr lang="fr-FR" sz="900" dirty="0" err="1">
                          <a:effectLst/>
                        </a:rPr>
                        <a:t>GWh</a:t>
                      </a:r>
                      <a:endParaRPr lang="fr-FR" sz="900" dirty="0">
                        <a:effectLst/>
                      </a:endParaRPr>
                    </a:p>
                    <a:p>
                      <a:pPr algn="ctr">
                        <a:spcAft>
                          <a:spcPts val="0"/>
                        </a:spcAft>
                      </a:pPr>
                      <a:r>
                        <a:rPr lang="fr-FR" sz="900" dirty="0">
                          <a:effectLst/>
                        </a:rPr>
                        <a:t>(-50%)</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dirty="0">
                          <a:effectLst/>
                        </a:rPr>
                        <a:t> </a:t>
                      </a:r>
                      <a:endParaRPr lang="fr-FR" sz="900" dirty="0">
                        <a:effectLst/>
                        <a:latin typeface="PT Sans"/>
                        <a:ea typeface="MS Mincho"/>
                        <a:cs typeface="Times New Roman" panose="02020603050405020304" pitchFamily="18" charset="0"/>
                      </a:endParaRPr>
                    </a:p>
                  </a:txBody>
                  <a:tcPr marL="29797" marR="29797"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574176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157</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8544692"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Le potentiel de développement des énergies est quant à lui significatif : la mobilisation de l’ensemble des potentiels permettrait d’atteindre un productible estimé à 907 </a:t>
            </a:r>
            <a:r>
              <a:rPr lang="fr-FR" sz="1000" b="0" dirty="0" err="1">
                <a:solidFill>
                  <a:schemeClr val="tx1"/>
                </a:solidFill>
                <a:latin typeface="+mn-lt"/>
              </a:rPr>
              <a:t>GWh</a:t>
            </a:r>
            <a:r>
              <a:rPr lang="fr-FR" sz="1000" b="0" dirty="0">
                <a:solidFill>
                  <a:schemeClr val="tx1"/>
                </a:solidFill>
                <a:latin typeface="+mn-lt"/>
              </a:rPr>
              <a:t> sur le territoire. Ce chiffre représente 4 fois la production de 2015 et permettrait de couvrir 80% des consommations du territoire en 2015. Dans ce cadre, les principaux contributeurs seraient la filière solaire (photovoltaïque et thermique) qui représente environ 560 </a:t>
            </a:r>
            <a:r>
              <a:rPr lang="fr-FR" sz="1000" b="0" dirty="0" err="1">
                <a:solidFill>
                  <a:schemeClr val="tx1"/>
                </a:solidFill>
                <a:latin typeface="+mn-lt"/>
              </a:rPr>
              <a:t>GWh</a:t>
            </a:r>
            <a:r>
              <a:rPr lang="fr-FR" sz="1000" b="0" dirty="0">
                <a:solidFill>
                  <a:schemeClr val="tx1"/>
                </a:solidFill>
                <a:latin typeface="+mn-lt"/>
              </a:rPr>
              <a:t>, la filière méthanisation qui contribue pour 140 </a:t>
            </a:r>
            <a:r>
              <a:rPr lang="fr-FR" sz="1000" b="0" dirty="0" err="1">
                <a:solidFill>
                  <a:schemeClr val="tx1"/>
                </a:solidFill>
                <a:latin typeface="+mn-lt"/>
              </a:rPr>
              <a:t>GWh</a:t>
            </a:r>
            <a:r>
              <a:rPr lang="fr-FR" sz="1000" b="0" dirty="0">
                <a:solidFill>
                  <a:schemeClr val="tx1"/>
                </a:solidFill>
                <a:latin typeface="+mn-lt"/>
              </a:rPr>
              <a:t> au productible estimé ainsi que la filière biomasse pour 89 </a:t>
            </a:r>
            <a:r>
              <a:rPr lang="fr-FR" sz="1000" b="0" dirty="0" err="1">
                <a:solidFill>
                  <a:schemeClr val="tx1"/>
                </a:solidFill>
                <a:latin typeface="+mn-lt"/>
              </a:rPr>
              <a:t>GWh</a:t>
            </a:r>
            <a:r>
              <a:rPr lang="fr-FR" sz="1000" b="0" dirty="0">
                <a:solidFill>
                  <a:schemeClr val="tx1"/>
                </a:solidFill>
                <a:latin typeface="+mn-lt"/>
              </a:rPr>
              <a:t>. </a:t>
            </a:r>
          </a:p>
          <a:p>
            <a:pPr marL="0" indent="0" algn="just">
              <a:buNone/>
            </a:pPr>
            <a:r>
              <a:rPr lang="fr-FR" sz="1000" b="0" dirty="0">
                <a:solidFill>
                  <a:schemeClr val="tx1"/>
                </a:solidFill>
                <a:latin typeface="+mn-lt"/>
              </a:rPr>
              <a:t>Enfin, par rapport au potentiel de réduction des émissions de GES, la réduction des consommations énergétiques et le déploiement des EnR en remplacement du fioul ou du gaz naturel permettent de réduire les émissions de gaz à effet de serre. A cela s’ajoutent des actions supplémentaires sur les secteurs dont les émissions sont principalement non énergétiques, à savoir l’agriculture. Le potentiel maximal de réduction des émissions de GES alors modélisé est synthétisé dans le tableau ci-après :</a:t>
            </a:r>
          </a:p>
          <a:p>
            <a:pPr algn="just"/>
            <a:endParaRPr lang="fr-FR" dirty="0"/>
          </a:p>
          <a:p>
            <a:pPr marL="0" indent="0" algn="just">
              <a:buNone/>
            </a:pPr>
            <a:endParaRPr lang="fr-FR" sz="800" i="1" dirty="0">
              <a:solidFill>
                <a:schemeClr val="tx1"/>
              </a:solidFill>
            </a:endParaRPr>
          </a:p>
          <a:p>
            <a:pPr marL="0" indent="0" algn="just">
              <a:buNone/>
            </a:pPr>
            <a:endParaRPr lang="fr-FR" sz="800" b="0" dirty="0">
              <a:solidFill>
                <a:schemeClr val="tx1"/>
              </a:solidFill>
            </a:endParaRPr>
          </a:p>
          <a:p>
            <a:pPr algn="just">
              <a:buClr>
                <a:srgbClr val="0989B1"/>
              </a:buClr>
              <a:buSzPct val="80000"/>
            </a:pPr>
            <a:endParaRPr lang="fr-FR" dirty="0"/>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 maîtrise de l’énergie (MDE) »</a:t>
            </a:r>
          </a:p>
        </p:txBody>
      </p:sp>
      <p:graphicFrame>
        <p:nvGraphicFramePr>
          <p:cNvPr id="3" name="Tableau 2"/>
          <p:cNvGraphicFramePr>
            <a:graphicFrameLocks noGrp="1"/>
          </p:cNvGraphicFramePr>
          <p:nvPr/>
        </p:nvGraphicFramePr>
        <p:xfrm>
          <a:off x="640967" y="2604980"/>
          <a:ext cx="7886700" cy="3625491"/>
        </p:xfrm>
        <a:graphic>
          <a:graphicData uri="http://schemas.openxmlformats.org/drawingml/2006/table">
            <a:tbl>
              <a:tblPr firstRow="1" firstCol="1" bandRow="1">
                <a:tableStyleId>{5C22544A-7EE6-4342-B048-85BDC9FD1C3A}</a:tableStyleId>
              </a:tblPr>
              <a:tblGrid>
                <a:gridCol w="1160922">
                  <a:extLst>
                    <a:ext uri="{9D8B030D-6E8A-4147-A177-3AD203B41FA5}">
                      <a16:colId xmlns:a16="http://schemas.microsoft.com/office/drawing/2014/main" val="20000"/>
                    </a:ext>
                  </a:extLst>
                </a:gridCol>
                <a:gridCol w="1044199">
                  <a:extLst>
                    <a:ext uri="{9D8B030D-6E8A-4147-A177-3AD203B41FA5}">
                      <a16:colId xmlns:a16="http://schemas.microsoft.com/office/drawing/2014/main" val="20001"/>
                    </a:ext>
                  </a:extLst>
                </a:gridCol>
                <a:gridCol w="1044199">
                  <a:extLst>
                    <a:ext uri="{9D8B030D-6E8A-4147-A177-3AD203B41FA5}">
                      <a16:colId xmlns:a16="http://schemas.microsoft.com/office/drawing/2014/main" val="20002"/>
                    </a:ext>
                  </a:extLst>
                </a:gridCol>
                <a:gridCol w="1157768">
                  <a:extLst>
                    <a:ext uri="{9D8B030D-6E8A-4147-A177-3AD203B41FA5}">
                      <a16:colId xmlns:a16="http://schemas.microsoft.com/office/drawing/2014/main" val="20003"/>
                    </a:ext>
                  </a:extLst>
                </a:gridCol>
                <a:gridCol w="3479612">
                  <a:extLst>
                    <a:ext uri="{9D8B030D-6E8A-4147-A177-3AD203B41FA5}">
                      <a16:colId xmlns:a16="http://schemas.microsoft.com/office/drawing/2014/main" val="20004"/>
                    </a:ext>
                  </a:extLst>
                </a:gridCol>
              </a:tblGrid>
              <a:tr h="462472">
                <a:tc>
                  <a:txBody>
                    <a:bodyPr/>
                    <a:lstStyle/>
                    <a:p>
                      <a:pPr algn="ctr">
                        <a:spcAft>
                          <a:spcPts val="0"/>
                        </a:spcAft>
                        <a:tabLst>
                          <a:tab pos="902335" algn="l"/>
                        </a:tabLst>
                      </a:pPr>
                      <a:r>
                        <a:rPr lang="fr-FR" sz="900" dirty="0">
                          <a:effectLst/>
                        </a:rPr>
                        <a:t>Secteur</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tabLst>
                          <a:tab pos="902335" algn="l"/>
                        </a:tabLst>
                      </a:pPr>
                      <a:r>
                        <a:rPr lang="fr-FR" sz="900" dirty="0">
                          <a:effectLst/>
                        </a:rPr>
                        <a:t>Emissions 2015</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tabLst>
                          <a:tab pos="902335" algn="l"/>
                        </a:tabLst>
                      </a:pPr>
                      <a:r>
                        <a:rPr lang="fr-FR" sz="900" dirty="0">
                          <a:effectLst/>
                        </a:rPr>
                        <a:t>Potentiel 2050</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tabLst>
                          <a:tab pos="902335" algn="l"/>
                        </a:tabLst>
                      </a:pPr>
                      <a:r>
                        <a:rPr lang="fr-FR" sz="900" dirty="0">
                          <a:effectLst/>
                        </a:rPr>
                        <a:t>Gain possible (%)</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tabLst>
                          <a:tab pos="902335" algn="l"/>
                        </a:tabLst>
                      </a:pPr>
                      <a:r>
                        <a:rPr lang="fr-FR" sz="900" dirty="0">
                          <a:effectLst/>
                        </a:rPr>
                        <a:t>Objectifs opérationnels du territoire</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862641">
                <a:tc>
                  <a:txBody>
                    <a:bodyPr/>
                    <a:lstStyle/>
                    <a:p>
                      <a:pPr algn="ctr">
                        <a:spcAft>
                          <a:spcPts val="0"/>
                        </a:spcAft>
                      </a:pPr>
                      <a:r>
                        <a:rPr lang="fr-FR" sz="900" dirty="0">
                          <a:effectLst/>
                        </a:rPr>
                        <a:t>Agriculture</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281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238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-43 ktCO2e</a:t>
                      </a:r>
                    </a:p>
                    <a:p>
                      <a:pPr algn="ctr">
                        <a:spcAft>
                          <a:spcPts val="0"/>
                        </a:spcAft>
                      </a:pPr>
                      <a:r>
                        <a:rPr lang="fr-FR" sz="900">
                          <a:effectLst/>
                        </a:rPr>
                        <a:t>(-15 %)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dirty="0">
                          <a:effectLst/>
                        </a:rPr>
                        <a:t>Application des potentiels de MDE</a:t>
                      </a:r>
                    </a:p>
                    <a:p>
                      <a:pPr algn="l">
                        <a:spcAft>
                          <a:spcPts val="0"/>
                        </a:spcAft>
                      </a:pPr>
                      <a:r>
                        <a:rPr lang="fr-FR" sz="900" dirty="0">
                          <a:effectLst/>
                        </a:rPr>
                        <a:t>Adaptation des pratiques culturales et d’élevage en termes d’alimentation des animaux et d’utilisation de fertilisants azotés</a:t>
                      </a:r>
                    </a:p>
                    <a:p>
                      <a:pPr algn="l">
                        <a:spcAft>
                          <a:spcPts val="600"/>
                        </a:spcAft>
                      </a:pPr>
                      <a:r>
                        <a:rPr lang="fr-FR" sz="900" dirty="0">
                          <a:effectLst/>
                        </a:rPr>
                        <a:t>Compensation carbone associées à l’augmentation du stockage</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1321">
                <a:tc>
                  <a:txBody>
                    <a:bodyPr/>
                    <a:lstStyle/>
                    <a:p>
                      <a:pPr algn="ctr">
                        <a:spcAft>
                          <a:spcPts val="0"/>
                        </a:spcAft>
                      </a:pPr>
                      <a:r>
                        <a:rPr lang="fr-FR" sz="900" dirty="0">
                          <a:effectLst/>
                        </a:rPr>
                        <a:t>Transport</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93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19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-74 ktCO2e</a:t>
                      </a:r>
                    </a:p>
                    <a:p>
                      <a:pPr algn="ctr">
                        <a:spcAft>
                          <a:spcPts val="0"/>
                        </a:spcAft>
                      </a:pPr>
                      <a:r>
                        <a:rPr lang="fr-FR" sz="900">
                          <a:effectLst/>
                        </a:rPr>
                        <a:t>(-80 %)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a:effectLst/>
                        </a:rPr>
                        <a:t>Application des potentiels de MDE</a:t>
                      </a:r>
                    </a:p>
                    <a:p>
                      <a:pPr algn="l">
                        <a:spcAft>
                          <a:spcPts val="600"/>
                        </a:spcAft>
                      </a:pPr>
                      <a:r>
                        <a:rPr lang="fr-FR" sz="900">
                          <a:effectLst/>
                        </a:rPr>
                        <a:t>Conversion des consommations résiduelles vers du bio GNV, de l’hydrogène ou de l’électrique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1321">
                <a:tc>
                  <a:txBody>
                    <a:bodyPr/>
                    <a:lstStyle/>
                    <a:p>
                      <a:pPr algn="ctr">
                        <a:spcAft>
                          <a:spcPts val="0"/>
                        </a:spcAft>
                      </a:pPr>
                      <a:r>
                        <a:rPr lang="fr-FR" sz="900" dirty="0">
                          <a:effectLst/>
                        </a:rPr>
                        <a:t>Résidentiel</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30 ktCO2e</a:t>
                      </a:r>
                    </a:p>
                    <a:p>
                      <a:pPr algn="ctr">
                        <a:spcAft>
                          <a:spcPts val="0"/>
                        </a:spcAft>
                      </a:pPr>
                      <a:r>
                        <a:rPr lang="fr-FR" sz="900">
                          <a:effectLst/>
                        </a:rPr>
                        <a:t>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9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-21 ktCO2e</a:t>
                      </a:r>
                    </a:p>
                    <a:p>
                      <a:pPr algn="ctr">
                        <a:spcAft>
                          <a:spcPts val="0"/>
                        </a:spcAft>
                      </a:pPr>
                      <a:r>
                        <a:rPr lang="fr-FR" sz="900">
                          <a:effectLst/>
                        </a:rPr>
                        <a:t>(-69 %)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a:effectLst/>
                        </a:rPr>
                        <a:t>Application des potentiels de MDE</a:t>
                      </a:r>
                    </a:p>
                    <a:p>
                      <a:pPr algn="l">
                        <a:spcAft>
                          <a:spcPts val="600"/>
                        </a:spcAft>
                      </a:pPr>
                      <a:r>
                        <a:rPr lang="fr-FR" sz="900">
                          <a:effectLst/>
                        </a:rPr>
                        <a:t>Conversion énergétique du gaz et du fioul vers des vecteurs décarbonés</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5094">
                <a:tc>
                  <a:txBody>
                    <a:bodyPr/>
                    <a:lstStyle/>
                    <a:p>
                      <a:pPr algn="ctr">
                        <a:spcAft>
                          <a:spcPts val="0"/>
                        </a:spcAft>
                      </a:pPr>
                      <a:r>
                        <a:rPr lang="fr-FR" sz="900" dirty="0">
                          <a:effectLst/>
                        </a:rPr>
                        <a:t>Procédés industriels</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202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65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-137 ktCO2e</a:t>
                      </a:r>
                    </a:p>
                    <a:p>
                      <a:pPr algn="ctr">
                        <a:spcAft>
                          <a:spcPts val="0"/>
                        </a:spcAft>
                      </a:pPr>
                      <a:r>
                        <a:rPr lang="fr-FR" sz="900">
                          <a:effectLst/>
                        </a:rPr>
                        <a:t>(-68 %)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a:effectLst/>
                        </a:rPr>
                        <a:t>Application des potentiels de MDE</a:t>
                      </a:r>
                    </a:p>
                    <a:p>
                      <a:pPr algn="l">
                        <a:spcAft>
                          <a:spcPts val="0"/>
                        </a:spcAft>
                      </a:pPr>
                      <a:r>
                        <a:rPr lang="fr-FR" sz="900">
                          <a:effectLst/>
                        </a:rPr>
                        <a:t>Conversion énergétique du gaz et du fioul vers des vecteurs décarbonés</a:t>
                      </a:r>
                    </a:p>
                    <a:p>
                      <a:pPr algn="l">
                        <a:spcAft>
                          <a:spcPts val="600"/>
                        </a:spcAft>
                      </a:pPr>
                      <a:r>
                        <a:rPr lang="fr-FR" sz="900">
                          <a:effectLst/>
                        </a:rPr>
                        <a:t>Stratégie très bas carbone du secteur de la Cimenterie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1321">
                <a:tc>
                  <a:txBody>
                    <a:bodyPr/>
                    <a:lstStyle/>
                    <a:p>
                      <a:pPr algn="ctr">
                        <a:spcAft>
                          <a:spcPts val="0"/>
                        </a:spcAft>
                      </a:pPr>
                      <a:r>
                        <a:rPr lang="fr-FR" sz="900" dirty="0">
                          <a:effectLst/>
                        </a:rPr>
                        <a:t>Tertiaire</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7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-5 ktCO2e</a:t>
                      </a:r>
                    </a:p>
                    <a:p>
                      <a:pPr algn="ctr">
                        <a:spcAft>
                          <a:spcPts val="0"/>
                        </a:spcAft>
                      </a:pPr>
                      <a:r>
                        <a:rPr lang="fr-FR" sz="900">
                          <a:effectLst/>
                        </a:rPr>
                        <a:t>(-71 %)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a:effectLst/>
                        </a:rPr>
                        <a:t>Application des potentiels de MDE</a:t>
                      </a:r>
                    </a:p>
                    <a:p>
                      <a:pPr algn="l">
                        <a:spcAft>
                          <a:spcPts val="600"/>
                        </a:spcAft>
                      </a:pPr>
                      <a:r>
                        <a:rPr lang="fr-FR" sz="900">
                          <a:effectLst/>
                        </a:rPr>
                        <a:t>Conversion énergétique du gaz et du fioul vers des vecteurs décarbonés</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3774">
                <a:tc>
                  <a:txBody>
                    <a:bodyPr/>
                    <a:lstStyle/>
                    <a:p>
                      <a:pPr algn="ctr">
                        <a:spcAft>
                          <a:spcPts val="0"/>
                        </a:spcAft>
                      </a:pPr>
                      <a:r>
                        <a:rPr lang="fr-FR" sz="900" dirty="0">
                          <a:effectLst/>
                        </a:rPr>
                        <a:t>Déchets</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0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7547">
                <a:tc>
                  <a:txBody>
                    <a:bodyPr/>
                    <a:lstStyle/>
                    <a:p>
                      <a:pPr algn="ctr">
                        <a:spcAft>
                          <a:spcPts val="0"/>
                        </a:spcAft>
                      </a:pPr>
                      <a:r>
                        <a:rPr lang="fr-FR" sz="900" dirty="0">
                          <a:effectLst/>
                        </a:rPr>
                        <a:t>TOTAL</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lumMod val="75000"/>
                      </a:schemeClr>
                    </a:solidFill>
                  </a:tcPr>
                </a:tc>
                <a:tc>
                  <a:txBody>
                    <a:bodyPr/>
                    <a:lstStyle/>
                    <a:p>
                      <a:pPr algn="ctr">
                        <a:spcAft>
                          <a:spcPts val="0"/>
                        </a:spcAft>
                      </a:pPr>
                      <a:r>
                        <a:rPr lang="fr-FR" sz="900">
                          <a:effectLst/>
                        </a:rPr>
                        <a:t>613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333 ktCO2e</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0"/>
                        </a:spcAft>
                      </a:pPr>
                      <a:r>
                        <a:rPr lang="fr-FR" sz="900">
                          <a:effectLst/>
                        </a:rPr>
                        <a:t>-280 ktCO2e</a:t>
                      </a:r>
                    </a:p>
                    <a:p>
                      <a:pPr algn="ctr">
                        <a:spcAft>
                          <a:spcPts val="0"/>
                        </a:spcAft>
                      </a:pPr>
                      <a:r>
                        <a:rPr lang="fr-FR" sz="900">
                          <a:effectLst/>
                        </a:rPr>
                        <a:t>(-46 %)</a:t>
                      </a:r>
                      <a:endParaRPr lang="fr-FR" sz="90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l">
                        <a:spcAft>
                          <a:spcPts val="0"/>
                        </a:spcAft>
                      </a:pPr>
                      <a:r>
                        <a:rPr lang="fr-FR" sz="900" dirty="0">
                          <a:effectLst/>
                          <a:highlight>
                            <a:srgbClr val="FFFF00"/>
                          </a:highlight>
                        </a:rPr>
                        <a:t> </a:t>
                      </a:r>
                      <a:endParaRPr lang="fr-FR" sz="900" dirty="0">
                        <a:effectLst/>
                        <a:latin typeface="PT Sans"/>
                        <a:ea typeface="MS Mincho"/>
                        <a:cs typeface="Times New Roman" panose="02020603050405020304" pitchFamily="18" charset="0"/>
                      </a:endParaRPr>
                    </a:p>
                  </a:txBody>
                  <a:tcPr marL="64698" marR="64698" marT="0"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912467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158</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
                <a:srgbClr val="0989B1"/>
              </a:buClr>
              <a:buSzPct val="80000"/>
            </a:pPr>
            <a:r>
              <a:rPr lang="fr-FR" dirty="0"/>
              <a:t>EVALUATION DES IMPACTS SUR L’ENVIRONNEMENT</a:t>
            </a:r>
          </a:p>
          <a:p>
            <a:pPr marL="0" indent="0" algn="just">
              <a:buNone/>
            </a:pPr>
            <a:r>
              <a:rPr lang="fr-FR" sz="1000" b="0" dirty="0">
                <a:solidFill>
                  <a:schemeClr val="tx1"/>
                </a:solidFill>
                <a:latin typeface="+mn-lt"/>
              </a:rPr>
              <a:t>Ce scénario ambitieux permet d’aller au-delà des objectifs fixés par les documents cadres en matière de réduction des consommations énergétiques et augmentation des productions d’énergies renouvelables. Toutefois, la Communauté de Communes </a:t>
            </a:r>
            <a:r>
              <a:rPr lang="fr-FR" sz="1000" b="0" dirty="0" err="1">
                <a:solidFill>
                  <a:schemeClr val="tx1"/>
                </a:solidFill>
                <a:latin typeface="+mn-lt"/>
              </a:rPr>
              <a:t>Entr’Allier</a:t>
            </a:r>
            <a:r>
              <a:rPr lang="fr-FR" sz="1000" b="0" dirty="0">
                <a:solidFill>
                  <a:schemeClr val="tx1"/>
                </a:solidFill>
                <a:latin typeface="+mn-lt"/>
              </a:rPr>
              <a:t> Besbre et Loire, en conservant son activité agricole actuelle, n’a pas les ressources pour réduire ses émissions de gaz à effet de serre à hauteur de ce qui est demandé par la Stratégie Nationale Bas Carbone actuellement en vigueur. Ceci est lié notamment à la présence importante de l’élevage sur le territoire, notamment l’élevage bovin, pour lequel il est difficile de réduire les émissions sans réduire l’activité. Le secteur agricole dispose cependant d’un fort potentiel pour capter les gaz à effet de serre et le choix a donc été fait de coupler des actions de stockage des gaz à effet de serre pour compenser les émissions résiduelles à l’atteinte des objectifs. </a:t>
            </a:r>
          </a:p>
          <a:p>
            <a:pPr marL="0" indent="0" algn="just">
              <a:buNone/>
            </a:pPr>
            <a:r>
              <a:rPr lang="fr-FR" sz="1000" b="0" dirty="0">
                <a:solidFill>
                  <a:schemeClr val="tx1"/>
                </a:solidFill>
                <a:latin typeface="+mn-lt"/>
              </a:rPr>
              <a:t>Les incidences sur l’environnement, qu’elles soient positives ou négatives, seraient de mêmes natures que celles soulevées dans le cadre de l’évaluation du scénario réglementaire mais les effets seraient en revanche accrus du fait de l’atteinte d’objectifs parfois plus élevés. </a:t>
            </a:r>
          </a:p>
          <a:p>
            <a:pPr marL="0" indent="0" algn="just">
              <a:buNone/>
            </a:pPr>
            <a:r>
              <a:rPr lang="fr-FR" sz="1000" b="0" dirty="0">
                <a:solidFill>
                  <a:schemeClr val="tx1"/>
                </a:solidFill>
                <a:latin typeface="+mn-lt"/>
              </a:rPr>
              <a:t>Ces résultats seraient obtenus notamment grâce à la rénovation de tous les logements du territoire et du parc tertiaire, et à une diminution de la mobilité couplé à une augmentation des modes de déplacements </a:t>
            </a:r>
            <a:r>
              <a:rPr lang="fr-FR" sz="1000" b="0" dirty="0" err="1">
                <a:solidFill>
                  <a:schemeClr val="tx1"/>
                </a:solidFill>
                <a:latin typeface="+mn-lt"/>
              </a:rPr>
              <a:t>décarbonés</a:t>
            </a:r>
            <a:r>
              <a:rPr lang="fr-FR" sz="1000" b="0" dirty="0">
                <a:solidFill>
                  <a:schemeClr val="tx1"/>
                </a:solidFill>
                <a:latin typeface="+mn-lt"/>
              </a:rPr>
              <a:t>. De plus, des efforts concernant l’ensemble des exploitations agricoles seront réalisés (adaptation des pratiques culturales, optimisation de l’irrigation ...).</a:t>
            </a:r>
          </a:p>
          <a:p>
            <a:pPr marL="0" indent="0" algn="just">
              <a:buNone/>
            </a:pPr>
            <a:r>
              <a:rPr lang="fr-FR" sz="1000" b="0" dirty="0">
                <a:solidFill>
                  <a:schemeClr val="tx1"/>
                </a:solidFill>
                <a:latin typeface="+mn-lt"/>
              </a:rPr>
              <a:t>Ces mesures permettront d’améliorer la qualité du cadre de vie des usagers, la qualité de l’air et la qualité des eaux. Le PCAET devra tout de même veiller à la gestion des déchets issus des phases chantiers de rénovation du parc de logement, mais aussi ceux issus des matériaux des systèmes de production d’énergies renouvelables.</a:t>
            </a:r>
          </a:p>
          <a:p>
            <a:pPr marL="0" indent="0" algn="just">
              <a:buNone/>
            </a:pPr>
            <a:r>
              <a:rPr lang="fr-FR" sz="1000" b="0" dirty="0">
                <a:solidFill>
                  <a:schemeClr val="tx1"/>
                </a:solidFill>
                <a:latin typeface="+mn-lt"/>
              </a:rPr>
              <a:t>Ce scénario présente la trajectoire optimale que la </a:t>
            </a:r>
            <a:r>
              <a:rPr lang="fr-FR" sz="1000" b="0" dirty="0" err="1">
                <a:solidFill>
                  <a:schemeClr val="tx1"/>
                </a:solidFill>
                <a:latin typeface="+mn-lt"/>
              </a:rPr>
              <a:t>Comunauté</a:t>
            </a:r>
            <a:r>
              <a:rPr lang="fr-FR" sz="1000" b="0" dirty="0">
                <a:solidFill>
                  <a:schemeClr val="tx1"/>
                </a:solidFill>
                <a:latin typeface="+mn-lt"/>
              </a:rPr>
              <a:t> de communes pourrait suivre pour réaliser une transition énergétique exemplaire. Cependant, il fixe des ambitions élevées dans l’ensemble des secteurs </a:t>
            </a:r>
            <a:r>
              <a:rPr lang="fr-FR" sz="1000" b="0" dirty="0">
                <a:solidFill>
                  <a:schemeClr val="bg1"/>
                </a:solidFill>
                <a:latin typeface="+mn-lt"/>
              </a:rPr>
              <a:t>étudiés</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 maîtrise de l’énergie (MDE) »</a:t>
            </a:r>
          </a:p>
        </p:txBody>
      </p:sp>
      <p:sp>
        <p:nvSpPr>
          <p:cNvPr id="6" name="Espace réservé du texte 3">
            <a:extLst>
              <a:ext uri="{FF2B5EF4-FFF2-40B4-BE49-F238E27FC236}">
                <a16:creationId xmlns:a16="http://schemas.microsoft.com/office/drawing/2014/main" id="{10C8737D-E6A4-40F0-9518-5D54541B550F}"/>
              </a:ext>
            </a:extLst>
          </p:cNvPr>
          <p:cNvSpPr txBox="1">
            <a:spLocks/>
          </p:cNvSpPr>
          <p:nvPr/>
        </p:nvSpPr>
        <p:spPr>
          <a:xfrm>
            <a:off x="4754431"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étudiés et les efforts à porter seront considérables pour répondre aux objectifs fixés par le scénario « Maîtrise de l’énergie». C’est pourquoi les élus ont fait le choix de réadapter l’ambition de ce scénario en fonction des secteurs d’intervention et de construire ainsi un scénario PCAET «sur-mesure». </a:t>
            </a: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Tree>
    <p:extLst>
      <p:ext uri="{BB962C8B-B14F-4D97-AF65-F5344CB8AC3E}">
        <p14:creationId xmlns:p14="http://schemas.microsoft.com/office/powerpoint/2010/main" val="24180864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10C8737D-E6A4-40F0-9518-5D54541B550F}"/>
              </a:ext>
            </a:extLst>
          </p:cNvPr>
          <p:cNvSpPr txBox="1">
            <a:spLocks/>
          </p:cNvSpPr>
          <p:nvPr/>
        </p:nvSpPr>
        <p:spPr>
          <a:xfrm>
            <a:off x="4776394"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algn="just">
              <a:spcBef>
                <a:spcPts val="1800"/>
              </a:spcBef>
              <a:buClr>
                <a:srgbClr val="0989B1"/>
              </a:buClr>
              <a:buSzPct val="80000"/>
            </a:pPr>
            <a:r>
              <a:rPr lang="fr-FR" dirty="0"/>
              <a:t>EVALUATION DES IMPACTS SUR LA BIODIVERSITE ET LA TVB</a:t>
            </a: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159</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
                <a:srgbClr val="0989B1"/>
              </a:buClr>
              <a:buSzPct val="80000"/>
            </a:pPr>
            <a:r>
              <a:rPr lang="fr-FR" dirty="0"/>
              <a:t>PRINCIPES/SYNTHESE DU SCENARIO</a:t>
            </a:r>
          </a:p>
          <a:p>
            <a:pPr marL="0" indent="0" algn="just">
              <a:buNone/>
            </a:pPr>
            <a:r>
              <a:rPr lang="fr-FR" sz="1000" b="0" dirty="0">
                <a:solidFill>
                  <a:schemeClr val="tx1"/>
                </a:solidFill>
                <a:latin typeface="+mn-lt"/>
              </a:rPr>
              <a:t>Le scénario s’appuie sur les objectifs suivants : </a:t>
            </a:r>
          </a:p>
          <a:p>
            <a:pPr algn="just">
              <a:spcBef>
                <a:spcPts val="300"/>
              </a:spcBef>
              <a:buClr>
                <a:srgbClr val="0989B1"/>
              </a:buClr>
              <a:buSzPct val="80000"/>
            </a:pPr>
            <a:r>
              <a:rPr lang="fr-FR" sz="1000" b="0" dirty="0">
                <a:solidFill>
                  <a:schemeClr val="tx1"/>
                </a:solidFill>
                <a:latin typeface="+mn-lt"/>
              </a:rPr>
              <a:t>réduire de 47% les consommations d’énergie entre 2012 et 2050 ;</a:t>
            </a:r>
          </a:p>
          <a:p>
            <a:pPr algn="just">
              <a:spcBef>
                <a:spcPts val="300"/>
              </a:spcBef>
              <a:buClr>
                <a:srgbClr val="0989B1"/>
              </a:buClr>
              <a:buSzPct val="80000"/>
            </a:pPr>
            <a:r>
              <a:rPr lang="fr-FR" sz="1000" b="0" dirty="0">
                <a:solidFill>
                  <a:schemeClr val="tx1"/>
                </a:solidFill>
                <a:latin typeface="+mn-lt"/>
              </a:rPr>
              <a:t>produire en 2050 389 </a:t>
            </a:r>
            <a:r>
              <a:rPr lang="fr-FR" sz="1000" b="0" dirty="0" err="1">
                <a:solidFill>
                  <a:schemeClr val="tx1"/>
                </a:solidFill>
                <a:latin typeface="+mn-lt"/>
              </a:rPr>
              <a:t>GWh</a:t>
            </a:r>
            <a:r>
              <a:rPr lang="fr-FR" sz="1000" b="0" dirty="0">
                <a:solidFill>
                  <a:schemeClr val="tx1"/>
                </a:solidFill>
                <a:latin typeface="+mn-lt"/>
              </a:rPr>
              <a:t> d’énergie par an pour atteindre 57% d’autonomie énergétique ;</a:t>
            </a:r>
          </a:p>
          <a:p>
            <a:pPr algn="just">
              <a:spcBef>
                <a:spcPts val="300"/>
              </a:spcBef>
              <a:buClr>
                <a:srgbClr val="0989B1"/>
              </a:buClr>
              <a:buSzPct val="80000"/>
            </a:pPr>
            <a:r>
              <a:rPr lang="fr-FR" sz="1000" b="0" dirty="0">
                <a:solidFill>
                  <a:schemeClr val="tx1"/>
                </a:solidFill>
                <a:latin typeface="+mn-lt"/>
              </a:rPr>
              <a:t>réduire de 43% les émissions de GES du territoire par rapport à 2015, et compenser de 55% des émissions résiduelles grâce aux potentiels de stockage des terres agricoles et de la forêt</a:t>
            </a:r>
          </a:p>
          <a:p>
            <a:pPr algn="just">
              <a:spcBef>
                <a:spcPts val="300"/>
              </a:spcBef>
              <a:buClr>
                <a:srgbClr val="0989B1"/>
              </a:buClr>
              <a:buSzPct val="80000"/>
            </a:pPr>
            <a:r>
              <a:rPr lang="fr-FR" sz="1000" b="0" dirty="0">
                <a:solidFill>
                  <a:schemeClr val="tx1"/>
                </a:solidFill>
                <a:latin typeface="+mn-lt"/>
              </a:rPr>
              <a:t>réduction des émissions de polluant selon les objectifs du PREPA . </a:t>
            </a:r>
          </a:p>
          <a:p>
            <a:pPr algn="just">
              <a:spcBef>
                <a:spcPts val="300"/>
              </a:spcBef>
              <a:buClr>
                <a:srgbClr val="0989B1"/>
              </a:buClr>
              <a:buSzPct val="80000"/>
            </a:pPr>
            <a:endParaRPr lang="fr-FR" sz="600" b="0" dirty="0">
              <a:solidFill>
                <a:schemeClr val="tx1"/>
              </a:solidFill>
              <a:latin typeface="+mn-lt"/>
            </a:endParaRPr>
          </a:p>
          <a:p>
            <a:pPr algn="just">
              <a:buClr>
                <a:srgbClr val="0989B1"/>
              </a:buClr>
              <a:buSzPct val="80000"/>
            </a:pPr>
            <a:r>
              <a:rPr lang="fr-FR" dirty="0"/>
              <a:t>EVALUATION DES IMPACTS SUR LE PAYSAGE ET LE CADRE DE VIE</a:t>
            </a: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de la stratégie de la CC </a:t>
            </a:r>
            <a:r>
              <a:rPr lang="fr-FR" dirty="0" err="1"/>
              <a:t>Entr’Allier</a:t>
            </a:r>
            <a:r>
              <a:rPr lang="fr-FR" dirty="0"/>
              <a:t> Besbre et Loire</a:t>
            </a:r>
          </a:p>
        </p:txBody>
      </p:sp>
      <p:graphicFrame>
        <p:nvGraphicFramePr>
          <p:cNvPr id="6" name="Tableau 5"/>
          <p:cNvGraphicFramePr>
            <a:graphicFrameLocks noGrp="1"/>
          </p:cNvGraphicFramePr>
          <p:nvPr/>
        </p:nvGraphicFramePr>
        <p:xfrm>
          <a:off x="311971" y="3273389"/>
          <a:ext cx="4186800" cy="2845306"/>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430104">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2415202">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Le projet retenu vise à réduire considérablement à la réduction des émissions de gaz à effet de serre. Ainsi, il est attendu une moindre hausse des températures à moyen terme et à long terme, limitant ainsi les évolutions conséquentes des paysages.</a:t>
                      </a:r>
                    </a:p>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La recherche de compensation carbone permettra de préserver les espaces forestiers, prairies et haies, éléments constitutifs du paysage</a:t>
                      </a:r>
                      <a:r>
                        <a:rPr lang="fr-FR" sz="1000" baseline="0" dirty="0"/>
                        <a:t> et pourrait également favoriser une végétalisation accrue des secteurs urbanisés engendrant un confortement de la qualité du cadre de vie. </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La réduction des émissions de GES devrait se traduire par un développement d’une mobilité alternative</a:t>
                      </a:r>
                      <a:r>
                        <a:rPr lang="fr-FR" sz="1000" b="0" kern="1200" baseline="0" dirty="0">
                          <a:solidFill>
                            <a:schemeClr val="dk1"/>
                          </a:solidFill>
                          <a:latin typeface="+mn-lt"/>
                          <a:ea typeface="+mn-ea"/>
                          <a:cs typeface="+mn-cs"/>
                        </a:rPr>
                        <a:t> et en particulier </a:t>
                      </a:r>
                      <a:r>
                        <a:rPr lang="fr-FR" sz="1000" b="0" kern="1200" dirty="0">
                          <a:solidFill>
                            <a:schemeClr val="dk1"/>
                          </a:solidFill>
                          <a:latin typeface="+mn-lt"/>
                          <a:ea typeface="+mn-ea"/>
                          <a:cs typeface="+mn-cs"/>
                        </a:rPr>
                        <a:t>active, ce qui pourrait être un vecteur de découverte du patrimoine bâti et naturel dans une ambiance plus apaisée. </a:t>
                      </a:r>
                    </a:p>
                    <a:p>
                      <a:pPr marL="171450" marR="0" lvl="0" indent="-171450" algn="just" defTabSz="685800" rtl="0" eaLnBrk="1" fontAlgn="auto" latinLnBrk="0" hangingPunct="1">
                        <a:lnSpc>
                          <a:spcPct val="100000"/>
                        </a:lnSpc>
                        <a:spcBef>
                          <a:spcPts val="0"/>
                        </a:spcBef>
                        <a:spcAft>
                          <a:spcPts val="400"/>
                        </a:spcAft>
                        <a:buClr>
                          <a:srgbClr val="FF0000"/>
                        </a:buClr>
                        <a:buSzTx/>
                        <a:buFont typeface="Arial" panose="020B0604020202020204" pitchFamily="34" charset="0"/>
                        <a:buChar char="•"/>
                        <a:tabLst/>
                        <a:defRPr/>
                      </a:pPr>
                      <a:r>
                        <a:rPr lang="fr-FR" sz="1000" b="0" kern="1200" baseline="0" dirty="0">
                          <a:solidFill>
                            <a:schemeClr val="dk1"/>
                          </a:solidFill>
                          <a:latin typeface="+mn-lt"/>
                          <a:ea typeface="+mn-ea"/>
                          <a:cs typeface="+mn-cs"/>
                        </a:rPr>
                        <a:t>Un point de vigilance doit être soulevé quant à l’intégration paysagère des futures installations de production d’énergie. La rénovation thermique de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au 6"/>
          <p:cNvGraphicFramePr>
            <a:graphicFrameLocks noGrp="1"/>
          </p:cNvGraphicFramePr>
          <p:nvPr/>
        </p:nvGraphicFramePr>
        <p:xfrm>
          <a:off x="4776394" y="1250246"/>
          <a:ext cx="4186800" cy="70104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588714">
                <a:tc>
                  <a:txBody>
                    <a:bodyPr/>
                    <a:lstStyle/>
                    <a:p>
                      <a:pPr marL="171450" marR="0" lvl="0" indent="-171450" algn="just" defTabSz="685800" rtl="0" eaLnBrk="1" fontAlgn="auto" latinLnBrk="0" hangingPunct="1">
                        <a:lnSpc>
                          <a:spcPct val="100000"/>
                        </a:lnSpc>
                        <a:spcBef>
                          <a:spcPts val="0"/>
                        </a:spcBef>
                        <a:spcAft>
                          <a:spcPts val="400"/>
                        </a:spcAft>
                        <a:buClr>
                          <a:schemeClr val="bg1"/>
                        </a:buClr>
                        <a:buSzTx/>
                        <a:buFont typeface="Arial" panose="020B0604020202020204" pitchFamily="34" charset="0"/>
                        <a:buChar char="•"/>
                        <a:tabLst/>
                        <a:defRPr/>
                      </a:pPr>
                      <a:r>
                        <a:rPr lang="fr-FR" sz="1000" b="0" kern="1200" baseline="0" dirty="0">
                          <a:solidFill>
                            <a:schemeClr val="dk1"/>
                          </a:solidFill>
                          <a:latin typeface="+mn-lt"/>
                          <a:ea typeface="+mn-ea"/>
                          <a:cs typeface="+mn-cs"/>
                        </a:rPr>
                        <a:t>masse, qui peut accompagner la dynamique de réduction des consommations énergétiques</a:t>
                      </a:r>
                      <a:r>
                        <a:rPr lang="fr-FR" sz="1000" b="0" kern="1200" dirty="0">
                          <a:solidFill>
                            <a:schemeClr val="dk1"/>
                          </a:solidFill>
                          <a:latin typeface="+mn-lt"/>
                          <a:ea typeface="+mn-ea"/>
                          <a:cs typeface="+mn-cs"/>
                        </a:rPr>
                        <a:t> doit également être conditionnée à son intégration paysagère et patrimoniale</a:t>
                      </a:r>
                      <a:r>
                        <a:rPr lang="fr-FR" sz="1000" b="0" kern="1200" baseline="0" dirty="0">
                          <a:solidFill>
                            <a:schemeClr val="dk1"/>
                          </a:solidFill>
                          <a:latin typeface="+mn-lt"/>
                          <a:ea typeface="+mn-ea"/>
                          <a:cs typeface="+mn-cs"/>
                        </a:rPr>
                        <a:t> en vue de la préservation de </a:t>
                      </a:r>
                      <a:r>
                        <a:rPr lang="fr-FR" sz="1000" b="0" kern="1200" dirty="0">
                          <a:solidFill>
                            <a:schemeClr val="dk1"/>
                          </a:solidFill>
                          <a:latin typeface="+mn-lt"/>
                          <a:ea typeface="+mn-ea"/>
                          <a:cs typeface="+mn-cs"/>
                        </a:rPr>
                        <a:t>l’identité locale.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9" name="Tableau 8"/>
          <p:cNvGraphicFramePr>
            <a:graphicFrameLocks noGrp="1"/>
          </p:cNvGraphicFramePr>
          <p:nvPr/>
        </p:nvGraphicFramePr>
        <p:xfrm>
          <a:off x="4776394" y="2481415"/>
          <a:ext cx="4186800" cy="31292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1016032">
                <a:tc>
                  <a:txBody>
                    <a:bodyPr/>
                    <a:lstStyle/>
                    <a:p>
                      <a:pPr marL="171450" indent="-171450" algn="just" defTabSz="685800" rtl="0" eaLnBrk="1" latinLnBrk="0" hangingPunct="1">
                        <a:spcAft>
                          <a:spcPts val="400"/>
                        </a:spcAft>
                        <a:buClr>
                          <a:srgbClr val="FF0000"/>
                        </a:buClr>
                        <a:buFont typeface="Arial" panose="020B0604020202020204" pitchFamily="34" charset="0"/>
                        <a:buChar char="•"/>
                      </a:pPr>
                      <a:r>
                        <a:rPr lang="fr-FR" sz="1000" kern="1200" dirty="0">
                          <a:solidFill>
                            <a:schemeClr val="dk1"/>
                          </a:solidFill>
                          <a:latin typeface="+mn-lt"/>
                          <a:ea typeface="+mn-ea"/>
                          <a:cs typeface="+mn-cs"/>
                        </a:rPr>
                        <a:t>Une</a:t>
                      </a:r>
                      <a:r>
                        <a:rPr lang="fr-FR" sz="1000" kern="1200" baseline="0" dirty="0">
                          <a:solidFill>
                            <a:schemeClr val="dk1"/>
                          </a:solidFill>
                          <a:latin typeface="+mn-lt"/>
                          <a:ea typeface="+mn-ea"/>
                          <a:cs typeface="+mn-cs"/>
                        </a:rPr>
                        <a:t> consommation d’espaces agro-naturels et la disparition d’espaces du continuum écologique du fait du déploiement d’installations de production d’énergie renouvelable fortement consommatrices en espace telles que les centrales photovoltaïques au sol.</a:t>
                      </a:r>
                    </a:p>
                    <a:p>
                      <a:pPr marL="171450" indent="-171450" algn="just" defTabSz="685800" rtl="0" eaLnBrk="1" latinLnBrk="0" hangingPunct="1">
                        <a:spcAft>
                          <a:spcPts val="400"/>
                        </a:spcAft>
                        <a:buClr>
                          <a:srgbClr val="FF0000"/>
                        </a:buClr>
                        <a:buFont typeface="Arial" panose="020B0604020202020204" pitchFamily="34" charset="0"/>
                        <a:buChar char="•"/>
                      </a:pPr>
                      <a:r>
                        <a:rPr lang="fr-FR" sz="1000" kern="1200" baseline="0" dirty="0">
                          <a:solidFill>
                            <a:schemeClr val="dk1"/>
                          </a:solidFill>
                          <a:latin typeface="+mn-lt"/>
                          <a:ea typeface="+mn-ea"/>
                          <a:cs typeface="+mn-cs"/>
                        </a:rPr>
                        <a:t>La création de nouveaux éléments fragmentant les continuités écologiques du territoire. Les éoliennes en particulier pourraient fragmenter les corridors aériens. </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La réduction des émissions de GES et des polluants atmosphériques induits pourra participer à l’amélioration de la qualité</a:t>
                      </a:r>
                      <a:r>
                        <a:rPr lang="fr-FR" sz="1000" b="0" kern="1200" baseline="0" dirty="0">
                          <a:solidFill>
                            <a:schemeClr val="dk1"/>
                          </a:solidFill>
                          <a:latin typeface="+mn-lt"/>
                          <a:ea typeface="+mn-ea"/>
                          <a:cs typeface="+mn-cs"/>
                        </a:rPr>
                        <a:t> des milieux naturels (limitation de l’acidification des milieux…).</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dirty="0"/>
                        <a:t>La recherche de compensation carbone </a:t>
                      </a:r>
                      <a:r>
                        <a:rPr lang="fr-FR" sz="1000" b="0" kern="1200" baseline="0" dirty="0">
                          <a:solidFill>
                            <a:schemeClr val="dk1"/>
                          </a:solidFill>
                          <a:latin typeface="+mn-lt"/>
                          <a:ea typeface="+mn-ea"/>
                          <a:cs typeface="+mn-cs"/>
                        </a:rPr>
                        <a:t>pourra permettre de compenser dans une certaine mesure la consommation d’espace via la préservation et le renforcement des puits de séquestration carbone (en particulier des zones humides) et le développement d’une TVB urbaine.</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baseline="0" dirty="0">
                          <a:solidFill>
                            <a:schemeClr val="dk1"/>
                          </a:solidFill>
                          <a:latin typeface="+mn-lt"/>
                          <a:ea typeface="+mn-ea"/>
                          <a:cs typeface="+mn-cs"/>
                        </a:rPr>
                        <a:t>La politique climat-air-énergie permettra d’amoindrir la vulnérabilité des milieux naturels face aux effets du réchauffement climatique</a:t>
                      </a:r>
                      <a:endParaRPr lang="fr-FR" sz="1000" b="0" kern="1200" dirty="0">
                        <a:solidFill>
                          <a:schemeClr val="dk1"/>
                        </a:solidFill>
                        <a:latin typeface="+mn-lt"/>
                        <a:ea typeface="+mn-ea"/>
                        <a:cs typeface="+mn-cs"/>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23875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ZoneTexte 16">
            <a:extLst>
              <a:ext uri="{FF2B5EF4-FFF2-40B4-BE49-F238E27FC236}">
                <a16:creationId xmlns:a16="http://schemas.microsoft.com/office/drawing/2014/main" id="{2B3FDD2B-562C-4ADC-9227-8711DCCE6B48}"/>
              </a:ext>
            </a:extLst>
          </p:cNvPr>
          <p:cNvSpPr txBox="1">
            <a:spLocks noChangeArrowheads="1"/>
          </p:cNvSpPr>
          <p:nvPr/>
        </p:nvSpPr>
        <p:spPr bwMode="auto">
          <a:xfrm>
            <a:off x="828942" y="2223933"/>
            <a:ext cx="3829390" cy="254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000" u="sng" dirty="0">
                <a:solidFill>
                  <a:srgbClr val="373E42"/>
                </a:solidFill>
                <a:latin typeface="+mn-lt"/>
                <a:ea typeface="Roboto" panose="02000000000000000000" pitchFamily="2" charset="0"/>
                <a:cs typeface="Roboto" panose="02000000000000000000" pitchFamily="2" charset="0"/>
              </a:rPr>
              <a:t>Un Plan Climat concerté et coconstruit </a:t>
            </a:r>
          </a:p>
          <a:p>
            <a:pPr algn="just"/>
            <a:r>
              <a:rPr lang="fr-FR" altLang="fr-FR" sz="1000" dirty="0">
                <a:solidFill>
                  <a:srgbClr val="373E42"/>
                </a:solidFill>
                <a:latin typeface="+mn-lt"/>
                <a:ea typeface="Roboto" panose="02000000000000000000" pitchFamily="2" charset="0"/>
                <a:cs typeface="Roboto" panose="02000000000000000000" pitchFamily="2" charset="0"/>
              </a:rPr>
              <a:t>La CC </a:t>
            </a:r>
            <a:r>
              <a:rPr lang="fr-FR" altLang="fr-FR" sz="1000" dirty="0" err="1">
                <a:solidFill>
                  <a:srgbClr val="373E42"/>
                </a:solidFill>
                <a:latin typeface="+mn-lt"/>
                <a:ea typeface="Roboto" panose="02000000000000000000" pitchFamily="2" charset="0"/>
                <a:cs typeface="Roboto" panose="02000000000000000000" pitchFamily="2" charset="0"/>
              </a:rPr>
              <a:t>Entr’Allier</a:t>
            </a:r>
            <a:r>
              <a:rPr lang="fr-FR" altLang="fr-FR" sz="1000" dirty="0">
                <a:solidFill>
                  <a:srgbClr val="373E42"/>
                </a:solidFill>
                <a:latin typeface="+mn-lt"/>
                <a:ea typeface="Roboto" panose="02000000000000000000" pitchFamily="2" charset="0"/>
                <a:cs typeface="Roboto" panose="02000000000000000000" pitchFamily="2" charset="0"/>
              </a:rPr>
              <a:t> Besbre et Loire élabore son premier Plan Climat Air </a:t>
            </a:r>
            <a:r>
              <a:rPr lang="fr-FR" altLang="fr-FR" sz="1000" dirty="0" err="1">
                <a:solidFill>
                  <a:srgbClr val="373E42"/>
                </a:solidFill>
                <a:latin typeface="+mn-lt"/>
                <a:ea typeface="Roboto" panose="02000000000000000000" pitchFamily="2" charset="0"/>
                <a:cs typeface="Roboto" panose="02000000000000000000" pitchFamily="2" charset="0"/>
              </a:rPr>
              <a:t>Energie</a:t>
            </a:r>
            <a:r>
              <a:rPr lang="fr-FR" altLang="fr-FR" sz="1000" dirty="0">
                <a:solidFill>
                  <a:srgbClr val="373E42"/>
                </a:solidFill>
                <a:latin typeface="+mn-lt"/>
                <a:ea typeface="Roboto" panose="02000000000000000000" pitchFamily="2" charset="0"/>
                <a:cs typeface="Roboto" panose="02000000000000000000" pitchFamily="2" charset="0"/>
              </a:rPr>
              <a:t> Territorial (</a:t>
            </a:r>
            <a:r>
              <a:rPr lang="fr-FR" altLang="fr-FR" sz="1000" dirty="0" err="1">
                <a:solidFill>
                  <a:srgbClr val="373E42"/>
                </a:solidFill>
                <a:latin typeface="+mn-lt"/>
                <a:ea typeface="Roboto" panose="02000000000000000000" pitchFamily="2" charset="0"/>
                <a:cs typeface="Roboto" panose="02000000000000000000" pitchFamily="2" charset="0"/>
              </a:rPr>
              <a:t>PCAET</a:t>
            </a:r>
            <a:r>
              <a:rPr lang="fr-FR" altLang="fr-FR" sz="1000" dirty="0">
                <a:solidFill>
                  <a:srgbClr val="373E42"/>
                </a:solidFill>
                <a:latin typeface="+mn-lt"/>
                <a:ea typeface="Roboto" panose="02000000000000000000" pitchFamily="2" charset="0"/>
                <a:cs typeface="Roboto" panose="02000000000000000000" pitchFamily="2" charset="0"/>
              </a:rPr>
              <a:t>) </a:t>
            </a:r>
            <a:r>
              <a:rPr lang="fr-FR" sz="1000" dirty="0">
                <a:solidFill>
                  <a:srgbClr val="373E42"/>
                </a:solidFill>
                <a:latin typeface="+mn-lt"/>
              </a:rPr>
              <a:t>dans le cadre de la démarche initiée par le syndicat d’énergie (</a:t>
            </a:r>
            <a:r>
              <a:rPr lang="fr-FR" sz="1000" dirty="0" err="1">
                <a:solidFill>
                  <a:srgbClr val="373E42"/>
                </a:solidFill>
                <a:latin typeface="+mn-lt"/>
              </a:rPr>
              <a:t>SDE</a:t>
            </a:r>
            <a:r>
              <a:rPr lang="fr-FR" sz="1000" dirty="0">
                <a:solidFill>
                  <a:srgbClr val="373E42"/>
                </a:solidFill>
                <a:latin typeface="+mn-lt"/>
              </a:rPr>
              <a:t> 03) de l’Allier de mener simultanément les </a:t>
            </a:r>
            <a:r>
              <a:rPr lang="fr-FR" sz="1000" dirty="0" err="1">
                <a:solidFill>
                  <a:srgbClr val="373E42"/>
                </a:solidFill>
                <a:latin typeface="+mn-lt"/>
              </a:rPr>
              <a:t>PCAET</a:t>
            </a:r>
            <a:r>
              <a:rPr lang="fr-FR" sz="1000" dirty="0">
                <a:solidFill>
                  <a:srgbClr val="373E42"/>
                </a:solidFill>
                <a:latin typeface="+mn-lt"/>
              </a:rPr>
              <a:t> des 11 </a:t>
            </a:r>
            <a:r>
              <a:rPr lang="fr-FR" sz="1000" dirty="0" err="1">
                <a:solidFill>
                  <a:srgbClr val="373E42"/>
                </a:solidFill>
                <a:latin typeface="+mn-lt"/>
              </a:rPr>
              <a:t>EPCI</a:t>
            </a:r>
            <a:r>
              <a:rPr lang="fr-FR" sz="1000" dirty="0">
                <a:solidFill>
                  <a:srgbClr val="373E42"/>
                </a:solidFill>
                <a:latin typeface="+mn-lt"/>
              </a:rPr>
              <a:t> du département.</a:t>
            </a:r>
            <a:r>
              <a:rPr lang="fr-FR" altLang="fr-FR" sz="1000" dirty="0">
                <a:solidFill>
                  <a:srgbClr val="373E42"/>
                </a:solidFill>
                <a:latin typeface="+mn-lt"/>
              </a:rPr>
              <a:t> Son élaboration a été voulue coconstruite avec l’ensemble des parties prenantes du territoire.</a:t>
            </a:r>
          </a:p>
          <a:p>
            <a:pPr algn="just"/>
            <a:endParaRPr 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r>
              <a:rPr lang="fr-FR" altLang="fr-FR" sz="1000" dirty="0">
                <a:solidFill>
                  <a:srgbClr val="373E42"/>
                </a:solidFill>
                <a:latin typeface="+mn-lt"/>
              </a:rPr>
              <a:t>La participation des acteurs, des citoyens, des agents et élus a été au cœur de la démarche. L’ensemble des propositions collectées ont pu alimenter le plan d’actions</a:t>
            </a:r>
            <a:r>
              <a:rPr lang="fr-FR" altLang="fr-FR" sz="1000" dirty="0">
                <a:solidFill>
                  <a:srgbClr val="373E42"/>
                </a:solidFill>
                <a:latin typeface="+mn-lt"/>
                <a:ea typeface="Roboto" panose="02000000000000000000" pitchFamily="2" charset="0"/>
                <a:cs typeface="Roboto" panose="02000000000000000000" pitchFamily="2" charset="0"/>
              </a:rPr>
              <a:t>. </a:t>
            </a:r>
          </a:p>
          <a:p>
            <a:pPr algn="just"/>
            <a:endPar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a:p>
            <a:pPr algn="just"/>
            <a:endPar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2" name="Espace réservé du numéro de diapositive 1"/>
          <p:cNvSpPr>
            <a:spLocks noGrp="1"/>
          </p:cNvSpPr>
          <p:nvPr>
            <p:ph type="sldNum" sz="quarter" idx="12"/>
          </p:nvPr>
        </p:nvSpPr>
        <p:spPr/>
        <p:txBody>
          <a:bodyPr/>
          <a:lstStyle/>
          <a:p>
            <a:fld id="{CA1D08C0-627D-48F0-9216-B0288674F6B7}" type="slidenum">
              <a:rPr lang="fr-FR" smtClean="0"/>
              <a:t>16</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pic>
        <p:nvPicPr>
          <p:cNvPr id="58" name="Image 57" descr="Une image contenant intérieur, plafond, personne, bagage&#10;&#10;Description générée automatiquement">
            <a:extLst>
              <a:ext uri="{FF2B5EF4-FFF2-40B4-BE49-F238E27FC236}">
                <a16:creationId xmlns:a16="http://schemas.microsoft.com/office/drawing/2014/main" id="{66F953C4-C12A-4C98-A808-D06C7D403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125" y="3398366"/>
            <a:ext cx="1115436" cy="836577"/>
          </a:xfrm>
          <a:prstGeom prst="rect">
            <a:avLst/>
          </a:prstGeom>
        </p:spPr>
      </p:pic>
      <p:sp>
        <p:nvSpPr>
          <p:cNvPr id="60" name="Rectangle 59">
            <a:extLst>
              <a:ext uri="{FF2B5EF4-FFF2-40B4-BE49-F238E27FC236}">
                <a16:creationId xmlns:a16="http://schemas.microsoft.com/office/drawing/2014/main" id="{E02E52AB-7603-4C54-9DCF-AE8072AA328A}"/>
              </a:ext>
            </a:extLst>
          </p:cNvPr>
          <p:cNvSpPr/>
          <p:nvPr/>
        </p:nvSpPr>
        <p:spPr>
          <a:xfrm>
            <a:off x="1719980" y="1338811"/>
            <a:ext cx="5791176" cy="400110"/>
          </a:xfrm>
          <a:prstGeom prst="rect">
            <a:avLst/>
          </a:prstGeom>
          <a:noFill/>
        </p:spPr>
        <p:txBody>
          <a:bodyPr wrap="square" rtlCol="0">
            <a:spAutoFit/>
          </a:bodyPr>
          <a:lstStyle/>
          <a:p>
            <a:pPr algn="ctr"/>
            <a:r>
              <a:rPr lang="fr-FR" sz="2000" b="1" dirty="0">
                <a:solidFill>
                  <a:srgbClr val="2E3464"/>
                </a:solidFill>
                <a:latin typeface="PT Sans" panose="020B0503020203020204" pitchFamily="34" charset="0"/>
                <a:ea typeface="Roboto" panose="02000000000000000000" pitchFamily="2" charset="0"/>
                <a:cs typeface="Roboto" panose="02000000000000000000" pitchFamily="2" charset="0"/>
              </a:rPr>
              <a:t>LES AXES STRATÉGIQUES DU TERRITOIRE</a:t>
            </a:r>
            <a:endParaRPr lang="en-US" sz="20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cxnSp>
        <p:nvCxnSpPr>
          <p:cNvPr id="61" name="Connecteur droit 60">
            <a:extLst>
              <a:ext uri="{FF2B5EF4-FFF2-40B4-BE49-F238E27FC236}">
                <a16:creationId xmlns:a16="http://schemas.microsoft.com/office/drawing/2014/main" id="{E1A83043-547B-4E50-957C-0D7780E319B0}"/>
              </a:ext>
            </a:extLst>
          </p:cNvPr>
          <p:cNvCxnSpPr>
            <a:cxnSpLocks/>
          </p:cNvCxnSpPr>
          <p:nvPr/>
        </p:nvCxnSpPr>
        <p:spPr>
          <a:xfrm>
            <a:off x="2362976" y="1708645"/>
            <a:ext cx="457080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grpSp>
        <p:nvGrpSpPr>
          <p:cNvPr id="62" name="Groupe 61">
            <a:extLst>
              <a:ext uri="{FF2B5EF4-FFF2-40B4-BE49-F238E27FC236}">
                <a16:creationId xmlns:a16="http://schemas.microsoft.com/office/drawing/2014/main" id="{4D1FE101-7B02-435D-9B31-F7ED2B831C7C}"/>
              </a:ext>
            </a:extLst>
          </p:cNvPr>
          <p:cNvGrpSpPr/>
          <p:nvPr/>
        </p:nvGrpSpPr>
        <p:grpSpPr>
          <a:xfrm>
            <a:off x="5141548" y="1988879"/>
            <a:ext cx="3288196" cy="3143058"/>
            <a:chOff x="3510098" y="5418148"/>
            <a:chExt cx="3288196" cy="3143058"/>
          </a:xfrm>
        </p:grpSpPr>
        <p:sp>
          <p:nvSpPr>
            <p:cNvPr id="63" name="Rectangle 62">
              <a:extLst>
                <a:ext uri="{FF2B5EF4-FFF2-40B4-BE49-F238E27FC236}">
                  <a16:creationId xmlns:a16="http://schemas.microsoft.com/office/drawing/2014/main" id="{3D6A08C9-6FDE-4502-9FC3-2FEB86A71464}"/>
                </a:ext>
              </a:extLst>
            </p:cNvPr>
            <p:cNvSpPr/>
            <p:nvPr/>
          </p:nvSpPr>
          <p:spPr>
            <a:xfrm>
              <a:off x="4497988" y="6704065"/>
              <a:ext cx="1399917" cy="41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50" b="1" dirty="0">
                  <a:solidFill>
                    <a:srgbClr val="21215D"/>
                  </a:solidFill>
                  <a:ea typeface="Roboto" panose="02000000000000000000" pitchFamily="2" charset="0"/>
                  <a:cs typeface="Roboto" panose="02000000000000000000" pitchFamily="2" charset="0"/>
                </a:rPr>
                <a:t>LES AXES STRATEGIQUES</a:t>
              </a:r>
            </a:p>
          </p:txBody>
        </p:sp>
        <p:sp>
          <p:nvSpPr>
            <p:cNvPr id="64" name="Hexagone 63">
              <a:extLst>
                <a:ext uri="{FF2B5EF4-FFF2-40B4-BE49-F238E27FC236}">
                  <a16:creationId xmlns:a16="http://schemas.microsoft.com/office/drawing/2014/main" id="{C7BCADDE-EB6E-4E78-8D0D-8F0E5C774547}"/>
                </a:ext>
              </a:extLst>
            </p:cNvPr>
            <p:cNvSpPr/>
            <p:nvPr/>
          </p:nvSpPr>
          <p:spPr>
            <a:xfrm>
              <a:off x="3600628" y="5908420"/>
              <a:ext cx="1194358" cy="1024047"/>
            </a:xfrm>
            <a:prstGeom prst="hexagon">
              <a:avLst/>
            </a:prstGeom>
            <a:solidFill>
              <a:schemeClr val="accent2">
                <a:lumMod val="60000"/>
                <a:lumOff val="40000"/>
              </a:schemeClr>
            </a:solidFill>
            <a:ln>
              <a:solidFill>
                <a:srgbClr val="F4B18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dirty="0"/>
            </a:p>
          </p:txBody>
        </p:sp>
        <p:sp>
          <p:nvSpPr>
            <p:cNvPr id="65" name="Hexagone 64">
              <a:extLst>
                <a:ext uri="{FF2B5EF4-FFF2-40B4-BE49-F238E27FC236}">
                  <a16:creationId xmlns:a16="http://schemas.microsoft.com/office/drawing/2014/main" id="{5290CC42-17DF-481C-8777-60129BB4200D}"/>
                </a:ext>
              </a:extLst>
            </p:cNvPr>
            <p:cNvSpPr/>
            <p:nvPr/>
          </p:nvSpPr>
          <p:spPr>
            <a:xfrm>
              <a:off x="5586315" y="5956147"/>
              <a:ext cx="1194358" cy="1024047"/>
            </a:xfrm>
            <a:prstGeom prst="hexagon">
              <a:avLst/>
            </a:prstGeom>
            <a:solidFill>
              <a:schemeClr val="accent1">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dirty="0">
                <a:solidFill>
                  <a:srgbClr val="F4B183"/>
                </a:solidFill>
              </a:endParaRPr>
            </a:p>
          </p:txBody>
        </p:sp>
        <p:sp>
          <p:nvSpPr>
            <p:cNvPr id="66" name="Hexagone 65">
              <a:extLst>
                <a:ext uri="{FF2B5EF4-FFF2-40B4-BE49-F238E27FC236}">
                  <a16:creationId xmlns:a16="http://schemas.microsoft.com/office/drawing/2014/main" id="{D026942B-056B-4A59-8AE1-D9DC58CCECE2}"/>
                </a:ext>
              </a:extLst>
            </p:cNvPr>
            <p:cNvSpPr/>
            <p:nvPr/>
          </p:nvSpPr>
          <p:spPr>
            <a:xfrm>
              <a:off x="5603936" y="7035684"/>
              <a:ext cx="1194358" cy="1024047"/>
            </a:xfrm>
            <a:prstGeom prst="hexagon">
              <a:avLst/>
            </a:prstGeom>
            <a:solidFill>
              <a:srgbClr val="C9C9C9"/>
            </a:solidFill>
            <a:ln>
              <a:solidFill>
                <a:srgbClr val="C9C9C9"/>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a:p>
          </p:txBody>
        </p:sp>
        <p:sp>
          <p:nvSpPr>
            <p:cNvPr id="67" name="Espace réservé du texte 8">
              <a:extLst>
                <a:ext uri="{FF2B5EF4-FFF2-40B4-BE49-F238E27FC236}">
                  <a16:creationId xmlns:a16="http://schemas.microsoft.com/office/drawing/2014/main" id="{9154A01C-F2BD-4C7E-80DB-6AE1DC227BF4}"/>
                </a:ext>
              </a:extLst>
            </p:cNvPr>
            <p:cNvSpPr txBox="1">
              <a:spLocks/>
            </p:cNvSpPr>
            <p:nvPr/>
          </p:nvSpPr>
          <p:spPr>
            <a:xfrm>
              <a:off x="5673684" y="7255599"/>
              <a:ext cx="1022489" cy="823493"/>
            </a:xfrm>
            <a:prstGeom prst="rect">
              <a:avLst/>
            </a:prstGeom>
            <a:ln>
              <a:noFill/>
            </a:ln>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r>
                <a:rPr lang="fr-FR" sz="1050" dirty="0">
                  <a:latin typeface="+mn-lt"/>
                </a:rPr>
                <a:t>Une collectivité exemplaire</a:t>
              </a:r>
            </a:p>
          </p:txBody>
        </p:sp>
        <p:sp>
          <p:nvSpPr>
            <p:cNvPr id="68" name="Hexagone 67">
              <a:extLst>
                <a:ext uri="{FF2B5EF4-FFF2-40B4-BE49-F238E27FC236}">
                  <a16:creationId xmlns:a16="http://schemas.microsoft.com/office/drawing/2014/main" id="{F820BB31-2245-4746-AB8A-0A69EE52233F}"/>
                </a:ext>
              </a:extLst>
            </p:cNvPr>
            <p:cNvSpPr/>
            <p:nvPr/>
          </p:nvSpPr>
          <p:spPr>
            <a:xfrm>
              <a:off x="4592494" y="5418148"/>
              <a:ext cx="1194358" cy="1024047"/>
            </a:xfrm>
            <a:prstGeom prst="hexagon">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a:p>
          </p:txBody>
        </p:sp>
        <p:sp>
          <p:nvSpPr>
            <p:cNvPr id="69" name="Espace réservé du texte 10">
              <a:extLst>
                <a:ext uri="{FF2B5EF4-FFF2-40B4-BE49-F238E27FC236}">
                  <a16:creationId xmlns:a16="http://schemas.microsoft.com/office/drawing/2014/main" id="{92383960-F0D8-41DB-903A-9EEEF008A74F}"/>
                </a:ext>
              </a:extLst>
            </p:cNvPr>
            <p:cNvSpPr txBox="1">
              <a:spLocks/>
            </p:cNvSpPr>
            <p:nvPr/>
          </p:nvSpPr>
          <p:spPr>
            <a:xfrm>
              <a:off x="3585725" y="6048320"/>
              <a:ext cx="1242802" cy="783546"/>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050" dirty="0"/>
                <a:t>Adapter les pratiques aux enjeux et climat de demain </a:t>
              </a:r>
            </a:p>
          </p:txBody>
        </p:sp>
        <p:sp>
          <p:nvSpPr>
            <p:cNvPr id="70" name="Hexagone 69">
              <a:extLst>
                <a:ext uri="{FF2B5EF4-FFF2-40B4-BE49-F238E27FC236}">
                  <a16:creationId xmlns:a16="http://schemas.microsoft.com/office/drawing/2014/main" id="{E1C84495-C3B1-4AEA-9743-7A51437928C1}"/>
                </a:ext>
              </a:extLst>
            </p:cNvPr>
            <p:cNvSpPr/>
            <p:nvPr/>
          </p:nvSpPr>
          <p:spPr>
            <a:xfrm>
              <a:off x="3614338" y="6993710"/>
              <a:ext cx="1194358" cy="1024047"/>
            </a:xfrm>
            <a:prstGeom prst="hexagon">
              <a:avLst/>
            </a:prstGeom>
            <a:solidFill>
              <a:srgbClr val="A9D18E"/>
            </a:solidFill>
            <a:ln>
              <a:solidFill>
                <a:srgbClr val="A9D18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a:p>
          </p:txBody>
        </p:sp>
        <p:sp>
          <p:nvSpPr>
            <p:cNvPr id="71" name="Espace réservé du texte 4">
              <a:extLst>
                <a:ext uri="{FF2B5EF4-FFF2-40B4-BE49-F238E27FC236}">
                  <a16:creationId xmlns:a16="http://schemas.microsoft.com/office/drawing/2014/main" id="{6772C3AF-9063-48EA-BB30-9096FE656D28}"/>
                </a:ext>
              </a:extLst>
            </p:cNvPr>
            <p:cNvSpPr txBox="1">
              <a:spLocks/>
            </p:cNvSpPr>
            <p:nvPr/>
          </p:nvSpPr>
          <p:spPr>
            <a:xfrm>
              <a:off x="3510098" y="7283581"/>
              <a:ext cx="1370584" cy="689900"/>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050" dirty="0"/>
                <a:t>Un territoire aux mobilités durables et adaptées</a:t>
              </a:r>
            </a:p>
          </p:txBody>
        </p:sp>
        <p:sp>
          <p:nvSpPr>
            <p:cNvPr id="72" name="Hexagone 71">
              <a:extLst>
                <a:ext uri="{FF2B5EF4-FFF2-40B4-BE49-F238E27FC236}">
                  <a16:creationId xmlns:a16="http://schemas.microsoft.com/office/drawing/2014/main" id="{7CFB3944-40CB-497A-9105-AD06D80D73D3}"/>
                </a:ext>
              </a:extLst>
            </p:cNvPr>
            <p:cNvSpPr/>
            <p:nvPr/>
          </p:nvSpPr>
          <p:spPr>
            <a:xfrm>
              <a:off x="4592494" y="7537159"/>
              <a:ext cx="1194358" cy="1024047"/>
            </a:xfrm>
            <a:prstGeom prst="hexago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dirty="0">
                <a:solidFill>
                  <a:schemeClr val="tx1"/>
                </a:solidFill>
              </a:endParaRPr>
            </a:p>
          </p:txBody>
        </p:sp>
        <p:sp>
          <p:nvSpPr>
            <p:cNvPr id="73" name="Espace réservé du texte 8">
              <a:extLst>
                <a:ext uri="{FF2B5EF4-FFF2-40B4-BE49-F238E27FC236}">
                  <a16:creationId xmlns:a16="http://schemas.microsoft.com/office/drawing/2014/main" id="{1E08230D-5134-4E8E-80EE-ED371107F9B4}"/>
                </a:ext>
              </a:extLst>
            </p:cNvPr>
            <p:cNvSpPr txBox="1">
              <a:spLocks/>
            </p:cNvSpPr>
            <p:nvPr/>
          </p:nvSpPr>
          <p:spPr>
            <a:xfrm>
              <a:off x="5688697" y="6192209"/>
              <a:ext cx="1022489" cy="971070"/>
            </a:xfrm>
            <a:prstGeom prst="rect">
              <a:avLst/>
            </a:prstGeom>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r>
                <a:rPr lang="fr-FR" sz="1050" dirty="0">
                  <a:latin typeface="+mn-lt"/>
                </a:rPr>
                <a:t>Sobriété et efficacité énergétique</a:t>
              </a:r>
            </a:p>
          </p:txBody>
        </p:sp>
        <p:sp>
          <p:nvSpPr>
            <p:cNvPr id="74" name="ZoneTexte 73">
              <a:extLst>
                <a:ext uri="{FF2B5EF4-FFF2-40B4-BE49-F238E27FC236}">
                  <a16:creationId xmlns:a16="http://schemas.microsoft.com/office/drawing/2014/main" id="{0A0C7768-FF87-459F-82F1-850ABBE2F249}"/>
                </a:ext>
              </a:extLst>
            </p:cNvPr>
            <p:cNvSpPr txBox="1"/>
            <p:nvPr/>
          </p:nvSpPr>
          <p:spPr>
            <a:xfrm>
              <a:off x="4623054" y="5548763"/>
              <a:ext cx="1113927" cy="738664"/>
            </a:xfrm>
            <a:prstGeom prst="rect">
              <a:avLst/>
            </a:prstGeom>
            <a:noFill/>
          </p:spPr>
          <p:txBody>
            <a:bodyPr wrap="square">
              <a:spAutoFit/>
            </a:bodyPr>
            <a:lstStyle/>
            <a:p>
              <a:pPr algn="ctr"/>
              <a:r>
                <a:rPr lang="fr-FR" sz="1050" dirty="0">
                  <a:cs typeface="+mn-cs"/>
                </a:rPr>
                <a:t>Développer l’économie locale et circulaire </a:t>
              </a:r>
            </a:p>
          </p:txBody>
        </p:sp>
      </p:grpSp>
      <p:pic>
        <p:nvPicPr>
          <p:cNvPr id="75" name="Image 74">
            <a:extLst>
              <a:ext uri="{FF2B5EF4-FFF2-40B4-BE49-F238E27FC236}">
                <a16:creationId xmlns:a16="http://schemas.microsoft.com/office/drawing/2014/main" id="{F6D557AF-C70C-44F3-B4C4-D1DD4F8ECE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4135" y="3404500"/>
            <a:ext cx="1207180" cy="851306"/>
          </a:xfrm>
          <a:prstGeom prst="rect">
            <a:avLst/>
          </a:prstGeom>
          <a:noFill/>
          <a:ln>
            <a:noFill/>
          </a:ln>
        </p:spPr>
      </p:pic>
      <p:pic>
        <p:nvPicPr>
          <p:cNvPr id="76" name="Image 75">
            <a:extLst>
              <a:ext uri="{FF2B5EF4-FFF2-40B4-BE49-F238E27FC236}">
                <a16:creationId xmlns:a16="http://schemas.microsoft.com/office/drawing/2014/main" id="{061F5976-EA60-4922-899E-5EC158D0CB97}"/>
              </a:ext>
            </a:extLst>
          </p:cNvPr>
          <p:cNvPicPr/>
          <p:nvPr/>
        </p:nvPicPr>
        <p:blipFill rotWithShape="1">
          <a:blip r:embed="rId4"/>
          <a:srcRect l="51364" t="20741" r="2532" b="5900"/>
          <a:stretch/>
        </p:blipFill>
        <p:spPr>
          <a:xfrm>
            <a:off x="2025440" y="3404453"/>
            <a:ext cx="1324509" cy="842808"/>
          </a:xfrm>
          <a:prstGeom prst="rect">
            <a:avLst/>
          </a:prstGeom>
        </p:spPr>
      </p:pic>
      <p:sp>
        <p:nvSpPr>
          <p:cNvPr id="77" name="Espace réservé du texte 4">
            <a:extLst>
              <a:ext uri="{FF2B5EF4-FFF2-40B4-BE49-F238E27FC236}">
                <a16:creationId xmlns:a16="http://schemas.microsoft.com/office/drawing/2014/main" id="{458A6B1C-8226-4E45-8FC1-9D191E6B4FE7}"/>
              </a:ext>
            </a:extLst>
          </p:cNvPr>
          <p:cNvSpPr txBox="1">
            <a:spLocks/>
          </p:cNvSpPr>
          <p:nvPr/>
        </p:nvSpPr>
        <p:spPr>
          <a:xfrm>
            <a:off x="6093102" y="4400708"/>
            <a:ext cx="1370584" cy="689900"/>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050" dirty="0">
                <a:solidFill>
                  <a:schemeClr val="tx1"/>
                </a:solidFill>
                <a:effectLst/>
                <a:ea typeface="Times New Roman" panose="02020603050405020304" pitchFamily="18" charset="0"/>
                <a:cs typeface="Times New Roman" panose="02020603050405020304" pitchFamily="18" charset="0"/>
              </a:rPr>
              <a:t>Développement raisonné des </a:t>
            </a:r>
            <a:r>
              <a:rPr lang="fr-FR" sz="1050" dirty="0" err="1">
                <a:solidFill>
                  <a:schemeClr val="tx1"/>
                </a:solidFill>
                <a:effectLst/>
                <a:ea typeface="Times New Roman" panose="02020603050405020304" pitchFamily="18" charset="0"/>
                <a:cs typeface="Times New Roman" panose="02020603050405020304" pitchFamily="18" charset="0"/>
              </a:rPr>
              <a:t>ENR</a:t>
            </a:r>
            <a:endParaRPr lang="fr-FR" sz="1050" dirty="0">
              <a:solidFill>
                <a:schemeClr val="tx1"/>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339650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10C8737D-E6A4-40F0-9518-5D54541B550F}"/>
              </a:ext>
            </a:extLst>
          </p:cNvPr>
          <p:cNvSpPr txBox="1">
            <a:spLocks/>
          </p:cNvSpPr>
          <p:nvPr/>
        </p:nvSpPr>
        <p:spPr>
          <a:xfrm>
            <a:off x="4776394"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algn="just">
              <a:spcBef>
                <a:spcPts val="1200"/>
              </a:spcBef>
            </a:pPr>
            <a:r>
              <a:rPr lang="fr-FR" dirty="0"/>
              <a:t>EVALUATION DES IMPACTS SUR LES RISQUES ET NUISANCES ENVIRONNEMENTALES</a:t>
            </a: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160</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1"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EVALUATION DES IMPACTS SUR LA RESSOURCE EN EAU</a:t>
            </a:r>
          </a:p>
          <a:p>
            <a:pPr algn="just"/>
            <a:endParaRPr lang="fr-FR" dirty="0"/>
          </a:p>
          <a:p>
            <a:pPr algn="just"/>
            <a:endParaRPr lang="fr-FR" dirty="0"/>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algn="just">
              <a:spcAft>
                <a:spcPts val="600"/>
              </a:spcAft>
            </a:pPr>
            <a:r>
              <a:rPr lang="fr-FR" dirty="0"/>
              <a:t>EVALUATION DES IMPACTS SUR LA GESTION DES DECHETS</a:t>
            </a:r>
          </a:p>
          <a:p>
            <a:pPr algn="just"/>
            <a:endParaRPr lang="fr-FR" dirty="0"/>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algn="just">
              <a:spcBef>
                <a:spcPts val="1200"/>
              </a:spcBef>
            </a:pPr>
            <a:r>
              <a:rPr lang="fr-FR" dirty="0"/>
              <a:t>EVALUATION DES IMPACTS SUR LES PERFORMANCES ÉNERGÉTIQUES ET ÉMISSIONS DE GES</a:t>
            </a: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de la stratégie de la CC </a:t>
            </a:r>
            <a:r>
              <a:rPr lang="fr-FR" dirty="0" err="1"/>
              <a:t>Entr’Allier</a:t>
            </a:r>
            <a:r>
              <a:rPr lang="fr-FR" dirty="0"/>
              <a:t> Besbre et Loire</a:t>
            </a:r>
          </a:p>
          <a:p>
            <a:pPr algn="ctr"/>
            <a:endParaRPr lang="fr-FR" dirty="0"/>
          </a:p>
        </p:txBody>
      </p:sp>
      <p:graphicFrame>
        <p:nvGraphicFramePr>
          <p:cNvPr id="6" name="Tableau 5"/>
          <p:cNvGraphicFramePr>
            <a:graphicFrameLocks noGrp="1"/>
          </p:cNvGraphicFramePr>
          <p:nvPr/>
        </p:nvGraphicFramePr>
        <p:xfrm>
          <a:off x="311971" y="1523312"/>
          <a:ext cx="4186800" cy="1452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La réduction drastique des émissions de gaz à effet de serre permettra de limiter les conséquences attendues du réchauffement climatique sur la ressource en eau, notamment sa raréfaction et sa moindre qualité.</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aseline="0" dirty="0"/>
                        <a:t>La réduction des émissions polluantes via notamment le développement d’une mobilité alternative décarbonée permettra de limiter la pollution liée au lessivage des routes des milieux récepteurs.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au 6"/>
          <p:cNvGraphicFramePr>
            <a:graphicFrameLocks noGrp="1"/>
          </p:cNvGraphicFramePr>
          <p:nvPr/>
        </p:nvGraphicFramePr>
        <p:xfrm>
          <a:off x="4776394" y="1250246"/>
          <a:ext cx="4186800" cy="721989"/>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721989">
                <a:tc>
                  <a:txBody>
                    <a:bodyPr/>
                    <a:lstStyle/>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La rénovation thermique de masse, qui peut accompagner la dynamique</a:t>
                      </a:r>
                      <a:r>
                        <a:rPr lang="fr-FR" sz="1000" b="0" kern="1200" baseline="0" dirty="0">
                          <a:solidFill>
                            <a:schemeClr val="dk1"/>
                          </a:solidFill>
                          <a:latin typeface="+mn-lt"/>
                          <a:ea typeface="+mn-ea"/>
                          <a:cs typeface="+mn-cs"/>
                        </a:rPr>
                        <a:t> de réduction des consommations énergétiques</a:t>
                      </a:r>
                      <a:r>
                        <a:rPr lang="fr-FR" sz="1000" b="0" kern="1200" dirty="0">
                          <a:solidFill>
                            <a:schemeClr val="dk1"/>
                          </a:solidFill>
                          <a:latin typeface="+mn-lt"/>
                          <a:ea typeface="+mn-ea"/>
                          <a:cs typeface="+mn-cs"/>
                        </a:rPr>
                        <a:t> couplée au développement</a:t>
                      </a:r>
                      <a:r>
                        <a:rPr lang="fr-FR" sz="1000" b="0" kern="1200" baseline="0" dirty="0">
                          <a:solidFill>
                            <a:schemeClr val="dk1"/>
                          </a:solidFill>
                          <a:latin typeface="+mn-lt"/>
                          <a:ea typeface="+mn-ea"/>
                          <a:cs typeface="+mn-cs"/>
                        </a:rPr>
                        <a:t> du recours aux énergies renouvelables peut permettre de réduire la vulnérabilité énergétique des ménages du territoire. </a:t>
                      </a:r>
                      <a:endParaRPr lang="fr-FR" sz="1000" b="0" kern="1200" dirty="0">
                        <a:solidFill>
                          <a:schemeClr val="dk1"/>
                        </a:solidFill>
                        <a:latin typeface="+mn-lt"/>
                        <a:ea typeface="+mn-ea"/>
                        <a:cs typeface="+mn-cs"/>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9" name="Tableau 8"/>
          <p:cNvGraphicFramePr>
            <a:graphicFrameLocks noGrp="1"/>
          </p:cNvGraphicFramePr>
          <p:nvPr/>
        </p:nvGraphicFramePr>
        <p:xfrm>
          <a:off x="4776394" y="2715095"/>
          <a:ext cx="4186800" cy="3661934"/>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398926">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263008">
                <a:tc>
                  <a:txBody>
                    <a:bodyPr/>
                    <a:lstStyle/>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kern="1200" dirty="0">
                          <a:solidFill>
                            <a:schemeClr val="dk1"/>
                          </a:solidFill>
                          <a:latin typeface="+mn-lt"/>
                          <a:ea typeface="+mn-ea"/>
                          <a:cs typeface="+mn-cs"/>
                        </a:rPr>
                        <a:t>L'évolution des modes de déplacements vers une mobilité alternative permettra de réduire les émissions de gaz à effet de serre et de polluants atmosphériques, améliorant la qualité de l'air</a:t>
                      </a:r>
                      <a:r>
                        <a:rPr lang="fr-FR" sz="1000" kern="1200" baseline="0" dirty="0">
                          <a:solidFill>
                            <a:schemeClr val="dk1"/>
                          </a:solidFill>
                          <a:latin typeface="+mn-lt"/>
                          <a:ea typeface="+mn-ea"/>
                          <a:cs typeface="+mn-cs"/>
                        </a:rPr>
                        <a:t> et réduira dans une certaine mesure les risques sanitaires induits pour la population ; </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kern="1200" dirty="0">
                          <a:solidFill>
                            <a:schemeClr val="dk1"/>
                          </a:solidFill>
                          <a:latin typeface="+mn-lt"/>
                          <a:ea typeface="+mn-ea"/>
                          <a:cs typeface="+mn-cs"/>
                        </a:rPr>
                        <a:t>Le déploiement d’une mobilité alternative à l’autosolisme et le report modal induit permettra de réduire les nuisances sonores du fait de la diminution du</a:t>
                      </a:r>
                      <a:r>
                        <a:rPr lang="fr-FR" sz="1000" kern="1200" baseline="0" dirty="0">
                          <a:solidFill>
                            <a:schemeClr val="dk1"/>
                          </a:solidFill>
                          <a:latin typeface="+mn-lt"/>
                          <a:ea typeface="+mn-ea"/>
                          <a:cs typeface="+mn-cs"/>
                        </a:rPr>
                        <a:t> volume du trafic ; </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La rénovation thermique de masse, qui peut accompagner la dynamique</a:t>
                      </a:r>
                      <a:r>
                        <a:rPr lang="fr-FR" sz="1000" b="0" kern="1200" baseline="0" dirty="0">
                          <a:solidFill>
                            <a:schemeClr val="dk1"/>
                          </a:solidFill>
                          <a:latin typeface="+mn-lt"/>
                          <a:ea typeface="+mn-ea"/>
                          <a:cs typeface="+mn-cs"/>
                        </a:rPr>
                        <a:t> de réduction des consommations énergétiques</a:t>
                      </a:r>
                      <a:r>
                        <a:rPr lang="fr-FR" sz="1000" b="0" kern="1200" dirty="0">
                          <a:solidFill>
                            <a:schemeClr val="dk1"/>
                          </a:solidFill>
                          <a:latin typeface="+mn-lt"/>
                          <a:ea typeface="+mn-ea"/>
                          <a:cs typeface="+mn-cs"/>
                        </a:rPr>
                        <a:t> </a:t>
                      </a:r>
                      <a:r>
                        <a:rPr lang="fr-FR" sz="1000" kern="1200" dirty="0">
                          <a:solidFill>
                            <a:schemeClr val="dk1"/>
                          </a:solidFill>
                          <a:latin typeface="+mn-lt"/>
                          <a:ea typeface="+mn-ea"/>
                          <a:cs typeface="+mn-cs"/>
                        </a:rPr>
                        <a:t>permettra de réduire les émissions de gaz à effet de serre et de polluants atmosphériques, améliorant la qualité de l'air.</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dirty="0"/>
                        <a:t>L'augmentation du stock annuel de carbone pour l’atteinte de la neutralité carbone induira une amélioration de la qualité de l'air et des températures ambiantes. Une amélioration de la santé de la population pourra alors être attendue. </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Une forte baisse des émissions de gaz à effet de serre devrait permettre de réduire/ralentir les effets du changement climatique</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De même, une moindre hausse des températures permettra de limiter les effets de chaleur en période estivale et éviter les conséquences parfois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0" name="Tableau 9"/>
          <p:cNvGraphicFramePr>
            <a:graphicFrameLocks noGrp="1"/>
          </p:cNvGraphicFramePr>
          <p:nvPr/>
        </p:nvGraphicFramePr>
        <p:xfrm>
          <a:off x="311971" y="4924149"/>
          <a:ext cx="4186800" cy="1452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171450" indent="-171450" algn="just" defTabSz="685800" rtl="0" eaLnBrk="1" latinLnBrk="0" hangingPunct="1">
                        <a:spcAft>
                          <a:spcPts val="400"/>
                        </a:spcAft>
                        <a:buClr>
                          <a:schemeClr val="accent1"/>
                        </a:buClr>
                        <a:buFont typeface="Arial" panose="020B0604020202020204" pitchFamily="34" charset="0"/>
                        <a:buChar char="•"/>
                      </a:pPr>
                      <a:r>
                        <a:rPr lang="fr-FR" sz="1000" dirty="0"/>
                        <a:t>La</a:t>
                      </a:r>
                      <a:r>
                        <a:rPr lang="fr-FR" sz="1000" baseline="0" dirty="0"/>
                        <a:t> r</a:t>
                      </a:r>
                      <a:r>
                        <a:rPr lang="fr-FR" sz="1000" dirty="0"/>
                        <a:t>éduction progressive de la dépendance du</a:t>
                      </a:r>
                      <a:r>
                        <a:rPr lang="fr-FR" sz="1000" baseline="0" dirty="0"/>
                        <a:t> territoire </a:t>
                      </a:r>
                      <a:r>
                        <a:rPr lang="fr-FR" sz="1000" dirty="0"/>
                        <a:t>aux énergies fossiles</a:t>
                      </a:r>
                      <a:r>
                        <a:rPr lang="fr-FR" sz="1000" baseline="0" dirty="0"/>
                        <a:t> induira </a:t>
                      </a:r>
                      <a:r>
                        <a:rPr lang="fr-FR" sz="1000" dirty="0"/>
                        <a:t>une pression moindre sur cette ressource. </a:t>
                      </a:r>
                    </a:p>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kern="1200" dirty="0">
                          <a:solidFill>
                            <a:schemeClr val="dk1"/>
                          </a:solidFill>
                          <a:latin typeface="+mn-lt"/>
                          <a:ea typeface="+mn-ea"/>
                          <a:cs typeface="+mn-cs"/>
                        </a:rPr>
                        <a:t>Le développement des EnR de même que</a:t>
                      </a:r>
                      <a:r>
                        <a:rPr lang="fr-FR" sz="1000" kern="1200" baseline="0" dirty="0">
                          <a:solidFill>
                            <a:schemeClr val="dk1"/>
                          </a:solidFill>
                          <a:latin typeface="+mn-lt"/>
                          <a:ea typeface="+mn-ea"/>
                          <a:cs typeface="+mn-cs"/>
                        </a:rPr>
                        <a:t> le déploiement d’une mobilité alternative induite par la maîtrise et la baisse des émissions de GES</a:t>
                      </a:r>
                      <a:r>
                        <a:rPr lang="fr-FR" sz="1000" kern="1200" dirty="0">
                          <a:solidFill>
                            <a:schemeClr val="dk1"/>
                          </a:solidFill>
                          <a:latin typeface="+mn-lt"/>
                          <a:ea typeface="+mn-ea"/>
                          <a:cs typeface="+mn-cs"/>
                        </a:rPr>
                        <a:t> permettra de réduire l'utilisation des énergies fossiles et émissions de GES induites.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3" name="Tableau 12"/>
          <p:cNvGraphicFramePr>
            <a:graphicFrameLocks noGrp="1"/>
          </p:cNvGraphicFramePr>
          <p:nvPr/>
        </p:nvGraphicFramePr>
        <p:xfrm>
          <a:off x="311971" y="3411055"/>
          <a:ext cx="4186800" cy="944880"/>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0">
                <a:tc>
                  <a:txBody>
                    <a:bodyPr/>
                    <a:lstStyle/>
                    <a:p>
                      <a:r>
                        <a:rPr lang="fr-FR" sz="1000" dirty="0"/>
                        <a:t>Incidences attendues sur l’environnement (négatives en rouge et positives en vert)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0">
                <a:tc>
                  <a:txBody>
                    <a:bodyPr/>
                    <a:lstStyle/>
                    <a:p>
                      <a:pPr marL="0" indent="0" algn="just" defTabSz="685800" rtl="0" eaLnBrk="1" latinLnBrk="0" hangingPunct="1">
                        <a:spcAft>
                          <a:spcPts val="400"/>
                        </a:spcAft>
                        <a:buClr>
                          <a:srgbClr val="FF0000"/>
                        </a:buClr>
                        <a:buFont typeface="Arial" panose="020B0604020202020204" pitchFamily="34" charset="0"/>
                        <a:buNone/>
                      </a:pPr>
                      <a:r>
                        <a:rPr lang="fr-FR" sz="1000" kern="1200" dirty="0">
                          <a:solidFill>
                            <a:schemeClr val="dk1"/>
                          </a:solidFill>
                          <a:latin typeface="+mn-lt"/>
                          <a:ea typeface="+mn-ea"/>
                          <a:cs typeface="+mn-cs"/>
                        </a:rPr>
                        <a:t>Une</a:t>
                      </a:r>
                      <a:r>
                        <a:rPr lang="fr-FR" sz="1000" kern="1200" baseline="0" dirty="0">
                          <a:solidFill>
                            <a:schemeClr val="dk1"/>
                          </a:solidFill>
                          <a:latin typeface="+mn-lt"/>
                          <a:ea typeface="+mn-ea"/>
                          <a:cs typeface="+mn-cs"/>
                        </a:rPr>
                        <a:t> vigilance devra être apportée dans la mobilisation et le déploiement local de la filière de gestion des déchets issus des installations de production d’énergie renouvelable (en particulier photovoltaïque).</a:t>
                      </a:r>
                      <a:endParaRPr lang="fr-FR" sz="1000" kern="1200" dirty="0">
                        <a:solidFill>
                          <a:schemeClr val="dk1"/>
                        </a:solidFill>
                        <a:latin typeface="+mn-lt"/>
                        <a:ea typeface="+mn-ea"/>
                        <a:cs typeface="+mn-cs"/>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16448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10C8737D-E6A4-40F0-9518-5D54541B550F}"/>
              </a:ext>
            </a:extLst>
          </p:cNvPr>
          <p:cNvSpPr txBox="1">
            <a:spLocks/>
          </p:cNvSpPr>
          <p:nvPr/>
        </p:nvSpPr>
        <p:spPr>
          <a:xfrm>
            <a:off x="4776394" y="1250246"/>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161</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Evaluation du scénario de la stratégie de la CC </a:t>
            </a:r>
            <a:r>
              <a:rPr lang="fr-FR" dirty="0" err="1"/>
              <a:t>Entr’Allier</a:t>
            </a:r>
            <a:r>
              <a:rPr lang="fr-FR" dirty="0"/>
              <a:t> Besbre et Loire</a:t>
            </a:r>
          </a:p>
          <a:p>
            <a:pPr algn="ctr"/>
            <a:endParaRPr lang="fr-FR" dirty="0"/>
          </a:p>
        </p:txBody>
      </p:sp>
      <p:graphicFrame>
        <p:nvGraphicFramePr>
          <p:cNvPr id="7" name="Tableau 6"/>
          <p:cNvGraphicFramePr>
            <a:graphicFrameLocks noGrp="1"/>
          </p:cNvGraphicFramePr>
          <p:nvPr/>
        </p:nvGraphicFramePr>
        <p:xfrm>
          <a:off x="311971" y="1250246"/>
          <a:ext cx="4186800" cy="721989"/>
        </p:xfrm>
        <a:graphic>
          <a:graphicData uri="http://schemas.openxmlformats.org/drawingml/2006/table">
            <a:tbl>
              <a:tblPr firstRow="1" bandRow="1">
                <a:tableStyleId>{5C22544A-7EE6-4342-B048-85BDC9FD1C3A}</a:tableStyleId>
              </a:tblPr>
              <a:tblGrid>
                <a:gridCol w="4186800">
                  <a:extLst>
                    <a:ext uri="{9D8B030D-6E8A-4147-A177-3AD203B41FA5}">
                      <a16:colId xmlns:a16="http://schemas.microsoft.com/office/drawing/2014/main" val="20000"/>
                    </a:ext>
                  </a:extLst>
                </a:gridCol>
              </a:tblGrid>
              <a:tr h="721989">
                <a:tc>
                  <a:txBody>
                    <a:bodyPr/>
                    <a:lstStyle/>
                    <a:p>
                      <a:pPr marL="171450" marR="0" lvl="0" indent="-171450" algn="just" defTabSz="685800"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fr-FR" sz="1000" b="0" kern="1200" dirty="0">
                          <a:solidFill>
                            <a:schemeClr val="dk1"/>
                          </a:solidFill>
                          <a:latin typeface="+mn-lt"/>
                          <a:ea typeface="+mn-ea"/>
                          <a:cs typeface="+mn-cs"/>
                        </a:rPr>
                        <a:t>désastreuses des canicules.</a:t>
                      </a:r>
                    </a:p>
                    <a:p>
                      <a:pPr marL="171450" marR="0" lvl="0" indent="-171450" algn="just" defTabSz="685800" rtl="0" eaLnBrk="1" fontAlgn="auto" latinLnBrk="0" hangingPunct="1">
                        <a:lnSpc>
                          <a:spcPct val="100000"/>
                        </a:lnSpc>
                        <a:spcBef>
                          <a:spcPts val="0"/>
                        </a:spcBef>
                        <a:spcAft>
                          <a:spcPts val="400"/>
                        </a:spcAft>
                        <a:buClr>
                          <a:srgbClr val="FF0000"/>
                        </a:buClr>
                        <a:buSzTx/>
                        <a:buFont typeface="Arial" panose="020B0604020202020204" pitchFamily="34" charset="0"/>
                        <a:buChar char="•"/>
                        <a:tabLst/>
                        <a:defRPr/>
                      </a:pPr>
                      <a:r>
                        <a:rPr lang="fr-FR" sz="1000" b="0" kern="1200" dirty="0">
                          <a:solidFill>
                            <a:schemeClr val="dk1"/>
                          </a:solidFill>
                          <a:latin typeface="+mn-lt"/>
                          <a:ea typeface="+mn-ea"/>
                          <a:cs typeface="+mn-cs"/>
                        </a:rPr>
                        <a:t>La stratégie</a:t>
                      </a:r>
                      <a:r>
                        <a:rPr lang="fr-FR" sz="1000" b="0" kern="1200" baseline="0" dirty="0">
                          <a:solidFill>
                            <a:schemeClr val="dk1"/>
                          </a:solidFill>
                          <a:latin typeface="+mn-lt"/>
                          <a:ea typeface="+mn-ea"/>
                          <a:cs typeface="+mn-cs"/>
                        </a:rPr>
                        <a:t> devra prendre en compte les risques majeurs dans ses choix de localisation des divers projets. </a:t>
                      </a:r>
                      <a:endParaRPr lang="fr-FR" sz="1000" b="0" kern="1200" dirty="0">
                        <a:solidFill>
                          <a:schemeClr val="dk1"/>
                        </a:solidFill>
                        <a:latin typeface="+mn-lt"/>
                        <a:ea typeface="+mn-ea"/>
                        <a:cs typeface="+mn-cs"/>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230160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2709" y="1020412"/>
            <a:ext cx="9146709" cy="1373053"/>
            <a:chOff x="-105490" y="2671439"/>
            <a:chExt cx="9622632" cy="1373053"/>
          </a:xfrm>
        </p:grpSpPr>
        <p:sp>
          <p:nvSpPr>
            <p:cNvPr id="37" name="Rectangle 36">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162</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2. Modélisation des effets de la mise en œuvre du PCAET</a:t>
            </a:r>
          </a:p>
        </p:txBody>
      </p:sp>
      <p:sp>
        <p:nvSpPr>
          <p:cNvPr id="12" name="ZoneTexte 11">
            <a:extLst>
              <a:ext uri="{FF2B5EF4-FFF2-40B4-BE49-F238E27FC236}">
                <a16:creationId xmlns:a16="http://schemas.microsoft.com/office/drawing/2014/main" id="{DD445D9D-A0F3-420B-91C5-6CD47010A96A}"/>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25080316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163</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MODELISATION DES EFFETS DU PCAET SUR LES CONSOMMATIONS ENERGETIQUES DU TERRITOIRE</a:t>
            </a:r>
          </a:p>
          <a:p>
            <a:pPr marL="0" indent="0" algn="just">
              <a:buNone/>
            </a:pPr>
            <a:r>
              <a:rPr lang="fr-FR" sz="1000" b="0" dirty="0">
                <a:solidFill>
                  <a:schemeClr val="tx1"/>
                </a:solidFill>
                <a:latin typeface="+mn-lt"/>
              </a:rPr>
              <a:t>Par rapport à 2012, la Communauté de communes </a:t>
            </a:r>
            <a:r>
              <a:rPr lang="fr-FR" sz="1000" b="0" dirty="0" err="1">
                <a:solidFill>
                  <a:schemeClr val="tx1"/>
                </a:solidFill>
                <a:latin typeface="+mn-lt"/>
              </a:rPr>
              <a:t>Entr’Allier</a:t>
            </a:r>
            <a:r>
              <a:rPr lang="fr-FR" sz="1000" b="0" dirty="0">
                <a:solidFill>
                  <a:schemeClr val="tx1"/>
                </a:solidFill>
                <a:latin typeface="+mn-lt"/>
              </a:rPr>
              <a:t> Besbre et Loire se fixe un objectif de réduction de 47% des consommations énergétiques du territoire à horizon 2050. Cela revient à atteindre un niveau de consommation de 684 </a:t>
            </a:r>
            <a:r>
              <a:rPr lang="fr-FR" sz="1000" b="0" dirty="0" err="1">
                <a:solidFill>
                  <a:schemeClr val="tx1"/>
                </a:solidFill>
                <a:latin typeface="+mn-lt"/>
              </a:rPr>
              <a:t>GWh</a:t>
            </a:r>
            <a:r>
              <a:rPr lang="fr-FR" sz="1000" b="0" dirty="0">
                <a:solidFill>
                  <a:schemeClr val="tx1"/>
                </a:solidFill>
                <a:latin typeface="+mn-lt"/>
              </a:rPr>
              <a:t> en 2050, soit -40% par rapport à 2015. </a:t>
            </a:r>
          </a:p>
          <a:p>
            <a:pPr marL="0" indent="0" algn="just">
              <a:buNone/>
            </a:pPr>
            <a:r>
              <a:rPr lang="fr-FR" sz="1000" b="0" dirty="0">
                <a:solidFill>
                  <a:schemeClr val="tx1"/>
                </a:solidFill>
                <a:latin typeface="+mn-lt"/>
              </a:rPr>
              <a:t>Le tableau suivant est la synthèse de la consommation d’énergie finale aux horizons réglementaires, à savoir 2023, 2026, 2030 et 2050, pour la Communauté de Communes </a:t>
            </a:r>
            <a:r>
              <a:rPr lang="fr-FR" sz="1000" b="0" dirty="0" err="1">
                <a:solidFill>
                  <a:schemeClr val="tx1"/>
                </a:solidFill>
                <a:latin typeface="+mn-lt"/>
              </a:rPr>
              <a:t>Entr’Allier</a:t>
            </a:r>
            <a:r>
              <a:rPr lang="fr-FR" sz="1000" b="0" dirty="0">
                <a:solidFill>
                  <a:schemeClr val="tx1"/>
                </a:solidFill>
                <a:latin typeface="+mn-lt"/>
              </a:rPr>
              <a:t> Besbre et Loire. </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r"/>
            <a:r>
              <a:rPr lang="fr-FR" noProof="0" dirty="0"/>
              <a:t>Les effets de la mise en œuvre du PCAET sur le territoire</a:t>
            </a:r>
          </a:p>
        </p:txBody>
      </p:sp>
      <p:sp>
        <p:nvSpPr>
          <p:cNvPr id="13" name="Espace réservé du texte 3">
            <a:extLst>
              <a:ext uri="{FF2B5EF4-FFF2-40B4-BE49-F238E27FC236}">
                <a16:creationId xmlns:a16="http://schemas.microsoft.com/office/drawing/2014/main" id="{10C8737D-E6A4-40F0-9518-5D54541B550F}"/>
              </a:ext>
            </a:extLst>
          </p:cNvPr>
          <p:cNvSpPr txBox="1">
            <a:spLocks/>
          </p:cNvSpPr>
          <p:nvPr/>
        </p:nvSpPr>
        <p:spPr>
          <a:xfrm>
            <a:off x="4851366" y="1321454"/>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spcBef>
                <a:spcPts val="1200"/>
              </a:spcBef>
              <a:buNone/>
            </a:pPr>
            <a:r>
              <a:rPr lang="fr-FR" sz="1000" b="0" dirty="0">
                <a:solidFill>
                  <a:schemeClr val="tx1"/>
                </a:solidFill>
                <a:latin typeface="+mn-lt"/>
              </a:rPr>
              <a:t>Par secteur, Le PCAET prévoit ainsi une réduction de : </a:t>
            </a:r>
          </a:p>
          <a:p>
            <a:pPr algn="just">
              <a:spcBef>
                <a:spcPts val="300"/>
              </a:spcBef>
              <a:buClr>
                <a:srgbClr val="0989B1"/>
              </a:buClr>
              <a:buSzPct val="80000"/>
            </a:pPr>
            <a:r>
              <a:rPr lang="fr-FR" sz="1000" b="0" dirty="0">
                <a:solidFill>
                  <a:schemeClr val="tx1"/>
                </a:solidFill>
                <a:latin typeface="+mn-lt"/>
              </a:rPr>
              <a:t>- 55% par rapport à 2015 pour les transports ;</a:t>
            </a:r>
          </a:p>
          <a:p>
            <a:pPr algn="just">
              <a:spcBef>
                <a:spcPts val="300"/>
              </a:spcBef>
              <a:buClr>
                <a:srgbClr val="0989B1"/>
              </a:buClr>
              <a:buSzPct val="80000"/>
            </a:pPr>
            <a:r>
              <a:rPr lang="fr-FR" sz="1000" b="0" dirty="0">
                <a:solidFill>
                  <a:schemeClr val="tx1"/>
                </a:solidFill>
                <a:latin typeface="+mn-lt"/>
              </a:rPr>
              <a:t>- 20% par rapport à 2015 pour le résidentiel ; </a:t>
            </a:r>
          </a:p>
          <a:p>
            <a:pPr algn="just">
              <a:spcBef>
                <a:spcPts val="300"/>
              </a:spcBef>
              <a:buClr>
                <a:srgbClr val="0989B1"/>
              </a:buClr>
              <a:buSzPct val="80000"/>
            </a:pPr>
            <a:r>
              <a:rPr lang="fr-FR" sz="1000" b="0" dirty="0">
                <a:solidFill>
                  <a:schemeClr val="tx1"/>
                </a:solidFill>
                <a:latin typeface="+mn-lt"/>
              </a:rPr>
              <a:t>- 40% par rapport à 2015 pour l’industrie ; </a:t>
            </a:r>
          </a:p>
          <a:p>
            <a:pPr algn="just">
              <a:spcBef>
                <a:spcPts val="300"/>
              </a:spcBef>
              <a:buClr>
                <a:srgbClr val="0989B1"/>
              </a:buClr>
              <a:buSzPct val="80000"/>
            </a:pPr>
            <a:r>
              <a:rPr lang="fr-FR" sz="1000" b="0" dirty="0">
                <a:solidFill>
                  <a:schemeClr val="tx1"/>
                </a:solidFill>
                <a:latin typeface="+mn-lt"/>
              </a:rPr>
              <a:t>- 43% par rapport à 2015 pour le tertiaire ; </a:t>
            </a:r>
          </a:p>
          <a:p>
            <a:pPr algn="just">
              <a:spcBef>
                <a:spcPts val="300"/>
              </a:spcBef>
              <a:buClr>
                <a:srgbClr val="0989B1"/>
              </a:buClr>
              <a:buSzPct val="80000"/>
            </a:pPr>
            <a:r>
              <a:rPr lang="fr-FR" sz="1000" b="0" dirty="0">
                <a:solidFill>
                  <a:schemeClr val="tx1"/>
                </a:solidFill>
                <a:latin typeface="+mn-lt"/>
              </a:rPr>
              <a:t>- 24% par rapport à 2015 pour l’agriculture. </a:t>
            </a:r>
          </a:p>
          <a:p>
            <a:pPr marL="0" indent="0" algn="just">
              <a:spcBef>
                <a:spcPts val="300"/>
              </a:spcBef>
              <a:buClr>
                <a:srgbClr val="0989B1"/>
              </a:buClr>
              <a:buSzPct val="80000"/>
              <a:buNone/>
            </a:pPr>
            <a:endParaRPr lang="fr-FR" sz="400" b="0" dirty="0">
              <a:solidFill>
                <a:schemeClr val="tx1"/>
              </a:solidFill>
              <a:latin typeface="+mn-lt"/>
            </a:endParaRPr>
          </a:p>
          <a:p>
            <a:pPr algn="just">
              <a:spcBef>
                <a:spcPts val="1800"/>
              </a:spcBef>
              <a:buClr>
                <a:srgbClr val="0989B1"/>
              </a:buClr>
              <a:buSzPct val="80000"/>
            </a:pPr>
            <a:r>
              <a:rPr lang="fr-FR" dirty="0"/>
              <a:t>LA MODELISATION DES EFFETS DU PCAET SUR LA PRODUCTION DES ENERGIES RENOUVELABLES DU TERRITOIRE</a:t>
            </a:r>
            <a:endParaRPr lang="fr-FR" sz="1000" b="0" dirty="0">
              <a:solidFill>
                <a:schemeClr val="tx1"/>
              </a:solidFill>
              <a:latin typeface="+mn-lt"/>
            </a:endParaRPr>
          </a:p>
          <a:p>
            <a:pPr marL="0" indent="0" algn="just">
              <a:buClr>
                <a:srgbClr val="0989B1"/>
              </a:buClr>
              <a:buSzPct val="80000"/>
              <a:buNone/>
            </a:pPr>
            <a:r>
              <a:rPr lang="fr-FR" sz="1000" b="0" dirty="0">
                <a:solidFill>
                  <a:schemeClr val="tx1"/>
                </a:solidFill>
                <a:latin typeface="+mn-lt"/>
              </a:rPr>
              <a:t>Souhaitant limiter sa dépendance aux énergies extérieures et souhaitant s’inscrire dans une démarche ambitieuse à l’horizon 2050, la CC EABL vise à développer de manière optimale son potentiel en énergie renouvelable. Cet objectif permet ainsi de dépasser les objectifs nationaux et régionaux.</a:t>
            </a:r>
          </a:p>
        </p:txBody>
      </p:sp>
      <p:sp>
        <p:nvSpPr>
          <p:cNvPr id="4" name="Rectangle 3"/>
          <p:cNvSpPr/>
          <p:nvPr/>
        </p:nvSpPr>
        <p:spPr>
          <a:xfrm>
            <a:off x="355184" y="5869046"/>
            <a:ext cx="4185920" cy="369332"/>
          </a:xfrm>
          <a:prstGeom prst="rect">
            <a:avLst/>
          </a:prstGeom>
          <a:noFill/>
        </p:spPr>
        <p:txBody>
          <a:bodyPr wrap="square" rtlCol="0">
            <a:spAutoFit/>
          </a:bodyPr>
          <a:lstStyle/>
          <a:p>
            <a:pPr algn="r"/>
            <a:r>
              <a:rPr lang="fr-FR" sz="900" i="1" dirty="0">
                <a:latin typeface="+mj-lt"/>
              </a:rPr>
              <a:t>Stratégie de maîtrise de l'énergie de la CC </a:t>
            </a:r>
            <a:r>
              <a:rPr lang="fr-FR" sz="900" i="1" dirty="0" err="1">
                <a:latin typeface="+mj-lt"/>
              </a:rPr>
              <a:t>Entr’Allier</a:t>
            </a:r>
            <a:r>
              <a:rPr lang="fr-FR" sz="900" i="1" dirty="0">
                <a:latin typeface="+mj-lt"/>
              </a:rPr>
              <a:t> Besbre et Loire à horizon 2050 – Source : E6</a:t>
            </a:r>
          </a:p>
        </p:txBody>
      </p:sp>
      <p:sp>
        <p:nvSpPr>
          <p:cNvPr id="14" name="Rectangle 13"/>
          <p:cNvSpPr/>
          <p:nvPr/>
        </p:nvSpPr>
        <p:spPr>
          <a:xfrm>
            <a:off x="4831336" y="3449254"/>
            <a:ext cx="4185920" cy="369332"/>
          </a:xfrm>
          <a:prstGeom prst="rect">
            <a:avLst/>
          </a:prstGeom>
          <a:noFill/>
        </p:spPr>
        <p:txBody>
          <a:bodyPr wrap="square" rtlCol="0">
            <a:spAutoFit/>
          </a:bodyPr>
          <a:lstStyle/>
          <a:p>
            <a:pPr algn="r"/>
            <a:r>
              <a:rPr lang="fr-FR" sz="900" i="1" dirty="0">
                <a:latin typeface="+mj-lt"/>
              </a:rPr>
              <a:t>Stratégie de maîtrise de l'énergie de </a:t>
            </a:r>
            <a:r>
              <a:rPr lang="fr-FR" sz="900" i="1" dirty="0"/>
              <a:t>la CC </a:t>
            </a:r>
            <a:r>
              <a:rPr lang="fr-FR" sz="900" i="1" dirty="0" err="1"/>
              <a:t>Entr’Allier</a:t>
            </a:r>
            <a:r>
              <a:rPr lang="fr-FR" sz="900" i="1" dirty="0"/>
              <a:t> Besbre et Loire </a:t>
            </a:r>
            <a:r>
              <a:rPr lang="fr-FR" sz="900" i="1" dirty="0">
                <a:latin typeface="+mj-lt"/>
              </a:rPr>
              <a:t>à horizon 2050 – Source : E6</a:t>
            </a:r>
          </a:p>
        </p:txBody>
      </p:sp>
      <p:graphicFrame>
        <p:nvGraphicFramePr>
          <p:cNvPr id="10" name="Tableau 9"/>
          <p:cNvGraphicFramePr>
            <a:graphicFrameLocks noGrp="1"/>
          </p:cNvGraphicFramePr>
          <p:nvPr/>
        </p:nvGraphicFramePr>
        <p:xfrm>
          <a:off x="355185" y="2867238"/>
          <a:ext cx="4142708" cy="3001806"/>
        </p:xfrm>
        <a:graphic>
          <a:graphicData uri="http://schemas.openxmlformats.org/drawingml/2006/table">
            <a:tbl>
              <a:tblPr firstRow="1" firstCol="1" bandRow="1">
                <a:tableStyleId>{5C22544A-7EE6-4342-B048-85BDC9FD1C3A}</a:tableStyleId>
              </a:tblPr>
              <a:tblGrid>
                <a:gridCol w="1209658">
                  <a:extLst>
                    <a:ext uri="{9D8B030D-6E8A-4147-A177-3AD203B41FA5}">
                      <a16:colId xmlns:a16="http://schemas.microsoft.com/office/drawing/2014/main" val="20000"/>
                    </a:ext>
                  </a:extLst>
                </a:gridCol>
                <a:gridCol w="586610">
                  <a:extLst>
                    <a:ext uri="{9D8B030D-6E8A-4147-A177-3AD203B41FA5}">
                      <a16:colId xmlns:a16="http://schemas.microsoft.com/office/drawing/2014/main" val="20001"/>
                    </a:ext>
                  </a:extLst>
                </a:gridCol>
                <a:gridCol w="586610">
                  <a:extLst>
                    <a:ext uri="{9D8B030D-6E8A-4147-A177-3AD203B41FA5}">
                      <a16:colId xmlns:a16="http://schemas.microsoft.com/office/drawing/2014/main" val="20002"/>
                    </a:ext>
                  </a:extLst>
                </a:gridCol>
                <a:gridCol w="586610">
                  <a:extLst>
                    <a:ext uri="{9D8B030D-6E8A-4147-A177-3AD203B41FA5}">
                      <a16:colId xmlns:a16="http://schemas.microsoft.com/office/drawing/2014/main" val="20003"/>
                    </a:ext>
                  </a:extLst>
                </a:gridCol>
                <a:gridCol w="586610">
                  <a:extLst>
                    <a:ext uri="{9D8B030D-6E8A-4147-A177-3AD203B41FA5}">
                      <a16:colId xmlns:a16="http://schemas.microsoft.com/office/drawing/2014/main" val="20004"/>
                    </a:ext>
                  </a:extLst>
                </a:gridCol>
                <a:gridCol w="586610">
                  <a:extLst>
                    <a:ext uri="{9D8B030D-6E8A-4147-A177-3AD203B41FA5}">
                      <a16:colId xmlns:a16="http://schemas.microsoft.com/office/drawing/2014/main" val="20005"/>
                    </a:ext>
                  </a:extLst>
                </a:gridCol>
              </a:tblGrid>
              <a:tr h="333534">
                <a:tc>
                  <a:txBody>
                    <a:bodyPr/>
                    <a:lstStyle/>
                    <a:p>
                      <a:endParaRPr lang="fr-FR" sz="900">
                        <a:effectLst/>
                        <a:latin typeface="+mn-lt"/>
                      </a:endParaRPr>
                    </a:p>
                  </a:txBody>
                  <a:tcPr marL="68580" marR="68580" marT="0" marB="0" anchor="ctr"/>
                </a:tc>
                <a:tc>
                  <a:txBody>
                    <a:bodyPr/>
                    <a:lstStyle/>
                    <a:p>
                      <a:pPr algn="ctr">
                        <a:spcAft>
                          <a:spcPts val="0"/>
                        </a:spcAft>
                      </a:pPr>
                      <a:r>
                        <a:rPr lang="fr-FR" sz="900">
                          <a:effectLst/>
                          <a:latin typeface="+mn-lt"/>
                        </a:rPr>
                        <a:t>2015</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2023</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2026</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2030</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2050</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33534">
                <a:tc>
                  <a:txBody>
                    <a:bodyPr/>
                    <a:lstStyle/>
                    <a:p>
                      <a:pPr algn="l">
                        <a:spcAft>
                          <a:spcPts val="0"/>
                        </a:spcAft>
                      </a:pPr>
                      <a:r>
                        <a:rPr lang="fr-FR" sz="900">
                          <a:effectLst/>
                          <a:latin typeface="+mn-lt"/>
                        </a:rPr>
                        <a:t>Résidentiel</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255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248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243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236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204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33534">
                <a:tc>
                  <a:txBody>
                    <a:bodyPr/>
                    <a:lstStyle/>
                    <a:p>
                      <a:pPr algn="l">
                        <a:spcAft>
                          <a:spcPts val="0"/>
                        </a:spcAft>
                      </a:pPr>
                      <a:r>
                        <a:rPr lang="fr-FR" sz="900">
                          <a:effectLst/>
                          <a:latin typeface="+mn-lt"/>
                        </a:rPr>
                        <a:t>Tertiaire</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52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50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48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45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30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33534">
                <a:tc>
                  <a:txBody>
                    <a:bodyPr/>
                    <a:lstStyle/>
                    <a:p>
                      <a:pPr algn="l">
                        <a:spcAft>
                          <a:spcPts val="0"/>
                        </a:spcAft>
                      </a:pPr>
                      <a:r>
                        <a:rPr lang="fr-FR" sz="900">
                          <a:effectLst/>
                          <a:latin typeface="+mn-lt"/>
                        </a:rPr>
                        <a:t>Transport de personnes</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144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133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124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112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54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33534">
                <a:tc>
                  <a:txBody>
                    <a:bodyPr/>
                    <a:lstStyle/>
                    <a:p>
                      <a:pPr algn="l">
                        <a:spcAft>
                          <a:spcPts val="0"/>
                        </a:spcAft>
                      </a:pPr>
                      <a:r>
                        <a:rPr lang="fr-FR" sz="900">
                          <a:effectLst/>
                          <a:latin typeface="+mn-lt"/>
                        </a:rPr>
                        <a:t>Transport de marchandises</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229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214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203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189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115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33534">
                <a:tc>
                  <a:txBody>
                    <a:bodyPr/>
                    <a:lstStyle/>
                    <a:p>
                      <a:pPr algn="l">
                        <a:spcAft>
                          <a:spcPts val="0"/>
                        </a:spcAft>
                      </a:pPr>
                      <a:r>
                        <a:rPr lang="fr-FR" sz="900">
                          <a:effectLst/>
                          <a:latin typeface="+mn-lt"/>
                        </a:rPr>
                        <a:t>Industrie</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383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368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352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332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230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33534">
                <a:tc>
                  <a:txBody>
                    <a:bodyPr/>
                    <a:lstStyle/>
                    <a:p>
                      <a:pPr algn="l">
                        <a:spcAft>
                          <a:spcPts val="0"/>
                        </a:spcAft>
                      </a:pPr>
                      <a:r>
                        <a:rPr lang="fr-FR" sz="900">
                          <a:effectLst/>
                          <a:latin typeface="+mn-lt"/>
                        </a:rPr>
                        <a:t>Agriculture</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69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67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66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63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52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33534">
                <a:tc>
                  <a:txBody>
                    <a:bodyPr/>
                    <a:lstStyle/>
                    <a:p>
                      <a:pPr algn="l">
                        <a:spcAft>
                          <a:spcPts val="0"/>
                        </a:spcAft>
                      </a:pPr>
                      <a:r>
                        <a:rPr lang="fr-FR" sz="900">
                          <a:effectLst/>
                          <a:latin typeface="+mn-lt"/>
                        </a:rPr>
                        <a:t>Déchets</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0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0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0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0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0 GWh</a:t>
                      </a:r>
                      <a:endParaRPr lang="fr-FR" sz="90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33534">
                <a:tc>
                  <a:txBody>
                    <a:bodyPr/>
                    <a:lstStyle/>
                    <a:p>
                      <a:pPr algn="l">
                        <a:spcAft>
                          <a:spcPts val="0"/>
                        </a:spcAft>
                      </a:pPr>
                      <a:r>
                        <a:rPr lang="fr-FR" sz="900">
                          <a:effectLst/>
                          <a:latin typeface="+mn-lt"/>
                        </a:rPr>
                        <a:t>TOTAL</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1 132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1 080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1 036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latin typeface="+mn-lt"/>
                        </a:rPr>
                        <a:t>978 GWh</a:t>
                      </a:r>
                      <a:endParaRPr lang="fr-FR" sz="900">
                        <a:effectLst/>
                        <a:latin typeface="+mn-lt"/>
                        <a:ea typeface="MS Mincho"/>
                        <a:cs typeface="Times New Roman" panose="02020603050405020304" pitchFamily="18" charset="0"/>
                      </a:endParaRPr>
                    </a:p>
                  </a:txBody>
                  <a:tcPr marL="68580" marR="68580" marT="0" marB="0" anchor="ctr"/>
                </a:tc>
                <a:tc>
                  <a:txBody>
                    <a:bodyPr/>
                    <a:lstStyle/>
                    <a:p>
                      <a:pPr algn="ctr">
                        <a:spcAft>
                          <a:spcPts val="0"/>
                        </a:spcAft>
                      </a:pPr>
                      <a:r>
                        <a:rPr lang="fr-FR" sz="900" dirty="0">
                          <a:effectLst/>
                          <a:latin typeface="+mn-lt"/>
                        </a:rPr>
                        <a:t>684 </a:t>
                      </a:r>
                      <a:r>
                        <a:rPr lang="fr-FR" sz="900" dirty="0" err="1">
                          <a:effectLst/>
                          <a:latin typeface="+mn-lt"/>
                        </a:rPr>
                        <a:t>GWh</a:t>
                      </a:r>
                      <a:endParaRPr lang="fr-FR" sz="900"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pic>
        <p:nvPicPr>
          <p:cNvPr id="16" name="Image 15"/>
          <p:cNvPicPr>
            <a:picLocks noChangeAspect="1"/>
          </p:cNvPicPr>
          <p:nvPr/>
        </p:nvPicPr>
        <p:blipFill>
          <a:blip r:embed="rId2"/>
          <a:stretch>
            <a:fillRect/>
          </a:stretch>
        </p:blipFill>
        <p:spPr>
          <a:xfrm>
            <a:off x="4851365" y="1250246"/>
            <a:ext cx="4145863" cy="2199008"/>
          </a:xfrm>
          <a:prstGeom prst="rect">
            <a:avLst/>
          </a:prstGeom>
        </p:spPr>
      </p:pic>
    </p:spTree>
    <p:extLst>
      <p:ext uri="{BB962C8B-B14F-4D97-AF65-F5344CB8AC3E}">
        <p14:creationId xmlns:p14="http://schemas.microsoft.com/office/powerpoint/2010/main" val="34950476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164</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spcBef>
                <a:spcPts val="1800"/>
              </a:spcBef>
              <a:buNone/>
            </a:pPr>
            <a:r>
              <a:rPr lang="fr-FR" sz="1000" b="0" dirty="0">
                <a:solidFill>
                  <a:schemeClr val="tx1"/>
                </a:solidFill>
                <a:latin typeface="+mn-lt"/>
              </a:rPr>
              <a:t>Dans la mesure où les projets photovoltaïques en cours ou en instruction n’ont pas encore vu le jour au moment de l’étude, ils ne sont pas intégrés dans la stratégie territoriale. En revanche, ils sont représentés à titre indicatif </a:t>
            </a:r>
            <a:r>
              <a:rPr lang="fr-FR" sz="1000" b="0" dirty="0">
                <a:solidFill>
                  <a:schemeClr val="bg1"/>
                </a:solidFill>
                <a:latin typeface="+mn-lt"/>
              </a:rPr>
              <a:t>dans.</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r"/>
            <a:r>
              <a:rPr lang="fr-FR" noProof="0" dirty="0"/>
              <a:t>Les effets de la mise en œuvre du PCAET sur le territoire</a:t>
            </a:r>
          </a:p>
        </p:txBody>
      </p:sp>
      <p:sp>
        <p:nvSpPr>
          <p:cNvPr id="13" name="Espace réservé du texte 3">
            <a:extLst>
              <a:ext uri="{FF2B5EF4-FFF2-40B4-BE49-F238E27FC236}">
                <a16:creationId xmlns:a16="http://schemas.microsoft.com/office/drawing/2014/main" id="{10C8737D-E6A4-40F0-9518-5D54541B550F}"/>
              </a:ext>
            </a:extLst>
          </p:cNvPr>
          <p:cNvSpPr txBox="1">
            <a:spLocks/>
          </p:cNvSpPr>
          <p:nvPr/>
        </p:nvSpPr>
        <p:spPr>
          <a:xfrm>
            <a:off x="4851366" y="1321454"/>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1800"/>
              </a:spcBef>
              <a:buNone/>
            </a:pPr>
            <a:r>
              <a:rPr lang="fr-FR" sz="1000" b="0" dirty="0">
                <a:solidFill>
                  <a:schemeClr val="tx1"/>
                </a:solidFill>
              </a:rPr>
              <a:t>dans le graphique ci-dessous, représentant l’autonomie énergétique que pourrait atteindre la Communauté de communes en menant à bien ces projets, tout en conservant une stratégie </a:t>
            </a:r>
            <a:r>
              <a:rPr lang="fr-FR" sz="1000" b="0" dirty="0" err="1">
                <a:solidFill>
                  <a:schemeClr val="tx1"/>
                </a:solidFill>
              </a:rPr>
              <a:t>multi-ENR</a:t>
            </a:r>
            <a:r>
              <a:rPr lang="fr-FR" sz="1000" b="0" dirty="0">
                <a:solidFill>
                  <a:schemeClr val="tx1"/>
                </a:solidFill>
              </a:rPr>
              <a:t> et multi-filière.</a:t>
            </a: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marL="0" indent="0" algn="just">
              <a:spcBef>
                <a:spcPts val="1800"/>
              </a:spcBef>
              <a:buNone/>
            </a:pPr>
            <a:endParaRPr lang="fr-FR" sz="1000" b="0" dirty="0">
              <a:solidFill>
                <a:schemeClr val="tx1"/>
              </a:solidFill>
            </a:endParaRPr>
          </a:p>
          <a:p>
            <a:pPr algn="just">
              <a:spcBef>
                <a:spcPts val="0"/>
              </a:spcBef>
            </a:pPr>
            <a:r>
              <a:rPr lang="fr-FR" dirty="0"/>
              <a:t>LA MODELISATION DES EFFETS DU PCAET SUR LES EMIISSIONS DE GAZ E EFFET DE SERRE DU TERRITOIRE</a:t>
            </a:r>
          </a:p>
          <a:p>
            <a:pPr marL="0" indent="0" algn="just">
              <a:buNone/>
            </a:pPr>
            <a:r>
              <a:rPr lang="fr-FR" sz="1000" b="0" dirty="0">
                <a:solidFill>
                  <a:schemeClr val="tx1"/>
                </a:solidFill>
                <a:latin typeface="+mn-lt"/>
              </a:rPr>
              <a:t>La Communauté de communes souhaite réduire de 43% les émissions de GES du territoire par rapport à 2015 et compenser de 55% des émissions résiduelles grâce aux potentiels de stockage des terres agricoles et de la forêt</a:t>
            </a:r>
          </a:p>
          <a:p>
            <a:pPr marL="0" indent="0" algn="just">
              <a:buNone/>
            </a:pPr>
            <a:endParaRPr lang="fr-FR" sz="1000" b="0" dirty="0">
              <a:solidFill>
                <a:schemeClr val="tx1"/>
              </a:solidFill>
              <a:latin typeface="+mn-lt"/>
            </a:endParaRPr>
          </a:p>
        </p:txBody>
      </p:sp>
      <p:graphicFrame>
        <p:nvGraphicFramePr>
          <p:cNvPr id="3" name="Tableau 2"/>
          <p:cNvGraphicFramePr>
            <a:graphicFrameLocks noGrp="1"/>
          </p:cNvGraphicFramePr>
          <p:nvPr/>
        </p:nvGraphicFramePr>
        <p:xfrm>
          <a:off x="355184" y="1250246"/>
          <a:ext cx="4142707" cy="4042410"/>
        </p:xfrm>
        <a:graphic>
          <a:graphicData uri="http://schemas.openxmlformats.org/drawingml/2006/table">
            <a:tbl>
              <a:tblPr firstRow="1" firstCol="1" bandRow="1">
                <a:tableStyleId>{5C22544A-7EE6-4342-B048-85BDC9FD1C3A}</a:tableStyleId>
              </a:tblPr>
              <a:tblGrid>
                <a:gridCol w="1314896">
                  <a:extLst>
                    <a:ext uri="{9D8B030D-6E8A-4147-A177-3AD203B41FA5}">
                      <a16:colId xmlns:a16="http://schemas.microsoft.com/office/drawing/2014/main" val="20000"/>
                    </a:ext>
                  </a:extLst>
                </a:gridCol>
                <a:gridCol w="471440">
                  <a:extLst>
                    <a:ext uri="{9D8B030D-6E8A-4147-A177-3AD203B41FA5}">
                      <a16:colId xmlns:a16="http://schemas.microsoft.com/office/drawing/2014/main" val="20001"/>
                    </a:ext>
                  </a:extLst>
                </a:gridCol>
                <a:gridCol w="471440">
                  <a:extLst>
                    <a:ext uri="{9D8B030D-6E8A-4147-A177-3AD203B41FA5}">
                      <a16:colId xmlns:a16="http://schemas.microsoft.com/office/drawing/2014/main" val="20002"/>
                    </a:ext>
                  </a:extLst>
                </a:gridCol>
                <a:gridCol w="471440">
                  <a:extLst>
                    <a:ext uri="{9D8B030D-6E8A-4147-A177-3AD203B41FA5}">
                      <a16:colId xmlns:a16="http://schemas.microsoft.com/office/drawing/2014/main" val="20003"/>
                    </a:ext>
                  </a:extLst>
                </a:gridCol>
                <a:gridCol w="471440">
                  <a:extLst>
                    <a:ext uri="{9D8B030D-6E8A-4147-A177-3AD203B41FA5}">
                      <a16:colId xmlns:a16="http://schemas.microsoft.com/office/drawing/2014/main" val="20004"/>
                    </a:ext>
                  </a:extLst>
                </a:gridCol>
                <a:gridCol w="471440">
                  <a:extLst>
                    <a:ext uri="{9D8B030D-6E8A-4147-A177-3AD203B41FA5}">
                      <a16:colId xmlns:a16="http://schemas.microsoft.com/office/drawing/2014/main" val="20005"/>
                    </a:ext>
                  </a:extLst>
                </a:gridCol>
                <a:gridCol w="470611">
                  <a:extLst>
                    <a:ext uri="{9D8B030D-6E8A-4147-A177-3AD203B41FA5}">
                      <a16:colId xmlns:a16="http://schemas.microsoft.com/office/drawing/2014/main" val="20006"/>
                    </a:ext>
                  </a:extLst>
                </a:gridCol>
              </a:tblGrid>
              <a:tr h="323850">
                <a:tc>
                  <a:txBody>
                    <a:bodyPr/>
                    <a:lstStyle/>
                    <a:p>
                      <a:pPr algn="ctr">
                        <a:spcAft>
                          <a:spcPts val="0"/>
                        </a:spcAft>
                      </a:pPr>
                      <a:r>
                        <a:rPr lang="fr-FR" sz="900">
                          <a:effectLst/>
                        </a:rPr>
                        <a:t>Trajectoire territoriale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2015</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2018</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2023</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2026</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2030</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2050</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8290">
                <a:tc>
                  <a:txBody>
                    <a:bodyPr/>
                    <a:lstStyle/>
                    <a:p>
                      <a:pPr algn="l">
                        <a:spcAft>
                          <a:spcPts val="0"/>
                        </a:spcAft>
                      </a:pPr>
                      <a:r>
                        <a:rPr lang="fr-FR" sz="900">
                          <a:effectLst/>
                        </a:rPr>
                        <a:t>Éolien</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8290">
                <a:tc>
                  <a:txBody>
                    <a:bodyPr/>
                    <a:lstStyle/>
                    <a:p>
                      <a:pPr algn="l">
                        <a:spcAft>
                          <a:spcPts val="0"/>
                        </a:spcAft>
                      </a:pPr>
                      <a:r>
                        <a:rPr lang="fr-FR" sz="900">
                          <a:effectLst/>
                        </a:rPr>
                        <a:t>Solaire photovoltaïque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22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39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52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61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72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149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8290">
                <a:tc>
                  <a:txBody>
                    <a:bodyPr/>
                    <a:lstStyle/>
                    <a:p>
                      <a:pPr algn="l">
                        <a:spcAft>
                          <a:spcPts val="0"/>
                        </a:spcAft>
                      </a:pPr>
                      <a:r>
                        <a:rPr lang="fr-FR" sz="900">
                          <a:effectLst/>
                        </a:rPr>
                        <a:t>Solaire thermique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4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8290">
                <a:tc>
                  <a:txBody>
                    <a:bodyPr/>
                    <a:lstStyle/>
                    <a:p>
                      <a:pPr algn="l">
                        <a:spcAft>
                          <a:spcPts val="0"/>
                        </a:spcAft>
                      </a:pPr>
                      <a:r>
                        <a:rPr lang="fr-FR" sz="900">
                          <a:effectLst/>
                        </a:rPr>
                        <a:t>Hydraulique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8290">
                <a:tc>
                  <a:txBody>
                    <a:bodyPr/>
                    <a:lstStyle/>
                    <a:p>
                      <a:pPr algn="l">
                        <a:spcAft>
                          <a:spcPts val="0"/>
                        </a:spcAft>
                      </a:pPr>
                      <a:r>
                        <a:rPr lang="fr-FR" sz="900">
                          <a:effectLst/>
                        </a:rPr>
                        <a:t>Géothermie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18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21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40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88290">
                <a:tc>
                  <a:txBody>
                    <a:bodyPr/>
                    <a:lstStyle/>
                    <a:p>
                      <a:pPr algn="l">
                        <a:spcAft>
                          <a:spcPts val="0"/>
                        </a:spcAft>
                      </a:pPr>
                      <a:r>
                        <a:rPr lang="fr-FR" sz="900">
                          <a:effectLst/>
                        </a:rPr>
                        <a:t>Méthanisation</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4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7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35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88290">
                <a:tc>
                  <a:txBody>
                    <a:bodyPr/>
                    <a:lstStyle/>
                    <a:p>
                      <a:pPr algn="l">
                        <a:spcAft>
                          <a:spcPts val="0"/>
                        </a:spcAft>
                      </a:pPr>
                      <a:r>
                        <a:rPr lang="fr-FR" sz="900">
                          <a:effectLst/>
                        </a:rPr>
                        <a:t>Énergie fatale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5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9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13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88290">
                <a:tc>
                  <a:txBody>
                    <a:bodyPr/>
                    <a:lstStyle/>
                    <a:p>
                      <a:pPr algn="l">
                        <a:spcAft>
                          <a:spcPts val="0"/>
                        </a:spcAft>
                      </a:pPr>
                      <a:r>
                        <a:rPr lang="fr-FR" sz="900">
                          <a:effectLst/>
                        </a:rPr>
                        <a:t>Thermalisme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44145">
                <a:tc>
                  <a:txBody>
                    <a:bodyPr/>
                    <a:lstStyle/>
                    <a:p>
                      <a:pPr algn="l">
                        <a:spcAft>
                          <a:spcPts val="0"/>
                        </a:spcAft>
                      </a:pPr>
                      <a:r>
                        <a:rPr lang="fr-FR" sz="900">
                          <a:effectLst/>
                        </a:rPr>
                        <a:t>Biomasse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169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169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163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155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132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71755">
                <a:tc>
                  <a:txBody>
                    <a:bodyPr/>
                    <a:lstStyle/>
                    <a:p>
                      <a:pPr algn="l">
                        <a:spcAft>
                          <a:spcPts val="0"/>
                        </a:spcAft>
                      </a:pPr>
                      <a:r>
                        <a:rPr lang="fr-FR" sz="900">
                          <a:effectLst/>
                        </a:rPr>
                        <a:t>dont biomasse locale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0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8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12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18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49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431800">
                <a:tc>
                  <a:txBody>
                    <a:bodyPr/>
                    <a:lstStyle/>
                    <a:p>
                      <a:pPr algn="ctr">
                        <a:spcAft>
                          <a:spcPts val="0"/>
                        </a:spcAft>
                      </a:pPr>
                      <a:r>
                        <a:rPr lang="fr-FR" sz="900">
                          <a:effectLst/>
                        </a:rPr>
                        <a:t>TOTAL</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205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221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234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258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271 GWh</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389 GWh</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431800">
                <a:tc>
                  <a:txBody>
                    <a:bodyPr/>
                    <a:lstStyle/>
                    <a:p>
                      <a:pPr algn="ctr">
                        <a:spcAft>
                          <a:spcPts val="0"/>
                        </a:spcAft>
                      </a:pPr>
                      <a:r>
                        <a:rPr lang="fr-FR" sz="900">
                          <a:effectLst/>
                        </a:rPr>
                        <a:t>Autonomie énergétique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18%</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21%</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25%</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28%</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dirty="0">
                          <a:effectLst/>
                        </a:rPr>
                        <a:t>57%</a:t>
                      </a:r>
                      <a:endParaRPr lang="fr-FR" sz="900" dirty="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bl>
          </a:graphicData>
        </a:graphic>
      </p:graphicFrame>
      <p:sp>
        <p:nvSpPr>
          <p:cNvPr id="15" name="Rectangle 14"/>
          <p:cNvSpPr/>
          <p:nvPr/>
        </p:nvSpPr>
        <p:spPr>
          <a:xfrm>
            <a:off x="311972" y="5292656"/>
            <a:ext cx="4185920" cy="369332"/>
          </a:xfrm>
          <a:prstGeom prst="rect">
            <a:avLst/>
          </a:prstGeom>
          <a:noFill/>
        </p:spPr>
        <p:txBody>
          <a:bodyPr wrap="square" rtlCol="0">
            <a:spAutoFit/>
          </a:bodyPr>
          <a:lstStyle/>
          <a:p>
            <a:pPr algn="r"/>
            <a:r>
              <a:rPr lang="fr-FR" sz="900" i="1" dirty="0">
                <a:latin typeface="+mj-lt"/>
              </a:rPr>
              <a:t>Stratégie de production d’EnR de </a:t>
            </a:r>
            <a:r>
              <a:rPr lang="fr-FR" sz="900" i="1" dirty="0"/>
              <a:t>la CC </a:t>
            </a:r>
            <a:r>
              <a:rPr lang="fr-FR" sz="900" i="1" dirty="0" err="1"/>
              <a:t>Entr’Allier</a:t>
            </a:r>
            <a:r>
              <a:rPr lang="fr-FR" sz="900" i="1" dirty="0"/>
              <a:t> Besbre et Loire </a:t>
            </a:r>
            <a:r>
              <a:rPr lang="fr-FR" sz="900" i="1" dirty="0">
                <a:latin typeface="+mj-lt"/>
              </a:rPr>
              <a:t>à horizon 2050 – Source : E6</a:t>
            </a:r>
          </a:p>
        </p:txBody>
      </p:sp>
      <p:pic>
        <p:nvPicPr>
          <p:cNvPr id="6" name="Image 5"/>
          <p:cNvPicPr>
            <a:picLocks noChangeAspect="1"/>
          </p:cNvPicPr>
          <p:nvPr/>
        </p:nvPicPr>
        <p:blipFill>
          <a:blip r:embed="rId2"/>
          <a:stretch>
            <a:fillRect/>
          </a:stretch>
        </p:blipFill>
        <p:spPr>
          <a:xfrm>
            <a:off x="4851365" y="1896328"/>
            <a:ext cx="4185921" cy="3103301"/>
          </a:xfrm>
          <a:prstGeom prst="rect">
            <a:avLst/>
          </a:prstGeom>
        </p:spPr>
      </p:pic>
      <p:sp>
        <p:nvSpPr>
          <p:cNvPr id="7" name="ZoneTexte 6"/>
          <p:cNvSpPr txBox="1"/>
          <p:nvPr/>
        </p:nvSpPr>
        <p:spPr>
          <a:xfrm>
            <a:off x="5396754" y="3690494"/>
            <a:ext cx="762000" cy="507831"/>
          </a:xfrm>
          <a:prstGeom prst="rect">
            <a:avLst/>
          </a:prstGeom>
          <a:noFill/>
        </p:spPr>
        <p:txBody>
          <a:bodyPr wrap="square" rtlCol="0">
            <a:spAutoFit/>
          </a:bodyPr>
          <a:lstStyle/>
          <a:p>
            <a:pPr algn="ctr"/>
            <a:r>
              <a:rPr lang="fr-FR" sz="900" b="1" dirty="0">
                <a:solidFill>
                  <a:srgbClr val="FF0000"/>
                </a:solidFill>
              </a:rPr>
              <a:t>Autonomie énergétique 2015 : 18%</a:t>
            </a:r>
          </a:p>
        </p:txBody>
      </p:sp>
      <p:sp>
        <p:nvSpPr>
          <p:cNvPr id="17" name="ZoneTexte 16"/>
          <p:cNvSpPr txBox="1"/>
          <p:nvPr/>
        </p:nvSpPr>
        <p:spPr>
          <a:xfrm>
            <a:off x="8198384" y="2838240"/>
            <a:ext cx="762972" cy="507831"/>
          </a:xfrm>
          <a:prstGeom prst="rect">
            <a:avLst/>
          </a:prstGeom>
          <a:noFill/>
        </p:spPr>
        <p:txBody>
          <a:bodyPr wrap="square" rtlCol="0">
            <a:spAutoFit/>
          </a:bodyPr>
          <a:lstStyle/>
          <a:p>
            <a:pPr algn="ctr"/>
            <a:r>
              <a:rPr lang="fr-FR" sz="900" b="1" dirty="0">
                <a:solidFill>
                  <a:srgbClr val="FF0000"/>
                </a:solidFill>
              </a:rPr>
              <a:t>Autonomie énergétique 2050 : 88%</a:t>
            </a:r>
          </a:p>
        </p:txBody>
      </p:sp>
      <p:sp>
        <p:nvSpPr>
          <p:cNvPr id="18" name="Rectangle 17"/>
          <p:cNvSpPr/>
          <p:nvPr/>
        </p:nvSpPr>
        <p:spPr>
          <a:xfrm>
            <a:off x="4851364" y="4985628"/>
            <a:ext cx="4185922" cy="369332"/>
          </a:xfrm>
          <a:prstGeom prst="rect">
            <a:avLst/>
          </a:prstGeom>
          <a:noFill/>
        </p:spPr>
        <p:txBody>
          <a:bodyPr wrap="square" rtlCol="0">
            <a:spAutoFit/>
          </a:bodyPr>
          <a:lstStyle/>
          <a:p>
            <a:pPr algn="r"/>
            <a:r>
              <a:rPr lang="fr-FR" sz="900" i="1" dirty="0">
                <a:latin typeface="+mj-lt"/>
              </a:rPr>
              <a:t>Stratégie de production d’EnR de </a:t>
            </a:r>
            <a:r>
              <a:rPr lang="fr-FR" sz="900" i="1" dirty="0"/>
              <a:t>la CC </a:t>
            </a:r>
            <a:r>
              <a:rPr lang="fr-FR" sz="900" i="1" dirty="0" err="1"/>
              <a:t>Entr’Allier</a:t>
            </a:r>
            <a:r>
              <a:rPr lang="fr-FR" sz="900" i="1" dirty="0"/>
              <a:t> Besbre et Loire </a:t>
            </a:r>
            <a:r>
              <a:rPr lang="fr-FR" sz="900" i="1" dirty="0">
                <a:latin typeface="+mj-lt"/>
              </a:rPr>
              <a:t>à horizon 2050 – Source : E6</a:t>
            </a:r>
          </a:p>
        </p:txBody>
      </p:sp>
    </p:spTree>
    <p:extLst>
      <p:ext uri="{BB962C8B-B14F-4D97-AF65-F5344CB8AC3E}">
        <p14:creationId xmlns:p14="http://schemas.microsoft.com/office/powerpoint/2010/main" val="15982325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165</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spcBef>
                <a:spcPts val="1200"/>
              </a:spcBef>
              <a:buNone/>
            </a:pPr>
            <a:r>
              <a:rPr lang="fr-FR" sz="1000" b="0" dirty="0">
                <a:solidFill>
                  <a:schemeClr val="tx1"/>
                </a:solidFill>
              </a:rPr>
              <a:t>Par secteur, Le PCAET prévoit ainsi à l’horizon 2050 une réduction de : </a:t>
            </a:r>
          </a:p>
          <a:p>
            <a:pPr algn="just">
              <a:spcBef>
                <a:spcPts val="300"/>
              </a:spcBef>
              <a:buClr>
                <a:srgbClr val="0989B1"/>
              </a:buClr>
              <a:buSzPct val="80000"/>
            </a:pPr>
            <a:r>
              <a:rPr lang="fr-FR" sz="1000" b="0" dirty="0">
                <a:solidFill>
                  <a:schemeClr val="tx1"/>
                </a:solidFill>
              </a:rPr>
              <a:t>- 100% par rapport à 2015 pour les transports de personnes ;</a:t>
            </a:r>
          </a:p>
          <a:p>
            <a:pPr algn="just">
              <a:spcBef>
                <a:spcPts val="300"/>
              </a:spcBef>
              <a:buClr>
                <a:srgbClr val="0989B1"/>
              </a:buClr>
              <a:buSzPct val="80000"/>
            </a:pPr>
            <a:r>
              <a:rPr lang="fr-FR" sz="1000" b="0" dirty="0">
                <a:solidFill>
                  <a:schemeClr val="tx1"/>
                </a:solidFill>
              </a:rPr>
              <a:t>- 70% par rapport à 2015 pour les transports de marchandises ;</a:t>
            </a:r>
          </a:p>
          <a:p>
            <a:pPr algn="just">
              <a:spcBef>
                <a:spcPts val="300"/>
              </a:spcBef>
              <a:buClr>
                <a:srgbClr val="0989B1"/>
              </a:buClr>
              <a:buSzPct val="80000"/>
            </a:pPr>
            <a:r>
              <a:rPr lang="fr-FR" sz="1000" b="0" dirty="0">
                <a:solidFill>
                  <a:schemeClr val="tx1"/>
                </a:solidFill>
              </a:rPr>
              <a:t>- 35% par rapport à 2015 pour le résidentiel ; </a:t>
            </a:r>
          </a:p>
          <a:p>
            <a:pPr algn="just">
              <a:spcBef>
                <a:spcPts val="300"/>
              </a:spcBef>
              <a:buClr>
                <a:srgbClr val="0989B1"/>
              </a:buClr>
              <a:buSzPct val="80000"/>
            </a:pPr>
            <a:r>
              <a:rPr lang="fr-FR" sz="1000" b="0" dirty="0">
                <a:solidFill>
                  <a:schemeClr val="tx1"/>
                </a:solidFill>
              </a:rPr>
              <a:t>- 70% par rapport à 2015 pour l’industrie ; </a:t>
            </a:r>
          </a:p>
          <a:p>
            <a:pPr algn="just">
              <a:spcBef>
                <a:spcPts val="300"/>
              </a:spcBef>
              <a:buClr>
                <a:srgbClr val="0989B1"/>
              </a:buClr>
              <a:buSzPct val="80000"/>
            </a:pPr>
            <a:r>
              <a:rPr lang="fr-FR" sz="1000" b="0" dirty="0">
                <a:solidFill>
                  <a:schemeClr val="tx1"/>
                </a:solidFill>
              </a:rPr>
              <a:t>- 68% par rapport à 2015 pour le tertiaire ; </a:t>
            </a:r>
          </a:p>
          <a:p>
            <a:pPr algn="just">
              <a:spcBef>
                <a:spcPts val="300"/>
              </a:spcBef>
              <a:buClr>
                <a:srgbClr val="0989B1"/>
              </a:buClr>
              <a:buSzPct val="80000"/>
            </a:pPr>
            <a:r>
              <a:rPr lang="fr-FR" sz="1000" b="0" dirty="0">
                <a:solidFill>
                  <a:schemeClr val="tx1"/>
                </a:solidFill>
              </a:rPr>
              <a:t>- 12% par rapport à 2015 pour l’agriculture. </a:t>
            </a:r>
          </a:p>
          <a:p>
            <a:pPr marL="0" indent="0" algn="just">
              <a:buNone/>
            </a:pPr>
            <a:endParaRPr lang="fr-FR" sz="1000" b="0" dirty="0">
              <a:solidFill>
                <a:schemeClr val="tx1"/>
              </a:solidFill>
              <a:latin typeface="+mn-lt"/>
            </a:endParaRPr>
          </a:p>
          <a:p>
            <a:pPr algn="just">
              <a:spcBef>
                <a:spcPts val="0"/>
              </a:spcBef>
            </a:pPr>
            <a:r>
              <a:rPr lang="fr-FR" dirty="0"/>
              <a:t>LE RENFORCEMENT DES PUITS DE SEQUESTRATION CARBONE DU TERRITOIRE</a:t>
            </a:r>
          </a:p>
          <a:p>
            <a:pPr marL="0" indent="0" algn="just">
              <a:buNone/>
            </a:pPr>
            <a:r>
              <a:rPr lang="fr-FR" sz="1000" b="0" dirty="0">
                <a:solidFill>
                  <a:schemeClr val="tx1"/>
                </a:solidFill>
                <a:latin typeface="+mn-lt"/>
              </a:rPr>
              <a:t>La Communauté de communes EABL se fixe un objectif d’augmentation de </a:t>
            </a:r>
            <a:r>
              <a:rPr lang="fr-FR" sz="1000" b="0" dirty="0">
                <a:solidFill>
                  <a:schemeClr val="bg1"/>
                </a:solidFill>
                <a:latin typeface="+mn-lt"/>
              </a:rPr>
              <a:t>son</a:t>
            </a:r>
            <a:r>
              <a:rPr lang="fr-FR" sz="1000" b="0" dirty="0">
                <a:solidFill>
                  <a:schemeClr val="tx1"/>
                </a:solidFill>
                <a:latin typeface="+mn-lt"/>
              </a:rPr>
              <a:t> </a:t>
            </a:r>
            <a:r>
              <a:rPr lang="fr-FR" sz="1000" b="0" dirty="0">
                <a:solidFill>
                  <a:schemeClr val="bg1"/>
                </a:solidFill>
                <a:latin typeface="+mn-lt"/>
              </a:rPr>
              <a:t>ktCO2e/an.</a:t>
            </a: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spcBef>
                <a:spcPts val="1800"/>
              </a:spcBef>
              <a:buNone/>
            </a:pPr>
            <a:r>
              <a:rPr lang="fr-FR" sz="1000" b="0" dirty="0">
                <a:solidFill>
                  <a:schemeClr val="tx1"/>
                </a:solidFill>
                <a:latin typeface="+mn-lt"/>
              </a:rPr>
              <a:t>Dans la mesure où les projets photovoltaïques en cours ou en instruction n’ont pas encore vu le jour au moment de l’étude, ils ne sont pas intégrés dans la stratégie territoriale. En revanche, ils sont représentés à titre indicatif </a:t>
            </a:r>
            <a:r>
              <a:rPr lang="fr-FR" sz="1000" b="0" dirty="0">
                <a:solidFill>
                  <a:schemeClr val="bg1"/>
                </a:solidFill>
                <a:latin typeface="+mn-lt"/>
              </a:rPr>
              <a:t>dans.</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r"/>
            <a:r>
              <a:rPr lang="fr-FR" noProof="0" dirty="0"/>
              <a:t>Les effets de la mise en œuvre du PCAET sur le territoire</a:t>
            </a:r>
          </a:p>
        </p:txBody>
      </p:sp>
      <p:sp>
        <p:nvSpPr>
          <p:cNvPr id="13" name="Espace réservé du texte 3">
            <a:extLst>
              <a:ext uri="{FF2B5EF4-FFF2-40B4-BE49-F238E27FC236}">
                <a16:creationId xmlns:a16="http://schemas.microsoft.com/office/drawing/2014/main" id="{10C8737D-E6A4-40F0-9518-5D54541B550F}"/>
              </a:ext>
            </a:extLst>
          </p:cNvPr>
          <p:cNvSpPr txBox="1">
            <a:spLocks/>
          </p:cNvSpPr>
          <p:nvPr/>
        </p:nvSpPr>
        <p:spPr>
          <a:xfrm>
            <a:off x="4851366" y="1321454"/>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rPr>
              <a:t>son stock carbone de 122 ktCO2e/an, qui s’ajoute au stockage annuel actuel (70 ktCO2e) réalisé essentiellement par les forêts du territoire. Cela permettrait au territoire d’atteindre la neutralité carbone.</a:t>
            </a:r>
          </a:p>
          <a:p>
            <a:pPr marL="0" indent="0" algn="just">
              <a:buNone/>
            </a:pPr>
            <a:endParaRPr lang="fr-FR" sz="1000" b="0" dirty="0">
              <a:solidFill>
                <a:schemeClr val="tx1"/>
              </a:solidFill>
            </a:endParaRPr>
          </a:p>
          <a:p>
            <a:pPr marL="0" indent="0" algn="just">
              <a:buNone/>
            </a:pPr>
            <a:endParaRPr lang="fr-FR" sz="1000" b="0" dirty="0">
              <a:solidFill>
                <a:schemeClr val="tx1"/>
              </a:solidFill>
            </a:endParaRPr>
          </a:p>
          <a:p>
            <a:pPr marL="0" indent="0" algn="just">
              <a:buNone/>
            </a:pPr>
            <a:endParaRPr lang="fr-FR" sz="1000" b="0" dirty="0">
              <a:solidFill>
                <a:schemeClr val="tx1"/>
              </a:solidFill>
            </a:endParaRPr>
          </a:p>
          <a:p>
            <a:pPr marL="0" indent="0" algn="just">
              <a:buNone/>
            </a:pPr>
            <a:endParaRPr lang="fr-FR" sz="1000" b="0" dirty="0">
              <a:solidFill>
                <a:schemeClr val="tx1"/>
              </a:solidFill>
            </a:endParaRPr>
          </a:p>
          <a:p>
            <a:pPr marL="0" indent="0" algn="just">
              <a:buNone/>
            </a:pPr>
            <a:endParaRPr lang="fr-FR" sz="1000" b="0" dirty="0">
              <a:solidFill>
                <a:schemeClr val="tx1"/>
              </a:solidFill>
            </a:endParaRPr>
          </a:p>
          <a:p>
            <a:pPr marL="0" indent="0" algn="just">
              <a:buNone/>
            </a:pPr>
            <a:endParaRPr lang="fr-FR" sz="1000" b="0" dirty="0">
              <a:solidFill>
                <a:schemeClr val="tx1"/>
              </a:solidFill>
            </a:endParaRPr>
          </a:p>
          <a:p>
            <a:pPr marL="0" indent="0" algn="just">
              <a:buNone/>
            </a:pPr>
            <a:endParaRPr lang="fr-FR" sz="1000" b="0" dirty="0">
              <a:solidFill>
                <a:schemeClr val="tx1"/>
              </a:solidFill>
            </a:endParaRPr>
          </a:p>
          <a:p>
            <a:pPr algn="just">
              <a:spcBef>
                <a:spcPts val="0"/>
              </a:spcBef>
            </a:pPr>
            <a:r>
              <a:rPr lang="fr-FR" dirty="0"/>
              <a:t>LA MODELISATION DES EFFETS DU PCAET SUR LA POLLUTION ATMOSPHERIQUE DU TERRITOIRE</a:t>
            </a:r>
          </a:p>
          <a:p>
            <a:pPr marL="0" indent="0" algn="just">
              <a:buNone/>
            </a:pPr>
            <a:r>
              <a:rPr lang="fr-FR" sz="1000" b="0" dirty="0">
                <a:solidFill>
                  <a:schemeClr val="tx1"/>
                </a:solidFill>
              </a:rPr>
              <a:t>Le tableau suivant présente le niveau d’émissions des polluants atmosphériques sur le territoire de la Communauté de Communes </a:t>
            </a:r>
            <a:r>
              <a:rPr lang="fr-FR" sz="1000" b="0" dirty="0" err="1">
                <a:solidFill>
                  <a:schemeClr val="tx1"/>
                </a:solidFill>
              </a:rPr>
              <a:t>Entr’Allier</a:t>
            </a:r>
            <a:r>
              <a:rPr lang="fr-FR" sz="1000" b="0" dirty="0">
                <a:solidFill>
                  <a:schemeClr val="tx1"/>
                </a:solidFill>
              </a:rPr>
              <a:t> Besbre et Loire selon les échéances réglementaires (Source : E6). </a:t>
            </a:r>
          </a:p>
        </p:txBody>
      </p:sp>
      <p:sp>
        <p:nvSpPr>
          <p:cNvPr id="15" name="Rectangle 14"/>
          <p:cNvSpPr/>
          <p:nvPr/>
        </p:nvSpPr>
        <p:spPr>
          <a:xfrm>
            <a:off x="311971" y="3828760"/>
            <a:ext cx="4266700" cy="369332"/>
          </a:xfrm>
          <a:prstGeom prst="rect">
            <a:avLst/>
          </a:prstGeom>
          <a:noFill/>
        </p:spPr>
        <p:txBody>
          <a:bodyPr wrap="square" rtlCol="0">
            <a:spAutoFit/>
          </a:bodyPr>
          <a:lstStyle/>
          <a:p>
            <a:pPr algn="r"/>
            <a:r>
              <a:rPr lang="fr-FR" sz="900" i="1" dirty="0">
                <a:latin typeface="+mj-lt"/>
              </a:rPr>
              <a:t>Stratégie de maîtrise des émissions de GES de </a:t>
            </a:r>
            <a:r>
              <a:rPr lang="fr-FR" sz="900" i="1" dirty="0"/>
              <a:t>la CC </a:t>
            </a:r>
            <a:r>
              <a:rPr lang="fr-FR" sz="900" i="1" dirty="0" err="1"/>
              <a:t>Entr’Allier</a:t>
            </a:r>
            <a:r>
              <a:rPr lang="fr-FR" sz="900" i="1" dirty="0"/>
              <a:t> Besbre et Loire </a:t>
            </a:r>
            <a:r>
              <a:rPr lang="fr-FR" sz="900" i="1" dirty="0">
                <a:latin typeface="+mj-lt"/>
              </a:rPr>
              <a:t>à horizon 2050 – Source : E6</a:t>
            </a:r>
          </a:p>
        </p:txBody>
      </p:sp>
      <p:pic>
        <p:nvPicPr>
          <p:cNvPr id="4" name="Image 3"/>
          <p:cNvPicPr>
            <a:picLocks noChangeAspect="1"/>
          </p:cNvPicPr>
          <p:nvPr/>
        </p:nvPicPr>
        <p:blipFill>
          <a:blip r:embed="rId2"/>
          <a:stretch>
            <a:fillRect/>
          </a:stretch>
        </p:blipFill>
        <p:spPr>
          <a:xfrm>
            <a:off x="311971" y="1250246"/>
            <a:ext cx="4182552" cy="2532860"/>
          </a:xfrm>
          <a:prstGeom prst="rect">
            <a:avLst/>
          </a:prstGeom>
        </p:spPr>
      </p:pic>
      <p:graphicFrame>
        <p:nvGraphicFramePr>
          <p:cNvPr id="5" name="Tableau 4"/>
          <p:cNvGraphicFramePr>
            <a:graphicFrameLocks noGrp="1"/>
          </p:cNvGraphicFramePr>
          <p:nvPr/>
        </p:nvGraphicFramePr>
        <p:xfrm>
          <a:off x="4851366" y="1895261"/>
          <a:ext cx="4185919" cy="991870"/>
        </p:xfrm>
        <a:graphic>
          <a:graphicData uri="http://schemas.openxmlformats.org/drawingml/2006/table">
            <a:tbl>
              <a:tblPr firstRow="1" firstCol="1" bandRow="1">
                <a:tableStyleId>{5C22544A-7EE6-4342-B048-85BDC9FD1C3A}</a:tableStyleId>
              </a:tblPr>
              <a:tblGrid>
                <a:gridCol w="1997669">
                  <a:extLst>
                    <a:ext uri="{9D8B030D-6E8A-4147-A177-3AD203B41FA5}">
                      <a16:colId xmlns:a16="http://schemas.microsoft.com/office/drawing/2014/main" val="20000"/>
                    </a:ext>
                  </a:extLst>
                </a:gridCol>
                <a:gridCol w="1094125">
                  <a:extLst>
                    <a:ext uri="{9D8B030D-6E8A-4147-A177-3AD203B41FA5}">
                      <a16:colId xmlns:a16="http://schemas.microsoft.com/office/drawing/2014/main" val="20001"/>
                    </a:ext>
                  </a:extLst>
                </a:gridCol>
                <a:gridCol w="1094125">
                  <a:extLst>
                    <a:ext uri="{9D8B030D-6E8A-4147-A177-3AD203B41FA5}">
                      <a16:colId xmlns:a16="http://schemas.microsoft.com/office/drawing/2014/main" val="20002"/>
                    </a:ext>
                  </a:extLst>
                </a:gridCol>
              </a:tblGrid>
              <a:tr h="235585">
                <a:tc>
                  <a:txBody>
                    <a:bodyPr/>
                    <a:lstStyle/>
                    <a:p>
                      <a:pPr algn="ctr">
                        <a:spcAft>
                          <a:spcPts val="0"/>
                        </a:spcAft>
                      </a:pPr>
                      <a:r>
                        <a:rPr lang="fr-FR" sz="900" dirty="0">
                          <a:effectLst/>
                        </a:rPr>
                        <a:t> </a:t>
                      </a:r>
                      <a:endParaRPr lang="fr-FR" sz="900" dirty="0">
                        <a:effectLst/>
                        <a:latin typeface="PT Sans"/>
                        <a:ea typeface="MS Mincho"/>
                        <a:cs typeface="Times New Roman" panose="02020603050405020304" pitchFamily="18" charset="0"/>
                      </a:endParaRPr>
                    </a:p>
                  </a:txBody>
                  <a:tcPr marL="68580" marR="68580" marT="0" marB="0" anchor="ctr"/>
                </a:tc>
                <a:tc>
                  <a:txBody>
                    <a:bodyPr/>
                    <a:lstStyle/>
                    <a:p>
                      <a:pPr algn="ctr">
                        <a:spcBef>
                          <a:spcPts val="600"/>
                        </a:spcBef>
                        <a:spcAft>
                          <a:spcPts val="600"/>
                        </a:spcAft>
                        <a:tabLst>
                          <a:tab pos="902335" algn="l"/>
                        </a:tabLst>
                      </a:pPr>
                      <a:r>
                        <a:rPr lang="fr-FR" sz="900">
                          <a:effectLst/>
                        </a:rPr>
                        <a:t>2015</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Bef>
                          <a:spcPts val="600"/>
                        </a:spcBef>
                        <a:spcAft>
                          <a:spcPts val="600"/>
                        </a:spcAft>
                        <a:tabLst>
                          <a:tab pos="902335" algn="l"/>
                        </a:tabLst>
                      </a:pPr>
                      <a:r>
                        <a:rPr lang="fr-FR" sz="900">
                          <a:effectLst/>
                        </a:rPr>
                        <a:t>2050</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52095">
                <a:tc>
                  <a:txBody>
                    <a:bodyPr/>
                    <a:lstStyle/>
                    <a:p>
                      <a:pPr algn="l">
                        <a:spcAft>
                          <a:spcPts val="0"/>
                        </a:spcAft>
                      </a:pPr>
                      <a:r>
                        <a:rPr lang="fr-FR" sz="900">
                          <a:effectLst/>
                        </a:rPr>
                        <a:t>Émissions GES</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613 ktCO2e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347 ktCO2e</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52095">
                <a:tc>
                  <a:txBody>
                    <a:bodyPr/>
                    <a:lstStyle/>
                    <a:p>
                      <a:pPr algn="l">
                        <a:spcAft>
                          <a:spcPts val="0"/>
                        </a:spcAft>
                      </a:pPr>
                      <a:r>
                        <a:rPr lang="fr-FR" sz="900">
                          <a:effectLst/>
                        </a:rPr>
                        <a:t>Séquestration annuelle de carbone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-70 ktCO2e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-192 ktCO2e</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52095">
                <a:tc>
                  <a:txBody>
                    <a:bodyPr/>
                    <a:lstStyle/>
                    <a:p>
                      <a:pPr algn="l">
                        <a:spcAft>
                          <a:spcPts val="0"/>
                        </a:spcAft>
                      </a:pPr>
                      <a:r>
                        <a:rPr lang="fr-FR" sz="900">
                          <a:effectLst/>
                        </a:rPr>
                        <a:t>Neutralité carbone</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dirty="0">
                          <a:effectLst/>
                        </a:rPr>
                        <a:t>11%</a:t>
                      </a:r>
                      <a:endParaRPr lang="fr-FR" sz="900" dirty="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dirty="0">
                          <a:effectLst/>
                        </a:rPr>
                        <a:t>55%</a:t>
                      </a:r>
                      <a:endParaRPr lang="fr-FR" sz="900" dirty="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8" name="Rectangle 7"/>
          <p:cNvSpPr/>
          <p:nvPr/>
        </p:nvSpPr>
        <p:spPr>
          <a:xfrm>
            <a:off x="4847997" y="2859776"/>
            <a:ext cx="4218526" cy="369332"/>
          </a:xfrm>
          <a:prstGeom prst="rect">
            <a:avLst/>
          </a:prstGeom>
          <a:noFill/>
        </p:spPr>
        <p:txBody>
          <a:bodyPr wrap="square" rtlCol="0">
            <a:spAutoFit/>
          </a:bodyPr>
          <a:lstStyle/>
          <a:p>
            <a:pPr algn="r"/>
            <a:r>
              <a:rPr lang="fr-FR" sz="900" i="1" dirty="0">
                <a:latin typeface="+mj-lt"/>
              </a:rPr>
              <a:t>Objectifs de compensation des émissions de GES par séquestration annuelle de carbone sur la CC EABL – Source : E6</a:t>
            </a:r>
          </a:p>
        </p:txBody>
      </p:sp>
      <p:graphicFrame>
        <p:nvGraphicFramePr>
          <p:cNvPr id="9" name="Tableau 8"/>
          <p:cNvGraphicFramePr>
            <a:graphicFrameLocks noGrp="1"/>
          </p:cNvGraphicFramePr>
          <p:nvPr/>
        </p:nvGraphicFramePr>
        <p:xfrm>
          <a:off x="4862616" y="4318663"/>
          <a:ext cx="4189287" cy="1845084"/>
        </p:xfrm>
        <a:graphic>
          <a:graphicData uri="http://schemas.openxmlformats.org/drawingml/2006/table">
            <a:tbl>
              <a:tblPr firstRow="1" firstCol="1" bandRow="1">
                <a:tableStyleId>{5C22544A-7EE6-4342-B048-85BDC9FD1C3A}</a:tableStyleId>
              </a:tblPr>
              <a:tblGrid>
                <a:gridCol w="1194363">
                  <a:extLst>
                    <a:ext uri="{9D8B030D-6E8A-4147-A177-3AD203B41FA5}">
                      <a16:colId xmlns:a16="http://schemas.microsoft.com/office/drawing/2014/main" val="20000"/>
                    </a:ext>
                  </a:extLst>
                </a:gridCol>
                <a:gridCol w="598800">
                  <a:extLst>
                    <a:ext uri="{9D8B030D-6E8A-4147-A177-3AD203B41FA5}">
                      <a16:colId xmlns:a16="http://schemas.microsoft.com/office/drawing/2014/main" val="20001"/>
                    </a:ext>
                  </a:extLst>
                </a:gridCol>
                <a:gridCol w="598800">
                  <a:extLst>
                    <a:ext uri="{9D8B030D-6E8A-4147-A177-3AD203B41FA5}">
                      <a16:colId xmlns:a16="http://schemas.microsoft.com/office/drawing/2014/main" val="20002"/>
                    </a:ext>
                  </a:extLst>
                </a:gridCol>
                <a:gridCol w="599262">
                  <a:extLst>
                    <a:ext uri="{9D8B030D-6E8A-4147-A177-3AD203B41FA5}">
                      <a16:colId xmlns:a16="http://schemas.microsoft.com/office/drawing/2014/main" val="20003"/>
                    </a:ext>
                  </a:extLst>
                </a:gridCol>
                <a:gridCol w="598800">
                  <a:extLst>
                    <a:ext uri="{9D8B030D-6E8A-4147-A177-3AD203B41FA5}">
                      <a16:colId xmlns:a16="http://schemas.microsoft.com/office/drawing/2014/main" val="20004"/>
                    </a:ext>
                  </a:extLst>
                </a:gridCol>
                <a:gridCol w="599262">
                  <a:extLst>
                    <a:ext uri="{9D8B030D-6E8A-4147-A177-3AD203B41FA5}">
                      <a16:colId xmlns:a16="http://schemas.microsoft.com/office/drawing/2014/main" val="20005"/>
                    </a:ext>
                  </a:extLst>
                </a:gridCol>
              </a:tblGrid>
              <a:tr h="261794">
                <a:tc>
                  <a:txBody>
                    <a:bodyPr/>
                    <a:lstStyle/>
                    <a:p>
                      <a:pPr algn="ctr">
                        <a:spcAft>
                          <a:spcPts val="0"/>
                        </a:spcAft>
                      </a:pPr>
                      <a:r>
                        <a:rPr lang="fr-FR" sz="900" dirty="0">
                          <a:effectLst/>
                        </a:rPr>
                        <a:t>Polluants atmosphériques</a:t>
                      </a:r>
                      <a:endParaRPr lang="fr-FR" sz="900" dirty="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2016</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2023</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2026</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2030</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2050</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61794">
                <a:tc>
                  <a:txBody>
                    <a:bodyPr/>
                    <a:lstStyle/>
                    <a:p>
                      <a:pPr algn="ctr">
                        <a:spcAft>
                          <a:spcPts val="0"/>
                        </a:spcAft>
                      </a:pPr>
                      <a:r>
                        <a:rPr lang="fr-FR" sz="900">
                          <a:effectLst/>
                        </a:rPr>
                        <a:t>SO2</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22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18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17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15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5 t</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61794">
                <a:tc>
                  <a:txBody>
                    <a:bodyPr/>
                    <a:lstStyle/>
                    <a:p>
                      <a:pPr algn="ctr">
                        <a:spcAft>
                          <a:spcPts val="0"/>
                        </a:spcAft>
                      </a:pPr>
                      <a:r>
                        <a:rPr lang="fr-FR" sz="900">
                          <a:effectLst/>
                        </a:rPr>
                        <a:t>NOx</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901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797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753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693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397 t</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61794">
                <a:tc>
                  <a:txBody>
                    <a:bodyPr/>
                    <a:lstStyle/>
                    <a:p>
                      <a:pPr algn="ctr">
                        <a:spcAft>
                          <a:spcPts val="0"/>
                        </a:spcAft>
                      </a:pPr>
                      <a:r>
                        <a:rPr lang="fr-FR" sz="900">
                          <a:effectLst/>
                        </a:rPr>
                        <a:t>COVNM</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441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386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362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331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174 t</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61794">
                <a:tc>
                  <a:txBody>
                    <a:bodyPr/>
                    <a:lstStyle/>
                    <a:p>
                      <a:pPr algn="ctr">
                        <a:spcAft>
                          <a:spcPts val="0"/>
                        </a:spcAft>
                      </a:pPr>
                      <a:r>
                        <a:rPr lang="fr-FR" sz="900">
                          <a:effectLst/>
                        </a:rPr>
                        <a:t>NH3</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2844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2 710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2 653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2 576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2 193 t</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61794">
                <a:tc>
                  <a:txBody>
                    <a:bodyPr/>
                    <a:lstStyle/>
                    <a:p>
                      <a:pPr algn="ctr">
                        <a:spcAft>
                          <a:spcPts val="0"/>
                        </a:spcAft>
                      </a:pPr>
                      <a:r>
                        <a:rPr lang="fr-FR" sz="900">
                          <a:effectLst/>
                        </a:rPr>
                        <a:t>PM2,5</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187 t </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160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148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132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54 t</a:t>
                      </a:r>
                      <a:endParaRPr lang="fr-FR" sz="90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61794">
                <a:tc>
                  <a:txBody>
                    <a:bodyPr/>
                    <a:lstStyle/>
                    <a:p>
                      <a:pPr algn="ctr">
                        <a:spcAft>
                          <a:spcPts val="0"/>
                        </a:spcAft>
                      </a:pPr>
                      <a:r>
                        <a:rPr lang="fr-FR" sz="900">
                          <a:effectLst/>
                        </a:rPr>
                        <a:t>PM10</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364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314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dirty="0">
                          <a:effectLst/>
                        </a:rPr>
                        <a:t>292 t</a:t>
                      </a:r>
                      <a:endParaRPr lang="fr-FR" sz="900" dirty="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a:effectLst/>
                        </a:rPr>
                        <a:t>264 t</a:t>
                      </a:r>
                      <a:endParaRPr lang="fr-FR" sz="900">
                        <a:effectLst/>
                        <a:latin typeface="PT Sans"/>
                        <a:ea typeface="MS Mincho"/>
                        <a:cs typeface="Times New Roman" panose="02020603050405020304" pitchFamily="18" charset="0"/>
                      </a:endParaRPr>
                    </a:p>
                  </a:txBody>
                  <a:tcPr marL="68580" marR="68580" marT="0" marB="0" anchor="ctr"/>
                </a:tc>
                <a:tc>
                  <a:txBody>
                    <a:bodyPr/>
                    <a:lstStyle/>
                    <a:p>
                      <a:pPr algn="ctr">
                        <a:spcAft>
                          <a:spcPts val="0"/>
                        </a:spcAft>
                      </a:pPr>
                      <a:r>
                        <a:rPr lang="fr-FR" sz="900" dirty="0">
                          <a:effectLst/>
                        </a:rPr>
                        <a:t>120 t</a:t>
                      </a:r>
                      <a:endParaRPr lang="fr-FR" sz="900" dirty="0">
                        <a:effectLst/>
                        <a:latin typeface="PT Sans"/>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690847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2709" y="1020412"/>
            <a:ext cx="9146709" cy="1373053"/>
            <a:chOff x="-105490" y="2671439"/>
            <a:chExt cx="9622632" cy="1373053"/>
          </a:xfrm>
        </p:grpSpPr>
        <p:sp>
          <p:nvSpPr>
            <p:cNvPr id="37" name="Rectangle 36">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166</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3. Évaluation Environnementale de la Stratégie retenue</a:t>
            </a:r>
          </a:p>
        </p:txBody>
      </p:sp>
      <p:sp>
        <p:nvSpPr>
          <p:cNvPr id="12" name="ZoneTexte 11">
            <a:extLst>
              <a:ext uri="{FF2B5EF4-FFF2-40B4-BE49-F238E27FC236}">
                <a16:creationId xmlns:a16="http://schemas.microsoft.com/office/drawing/2014/main" id="{E5B17D39-0780-49F3-8D75-4DD178984577}"/>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19589826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167</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10" name="Espace réservé du texte 3"/>
          <p:cNvSpPr txBox="1">
            <a:spLocks noGrp="1"/>
          </p:cNvSpPr>
          <p:nvPr>
            <p:ph type="body" idx="4294967295"/>
          </p:nvPr>
        </p:nvSpPr>
        <p:spPr>
          <a:xfrm>
            <a:off x="730426" y="1665200"/>
            <a:ext cx="4180618" cy="3916137"/>
          </a:xfrm>
        </p:spPr>
        <p:txBody>
          <a:bodyPr vert="horz" wrap="square" lIns="0" tIns="0" rIns="0" bIns="0" anchor="t" anchorCtr="0" compatLnSpc="1">
            <a:noAutofit/>
          </a:bodyPr>
          <a:lstStyle/>
          <a:p>
            <a:pPr marL="180978" indent="-180978">
              <a:spcBef>
                <a:spcPts val="400"/>
              </a:spcBef>
              <a:buFont typeface="Wingdings" pitchFamily="2"/>
              <a:buChar char="§"/>
              <a:tabLst>
                <a:tab pos="266703" algn="l"/>
              </a:tabLst>
            </a:pPr>
            <a:r>
              <a:rPr lang="fr-FR" sz="1100" b="1" dirty="0">
                <a:solidFill>
                  <a:srgbClr val="218BC7"/>
                </a:solidFill>
                <a:latin typeface="Calibri Light"/>
              </a:rPr>
              <a:t>Lecture de l’évaluation environnementale de la stratégie</a:t>
            </a:r>
          </a:p>
          <a:p>
            <a:pPr marL="0" indent="0" algn="just">
              <a:spcBef>
                <a:spcPts val="400"/>
              </a:spcBef>
              <a:buNone/>
              <a:tabLst>
                <a:tab pos="266703" algn="l"/>
              </a:tabLst>
            </a:pPr>
            <a:endParaRPr lang="fr-FR" sz="1000" dirty="0"/>
          </a:p>
          <a:p>
            <a:pPr marL="0" indent="0" algn="just">
              <a:spcBef>
                <a:spcPts val="400"/>
              </a:spcBef>
              <a:buNone/>
              <a:tabLst>
                <a:tab pos="266703" algn="l"/>
              </a:tabLst>
            </a:pPr>
            <a:r>
              <a:rPr lang="fr-FR" sz="1000" dirty="0"/>
              <a:t>L’objectif de l’évaluation environnementale de la stratégie est de vérifier que les ambitions visées par le PCAET dans les domaines de la consommation et la production d’énergie, l’amélioration de la qualité de l’air, l’adaptation du territoire au changement, la réduction de l’émission des gaz à effet de serre, l’autonomie énergétique du territoire et la lutte contre la précarité énergétique, </a:t>
            </a:r>
            <a:r>
              <a:rPr lang="fr-FR" sz="1000" b="1" dirty="0"/>
              <a:t>n’impactent pas de manière notable </a:t>
            </a:r>
            <a:r>
              <a:rPr lang="fr-FR" sz="1000" dirty="0"/>
              <a:t>le paysage, la Trame Verte et Bleue, la gestion des ressources (eau et déchets) et le bien-être des habitants. </a:t>
            </a:r>
          </a:p>
          <a:p>
            <a:pPr marL="0" indent="0" algn="just">
              <a:spcBef>
                <a:spcPts val="400"/>
              </a:spcBef>
              <a:buNone/>
              <a:tabLst>
                <a:tab pos="266703" algn="l"/>
              </a:tabLst>
            </a:pPr>
            <a:r>
              <a:rPr lang="fr-FR" sz="1000" b="1" dirty="0"/>
              <a:t>Chaque ambition stratégique </a:t>
            </a:r>
            <a:r>
              <a:rPr lang="fr-FR" sz="1000" dirty="0"/>
              <a:t>a été </a:t>
            </a:r>
            <a:r>
              <a:rPr lang="fr-FR" sz="1000" b="1" dirty="0"/>
              <a:t>croisée</a:t>
            </a:r>
            <a:r>
              <a:rPr lang="fr-FR" sz="1000" dirty="0"/>
              <a:t> avec les trois thématiques environnementales citées ci-dessus, et a fait l’objet de l’analyse des incidences qu’elle pourrait entraîner sur chacune de ces thématiques. La stratégie du PCAET ciblant des objectifs globaux à atteindre, mais sans spatialisation, l’évaluation ainsi proposée est à lire de manière </a:t>
            </a:r>
            <a:r>
              <a:rPr lang="fr-FR" sz="1000" b="1" dirty="0"/>
              <a:t>globale</a:t>
            </a:r>
            <a:r>
              <a:rPr lang="fr-FR" sz="1000" dirty="0"/>
              <a:t>. Cette évaluation de la stratégie est à lire complétée avec celle du plan d’action pour offrir </a:t>
            </a:r>
            <a:r>
              <a:rPr lang="fr-FR" sz="1000" b="1" dirty="0"/>
              <a:t>une vision complète </a:t>
            </a:r>
            <a:r>
              <a:rPr lang="fr-FR" sz="1000" dirty="0"/>
              <a:t>des impacts environnementaux que peuvent entraîner la mise en œuvre du PCAET.</a:t>
            </a:r>
          </a:p>
          <a:p>
            <a:pPr marL="0" indent="0" algn="just">
              <a:spcBef>
                <a:spcPts val="400"/>
              </a:spcBef>
              <a:buNone/>
              <a:tabLst>
                <a:tab pos="266703" algn="l"/>
              </a:tabLst>
            </a:pPr>
            <a:r>
              <a:rPr lang="fr-FR" sz="1000" dirty="0"/>
              <a:t>Un code couleur expliqué ci-contre a en outre été implémenté au tableau afin d’en guider didactiquement son interprétation. L’élaboration d’un PCAET étant inscrite dans une démarche d’office vertueuse vis-à-vis de l’environnement,  les incidences relevées sont peu nombreuses et celles-ci présentent des impacts modérés, si bien qu’aucun axe de la stratégie n’a été considéré comme bloquant (code couleur orange) pour l’évaluation environnementale.</a:t>
            </a:r>
          </a:p>
          <a:p>
            <a:pPr marL="0" indent="0" algn="just">
              <a:spcBef>
                <a:spcPts val="400"/>
              </a:spcBef>
              <a:buNone/>
              <a:tabLst>
                <a:tab pos="266703" algn="l"/>
              </a:tabLst>
            </a:pPr>
            <a:r>
              <a:rPr lang="fr-FR" sz="1000" dirty="0"/>
              <a:t>Enfin, l’évaluation est conclue par un tableau synthétique présentant les impacts des différents axes de la stratégie par l’intermédiaire d’une </a:t>
            </a:r>
            <a:r>
              <a:rPr lang="fr-FR" sz="1000" dirty="0" err="1"/>
              <a:t>symbologie</a:t>
            </a:r>
            <a:r>
              <a:rPr lang="fr-FR" sz="1000" dirty="0"/>
              <a:t> permettant de souligner les points de vigilance sans recourir au texte.</a:t>
            </a:r>
          </a:p>
        </p:txBody>
      </p:sp>
      <p:graphicFrame>
        <p:nvGraphicFramePr>
          <p:cNvPr id="11" name="Objet 18"/>
          <p:cNvGraphicFramePr/>
          <p:nvPr/>
        </p:nvGraphicFramePr>
        <p:xfrm>
          <a:off x="5533413" y="1999298"/>
          <a:ext cx="2625725" cy="2890837"/>
        </p:xfrm>
        <a:graphic>
          <a:graphicData uri="http://schemas.openxmlformats.org/presentationml/2006/ole">
            <mc:AlternateContent xmlns:mc="http://schemas.openxmlformats.org/markup-compatibility/2006">
              <mc:Choice xmlns:v="urn:schemas-microsoft-com:vml" Requires="v">
                <p:oleObj name="Worksheet" r:id="rId2" imgW="2819314" imgH="3105023" progId="Excel.Sheet.12">
                  <p:embed/>
                </p:oleObj>
              </mc:Choice>
              <mc:Fallback>
                <p:oleObj name="Worksheet" r:id="rId2" imgW="2819314" imgH="3105023" progId="Excel.Sheet.12">
                  <p:embed/>
                  <p:pic>
                    <p:nvPicPr>
                      <p:cNvPr id="11" name="Objet 18"/>
                      <p:cNvPicPr/>
                      <p:nvPr/>
                    </p:nvPicPr>
                    <p:blipFill>
                      <a:blip r:embed="rId3"/>
                      <a:stretch>
                        <a:fillRect/>
                      </a:stretch>
                    </p:blipFill>
                    <p:spPr>
                      <a:xfrm>
                        <a:off x="5533413" y="1999298"/>
                        <a:ext cx="2625725" cy="2890837"/>
                      </a:xfrm>
                      <a:prstGeom prst="rect">
                        <a:avLst/>
                      </a:prstGeom>
                      <a:noFill/>
                      <a:ln cap="flat">
                        <a:noFill/>
                      </a:ln>
                    </p:spPr>
                  </p:pic>
                </p:oleObj>
              </mc:Fallback>
            </mc:AlternateContent>
          </a:graphicData>
        </a:graphic>
      </p:graphicFrame>
    </p:spTree>
    <p:extLst>
      <p:ext uri="{BB962C8B-B14F-4D97-AF65-F5344CB8AC3E}">
        <p14:creationId xmlns:p14="http://schemas.microsoft.com/office/powerpoint/2010/main" val="37808408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168</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75152"/>
            <a:ext cx="4418943"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kern="0" dirty="0">
                <a:solidFill>
                  <a:srgbClr val="218BC7"/>
                </a:solidFill>
              </a:rPr>
              <a:t>I. Énergie</a:t>
            </a:r>
            <a:endParaRPr lang="fr-FR" sz="1000" b="1" i="1" dirty="0">
              <a:solidFill>
                <a:srgbClr val="218BC7"/>
              </a:solidFill>
            </a:endParaRPr>
          </a:p>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u="sng" kern="0" dirty="0">
                <a:solidFill>
                  <a:srgbClr val="218BC7"/>
                </a:solidFill>
              </a:rPr>
              <a:t>Cadre paysager et naturel </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dirty="0">
              <a:solidFill>
                <a:srgbClr val="218BC7"/>
              </a:solidFill>
              <a:latin typeface="Calibri Light"/>
            </a:endParaRPr>
          </a:p>
        </p:txBody>
      </p:sp>
      <p:graphicFrame>
        <p:nvGraphicFramePr>
          <p:cNvPr id="4" name="Tableau 3">
            <a:extLst>
              <a:ext uri="{FF2B5EF4-FFF2-40B4-BE49-F238E27FC236}">
                <a16:creationId xmlns:a16="http://schemas.microsoft.com/office/drawing/2014/main" id="{2C02D4B9-1F8F-400E-9396-A8647BD6EF09}"/>
              </a:ext>
            </a:extLst>
          </p:cNvPr>
          <p:cNvGraphicFramePr>
            <a:graphicFrameLocks noGrp="1"/>
          </p:cNvGraphicFramePr>
          <p:nvPr>
            <p:extLst>
              <p:ext uri="{D42A27DB-BD31-4B8C-83A1-F6EECF244321}">
                <p14:modId xmlns:p14="http://schemas.microsoft.com/office/powerpoint/2010/main" val="2231060339"/>
              </p:ext>
            </p:extLst>
          </p:nvPr>
        </p:nvGraphicFramePr>
        <p:xfrm>
          <a:off x="1665910" y="1051487"/>
          <a:ext cx="7315128" cy="5697562"/>
        </p:xfrm>
        <a:graphic>
          <a:graphicData uri="http://schemas.openxmlformats.org/drawingml/2006/table">
            <a:tbl>
              <a:tblPr/>
              <a:tblGrid>
                <a:gridCol w="1656712">
                  <a:extLst>
                    <a:ext uri="{9D8B030D-6E8A-4147-A177-3AD203B41FA5}">
                      <a16:colId xmlns:a16="http://schemas.microsoft.com/office/drawing/2014/main" val="1385943158"/>
                    </a:ext>
                  </a:extLst>
                </a:gridCol>
                <a:gridCol w="2127564">
                  <a:extLst>
                    <a:ext uri="{9D8B030D-6E8A-4147-A177-3AD203B41FA5}">
                      <a16:colId xmlns:a16="http://schemas.microsoft.com/office/drawing/2014/main" val="1101877098"/>
                    </a:ext>
                  </a:extLst>
                </a:gridCol>
                <a:gridCol w="822829">
                  <a:extLst>
                    <a:ext uri="{9D8B030D-6E8A-4147-A177-3AD203B41FA5}">
                      <a16:colId xmlns:a16="http://schemas.microsoft.com/office/drawing/2014/main" val="2136094734"/>
                    </a:ext>
                  </a:extLst>
                </a:gridCol>
                <a:gridCol w="1449591">
                  <a:extLst>
                    <a:ext uri="{9D8B030D-6E8A-4147-A177-3AD203B41FA5}">
                      <a16:colId xmlns:a16="http://schemas.microsoft.com/office/drawing/2014/main" val="180666702"/>
                    </a:ext>
                  </a:extLst>
                </a:gridCol>
                <a:gridCol w="1258432">
                  <a:extLst>
                    <a:ext uri="{9D8B030D-6E8A-4147-A177-3AD203B41FA5}">
                      <a16:colId xmlns:a16="http://schemas.microsoft.com/office/drawing/2014/main" val="3935391972"/>
                    </a:ext>
                  </a:extLst>
                </a:gridCol>
              </a:tblGrid>
              <a:tr h="202097">
                <a:tc gridSpan="2">
                  <a:txBody>
                    <a:bodyPr/>
                    <a:lstStyle/>
                    <a:p>
                      <a:pPr algn="l" fontAlgn="b"/>
                      <a:endParaRPr lang="fr-FR" sz="6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fr-FR"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ctr"/>
                      <a:r>
                        <a:rPr lang="fr-FR" sz="600" b="1" i="0" u="none" strike="noStrike">
                          <a:solidFill>
                            <a:srgbClr val="000000"/>
                          </a:solidFill>
                          <a:effectLst/>
                          <a:latin typeface="Calibri" panose="020F0502020204030204" pitchFamily="34" charset="0"/>
                        </a:rPr>
                        <a:t>CADRE PAYSAGER ET NATUREL (Paysage et biodiversité)</a:t>
                      </a:r>
                      <a:endParaRPr lang="fr-FR"/>
                    </a:p>
                  </a:txBody>
                  <a:tcPr marL="89648" marR="89648" marT="44824" marB="44824"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542909"/>
                  </a:ext>
                </a:extLst>
              </a:tr>
              <a:tr h="184590">
                <a:tc gridSpan="2">
                  <a:txBody>
                    <a:bodyPr/>
                    <a:lstStyle/>
                    <a:p>
                      <a:pPr algn="l" fontAlgn="b"/>
                      <a:endParaRPr lang="fr-FR" sz="6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b"/>
                      <a:endParaRPr lang="fr-FR"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libri" panose="020F0502020204030204" pitchFamily="34" charset="0"/>
                        </a:rPr>
                        <a:t>Incidences notables prévisibles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libri" panose="020F0502020204030204" pitchFamily="34" charset="0"/>
                        </a:rPr>
                        <a:t>Points de vigilance / Mesures préconisées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0" i="0" u="none" strike="noStrike" dirty="0">
                          <a:solidFill>
                            <a:srgbClr val="000000"/>
                          </a:solidFill>
                          <a:effectLst/>
                          <a:latin typeface="Calibri" panose="020F0502020204030204" pitchFamily="34" charset="0"/>
                        </a:rPr>
                        <a:t>Remarques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672930"/>
                  </a:ext>
                </a:extLst>
              </a:tr>
              <a:tr h="93641">
                <a:tc gridSpan="2">
                  <a:txBody>
                    <a:bodyPr/>
                    <a:lstStyle/>
                    <a:p>
                      <a:pPr algn="ctr" fontAlgn="ctr"/>
                      <a:r>
                        <a:rPr lang="fr-FR" sz="600" b="1" i="0" u="none" strike="noStrike">
                          <a:solidFill>
                            <a:srgbClr val="000000"/>
                          </a:solidFill>
                          <a:effectLst/>
                          <a:latin typeface="Calibri" panose="020F0502020204030204" pitchFamily="34" charset="0"/>
                        </a:rPr>
                        <a:t>ENERGIES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pPr algn="ctr" fontAlgn="ctr"/>
                      <a:endParaRPr lang="fr-FR" sz="6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213928"/>
                  </a:ext>
                </a:extLst>
              </a:tr>
              <a:tr h="202097">
                <a:tc gridSpan="4">
                  <a:txBody>
                    <a:bodyPr/>
                    <a:lstStyle/>
                    <a:p>
                      <a:pPr algn="ctr" fontAlgn="ctr"/>
                      <a:r>
                        <a:rPr lang="fr-FR" sz="600" b="1" i="0" u="none" strike="noStrike">
                          <a:solidFill>
                            <a:srgbClr val="000000"/>
                          </a:solidFill>
                          <a:effectLst/>
                          <a:latin typeface="Calibri" panose="020F0502020204030204" pitchFamily="34" charset="0"/>
                        </a:rPr>
                        <a:t>1. Consommation énergétique : objectif -47% en 2050 par rapport à 2012</a:t>
                      </a:r>
                    </a:p>
                  </a:txBody>
                  <a:tcPr marL="89648" marR="89648" marT="44824" marB="4482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fr-FR"/>
                    </a:p>
                  </a:txBody>
                  <a:tcPr/>
                </a:tc>
                <a:tc>
                  <a:txBody>
                    <a:bodyPr/>
                    <a:lstStyle/>
                    <a:p>
                      <a:pPr algn="ctr" fontAlgn="ctr"/>
                      <a:r>
                        <a:rPr lang="fr-FR" sz="6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381494"/>
                  </a:ext>
                </a:extLst>
              </a:tr>
              <a:tr h="1573157">
                <a:tc>
                  <a:txBody>
                    <a:bodyPr/>
                    <a:lstStyle/>
                    <a:p>
                      <a:pPr algn="ctr" fontAlgn="ctr"/>
                      <a:r>
                        <a:rPr lang="fr-FR" sz="800" b="0" i="0" u="none" strike="noStrike" dirty="0">
                          <a:solidFill>
                            <a:srgbClr val="000000"/>
                          </a:solidFill>
                          <a:effectLst/>
                          <a:latin typeface="Calibri" panose="020F0502020204030204" pitchFamily="34" charset="0"/>
                        </a:rPr>
                        <a:t>1.1. Rénovation thermique de 20% du parc individuel et 30% du parc collectif, de 80% des structures tertiaires à horizon 2050 ; nouveaux logements à minima au niveau BBC</a:t>
                      </a:r>
                      <a:br>
                        <a:rPr lang="fr-FR" sz="800" b="0" i="0" u="none" strike="noStrike" dirty="0">
                          <a:solidFill>
                            <a:srgbClr val="000000"/>
                          </a:solidFill>
                          <a:effectLst/>
                          <a:latin typeface="Calibri" panose="020F0502020204030204" pitchFamily="34" charset="0"/>
                        </a:rPr>
                      </a:b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TVB : La rénovation thermique pourrait détruire les lieux de reproduction et de nichage de chiroptères ou d'oiseaux.</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Une gène peut également être occasionnée si les travaux sont réalisés à proximité d'un nid pendant la période de reproduction.</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Paysage et patrimoine : La rénovation par l'extérieur pourrait avoir des incidences sur la perception d'éléments du bâti.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2">
                  <a:txBody>
                    <a:bodyPr/>
                    <a:lstStyle/>
                    <a:p>
                      <a:pPr algn="ctr" fontAlgn="ctr"/>
                      <a:r>
                        <a:rPr lang="fr-FR" sz="800" b="0" i="0" u="none" strike="noStrike" dirty="0">
                          <a:solidFill>
                            <a:srgbClr val="000000"/>
                          </a:solidFill>
                          <a:effectLst/>
                          <a:latin typeface="Calibri" panose="020F0502020204030204" pitchFamily="34" charset="0"/>
                        </a:rPr>
                        <a:t>Paysage et patrimoine : La mesure principale à adopter est la conservation des détails architecturaux des bâtiments pour l'identité qu'ils apportent.</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TVB : Il s'agit en premier lieu d'éviter les actions de rénovation au cours des périodes de nichage/reproduction lorsque la présence d'une espèce est avérée. </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Les travaux devront ensuite être entrepris de manière à préserver les anfractuosités des bâtiments  favorables au nichage des espèces.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C6E0B4"/>
                    </a:solidFill>
                  </a:tcPr>
                </a:tc>
                <a:tc hMerge="1">
                  <a:txBody>
                    <a:bodyPr/>
                    <a:lstStyle/>
                    <a:p>
                      <a:pPr algn="ctr" fontAlgn="ctr"/>
                      <a:r>
                        <a:rPr lang="fr-FR" sz="800" b="0" i="0" u="none" strike="noStrike" dirty="0">
                          <a:solidFill>
                            <a:srgbClr val="000000"/>
                          </a:solidFill>
                          <a:effectLst/>
                          <a:latin typeface="Calibri" panose="020F0502020204030204" pitchFamily="34" charset="0"/>
                        </a:rPr>
                        <a:t>Paysage et patrimoine : La mesure principale à adopter est la conservation des détails architecturaux des bâtiments pour l'identité qu'ils apportent.</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TVB : Il s'agit en premier lieu d'éviter les actions de rénovation au cours des périodes de nichage/reproduction lorsque la présence d'une espèce est avérée. </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Les travaux devront ensuite être entrepris de manière à préserver les anfractuosités des bâtiments  favorables au nichage des espèces.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223603"/>
                  </a:ext>
                </a:extLst>
              </a:tr>
              <a:tr h="397972">
                <a:tc>
                  <a:txBody>
                    <a:bodyPr/>
                    <a:lstStyle/>
                    <a:p>
                      <a:pPr algn="ctr" fontAlgn="ctr"/>
                      <a:r>
                        <a:rPr lang="fr-FR" sz="800" b="0" i="0" u="none" strike="noStrike">
                          <a:solidFill>
                            <a:srgbClr val="000000"/>
                          </a:solidFill>
                          <a:effectLst/>
                          <a:latin typeface="Calibri" panose="020F0502020204030204" pitchFamily="34" charset="0"/>
                        </a:rPr>
                        <a:t>1.2. Remplacement progressif des véhicules classiques par des véhicules basse consommation (60% des véhicules remplacés en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772837"/>
                  </a:ext>
                </a:extLst>
              </a:tr>
              <a:tr h="1629342">
                <a:tc>
                  <a:txBody>
                    <a:bodyPr/>
                    <a:lstStyle/>
                    <a:p>
                      <a:pPr algn="ctr" fontAlgn="ctr"/>
                      <a:r>
                        <a:rPr lang="fr-FR" sz="800" b="0" i="0" u="none" strike="noStrike">
                          <a:solidFill>
                            <a:srgbClr val="000000"/>
                          </a:solidFill>
                          <a:effectLst/>
                          <a:latin typeface="Calibri" panose="020F0502020204030204" pitchFamily="34" charset="0"/>
                        </a:rPr>
                        <a:t>1.3. Développement des mobilités alternatives (50% des actifs se rendant au travail en vélo/marche/covoit/bus en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Paysage et patrimoine : Le projet entraînera une amélioration du cadre de vie dans les cœurs de bourgs par les aspects paysagers qualitatifs qu'apportent les mobilités douces, et par l'amélioration des ambiances acoustiques et la limitation des dépôts de poussières sur des éléments de patrimoine.</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TVB : La construction d'espaces de stationnement destinés à accueillir les véhicules de covoiturage conduira à une augmentation des surfaces artificialisées et à l'apparition de nouveaux obstacles aux déplacements de la faune.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2">
                  <a:txBody>
                    <a:bodyPr/>
                    <a:lstStyle/>
                    <a:p>
                      <a:pPr algn="ctr" fontAlgn="ctr"/>
                      <a:r>
                        <a:rPr lang="fr-FR" sz="800" b="0" i="0" u="none" strike="noStrike" dirty="0">
                          <a:solidFill>
                            <a:srgbClr val="000000"/>
                          </a:solidFill>
                          <a:effectLst/>
                          <a:latin typeface="Calibri" panose="020F0502020204030204" pitchFamily="34" charset="0"/>
                        </a:rPr>
                        <a:t>Paysage et patrimoine : Une mesure possible consisterait à associer ces nouveaux moyens de mobilité à des aménagements d'espaces publics végétalisés pour le confort thermique/hydrique des populations </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TVB : L'objectif principal est de limiter au  maximum la création d'obstacles à la circulation des espèces, d'intégrer du végétal dans ces projets pour renforcer/assurer une continuité du réseau écologique, tout en évitant de planter des espèces envahissantes et/ou allergènes dans les massifs.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pPr algn="ctr" fontAlgn="ctr"/>
                      <a:r>
                        <a:rPr lang="fr-FR" sz="800" b="0" i="0" u="none" strike="noStrike">
                          <a:solidFill>
                            <a:srgbClr val="000000"/>
                          </a:solidFill>
                          <a:effectLst/>
                          <a:latin typeface="Calibri" panose="020F0502020204030204" pitchFamily="34" charset="0"/>
                        </a:rPr>
                        <a:t>Paysage et patrimoine : Une mesure possible consisterait à associer ces nouveaux moyens de mobilité à des aménagements d'espaces publics végétalisés pour le confort thermique/hydrique des populations </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TVB : L'objectif principal est de limiter au  maximum la création d'obstacles à la circulation des espèces, d'intégrer du végétal dans ces projets pour renforcer/assurer une continuité du réseau écologique, tout en évitant de planter des espèces envahissantes et/ou allergènes dans les massifs.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Remarque mobilités : Cet objectif du PCAET entraîne potentiellement un besoin supplémentaire en espaces de stationnement à proximité des pôles d'intermodalité, ce qui induit à des artificialisations supplémentaires à anticiper.</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 Une synergie pourrait être trouvée en couplant les espaces de stationnement couverts à des ombrières photovoltaïques.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331376"/>
                  </a:ext>
                </a:extLst>
              </a:tr>
              <a:tr h="852128">
                <a:tc>
                  <a:txBody>
                    <a:bodyPr/>
                    <a:lstStyle/>
                    <a:p>
                      <a:pPr algn="ctr" fontAlgn="ctr"/>
                      <a:r>
                        <a:rPr lang="fr-FR" sz="800" b="0" i="0" u="none" strike="noStrike">
                          <a:solidFill>
                            <a:srgbClr val="000000"/>
                          </a:solidFill>
                          <a:effectLst/>
                          <a:latin typeface="Calibri" panose="020F0502020204030204" pitchFamily="34" charset="0"/>
                        </a:rPr>
                        <a:t>1.4. Ecologie industrielle et territoriale pour l’ensemble des industries du territoire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8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89648" marR="89648" marT="44824" marB="4482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fr-FR"/>
                    </a:p>
                  </a:txBody>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875397"/>
                  </a:ext>
                </a:extLst>
              </a:tr>
              <a:tr h="304332">
                <a:tc>
                  <a:txBody>
                    <a:bodyPr/>
                    <a:lstStyle/>
                    <a:p>
                      <a:pPr algn="ctr" fontAlgn="ctr"/>
                      <a:r>
                        <a:rPr lang="fr-FR" sz="800" b="0" i="0" u="none" strike="noStrike">
                          <a:solidFill>
                            <a:srgbClr val="000000"/>
                          </a:solidFill>
                          <a:effectLst/>
                          <a:latin typeface="Calibri" panose="020F0502020204030204" pitchFamily="34" charset="0"/>
                        </a:rPr>
                        <a:t>1.5. Sensibilisation de 100% des agriculteurs à la sobriété énergétique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800" b="0" i="0" u="none" strike="noStrike" dirty="0">
                          <a:solidFill>
                            <a:srgbClr val="000000"/>
                          </a:solidFill>
                          <a:effectLst/>
                          <a:latin typeface="Calibri" panose="020F0502020204030204" pitchFamily="34" charset="0"/>
                        </a:rPr>
                        <a:t>Aucune incidence négative pressentie sur l'environnement</a:t>
                      </a:r>
                    </a:p>
                  </a:txBody>
                  <a:tcPr marL="89648" marR="89648" marT="44824" marB="4482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lnL w="12700" cmpd="sng">
                      <a:noFill/>
                      <a:prstDash val="solid"/>
                    </a:lnL>
                  </a:tcPr>
                </a:tc>
                <a:tc hMerge="1">
                  <a:txBody>
                    <a:bodyPr/>
                    <a:lstStyle/>
                    <a:p>
                      <a:endParaRPr lang="fr-FR"/>
                    </a:p>
                  </a:txBody>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635917"/>
                  </a:ext>
                </a:extLst>
              </a:tr>
            </a:tbl>
          </a:graphicData>
        </a:graphic>
      </p:graphicFrame>
    </p:spTree>
    <p:extLst>
      <p:ext uri="{BB962C8B-B14F-4D97-AF65-F5344CB8AC3E}">
        <p14:creationId xmlns:p14="http://schemas.microsoft.com/office/powerpoint/2010/main" val="15222779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169</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20834"/>
            <a:ext cx="4418943"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u="sng" kern="0" dirty="0">
                <a:solidFill>
                  <a:srgbClr val="218BC7"/>
                </a:solidFill>
              </a:rPr>
              <a:t>Gestion des ressources</a:t>
            </a:r>
            <a:endParaRPr lang="fr-FR" sz="1000" b="1" i="1" dirty="0">
              <a:solidFill>
                <a:srgbClr val="218BC7"/>
              </a:solidFill>
              <a:latin typeface="Calibri Light"/>
            </a:endParaRPr>
          </a:p>
        </p:txBody>
      </p:sp>
      <p:graphicFrame>
        <p:nvGraphicFramePr>
          <p:cNvPr id="4" name="Tableau 3">
            <a:extLst>
              <a:ext uri="{FF2B5EF4-FFF2-40B4-BE49-F238E27FC236}">
                <a16:creationId xmlns:a16="http://schemas.microsoft.com/office/drawing/2014/main" id="{980E56FE-E154-42AD-BB0A-39895F5AB75E}"/>
              </a:ext>
            </a:extLst>
          </p:cNvPr>
          <p:cNvGraphicFramePr>
            <a:graphicFrameLocks noGrp="1"/>
          </p:cNvGraphicFramePr>
          <p:nvPr>
            <p:extLst>
              <p:ext uri="{D42A27DB-BD31-4B8C-83A1-F6EECF244321}">
                <p14:modId xmlns:p14="http://schemas.microsoft.com/office/powerpoint/2010/main" val="3485199735"/>
              </p:ext>
            </p:extLst>
          </p:nvPr>
        </p:nvGraphicFramePr>
        <p:xfrm>
          <a:off x="255815" y="1355196"/>
          <a:ext cx="8458311" cy="4883046"/>
        </p:xfrm>
        <a:graphic>
          <a:graphicData uri="http://schemas.openxmlformats.org/drawingml/2006/table">
            <a:tbl>
              <a:tblPr/>
              <a:tblGrid>
                <a:gridCol w="1801640">
                  <a:extLst>
                    <a:ext uri="{9D8B030D-6E8A-4147-A177-3AD203B41FA5}">
                      <a16:colId xmlns:a16="http://schemas.microsoft.com/office/drawing/2014/main" val="1222183400"/>
                    </a:ext>
                  </a:extLst>
                </a:gridCol>
                <a:gridCol w="2971100">
                  <a:extLst>
                    <a:ext uri="{9D8B030D-6E8A-4147-A177-3AD203B41FA5}">
                      <a16:colId xmlns:a16="http://schemas.microsoft.com/office/drawing/2014/main" val="2549825968"/>
                    </a:ext>
                  </a:extLst>
                </a:gridCol>
                <a:gridCol w="1894759">
                  <a:extLst>
                    <a:ext uri="{9D8B030D-6E8A-4147-A177-3AD203B41FA5}">
                      <a16:colId xmlns:a16="http://schemas.microsoft.com/office/drawing/2014/main" val="1694402074"/>
                    </a:ext>
                  </a:extLst>
                </a:gridCol>
                <a:gridCol w="1790812">
                  <a:extLst>
                    <a:ext uri="{9D8B030D-6E8A-4147-A177-3AD203B41FA5}">
                      <a16:colId xmlns:a16="http://schemas.microsoft.com/office/drawing/2014/main" val="495172409"/>
                    </a:ext>
                  </a:extLst>
                </a:gridCol>
              </a:tblGrid>
              <a:tr h="74268">
                <a:tc>
                  <a:txBody>
                    <a:bodyPr/>
                    <a:lstStyle/>
                    <a:p>
                      <a:pPr algn="l" fontAlgn="b"/>
                      <a:endParaRPr lang="fr-FR"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b"/>
                      <a:r>
                        <a:rPr lang="fr-FR" sz="800" b="1" i="0" u="none" strike="noStrike">
                          <a:solidFill>
                            <a:srgbClr val="000000"/>
                          </a:solidFill>
                          <a:effectLst/>
                          <a:latin typeface="Calibri" panose="020F0502020204030204" pitchFamily="34" charset="0"/>
                        </a:rPr>
                        <a:t>GESTION DES RESSOURCES (Eau et déchets)</a:t>
                      </a:r>
                      <a:endParaRPr lang="fr-FR" sz="4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lnL w="6350" cap="flat" cmpd="sng" algn="ctr">
                      <a:solidFill>
                        <a:srgbClr val="000000"/>
                      </a:solidFill>
                      <a:prstDash val="solid"/>
                      <a:round/>
                      <a:headEnd type="none" w="med" len="med"/>
                      <a:tailEnd type="none" w="med" len="med"/>
                    </a:lnL>
                  </a:tcPr>
                </a:tc>
                <a:tc>
                  <a:txBody>
                    <a:bodyPr/>
                    <a:lstStyle/>
                    <a:p>
                      <a:pPr algn="ctr" fontAlgn="b"/>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339972"/>
                  </a:ext>
                </a:extLst>
              </a:tr>
              <a:tr h="74268">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Incidences notables prévisibles</a:t>
                      </a:r>
                      <a:endParaRPr lang="fr-FR" sz="4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Points de vigilance / Mesures préconisées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Remarques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201446"/>
                  </a:ext>
                </a:extLst>
              </a:tr>
              <a:tr h="74268">
                <a:tc>
                  <a:txBody>
                    <a:bodyPr/>
                    <a:lstStyle/>
                    <a:p>
                      <a:pPr algn="ctr" fontAlgn="ctr"/>
                      <a:r>
                        <a:rPr lang="fr-FR" sz="800" b="1" i="0" u="none" strike="noStrike" dirty="0">
                          <a:solidFill>
                            <a:srgbClr val="000000"/>
                          </a:solidFill>
                          <a:effectLst/>
                          <a:latin typeface="Calibri" panose="020F0502020204030204" pitchFamily="34" charset="0"/>
                        </a:rPr>
                        <a:t>ENERGIES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dirty="0">
                          <a:solidFill>
                            <a:srgbClr val="000000"/>
                          </a:solidFill>
                          <a:effectLst/>
                          <a:latin typeface="Calibri" panose="020F0502020204030204" pitchFamily="34" charset="0"/>
                        </a:rPr>
                        <a:t> </a:t>
                      </a:r>
                      <a:endParaRPr lang="fr-FR" sz="4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988838"/>
                  </a:ext>
                </a:extLst>
              </a:tr>
              <a:tr h="148535">
                <a:tc gridSpan="3">
                  <a:txBody>
                    <a:bodyPr/>
                    <a:lstStyle/>
                    <a:p>
                      <a:pPr algn="ctr" fontAlgn="ctr"/>
                      <a:r>
                        <a:rPr lang="fr-FR" sz="800" b="1" i="0" u="none" strike="noStrike" dirty="0">
                          <a:solidFill>
                            <a:srgbClr val="000000"/>
                          </a:solidFill>
                          <a:effectLst/>
                          <a:latin typeface="Calibri" panose="020F0502020204030204" pitchFamily="34" charset="0"/>
                        </a:rPr>
                        <a:t>1. Consommation énergétique : objectif -47% en 2050 par rapport à 2012</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156096"/>
                  </a:ext>
                </a:extLst>
              </a:tr>
              <a:tr h="1247695">
                <a:tc>
                  <a:txBody>
                    <a:bodyPr/>
                    <a:lstStyle/>
                    <a:p>
                      <a:pPr algn="ctr" fontAlgn="ctr"/>
                      <a:r>
                        <a:rPr lang="fr-FR" sz="800" b="0" i="0" u="none" strike="noStrike" dirty="0">
                          <a:solidFill>
                            <a:srgbClr val="000000"/>
                          </a:solidFill>
                          <a:effectLst/>
                          <a:latin typeface="Calibri" panose="020F0502020204030204" pitchFamily="34" charset="0"/>
                        </a:rPr>
                        <a:t>1.1. Rénovation thermique de 20% du parc individuel et 30% du parc collectif, de 80% des structures tertiaires à horizon 2050 ; nouveaux logements à minima au niveau BBC</a:t>
                      </a:r>
                      <a:br>
                        <a:rPr lang="fr-FR" sz="800" b="0" i="0" u="none" strike="noStrike" dirty="0">
                          <a:solidFill>
                            <a:srgbClr val="000000"/>
                          </a:solidFill>
                          <a:effectLst/>
                          <a:latin typeface="Calibri" panose="020F0502020204030204" pitchFamily="34" charset="0"/>
                        </a:rPr>
                      </a:b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Déchets : Cet ambitieux projet de rénovation du bâti existant engendrera la production d'une importante quantité de déchets, dont certains potentiellement nocifs, difficiles à évacuer ou à traiter.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800" b="0" i="0" u="none" strike="noStrike">
                          <a:solidFill>
                            <a:srgbClr val="000000"/>
                          </a:solidFill>
                          <a:effectLst/>
                          <a:latin typeface="Calibri" panose="020F0502020204030204" pitchFamily="34" charset="0"/>
                        </a:rPr>
                        <a:t>Déchets : La rénovation thermique du parc résidentiel et tertaire ne peut se faire qu'à condition d'anticiper les filières d'évacuation et de valorisation.</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Dans un souci d'optimiser la consommation d'énergie grise (énergie "cachée" utilisée pour le transport et le traitement des déchets), les filières de traitement locales seront privilégiées.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543444"/>
                  </a:ext>
                </a:extLst>
              </a:tr>
              <a:tr h="522844">
                <a:tc>
                  <a:txBody>
                    <a:bodyPr/>
                    <a:lstStyle/>
                    <a:p>
                      <a:pPr algn="ctr" fontAlgn="ctr"/>
                      <a:r>
                        <a:rPr lang="fr-FR" sz="800" b="0" i="0" u="none" strike="noStrike">
                          <a:solidFill>
                            <a:srgbClr val="000000"/>
                          </a:solidFill>
                          <a:effectLst/>
                          <a:latin typeface="Calibri" panose="020F0502020204030204" pitchFamily="34" charset="0"/>
                        </a:rPr>
                        <a:t>1.2. Remplacement progressif des véhicules classiques par des véhicules basse consommation (60% des véhicules remplacés en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d'EnR locales (électricité et biogaz) pour alimenter ces nouveaux véhicules.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Déchets : Une attention particulière doit être portée sur le recyclage du parc automobile existant. Celui-ci doit être réalisé à l'échelle locale dans l'optique de ne pas consommer une quantité d'énergie grise contre-indicative avec les objectifs du PCAET.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292375"/>
                  </a:ext>
                </a:extLst>
              </a:tr>
              <a:tr h="1292256">
                <a:tc>
                  <a:txBody>
                    <a:bodyPr/>
                    <a:lstStyle/>
                    <a:p>
                      <a:pPr algn="ctr" fontAlgn="ctr"/>
                      <a:r>
                        <a:rPr lang="fr-FR" sz="800" b="0" i="0" u="none" strike="noStrike">
                          <a:solidFill>
                            <a:srgbClr val="000000"/>
                          </a:solidFill>
                          <a:effectLst/>
                          <a:latin typeface="Calibri" panose="020F0502020204030204" pitchFamily="34" charset="0"/>
                        </a:rPr>
                        <a:t>1.3. Développement des mobilités alternatives (50% des actifs se rendant au travail en vélo/marche/covoit/bus en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Eau : Si le projet prévoit la construction de nouveaux réseaux imperméabilisés, il entraînera une augmentation du risque de ruissellement et de pollution de la ressource.</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Toutefois, l'ambition du PCAET est de réduire les déplacements, il conduira donc à la réduction du rejet d'hydrocarbures dans les milieux récepteurs et ainsi à une réduction de la pollution de la ressource en eau.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Eau : Il s'agit avant tout de privilégier des matériaux perméables ou des systèmes d'infiltration naturelle des eaux dans les sols au niveau des nouveaux espaces de stationnement envisagés.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Remarque mobilités : Cet objectif du PCAET entraîne potentiellement un besoin supplémentaire en espaces de stationnement à proximité des pôles d'intermodalité, ce qui induit à des artificialisations supplémentaires à anticiper.</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 Une synergie pourrait être trouvée en couplant les espaces de stationnement couverts à des ombrières photovoltaïques.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735729"/>
                  </a:ext>
                </a:extLst>
              </a:tr>
              <a:tr h="675835">
                <a:tc>
                  <a:txBody>
                    <a:bodyPr/>
                    <a:lstStyle/>
                    <a:p>
                      <a:pPr algn="ctr" fontAlgn="ctr"/>
                      <a:r>
                        <a:rPr lang="fr-FR" sz="800" b="0" i="0" u="none" strike="noStrike">
                          <a:solidFill>
                            <a:srgbClr val="000000"/>
                          </a:solidFill>
                          <a:effectLst/>
                          <a:latin typeface="Calibri" panose="020F0502020204030204" pitchFamily="34" charset="0"/>
                        </a:rPr>
                        <a:t>1.4. Ecologie industrielle et territoriale pour l’ensemble des industries du territoire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8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712270"/>
                  </a:ext>
                </a:extLst>
              </a:tr>
              <a:tr h="241370">
                <a:tc>
                  <a:txBody>
                    <a:bodyPr/>
                    <a:lstStyle/>
                    <a:p>
                      <a:pPr algn="ctr" fontAlgn="ctr"/>
                      <a:r>
                        <a:rPr lang="fr-FR" sz="800" b="0" i="0" u="none" strike="noStrike">
                          <a:solidFill>
                            <a:srgbClr val="000000"/>
                          </a:solidFill>
                          <a:effectLst/>
                          <a:latin typeface="Calibri" panose="020F0502020204030204" pitchFamily="34" charset="0"/>
                        </a:rPr>
                        <a:t>1.5. Sensibilisation de 100% des agriculteurs à la sobriété énergétique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800" b="0" i="0" u="none" strike="noStrike" dirty="0">
                          <a:solidFill>
                            <a:srgbClr val="000000"/>
                          </a:solidFill>
                          <a:effectLst/>
                          <a:latin typeface="Calibri" panose="020F0502020204030204" pitchFamily="34" charset="0"/>
                        </a:rPr>
                        <a:t>Aucune incidence négative pressentie sur l'environnement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lnL w="12700" cmpd="sng">
                      <a:noFill/>
                      <a:prstDash val="solid"/>
                    </a:ln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449686"/>
                  </a:ext>
                </a:extLst>
              </a:tr>
            </a:tbl>
          </a:graphicData>
        </a:graphic>
      </p:graphicFrame>
    </p:spTree>
    <p:extLst>
      <p:ext uri="{BB962C8B-B14F-4D97-AF65-F5344CB8AC3E}">
        <p14:creationId xmlns:p14="http://schemas.microsoft.com/office/powerpoint/2010/main" val="106390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4" name="ZoneTexte 23">
            <a:extLst>
              <a:ext uri="{FF2B5EF4-FFF2-40B4-BE49-F238E27FC236}">
                <a16:creationId xmlns:a16="http://schemas.microsoft.com/office/drawing/2014/main" id="{6F3C58C5-CCD4-4DE7-A22D-FDEBC89CD5B7}"/>
              </a:ext>
            </a:extLst>
          </p:cNvPr>
          <p:cNvSpPr txBox="1"/>
          <p:nvPr/>
        </p:nvSpPr>
        <p:spPr>
          <a:xfrm>
            <a:off x="2589134" y="1129492"/>
            <a:ext cx="4190204"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LE PROGRAMME D’ACTIONS</a:t>
            </a:r>
            <a:endParaRPr lang="en-US" sz="2000" dirty="0">
              <a:solidFill>
                <a:srgbClr val="2E3464"/>
              </a:solidFill>
              <a:latin typeface="PT Sans" panose="020B0503020203020204" pitchFamily="34" charset="0"/>
            </a:endParaRPr>
          </a:p>
        </p:txBody>
      </p:sp>
      <p:grpSp>
        <p:nvGrpSpPr>
          <p:cNvPr id="25" name="Groupe 24">
            <a:extLst>
              <a:ext uri="{FF2B5EF4-FFF2-40B4-BE49-F238E27FC236}">
                <a16:creationId xmlns:a16="http://schemas.microsoft.com/office/drawing/2014/main" id="{A6062CD2-1D1F-4B60-9212-938857FE90FE}"/>
              </a:ext>
            </a:extLst>
          </p:cNvPr>
          <p:cNvGrpSpPr/>
          <p:nvPr/>
        </p:nvGrpSpPr>
        <p:grpSpPr>
          <a:xfrm>
            <a:off x="587509" y="1942326"/>
            <a:ext cx="6320526" cy="2044615"/>
            <a:chOff x="84062" y="5452166"/>
            <a:chExt cx="6320526" cy="2044615"/>
          </a:xfrm>
        </p:grpSpPr>
        <p:sp>
          <p:nvSpPr>
            <p:cNvPr id="26" name="Rectangle 25">
              <a:extLst>
                <a:ext uri="{FF2B5EF4-FFF2-40B4-BE49-F238E27FC236}">
                  <a16:creationId xmlns:a16="http://schemas.microsoft.com/office/drawing/2014/main" id="{706F5CB9-5E56-4B85-930A-7987AC856B2D}"/>
                </a:ext>
              </a:extLst>
            </p:cNvPr>
            <p:cNvSpPr/>
            <p:nvPr/>
          </p:nvSpPr>
          <p:spPr>
            <a:xfrm>
              <a:off x="815335" y="5529807"/>
              <a:ext cx="5391550" cy="307777"/>
            </a:xfrm>
            <a:prstGeom prst="rect">
              <a:avLst/>
            </a:prstGeom>
          </p:spPr>
          <p:txBody>
            <a:bodyPr wrap="square">
              <a:spAutoFit/>
            </a:bodyPr>
            <a:lstStyle/>
            <a:p>
              <a:pPr marL="0" indent="0" algn="just">
                <a:buNone/>
                <a:defRPr/>
              </a:pPr>
              <a:r>
                <a:rPr lang="fr-FR" sz="1400" b="1" dirty="0">
                  <a:solidFill>
                    <a:schemeClr val="bg1">
                      <a:lumMod val="50000"/>
                    </a:schemeClr>
                  </a:solidFill>
                  <a:latin typeface="Lato regular"/>
                </a:rPr>
                <a:t>Axe 1 : Une collectivité exemplaire</a:t>
              </a:r>
            </a:p>
          </p:txBody>
        </p:sp>
        <p:pic>
          <p:nvPicPr>
            <p:cNvPr id="27" name="Graphique 6" descr="Réseau utilisateur﻿">
              <a:extLst>
                <a:ext uri="{FF2B5EF4-FFF2-40B4-BE49-F238E27FC236}">
                  <a16:creationId xmlns:a16="http://schemas.microsoft.com/office/drawing/2014/main" id="{69F94BDB-73E7-469D-948D-70D6E85154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176" y="5452166"/>
              <a:ext cx="507190" cy="507190"/>
            </a:xfrm>
            <a:prstGeom prst="rect">
              <a:avLst/>
            </a:prstGeom>
          </p:spPr>
        </p:pic>
        <p:sp>
          <p:nvSpPr>
            <p:cNvPr id="28" name="Espace réservé du contenu 2">
              <a:extLst>
                <a:ext uri="{FF2B5EF4-FFF2-40B4-BE49-F238E27FC236}">
                  <a16:creationId xmlns:a16="http://schemas.microsoft.com/office/drawing/2014/main" id="{38E308FC-2239-44D0-A96D-C423A1975200}"/>
                </a:ext>
              </a:extLst>
            </p:cNvPr>
            <p:cNvSpPr txBox="1">
              <a:spLocks/>
            </p:cNvSpPr>
            <p:nvPr/>
          </p:nvSpPr>
          <p:spPr>
            <a:xfrm>
              <a:off x="84062" y="5973560"/>
              <a:ext cx="6320526" cy="1523221"/>
            </a:xfrm>
            <a:prstGeom prst="rect">
              <a:avLst/>
            </a:prstGeom>
          </p:spPr>
          <p:txBody>
            <a:bodyPr>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fr-FR" sz="1000" b="1" dirty="0">
                  <a:solidFill>
                    <a:schemeClr val="bg1">
                      <a:lumMod val="50000"/>
                    </a:schemeClr>
                  </a:solidFill>
                </a:rPr>
                <a:t>4 Orientations déclinées en 14 actions, dont 6 portées par les partenaires de la CC Entr’Allier Besbre et Loire</a:t>
              </a:r>
            </a:p>
            <a:p>
              <a:pPr lvl="1" algn="just">
                <a:defRPr/>
              </a:pPr>
              <a:r>
                <a:rPr lang="fr-FR" sz="1000" dirty="0">
                  <a:solidFill>
                    <a:schemeClr val="bg1">
                      <a:lumMod val="50000"/>
                    </a:schemeClr>
                  </a:solidFill>
                </a:rPr>
                <a:t>Piloter sa stratégie Climat-air-énergie par un système management et une organisation interne adaptés</a:t>
              </a:r>
            </a:p>
            <a:p>
              <a:pPr lvl="1" algn="just">
                <a:defRPr/>
              </a:pPr>
              <a:r>
                <a:rPr lang="fr-FR" sz="1000" dirty="0">
                  <a:solidFill>
                    <a:schemeClr val="bg1">
                      <a:lumMod val="50000"/>
                    </a:schemeClr>
                  </a:solidFill>
                </a:rPr>
                <a:t>Faire le lien entre les enjeux du PCAET et les autres enjeux</a:t>
              </a:r>
            </a:p>
            <a:p>
              <a:pPr lvl="1" algn="just">
                <a:defRPr/>
              </a:pPr>
              <a:r>
                <a:rPr lang="fr-FR" sz="1000" dirty="0">
                  <a:solidFill>
                    <a:schemeClr val="bg1">
                      <a:lumMod val="50000"/>
                    </a:schemeClr>
                  </a:solidFill>
                </a:rPr>
                <a:t>Être exemplaire sur son patrimoine et ses activités</a:t>
              </a:r>
            </a:p>
            <a:p>
              <a:pPr lvl="1" algn="just">
                <a:defRPr/>
              </a:pPr>
              <a:r>
                <a:rPr lang="fr-FR" sz="1000" dirty="0">
                  <a:solidFill>
                    <a:schemeClr val="bg1">
                      <a:lumMod val="50000"/>
                    </a:schemeClr>
                  </a:solidFill>
                </a:rPr>
                <a:t>Impliquer le territoire dans la démarche</a:t>
              </a:r>
            </a:p>
          </p:txBody>
        </p:sp>
      </p:grpSp>
      <p:grpSp>
        <p:nvGrpSpPr>
          <p:cNvPr id="29" name="Groupe 28">
            <a:extLst>
              <a:ext uri="{FF2B5EF4-FFF2-40B4-BE49-F238E27FC236}">
                <a16:creationId xmlns:a16="http://schemas.microsoft.com/office/drawing/2014/main" id="{4004A98A-A7D5-4872-AD56-9016A6B78A77}"/>
              </a:ext>
            </a:extLst>
          </p:cNvPr>
          <p:cNvGrpSpPr/>
          <p:nvPr/>
        </p:nvGrpSpPr>
        <p:grpSpPr>
          <a:xfrm>
            <a:off x="514561" y="3455574"/>
            <a:ext cx="7318783" cy="1334685"/>
            <a:chOff x="159226" y="1622876"/>
            <a:chExt cx="7318783" cy="1334685"/>
          </a:xfrm>
        </p:grpSpPr>
        <p:sp>
          <p:nvSpPr>
            <p:cNvPr id="30" name="Espace réservé du contenu 2">
              <a:extLst>
                <a:ext uri="{FF2B5EF4-FFF2-40B4-BE49-F238E27FC236}">
                  <a16:creationId xmlns:a16="http://schemas.microsoft.com/office/drawing/2014/main" id="{8D355716-4004-4BD6-B7AF-CF3CAE77D076}"/>
                </a:ext>
              </a:extLst>
            </p:cNvPr>
            <p:cNvSpPr txBox="1">
              <a:spLocks/>
            </p:cNvSpPr>
            <p:nvPr/>
          </p:nvSpPr>
          <p:spPr>
            <a:xfrm>
              <a:off x="159226" y="2057786"/>
              <a:ext cx="7318783" cy="899775"/>
            </a:xfrm>
            <a:prstGeom prst="rect">
              <a:avLst/>
            </a:prstGeom>
          </p:spPr>
          <p:txBody>
            <a:bodyPr>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fr-FR" sz="1000" b="1" dirty="0">
                  <a:solidFill>
                    <a:srgbClr val="0099CC"/>
                  </a:solidFill>
                </a:rPr>
                <a:t>4 Orientations déclinées en 12 actions dont 7 portées par les partenaires de la CC Entr’Allier Besbre et Loire</a:t>
              </a:r>
            </a:p>
            <a:p>
              <a:pPr lvl="1" algn="just">
                <a:defRPr/>
              </a:pPr>
              <a:r>
                <a:rPr lang="fr-FR" sz="1000" dirty="0">
                  <a:solidFill>
                    <a:srgbClr val="0099CC"/>
                  </a:solidFill>
                </a:rPr>
                <a:t>Accompagner les particuliers à la maîtrise de l'énergie</a:t>
              </a:r>
            </a:p>
            <a:p>
              <a:pPr lvl="1" algn="just">
                <a:defRPr/>
              </a:pPr>
              <a:r>
                <a:rPr lang="fr-FR" sz="1000" dirty="0">
                  <a:solidFill>
                    <a:srgbClr val="0099CC"/>
                  </a:solidFill>
                </a:rPr>
                <a:t>Accompagner la montée en compétences des professionnels du bâtiment</a:t>
              </a:r>
            </a:p>
            <a:p>
              <a:pPr lvl="1" algn="just">
                <a:defRPr/>
              </a:pPr>
              <a:r>
                <a:rPr lang="fr-FR" sz="1000" dirty="0">
                  <a:solidFill>
                    <a:srgbClr val="0099CC"/>
                  </a:solidFill>
                </a:rPr>
                <a:t>Accompagner les professionnels à la maîtrise de l'énergie</a:t>
              </a:r>
            </a:p>
            <a:p>
              <a:pPr lvl="1" algn="just">
                <a:defRPr/>
              </a:pPr>
              <a:r>
                <a:rPr lang="fr-FR" sz="1000" dirty="0">
                  <a:solidFill>
                    <a:srgbClr val="0099CC"/>
                  </a:solidFill>
                </a:rPr>
                <a:t>Favoriser les projets exemplaires et la construction biosourcée</a:t>
              </a:r>
            </a:p>
          </p:txBody>
        </p:sp>
        <p:grpSp>
          <p:nvGrpSpPr>
            <p:cNvPr id="31" name="Groupe 30">
              <a:extLst>
                <a:ext uri="{FF2B5EF4-FFF2-40B4-BE49-F238E27FC236}">
                  <a16:creationId xmlns:a16="http://schemas.microsoft.com/office/drawing/2014/main" id="{6B4CBAAA-4BB2-4499-91E6-645AB90EAE91}"/>
                </a:ext>
              </a:extLst>
            </p:cNvPr>
            <p:cNvGrpSpPr/>
            <p:nvPr/>
          </p:nvGrpSpPr>
          <p:grpSpPr>
            <a:xfrm>
              <a:off x="484396" y="1622876"/>
              <a:ext cx="5950585" cy="442352"/>
              <a:chOff x="484396" y="4666455"/>
              <a:chExt cx="5950585" cy="442352"/>
            </a:xfrm>
          </p:grpSpPr>
          <p:sp>
            <p:nvSpPr>
              <p:cNvPr id="32" name="Rectangle 31">
                <a:extLst>
                  <a:ext uri="{FF2B5EF4-FFF2-40B4-BE49-F238E27FC236}">
                    <a16:creationId xmlns:a16="http://schemas.microsoft.com/office/drawing/2014/main" id="{6F9853A6-75B9-462E-B951-9587D943C767}"/>
                  </a:ext>
                </a:extLst>
              </p:cNvPr>
              <p:cNvSpPr/>
              <p:nvPr/>
            </p:nvSpPr>
            <p:spPr>
              <a:xfrm>
                <a:off x="966818" y="4743367"/>
                <a:ext cx="5468163" cy="307777"/>
              </a:xfrm>
              <a:prstGeom prst="rect">
                <a:avLst/>
              </a:prstGeom>
            </p:spPr>
            <p:txBody>
              <a:bodyPr wrap="square">
                <a:spAutoFit/>
              </a:bodyPr>
              <a:lstStyle/>
              <a:p>
                <a:pPr marL="0" indent="0" algn="just">
                  <a:buFont typeface="Arial" panose="020B0604020202020204" pitchFamily="34" charset="0"/>
                  <a:buNone/>
                  <a:defRPr/>
                </a:pPr>
                <a:r>
                  <a:rPr lang="fr-FR" sz="1400" b="1" dirty="0">
                    <a:solidFill>
                      <a:srgbClr val="0099CC"/>
                    </a:solidFill>
                    <a:latin typeface="Lato regular"/>
                  </a:rPr>
                  <a:t>Axe 2 : Sobriété et efficacité énergétique </a:t>
                </a:r>
              </a:p>
            </p:txBody>
          </p:sp>
          <p:pic>
            <p:nvPicPr>
              <p:cNvPr id="33" name="Graphique 26" descr="Main ouverte avec plante">
                <a:extLst>
                  <a:ext uri="{FF2B5EF4-FFF2-40B4-BE49-F238E27FC236}">
                    <a16:creationId xmlns:a16="http://schemas.microsoft.com/office/drawing/2014/main" id="{33705C7B-5B6A-475C-8CF5-7843AFF4D2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396" y="4666455"/>
                <a:ext cx="442352" cy="442352"/>
              </a:xfrm>
              <a:prstGeom prst="rect">
                <a:avLst/>
              </a:prstGeom>
            </p:spPr>
          </p:pic>
        </p:grpSp>
      </p:grpSp>
      <p:grpSp>
        <p:nvGrpSpPr>
          <p:cNvPr id="35" name="Groupe 34">
            <a:extLst>
              <a:ext uri="{FF2B5EF4-FFF2-40B4-BE49-F238E27FC236}">
                <a16:creationId xmlns:a16="http://schemas.microsoft.com/office/drawing/2014/main" id="{11FBA104-D547-424E-8398-6F82603DC001}"/>
              </a:ext>
            </a:extLst>
          </p:cNvPr>
          <p:cNvGrpSpPr/>
          <p:nvPr/>
        </p:nvGrpSpPr>
        <p:grpSpPr>
          <a:xfrm>
            <a:off x="622926" y="4983122"/>
            <a:ext cx="6285109" cy="1410583"/>
            <a:chOff x="474612" y="3234029"/>
            <a:chExt cx="6285109" cy="1410583"/>
          </a:xfrm>
        </p:grpSpPr>
        <p:sp>
          <p:nvSpPr>
            <p:cNvPr id="37" name="Rectangle 36">
              <a:extLst>
                <a:ext uri="{FF2B5EF4-FFF2-40B4-BE49-F238E27FC236}">
                  <a16:creationId xmlns:a16="http://schemas.microsoft.com/office/drawing/2014/main" id="{9804707E-59E5-4554-9D4E-233E0E22407B}"/>
                </a:ext>
              </a:extLst>
            </p:cNvPr>
            <p:cNvSpPr/>
            <p:nvPr/>
          </p:nvSpPr>
          <p:spPr>
            <a:xfrm>
              <a:off x="474612" y="3667421"/>
              <a:ext cx="5600794" cy="977191"/>
            </a:xfrm>
            <a:prstGeom prst="rect">
              <a:avLst/>
            </a:prstGeom>
          </p:spPr>
          <p:txBody>
            <a:bodyPr wrap="square">
              <a:spAutoFit/>
            </a:bodyPr>
            <a:lstStyle/>
            <a:p>
              <a:pPr marL="342900" lvl="1" indent="0" algn="just">
                <a:buFont typeface="Arial" panose="020B0604020202020204" pitchFamily="34" charset="0"/>
                <a:buNone/>
                <a:defRPr/>
              </a:pPr>
              <a:r>
                <a:rPr lang="fr-FR" sz="1000" b="1" dirty="0">
                  <a:solidFill>
                    <a:srgbClr val="0070C0"/>
                  </a:solidFill>
                </a:rPr>
                <a:t>3 Orientations déclinées en 11 actions dont 8 portées par des partenaires de la CC Entr’Allier Besbre et Loire</a:t>
              </a:r>
            </a:p>
            <a:p>
              <a:pPr marL="508450" lvl="1" indent="-171450" algn="just">
                <a:spcBef>
                  <a:spcPts val="300"/>
                </a:spcBef>
                <a:buFont typeface="Arial" panose="020B0604020202020204" pitchFamily="34" charset="0"/>
                <a:buChar char="•"/>
                <a:defRPr/>
              </a:pPr>
              <a:r>
                <a:rPr lang="fr-FR" sz="1000" dirty="0">
                  <a:solidFill>
                    <a:srgbClr val="0070C0"/>
                  </a:solidFill>
                </a:rPr>
                <a:t>Cadrer, coordonner et financer le développement des ENR sur le territoire</a:t>
              </a:r>
            </a:p>
            <a:p>
              <a:pPr marL="508450" lvl="1" indent="-171450" algn="just">
                <a:spcBef>
                  <a:spcPts val="300"/>
                </a:spcBef>
                <a:buFont typeface="Arial" panose="020B0604020202020204" pitchFamily="34" charset="0"/>
                <a:buChar char="•"/>
                <a:defRPr/>
              </a:pPr>
              <a:r>
                <a:rPr lang="fr-FR" sz="1000" dirty="0">
                  <a:solidFill>
                    <a:srgbClr val="0070C0"/>
                  </a:solidFill>
                </a:rPr>
                <a:t>Développer les énergies renouvelables</a:t>
              </a:r>
            </a:p>
            <a:p>
              <a:pPr marL="508450" lvl="1" indent="-171450" algn="just">
                <a:spcBef>
                  <a:spcPts val="300"/>
                </a:spcBef>
                <a:buFont typeface="Arial" panose="020B0604020202020204" pitchFamily="34" charset="0"/>
                <a:buChar char="•"/>
                <a:defRPr/>
              </a:pPr>
              <a:r>
                <a:rPr lang="fr-FR" sz="1000" dirty="0">
                  <a:solidFill>
                    <a:srgbClr val="0070C0"/>
                  </a:solidFill>
                </a:rPr>
                <a:t>Développer les réseaux de transport et de distribution d’énergie</a:t>
              </a:r>
            </a:p>
          </p:txBody>
        </p:sp>
        <p:sp>
          <p:nvSpPr>
            <p:cNvPr id="38" name="Rectangle 37">
              <a:extLst>
                <a:ext uri="{FF2B5EF4-FFF2-40B4-BE49-F238E27FC236}">
                  <a16:creationId xmlns:a16="http://schemas.microsoft.com/office/drawing/2014/main" id="{AC8CE132-4687-4D35-BFB9-29D2BE58D59F}"/>
                </a:ext>
              </a:extLst>
            </p:cNvPr>
            <p:cNvSpPr/>
            <p:nvPr/>
          </p:nvSpPr>
          <p:spPr>
            <a:xfrm>
              <a:off x="1291558" y="3234029"/>
              <a:ext cx="5468163" cy="307777"/>
            </a:xfrm>
            <a:prstGeom prst="rect">
              <a:avLst/>
            </a:prstGeom>
          </p:spPr>
          <p:txBody>
            <a:bodyPr wrap="square">
              <a:spAutoFit/>
            </a:bodyPr>
            <a:lstStyle/>
            <a:p>
              <a:pPr algn="just">
                <a:defRPr/>
              </a:pPr>
              <a:r>
                <a:rPr lang="fr-FR" sz="1400" b="1" dirty="0">
                  <a:solidFill>
                    <a:srgbClr val="0070C0"/>
                  </a:solidFill>
                  <a:latin typeface="Lato regular"/>
                </a:rPr>
                <a:t>Axe 3 : Développement raisonné des </a:t>
              </a:r>
              <a:r>
                <a:rPr lang="fr-FR" sz="1400" b="1" dirty="0" err="1">
                  <a:solidFill>
                    <a:srgbClr val="0070C0"/>
                  </a:solidFill>
                  <a:latin typeface="Lato regular"/>
                </a:rPr>
                <a:t>EnR</a:t>
              </a:r>
              <a:endParaRPr lang="fr-FR" sz="1400" b="1" dirty="0">
                <a:solidFill>
                  <a:srgbClr val="0070C0"/>
                </a:solidFill>
                <a:latin typeface="Lato regular"/>
              </a:endParaRPr>
            </a:p>
          </p:txBody>
        </p:sp>
      </p:grpSp>
      <p:sp>
        <p:nvSpPr>
          <p:cNvPr id="39" name="ZoneTexte 16">
            <a:extLst>
              <a:ext uri="{FF2B5EF4-FFF2-40B4-BE49-F238E27FC236}">
                <a16:creationId xmlns:a16="http://schemas.microsoft.com/office/drawing/2014/main" id="{767F7D16-9D2D-4147-90C6-E8E915B4C55C}"/>
              </a:ext>
            </a:extLst>
          </p:cNvPr>
          <p:cNvSpPr txBox="1">
            <a:spLocks noChangeArrowheads="1"/>
          </p:cNvSpPr>
          <p:nvPr/>
        </p:nvSpPr>
        <p:spPr bwMode="auto">
          <a:xfrm>
            <a:off x="741445" y="1608246"/>
            <a:ext cx="7496701" cy="36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000" dirty="0">
                <a:solidFill>
                  <a:srgbClr val="373E42"/>
                </a:solidFill>
                <a:latin typeface="+mn-lt"/>
                <a:ea typeface="Roboto" panose="02000000000000000000" pitchFamily="2" charset="0"/>
                <a:cs typeface="Roboto" panose="02000000000000000000" pitchFamily="2" charset="0"/>
              </a:rPr>
              <a:t>Le programme d’actions, construit autour des six axes stratégiques, déclinés en 21 orientations opérationnelles se composant de fiches action opérationnelles.</a:t>
            </a:r>
          </a:p>
        </p:txBody>
      </p:sp>
      <p:cxnSp>
        <p:nvCxnSpPr>
          <p:cNvPr id="40" name="Connecteur droit 39">
            <a:extLst>
              <a:ext uri="{FF2B5EF4-FFF2-40B4-BE49-F238E27FC236}">
                <a16:creationId xmlns:a16="http://schemas.microsoft.com/office/drawing/2014/main" id="{E6805D62-4EAC-4449-916B-37B5464936A7}"/>
              </a:ext>
            </a:extLst>
          </p:cNvPr>
          <p:cNvCxnSpPr>
            <a:cxnSpLocks/>
          </p:cNvCxnSpPr>
          <p:nvPr/>
        </p:nvCxnSpPr>
        <p:spPr>
          <a:xfrm>
            <a:off x="3173346" y="1555239"/>
            <a:ext cx="306034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6"/>
          <a:stretch>
            <a:fillRect/>
          </a:stretch>
        </p:blipFill>
        <p:spPr>
          <a:xfrm>
            <a:off x="873806" y="4870072"/>
            <a:ext cx="496688" cy="496688"/>
          </a:xfrm>
          <a:prstGeom prst="rect">
            <a:avLst/>
          </a:prstGeom>
        </p:spPr>
      </p:pic>
    </p:spTree>
    <p:extLst>
      <p:ext uri="{BB962C8B-B14F-4D97-AF65-F5344CB8AC3E}">
        <p14:creationId xmlns:p14="http://schemas.microsoft.com/office/powerpoint/2010/main" val="6471467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170</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75152"/>
            <a:ext cx="4418943"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u="sng" kern="0" dirty="0">
                <a:solidFill>
                  <a:srgbClr val="218BC7"/>
                </a:solidFill>
              </a:rPr>
              <a:t>Risques et nuisances</a:t>
            </a:r>
          </a:p>
        </p:txBody>
      </p:sp>
      <p:graphicFrame>
        <p:nvGraphicFramePr>
          <p:cNvPr id="3" name="Tableau 2">
            <a:extLst>
              <a:ext uri="{FF2B5EF4-FFF2-40B4-BE49-F238E27FC236}">
                <a16:creationId xmlns:a16="http://schemas.microsoft.com/office/drawing/2014/main" id="{4B638B76-D1D5-4D71-BA34-24C5823B5391}"/>
              </a:ext>
            </a:extLst>
          </p:cNvPr>
          <p:cNvGraphicFramePr>
            <a:graphicFrameLocks noGrp="1"/>
          </p:cNvGraphicFramePr>
          <p:nvPr>
            <p:extLst>
              <p:ext uri="{D42A27DB-BD31-4B8C-83A1-F6EECF244321}">
                <p14:modId xmlns:p14="http://schemas.microsoft.com/office/powerpoint/2010/main" val="1698693094"/>
              </p:ext>
            </p:extLst>
          </p:nvPr>
        </p:nvGraphicFramePr>
        <p:xfrm>
          <a:off x="229256" y="1312486"/>
          <a:ext cx="8652351" cy="4998145"/>
        </p:xfrm>
        <a:graphic>
          <a:graphicData uri="http://schemas.openxmlformats.org/drawingml/2006/table">
            <a:tbl>
              <a:tblPr/>
              <a:tblGrid>
                <a:gridCol w="2074541">
                  <a:extLst>
                    <a:ext uri="{9D8B030D-6E8A-4147-A177-3AD203B41FA5}">
                      <a16:colId xmlns:a16="http://schemas.microsoft.com/office/drawing/2014/main" val="1605961626"/>
                    </a:ext>
                  </a:extLst>
                </a:gridCol>
                <a:gridCol w="3373434">
                  <a:extLst>
                    <a:ext uri="{9D8B030D-6E8A-4147-A177-3AD203B41FA5}">
                      <a16:colId xmlns:a16="http://schemas.microsoft.com/office/drawing/2014/main" val="3783272077"/>
                    </a:ext>
                  </a:extLst>
                </a:gridCol>
                <a:gridCol w="1956021">
                  <a:extLst>
                    <a:ext uri="{9D8B030D-6E8A-4147-A177-3AD203B41FA5}">
                      <a16:colId xmlns:a16="http://schemas.microsoft.com/office/drawing/2014/main" val="2250547674"/>
                    </a:ext>
                  </a:extLst>
                </a:gridCol>
                <a:gridCol w="1248355">
                  <a:extLst>
                    <a:ext uri="{9D8B030D-6E8A-4147-A177-3AD203B41FA5}">
                      <a16:colId xmlns:a16="http://schemas.microsoft.com/office/drawing/2014/main" val="3829899390"/>
                    </a:ext>
                  </a:extLst>
                </a:gridCol>
              </a:tblGrid>
              <a:tr h="74268">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b"/>
                      <a:r>
                        <a:rPr lang="fr-FR" sz="800" b="1" i="0" u="none" strike="noStrike">
                          <a:solidFill>
                            <a:srgbClr val="000000"/>
                          </a:solidFill>
                          <a:effectLst/>
                          <a:latin typeface="Calibri" panose="020F0502020204030204" pitchFamily="34" charset="0"/>
                        </a:rPr>
                        <a:t>BIEN ETRE ET SANTE DES HABITANTS (Risques et nuisances)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097748"/>
                  </a:ext>
                </a:extLst>
              </a:tr>
              <a:tr h="74268">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Incidences notables prévisibles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rgbClr val="000000"/>
                          </a:solidFill>
                          <a:effectLst/>
                          <a:latin typeface="Calibri" panose="020F0502020204030204" pitchFamily="34" charset="0"/>
                        </a:rPr>
                        <a:t>Points de vigilance / Mesures préconisées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Remarques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008710"/>
                  </a:ext>
                </a:extLst>
              </a:tr>
              <a:tr h="74268">
                <a:tc>
                  <a:txBody>
                    <a:bodyPr/>
                    <a:lstStyle/>
                    <a:p>
                      <a:pPr algn="ctr" fontAlgn="ctr"/>
                      <a:r>
                        <a:rPr lang="fr-FR" sz="800" b="1" i="0" u="none" strike="noStrike">
                          <a:solidFill>
                            <a:srgbClr val="000000"/>
                          </a:solidFill>
                          <a:effectLst/>
                          <a:latin typeface="Calibri" panose="020F0502020204030204" pitchFamily="34" charset="0"/>
                        </a:rPr>
                        <a:t>ENERGIES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075048"/>
                  </a:ext>
                </a:extLst>
              </a:tr>
              <a:tr h="148535">
                <a:tc gridSpan="3">
                  <a:txBody>
                    <a:bodyPr/>
                    <a:lstStyle/>
                    <a:p>
                      <a:pPr algn="ctr" fontAlgn="ctr"/>
                      <a:r>
                        <a:rPr lang="fr-FR" sz="800" b="1" i="0" u="none" strike="noStrike">
                          <a:solidFill>
                            <a:srgbClr val="000000"/>
                          </a:solidFill>
                          <a:effectLst/>
                          <a:latin typeface="Calibri" panose="020F0502020204030204" pitchFamily="34" charset="0"/>
                        </a:rPr>
                        <a:t>1. Consommation énergétique : objectif -47% en 2050 par rapport à 2012</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pPr algn="ctr" fontAlgn="ctr"/>
                      <a:endParaRPr lang="fr-FR" sz="800" b="1"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034319"/>
                  </a:ext>
                </a:extLst>
              </a:tr>
              <a:tr h="1247695">
                <a:tc>
                  <a:txBody>
                    <a:bodyPr/>
                    <a:lstStyle/>
                    <a:p>
                      <a:pPr algn="ctr" fontAlgn="ctr"/>
                      <a:r>
                        <a:rPr lang="fr-FR" sz="800" b="0" i="0" u="none" strike="noStrike">
                          <a:solidFill>
                            <a:srgbClr val="000000"/>
                          </a:solidFill>
                          <a:effectLst/>
                          <a:latin typeface="Calibri" panose="020F0502020204030204" pitchFamily="34" charset="0"/>
                        </a:rPr>
                        <a:t>1.1. Rénovation thermique de 20% du parc individuel et 30% du parc collectif, de 80% des structures tertiaires à horizon 2050 ; nouveaux logements à minima au niveau BBC</a:t>
                      </a:r>
                      <a:br>
                        <a:rPr lang="fr-FR" sz="800" b="0" i="0" u="none" strike="noStrike">
                          <a:solidFill>
                            <a:srgbClr val="000000"/>
                          </a:solidFill>
                          <a:effectLst/>
                          <a:latin typeface="Calibri" panose="020F0502020204030204" pitchFamily="34" charset="0"/>
                        </a:rPr>
                      </a:br>
                      <a:endParaRPr lang="fr-FR" sz="8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Nuisances : Le confort thermique de la population sera amélioré, ce qui renforce par la même occasion la protection acoustique.</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En revanche, en fonction de la localisation des rénovations pressenties, les nouvelles populations pourraient s'installer au niveau de sites déjà soumis à des nuisances acoustique ou  des nuisances de l'air (proximité avec un axe routier ou avec un site industriel...)</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À cela s'ajoutent les nuisances sur la population induites par les travaux lors des périodes de chantier.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Nuisances : Un point de vigilance est soulevé sur la localisation des actions de rénovation thermique pour ne pas exposer les populations nouvelles aux sites exposés.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478169"/>
                  </a:ext>
                </a:extLst>
              </a:tr>
              <a:tr h="522844">
                <a:tc>
                  <a:txBody>
                    <a:bodyPr/>
                    <a:lstStyle/>
                    <a:p>
                      <a:pPr algn="ctr" fontAlgn="ctr"/>
                      <a:r>
                        <a:rPr lang="fr-FR" sz="800" b="0" i="0" u="none" strike="noStrike">
                          <a:solidFill>
                            <a:srgbClr val="000000"/>
                          </a:solidFill>
                          <a:effectLst/>
                          <a:latin typeface="Calibri" panose="020F0502020204030204" pitchFamily="34" charset="0"/>
                        </a:rPr>
                        <a:t>1.2. Remplacement progressif des véhicules classiques par des véhicules basse consommation (60% des véhicules remplacés en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d'EnR locales (électricité et biogaz) pour alimenter ces nouveaux véhicules.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21128"/>
                  </a:ext>
                </a:extLst>
              </a:tr>
              <a:tr h="1292256">
                <a:tc>
                  <a:txBody>
                    <a:bodyPr/>
                    <a:lstStyle/>
                    <a:p>
                      <a:pPr algn="ctr" fontAlgn="ctr"/>
                      <a:r>
                        <a:rPr lang="fr-FR" sz="800" b="0" i="0" u="none" strike="noStrike">
                          <a:solidFill>
                            <a:srgbClr val="000000"/>
                          </a:solidFill>
                          <a:effectLst/>
                          <a:latin typeface="Calibri" panose="020F0502020204030204" pitchFamily="34" charset="0"/>
                        </a:rPr>
                        <a:t>1.3. Développement des mobilités alternatives (50% des actifs se rendant au travail en vélo/marche/covoit/bus en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Nuisances : amélioration des ambiances sonores (car au-delà de l'objectif de développement de ces réseaux, est affiché un objectif d'utilisation de ces réseaux pour les déplacements pendulaires)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Remarque mobilités : Cet objectif du PCAET entraîne potentiellement un besoin supplémentaire en espaces de stationnement à proximité des pôles d'intermodalité, ce qui induit à des artificialisations supplémentaires à anticiper.</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 Une synergie pourrait être trouvée en couplant les espaces de stationnement couverts à des ombrières photovoltaïques.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02210"/>
                  </a:ext>
                </a:extLst>
              </a:tr>
              <a:tr h="675835">
                <a:tc>
                  <a:txBody>
                    <a:bodyPr/>
                    <a:lstStyle/>
                    <a:p>
                      <a:pPr algn="ctr" fontAlgn="ctr"/>
                      <a:r>
                        <a:rPr lang="fr-FR" sz="800" b="0" i="0" u="none" strike="noStrike">
                          <a:solidFill>
                            <a:srgbClr val="000000"/>
                          </a:solidFill>
                          <a:effectLst/>
                          <a:latin typeface="Calibri" panose="020F0502020204030204" pitchFamily="34" charset="0"/>
                        </a:rPr>
                        <a:t>1.4. Ecologie industrielle et territoriale pour l’ensemble des industries du territoire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8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endParaRPr lang="fr-FR" sz="8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5294120"/>
                  </a:ext>
                </a:extLst>
              </a:tr>
              <a:tr h="241370">
                <a:tc>
                  <a:txBody>
                    <a:bodyPr/>
                    <a:lstStyle/>
                    <a:p>
                      <a:pPr algn="ctr" fontAlgn="ctr"/>
                      <a:r>
                        <a:rPr lang="fr-FR" sz="800" b="0" i="0" u="none" strike="noStrike">
                          <a:solidFill>
                            <a:srgbClr val="000000"/>
                          </a:solidFill>
                          <a:effectLst/>
                          <a:latin typeface="Calibri" panose="020F0502020204030204" pitchFamily="34" charset="0"/>
                        </a:rPr>
                        <a:t>1.5. Sensibilisation de 100% des agriculteurs à la sobriété énergétique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800" b="0" i="0" u="none" strike="noStrike">
                          <a:solidFill>
                            <a:srgbClr val="000000"/>
                          </a:solidFill>
                          <a:effectLst/>
                          <a:latin typeface="Calibri" panose="020F0502020204030204" pitchFamily="34" charset="0"/>
                        </a:rPr>
                        <a:t>Aucune incidence négative préssentie sur l'environnement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endParaRPr lang="fr-FR" sz="8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125683"/>
                  </a:ext>
                </a:extLst>
              </a:tr>
            </a:tbl>
          </a:graphicData>
        </a:graphic>
      </p:graphicFrame>
    </p:spTree>
    <p:extLst>
      <p:ext uri="{BB962C8B-B14F-4D97-AF65-F5344CB8AC3E}">
        <p14:creationId xmlns:p14="http://schemas.microsoft.com/office/powerpoint/2010/main" val="37358651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D9DD20A6-E308-4CF0-BC7E-AD5F7C4412F4}"/>
              </a:ext>
            </a:extLst>
          </p:cNvPr>
          <p:cNvGraphicFramePr>
            <a:graphicFrameLocks noGrp="1"/>
          </p:cNvGraphicFramePr>
          <p:nvPr>
            <p:extLst>
              <p:ext uri="{D42A27DB-BD31-4B8C-83A1-F6EECF244321}">
                <p14:modId xmlns:p14="http://schemas.microsoft.com/office/powerpoint/2010/main" val="1160612621"/>
              </p:ext>
            </p:extLst>
          </p:nvPr>
        </p:nvGraphicFramePr>
        <p:xfrm>
          <a:off x="315537" y="1447947"/>
          <a:ext cx="8512925" cy="5015188"/>
        </p:xfrm>
        <a:graphic>
          <a:graphicData uri="http://schemas.openxmlformats.org/drawingml/2006/table">
            <a:tbl>
              <a:tblPr/>
              <a:tblGrid>
                <a:gridCol w="1994263">
                  <a:extLst>
                    <a:ext uri="{9D8B030D-6E8A-4147-A177-3AD203B41FA5}">
                      <a16:colId xmlns:a16="http://schemas.microsoft.com/office/drawing/2014/main" val="1060454962"/>
                    </a:ext>
                  </a:extLst>
                </a:gridCol>
                <a:gridCol w="2899955">
                  <a:extLst>
                    <a:ext uri="{9D8B030D-6E8A-4147-A177-3AD203B41FA5}">
                      <a16:colId xmlns:a16="http://schemas.microsoft.com/office/drawing/2014/main" val="4008243614"/>
                    </a:ext>
                  </a:extLst>
                </a:gridCol>
                <a:gridCol w="1802674">
                  <a:extLst>
                    <a:ext uri="{9D8B030D-6E8A-4147-A177-3AD203B41FA5}">
                      <a16:colId xmlns:a16="http://schemas.microsoft.com/office/drawing/2014/main" val="744933625"/>
                    </a:ext>
                  </a:extLst>
                </a:gridCol>
                <a:gridCol w="1816033">
                  <a:extLst>
                    <a:ext uri="{9D8B030D-6E8A-4147-A177-3AD203B41FA5}">
                      <a16:colId xmlns:a16="http://schemas.microsoft.com/office/drawing/2014/main" val="2579227623"/>
                    </a:ext>
                  </a:extLst>
                </a:gridCol>
              </a:tblGrid>
              <a:tr h="95613">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fr-FR" sz="800" b="1" i="0" u="none" strike="noStrike">
                          <a:solidFill>
                            <a:srgbClr val="000000"/>
                          </a:solidFill>
                          <a:effectLst/>
                          <a:latin typeface="Calibri" panose="020F0502020204030204" pitchFamily="34" charset="0"/>
                        </a:rPr>
                        <a:t>CADRE PAYSAGER ET NATUREL (Paysage et biodiversité)</a:t>
                      </a:r>
                      <a:endParaRPr lang="fr-FR" sz="5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lnL w="6350" cap="flat" cmpd="sng" algn="ctr">
                      <a:solidFill>
                        <a:srgbClr val="000000"/>
                      </a:solidFill>
                      <a:prstDash val="solid"/>
                      <a:round/>
                      <a:headEnd type="none" w="med" len="med"/>
                      <a:tailEnd type="none" w="med" len="med"/>
                    </a:lnL>
                  </a:tcPr>
                </a:tc>
                <a:tc>
                  <a:txBody>
                    <a:bodyPr/>
                    <a:lstStyle/>
                    <a:p>
                      <a:pPr algn="ctr" fontAlgn="b"/>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133066"/>
                  </a:ext>
                </a:extLst>
              </a:tr>
              <a:tr h="95613">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Incidences notables prévisibles</a:t>
                      </a:r>
                      <a:endParaRPr lang="fr-FR" sz="5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Points de vigilance / Mesures préconisées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Remarques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18349"/>
                  </a:ext>
                </a:extLst>
              </a:tr>
              <a:tr h="95613">
                <a:tc>
                  <a:txBody>
                    <a:bodyPr/>
                    <a:lstStyle/>
                    <a:p>
                      <a:pPr algn="ctr" fontAlgn="ctr"/>
                      <a:r>
                        <a:rPr lang="fr-FR" sz="800" b="1" i="0" u="none" strike="noStrike">
                          <a:solidFill>
                            <a:srgbClr val="000000"/>
                          </a:solidFill>
                          <a:effectLst/>
                          <a:latin typeface="Calibri" panose="020F0502020204030204" pitchFamily="34" charset="0"/>
                        </a:rPr>
                        <a:t>ENERGIES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dirty="0">
                          <a:solidFill>
                            <a:srgbClr val="000000"/>
                          </a:solidFill>
                          <a:effectLst/>
                          <a:latin typeface="Calibri" panose="020F0502020204030204" pitchFamily="34" charset="0"/>
                        </a:rPr>
                        <a:t> </a:t>
                      </a:r>
                      <a:endParaRPr lang="fr-FR" sz="5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088512"/>
                  </a:ext>
                </a:extLst>
              </a:tr>
              <a:tr h="95613">
                <a:tc gridSpan="3">
                  <a:txBody>
                    <a:bodyPr/>
                    <a:lstStyle/>
                    <a:p>
                      <a:pPr algn="ctr" fontAlgn="ctr"/>
                      <a:r>
                        <a:rPr lang="fr-FR" sz="800" b="1" i="0" u="none" strike="noStrike" dirty="0">
                          <a:solidFill>
                            <a:srgbClr val="000000"/>
                          </a:solidFill>
                          <a:effectLst/>
                          <a:latin typeface="Calibri" panose="020F0502020204030204" pitchFamily="34" charset="0"/>
                        </a:rPr>
                        <a:t>2. Production d'énergie : 57 % d'autonomie énergétique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0259748"/>
                  </a:ext>
                </a:extLst>
              </a:tr>
              <a:tr h="1730607">
                <a:tc>
                  <a:txBody>
                    <a:bodyPr/>
                    <a:lstStyle/>
                    <a:p>
                      <a:pPr algn="ctr" fontAlgn="ctr"/>
                      <a:r>
                        <a:rPr lang="fr-FR" sz="800" b="0" i="0" u="none" strike="noStrike" dirty="0">
                          <a:solidFill>
                            <a:srgbClr val="000000"/>
                          </a:solidFill>
                          <a:effectLst/>
                          <a:latin typeface="Calibri" panose="020F0502020204030204" pitchFamily="34" charset="0"/>
                        </a:rPr>
                        <a:t>2.1. Eolien : Implantation de 4 mats sur le territoire (50% du potentiel) à horizon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Paysage et patrimoine : La localisation des projets éoliens pourrait potentiellement être impactante pour la perception du paysage, mais aussi créer un sentiment de confinement lié à la saturation visuelle du paysage.</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TVB : Les éoliennes constituent des obstacles importants au niveau des parcours de migration et de chasse des oiseaux migrateurs et des chauve-souris, en plus d'artificialiser des surfaces potentiellement favorables au transit, au refuge ou au nichage de la faune.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800" b="0" i="0" u="none" strike="noStrike" dirty="0">
                          <a:solidFill>
                            <a:srgbClr val="000000"/>
                          </a:solidFill>
                          <a:effectLst/>
                          <a:latin typeface="Calibri" panose="020F0502020204030204" pitchFamily="34" charset="0"/>
                        </a:rPr>
                        <a:t>Paysage et patrimoine : Il s'agit ici de prendre en compte le critère de saturation visuelle (critère de l'ADEME)  des paysages entraîné lorsque des éoliennes sont visibles depuis les cœurs de bourgs et perçues sur des espaces plus larges.</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TVB : La principale mesure à prendre est de localiser les mâts en dehors des couloirs de migrations privilégiés des oiseaux et loin des sites qu'ils privilégient pour nicher ou migrer, notamment les Zones de Protection Spéciales classées au titre de Natura 2000.</a:t>
                      </a:r>
                      <a:br>
                        <a:rPr lang="fr-FR" sz="800" b="0" i="0" u="none" strike="noStrike" dirty="0">
                          <a:solidFill>
                            <a:srgbClr val="FF0000"/>
                          </a:solidFill>
                          <a:effectLst/>
                          <a:latin typeface="Calibri" panose="020F0502020204030204" pitchFamily="34" charset="0"/>
                        </a:rPr>
                      </a:b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1394878"/>
                  </a:ext>
                </a:extLst>
              </a:tr>
              <a:tr h="1917054">
                <a:tc>
                  <a:txBody>
                    <a:bodyPr/>
                    <a:lstStyle/>
                    <a:p>
                      <a:pPr algn="ctr" fontAlgn="ctr"/>
                      <a:r>
                        <a:rPr lang="fr-FR" sz="800" b="0" i="0" u="none" strike="noStrike">
                          <a:solidFill>
                            <a:srgbClr val="000000"/>
                          </a:solidFill>
                          <a:effectLst/>
                          <a:latin typeface="Calibri" panose="020F0502020204030204" pitchFamily="34" charset="0"/>
                        </a:rPr>
                        <a:t>2.2 Photovoltaïque : Etude et sensibilisation puis équipement de 15% des toitures de logements en développement diffus et 50% des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toitures industrielles, tertiaires et agricoles, mobilisation de 75% du potentiel au sol en ombrière et délaissés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TVB : En fonction de la nature des espaces agricoles ou des délaissés mobilisés, les nouveaux aménagements de panneaux photovoltaïques pourraient potentiellement détruire des espaces relais de la Trame Verte et Bleue ordinaire. Ces panneaux créeraient par ailleurs de nouveaux obstacles à la circulation des espèces.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Il convient enfin de s'assurer que les documents d'urbanisme permettent l'implantation de panneaux photovoltaïque sur les espaces identifiés comme favorables. (en échos à l'objectif 1.6 "Intégration des enjeux PCAET aux documents d'urbanisme" du volet énergie du présent document)</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Paysage et patrimoine : Les panneaux photovoltaïques entrainent, de part l'importance de leurs surfaces, des impacts certains en termes de perceptions des espaces habités. La covisibilité lorsqu'ils sont implantés à proximité des zones patrimoniales est également à  prévoir.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dirty="0">
                          <a:solidFill>
                            <a:srgbClr val="000000"/>
                          </a:solidFill>
                          <a:effectLst/>
                          <a:latin typeface="Calibri" panose="020F0502020204030204" pitchFamily="34" charset="0"/>
                        </a:rPr>
                        <a:t>TVB : Les impacts pressentis sur la faune et la flore nécessite de réfléchir aux mesures ERC en amont des projets.</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Paysage et patrimoine : L'intégration paysagère de ces nouvelles installations doit être réfléchie au préalable.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109440"/>
                  </a:ext>
                </a:extLst>
              </a:tr>
              <a:tr h="846181">
                <a:tc>
                  <a:txBody>
                    <a:bodyPr/>
                    <a:lstStyle/>
                    <a:p>
                      <a:pPr algn="ctr" fontAlgn="ctr"/>
                      <a:r>
                        <a:rPr lang="fr-FR" sz="800" b="0" i="0" u="none" strike="noStrike">
                          <a:solidFill>
                            <a:srgbClr val="000000"/>
                          </a:solidFill>
                          <a:effectLst/>
                          <a:latin typeface="Calibri" panose="020F0502020204030204" pitchFamily="34" charset="0"/>
                        </a:rPr>
                        <a:t>2.3 Méthanisation : Etude et sensibilisation puis déploiement de 6 unités de méthanisation collectives sur le territoire ou d'un méthaniseur territorial (25% du potentiel)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Paysage : En fonction de leur localisation, de leur gabarit, de leur coloris et de leur volume, les méthaniseurs pourraient s'avérer </a:t>
                      </a:r>
                      <a:r>
                        <a:rPr lang="fr-FR" sz="800" b="0" i="0" u="none" strike="noStrike" dirty="0" err="1">
                          <a:solidFill>
                            <a:srgbClr val="000000"/>
                          </a:solidFill>
                          <a:effectLst/>
                          <a:latin typeface="Calibri" panose="020F0502020204030204" pitchFamily="34" charset="0"/>
                        </a:rPr>
                        <a:t>impactants</a:t>
                      </a:r>
                      <a:r>
                        <a:rPr lang="fr-FR" sz="800" b="0" i="0" u="none" strike="noStrike" dirty="0">
                          <a:solidFill>
                            <a:srgbClr val="000000"/>
                          </a:solidFill>
                          <a:effectLst/>
                          <a:latin typeface="Calibri" panose="020F0502020204030204" pitchFamily="34" charset="0"/>
                        </a:rPr>
                        <a:t> pour le paysage.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dirty="0">
                          <a:solidFill>
                            <a:srgbClr val="000000"/>
                          </a:solidFill>
                          <a:effectLst/>
                          <a:latin typeface="Calibri" panose="020F0502020204030204" pitchFamily="34" charset="0"/>
                        </a:rPr>
                        <a:t>Paysage : Un point de vigilance est soulevé sur l'intégration paysagère des unités de méthanisation.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dirty="0">
                          <a:solidFill>
                            <a:srgbClr val="000000"/>
                          </a:solidFill>
                          <a:effectLst/>
                          <a:latin typeface="Calibri" panose="020F0502020204030204" pitchFamily="34" charset="0"/>
                        </a:rPr>
                        <a:t>Remarques mobilité : Un point de vigilance est à émettre sur la localisation de ces solutions, particulièrement si elles sont collectives/territoriales. Il s'agit de veiller à la limitation des besoins en transports pour alimenter les digesteurs.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090120"/>
                  </a:ext>
                </a:extLst>
              </a:tr>
            </a:tbl>
          </a:graphicData>
        </a:graphic>
      </p:graphicFrame>
      <p:sp>
        <p:nvSpPr>
          <p:cNvPr id="2" name="Espace réservé du numéro de diapositive 1"/>
          <p:cNvSpPr>
            <a:spLocks noGrp="1"/>
          </p:cNvSpPr>
          <p:nvPr>
            <p:ph type="sldNum" sz="quarter" idx="12"/>
          </p:nvPr>
        </p:nvSpPr>
        <p:spPr/>
        <p:txBody>
          <a:bodyPr/>
          <a:lstStyle/>
          <a:p>
            <a:fld id="{CA1D08C0-627D-48F0-9216-B0288674F6B7}" type="slidenum">
              <a:rPr lang="fr-FR" smtClean="0"/>
              <a:t>171</a:t>
            </a:fld>
            <a:endParaRPr lang="fr-F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75152"/>
            <a:ext cx="6136375"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dirty="0">
                <a:solidFill>
                  <a:srgbClr val="218BC7"/>
                </a:solidFill>
              </a:rPr>
              <a:t>I.2. Production d’énergie</a:t>
            </a:r>
          </a:p>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en-US" sz="1000" b="1" i="1" u="sng" dirty="0">
                <a:solidFill>
                  <a:srgbClr val="218BC7"/>
                </a:solidFill>
              </a:rPr>
              <a:t>Cadre paysager et naturel</a:t>
            </a:r>
            <a:endParaRPr lang="fr-FR" sz="1000" b="1" i="1" u="sng" dirty="0">
              <a:solidFill>
                <a:srgbClr val="218BC7"/>
              </a:solidFill>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dirty="0">
              <a:solidFill>
                <a:srgbClr val="218BC7"/>
              </a:solidFill>
              <a:latin typeface="Calibri Light"/>
            </a:endParaRPr>
          </a:p>
        </p:txBody>
      </p:sp>
      <p:sp>
        <p:nvSpPr>
          <p:cNvPr id="18"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Tree>
    <p:extLst>
      <p:ext uri="{BB962C8B-B14F-4D97-AF65-F5344CB8AC3E}">
        <p14:creationId xmlns:p14="http://schemas.microsoft.com/office/powerpoint/2010/main" val="40606073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172</a:t>
            </a:fld>
            <a:endParaRPr lang="fr-F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75152"/>
            <a:ext cx="6136375"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en-US" sz="1000" b="1" i="1" u="sng" dirty="0">
                <a:solidFill>
                  <a:srgbClr val="218BC7"/>
                </a:solidFill>
              </a:rPr>
              <a:t>Cadre paysager et naturel</a:t>
            </a:r>
            <a:endParaRPr lang="fr-FR" sz="1000" b="1" i="1" u="sng" dirty="0">
              <a:solidFill>
                <a:srgbClr val="218BC7"/>
              </a:solidFill>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dirty="0">
              <a:solidFill>
                <a:srgbClr val="218BC7"/>
              </a:solidFill>
              <a:latin typeface="Calibri Light"/>
            </a:endParaRPr>
          </a:p>
        </p:txBody>
      </p:sp>
      <p:sp>
        <p:nvSpPr>
          <p:cNvPr id="18"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graphicFrame>
        <p:nvGraphicFramePr>
          <p:cNvPr id="4" name="Tableau 3">
            <a:extLst>
              <a:ext uri="{FF2B5EF4-FFF2-40B4-BE49-F238E27FC236}">
                <a16:creationId xmlns:a16="http://schemas.microsoft.com/office/drawing/2014/main" id="{2AE393EC-BB42-4A62-966F-962E94DC3498}"/>
              </a:ext>
            </a:extLst>
          </p:cNvPr>
          <p:cNvGraphicFramePr>
            <a:graphicFrameLocks noGrp="1"/>
          </p:cNvGraphicFramePr>
          <p:nvPr>
            <p:extLst>
              <p:ext uri="{D42A27DB-BD31-4B8C-83A1-F6EECF244321}">
                <p14:modId xmlns:p14="http://schemas.microsoft.com/office/powerpoint/2010/main" val="2692868063"/>
              </p:ext>
            </p:extLst>
          </p:nvPr>
        </p:nvGraphicFramePr>
        <p:xfrm>
          <a:off x="552452" y="1845454"/>
          <a:ext cx="7886700" cy="3812395"/>
        </p:xfrm>
        <a:graphic>
          <a:graphicData uri="http://schemas.openxmlformats.org/drawingml/2006/table">
            <a:tbl>
              <a:tblPr/>
              <a:tblGrid>
                <a:gridCol w="3321133">
                  <a:extLst>
                    <a:ext uri="{9D8B030D-6E8A-4147-A177-3AD203B41FA5}">
                      <a16:colId xmlns:a16="http://schemas.microsoft.com/office/drawing/2014/main" val="4146944366"/>
                    </a:ext>
                  </a:extLst>
                </a:gridCol>
                <a:gridCol w="2528500">
                  <a:extLst>
                    <a:ext uri="{9D8B030D-6E8A-4147-A177-3AD203B41FA5}">
                      <a16:colId xmlns:a16="http://schemas.microsoft.com/office/drawing/2014/main" val="2689681558"/>
                    </a:ext>
                  </a:extLst>
                </a:gridCol>
                <a:gridCol w="2037067">
                  <a:extLst>
                    <a:ext uri="{9D8B030D-6E8A-4147-A177-3AD203B41FA5}">
                      <a16:colId xmlns:a16="http://schemas.microsoft.com/office/drawing/2014/main" val="912795378"/>
                    </a:ext>
                  </a:extLst>
                </a:gridCol>
              </a:tblGrid>
              <a:tr h="118895">
                <a:tc>
                  <a:txBody>
                    <a:bodyPr/>
                    <a:lstStyle/>
                    <a:p>
                      <a:pPr algn="l" fontAlgn="b"/>
                      <a:endParaRPr lang="fr-FR" sz="900" b="0" i="0" u="none" strike="noStrike">
                        <a:solidFill>
                          <a:srgbClr val="000000"/>
                        </a:solidFill>
                        <a:effectLst/>
                        <a:latin typeface="Calibri" panose="020F0502020204030204" pitchFamily="34" charset="0"/>
                      </a:endParaRPr>
                    </a:p>
                  </a:txBody>
                  <a:tcPr marL="5945" marR="5945" marT="594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fr-FR" sz="900" b="1" i="0" u="none" strike="noStrike">
                          <a:solidFill>
                            <a:srgbClr val="000000"/>
                          </a:solidFill>
                          <a:effectLst/>
                          <a:latin typeface="Calibri" panose="020F0502020204030204" pitchFamily="34" charset="0"/>
                        </a:rPr>
                        <a:t>CADRE PAYSAGER ET NATUREL (Paysage et biodiversité)</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4277009952"/>
                  </a:ext>
                </a:extLst>
              </a:tr>
              <a:tr h="118895">
                <a:tc>
                  <a:txBody>
                    <a:bodyPr/>
                    <a:lstStyle/>
                    <a:p>
                      <a:pPr algn="l" fontAlgn="b"/>
                      <a:endParaRPr lang="fr-FR" sz="900" b="0" i="0" u="none" strike="noStrike">
                        <a:solidFill>
                          <a:srgbClr val="000000"/>
                        </a:solidFill>
                        <a:effectLst/>
                        <a:latin typeface="Calibri" panose="020F0502020204030204" pitchFamily="34" charset="0"/>
                      </a:endParaRPr>
                    </a:p>
                  </a:txBody>
                  <a:tcPr marL="5945" marR="5945" marT="594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effectLst/>
                          <a:latin typeface="Calibri" panose="020F0502020204030204" pitchFamily="34" charset="0"/>
                        </a:rPr>
                        <a:t>Incidences notables prévisibles</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effectLst/>
                          <a:latin typeface="Calibri" panose="020F0502020204030204" pitchFamily="34" charset="0"/>
                        </a:rPr>
                        <a:t>Points de vigilance / Mesures préconisées</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769633"/>
                  </a:ext>
                </a:extLst>
              </a:tr>
              <a:tr h="118895">
                <a:tc>
                  <a:txBody>
                    <a:bodyPr/>
                    <a:lstStyle/>
                    <a:p>
                      <a:pPr algn="ctr" fontAlgn="ctr"/>
                      <a:r>
                        <a:rPr lang="fr-FR" sz="900" b="1" i="0" u="none" strike="noStrike">
                          <a:solidFill>
                            <a:srgbClr val="000000"/>
                          </a:solidFill>
                          <a:effectLst/>
                          <a:latin typeface="Calibri" panose="020F0502020204030204" pitchFamily="34" charset="0"/>
                        </a:rPr>
                        <a:t>ENERGIES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900" b="0" i="0" u="none" strike="noStrike">
                          <a:solidFill>
                            <a:srgbClr val="000000"/>
                          </a:solidFill>
                          <a:effectLst/>
                          <a:latin typeface="Calibri" panose="020F0502020204030204" pitchFamily="34" charset="0"/>
                        </a:rPr>
                        <a:t> </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900" b="0" i="0" u="none" strike="noStrike">
                          <a:solidFill>
                            <a:srgbClr val="000000"/>
                          </a:solidFill>
                          <a:effectLst/>
                          <a:latin typeface="Calibri" panose="020F0502020204030204" pitchFamily="34" charset="0"/>
                        </a:rPr>
                        <a:t> </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55749238"/>
                  </a:ext>
                </a:extLst>
              </a:tr>
              <a:tr h="118895">
                <a:tc gridSpan="3">
                  <a:txBody>
                    <a:bodyPr/>
                    <a:lstStyle/>
                    <a:p>
                      <a:pPr algn="ctr" fontAlgn="ctr"/>
                      <a:r>
                        <a:rPr lang="fr-FR" sz="900" b="1" i="0" u="none" strike="noStrike">
                          <a:solidFill>
                            <a:srgbClr val="000000"/>
                          </a:solidFill>
                          <a:effectLst/>
                          <a:latin typeface="Calibri" panose="020F0502020204030204" pitchFamily="34" charset="0"/>
                        </a:rPr>
                        <a:t>2. Production d'énergie : 57 % d'autonomie énergétique</a:t>
                      </a:r>
                    </a:p>
                  </a:txBody>
                  <a:tcPr marL="5945" marR="5945" marT="594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642198611"/>
                  </a:ext>
                </a:extLst>
              </a:tr>
              <a:tr h="594475">
                <a:tc>
                  <a:txBody>
                    <a:bodyPr/>
                    <a:lstStyle/>
                    <a:p>
                      <a:pPr algn="ctr" fontAlgn="ctr"/>
                      <a:r>
                        <a:rPr lang="fr-FR" sz="900" b="0" i="0" u="none" strike="noStrike" dirty="0">
                          <a:solidFill>
                            <a:srgbClr val="000000"/>
                          </a:solidFill>
                          <a:effectLst/>
                          <a:latin typeface="Calibri" panose="020F0502020204030204" pitchFamily="34" charset="0"/>
                        </a:rPr>
                        <a:t>2.4 Solaire thermique : Equipement de 30% des logements individuels et 50% des logements collectifs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Calibri" panose="020F0502020204030204" pitchFamily="34" charset="0"/>
                        </a:rPr>
                        <a:t>Paysage : impact en termes de perceptions de espaces habités, particulièrement à proximité de zones patrimoniales (covisibilités)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900" b="0" i="0" u="none" strike="noStrike">
                          <a:solidFill>
                            <a:srgbClr val="000000"/>
                          </a:solidFill>
                          <a:effectLst/>
                          <a:latin typeface="Calibri" panose="020F0502020204030204" pitchFamily="34" charset="0"/>
                        </a:rPr>
                        <a:t>Paysage : orientation des toitures doit rester "traditionnelle" + intégration paysagère de ces nouvelles installations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028980"/>
                  </a:ext>
                </a:extLst>
              </a:tr>
              <a:tr h="237790">
                <a:tc>
                  <a:txBody>
                    <a:bodyPr/>
                    <a:lstStyle/>
                    <a:p>
                      <a:pPr algn="ctr" fontAlgn="ctr"/>
                      <a:r>
                        <a:rPr lang="fr-FR" sz="900" b="0" i="0" u="none" strike="noStrike">
                          <a:solidFill>
                            <a:srgbClr val="000000"/>
                          </a:solidFill>
                          <a:effectLst/>
                          <a:latin typeface="Calibri" panose="020F0502020204030204" pitchFamily="34" charset="0"/>
                        </a:rPr>
                        <a:t>2.5 Energie fatale : développement de l’intégralité du potentiel en cohérence avec les actions des industriels  (soit 13 GWh)</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900" b="0" i="0" u="none" strike="noStrike">
                          <a:solidFill>
                            <a:srgbClr val="000000"/>
                          </a:solidFill>
                          <a:effectLst/>
                          <a:latin typeface="Calibri" panose="020F0502020204030204" pitchFamily="34" charset="0"/>
                        </a:rPr>
                        <a:t>Ce projet présente des incidences globalement très positives car il permet de diminuer les besoins de production en énergie du territoire au moyen d'aménagements durables.</a:t>
                      </a:r>
                    </a:p>
                  </a:txBody>
                  <a:tcPr marL="5945" marR="5945" marT="594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extLst>
                  <a:ext uri="{0D108BD9-81ED-4DB2-BD59-A6C34878D82A}">
                    <a16:rowId xmlns:a16="http://schemas.microsoft.com/office/drawing/2014/main" val="2683506000"/>
                  </a:ext>
                </a:extLst>
              </a:tr>
              <a:tr h="713370">
                <a:tc>
                  <a:txBody>
                    <a:bodyPr/>
                    <a:lstStyle/>
                    <a:p>
                      <a:pPr algn="ctr" fontAlgn="ctr"/>
                      <a:r>
                        <a:rPr lang="fr-FR" sz="900" b="0" i="0" u="none" strike="noStrike">
                          <a:solidFill>
                            <a:srgbClr val="000000"/>
                          </a:solidFill>
                          <a:effectLst/>
                          <a:latin typeface="Calibri" panose="020F0502020204030204" pitchFamily="34" charset="0"/>
                        </a:rPr>
                        <a:t>2.6 Géothermie/aérothermie : mobilisation de 50% du potentiel, mise en œuvre de PAC sur les logements existants chuaffés au fioul et au propane</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Calibri" panose="020F0502020204030204" pitchFamily="34" charset="0"/>
                        </a:rPr>
                        <a:t>TVB :Les installations de type puits canadiens perturbent la trame brune représentée en grande partie par la faune du sol. </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900" b="0" i="0" u="none" strike="noStrike">
                          <a:solidFill>
                            <a:srgbClr val="000000"/>
                          </a:solidFill>
                          <a:effectLst/>
                          <a:latin typeface="Calibri" panose="020F0502020204030204" pitchFamily="34" charset="0"/>
                        </a:rPr>
                        <a:t>TVB : Une vigilance certaine doit être gardée quant à la localisation de ces solutions : il s'agit principalement d'éviter les espaces écologiquement riches comme les réservoirs de biodiversité.</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788201"/>
                  </a:ext>
                </a:extLst>
              </a:tr>
              <a:tr h="1188950">
                <a:tc>
                  <a:txBody>
                    <a:bodyPr/>
                    <a:lstStyle/>
                    <a:p>
                      <a:pPr algn="ctr" fontAlgn="ctr"/>
                      <a:r>
                        <a:rPr lang="fr-FR" sz="900" b="0" i="0" u="none" strike="noStrike">
                          <a:solidFill>
                            <a:srgbClr val="000000"/>
                          </a:solidFill>
                          <a:effectLst/>
                          <a:latin typeface="Calibri" panose="020F0502020204030204" pitchFamily="34" charset="0"/>
                        </a:rPr>
                        <a:t>2.7 Biomasse : Exploitation de la ressource locale pour assurer une couverture de 40% des besoins en bois du territoire (sans prendre en compte de développement des chaudières à bois)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Calibri" panose="020F0502020204030204" pitchFamily="34" charset="0"/>
                        </a:rPr>
                        <a:t>TVB : Cet axe stratégique pourrait potentiellement mener à  une perte de diversité d'espèces forestières par une exploitation exclusive de certaines essences à haut rendement et à faible fréquence de coupe.</a:t>
                      </a:r>
                      <a:br>
                        <a:rPr lang="fr-FR" sz="900" b="0" i="0" u="none" strike="noStrike">
                          <a:solidFill>
                            <a:srgbClr val="000000"/>
                          </a:solidFill>
                          <a:effectLst/>
                          <a:latin typeface="Calibri" panose="020F0502020204030204" pitchFamily="34" charset="0"/>
                        </a:rPr>
                      </a:br>
                      <a:br>
                        <a:rPr lang="fr-FR" sz="900" b="0" i="0" u="none" strike="noStrike">
                          <a:solidFill>
                            <a:srgbClr val="000000"/>
                          </a:solidFill>
                          <a:effectLst/>
                          <a:latin typeface="Calibri" panose="020F0502020204030204" pitchFamily="34" charset="0"/>
                        </a:rPr>
                      </a:br>
                      <a:r>
                        <a:rPr lang="fr-FR" sz="900" b="0" i="0" u="none" strike="noStrike">
                          <a:solidFill>
                            <a:srgbClr val="000000"/>
                          </a:solidFill>
                          <a:effectLst/>
                          <a:latin typeface="Calibri" panose="020F0502020204030204" pitchFamily="34" charset="0"/>
                        </a:rPr>
                        <a:t>Cet objectif affiche malgré tout un impact positif car il soulève déjà  des point de vigilance concernant la création et l'exploitation de forêts durables.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900" b="0" i="0" u="none" strike="noStrike" dirty="0">
                          <a:solidFill>
                            <a:srgbClr val="000000"/>
                          </a:solidFill>
                          <a:effectLst/>
                          <a:latin typeface="Calibri" panose="020F0502020204030204" pitchFamily="34" charset="0"/>
                        </a:rPr>
                        <a:t>TVB : Une attention particulière doit être apportée sur la  localisation des exploitations de la ressource en bois, celles-ci doivent éviter les réservoirs de biodiversité identifiés.</a:t>
                      </a:r>
                      <a:br>
                        <a:rPr lang="fr-FR" sz="900" b="0" i="0" u="none" strike="noStrike" dirty="0">
                          <a:solidFill>
                            <a:srgbClr val="000000"/>
                          </a:solidFill>
                          <a:effectLst/>
                          <a:latin typeface="Calibri" panose="020F0502020204030204" pitchFamily="34" charset="0"/>
                        </a:rPr>
                      </a:br>
                      <a:r>
                        <a:rPr lang="fr-FR" sz="900" b="0" i="0" u="none" strike="noStrike" dirty="0">
                          <a:solidFill>
                            <a:srgbClr val="000000"/>
                          </a:solidFill>
                          <a:effectLst/>
                          <a:latin typeface="Calibri" panose="020F0502020204030204" pitchFamily="34" charset="0"/>
                        </a:rPr>
                        <a:t> </a:t>
                      </a:r>
                      <a:br>
                        <a:rPr lang="fr-FR" sz="900" b="0" i="0" u="none" strike="noStrike" dirty="0">
                          <a:solidFill>
                            <a:srgbClr val="000000"/>
                          </a:solidFill>
                          <a:effectLst/>
                          <a:latin typeface="Calibri" panose="020F0502020204030204" pitchFamily="34" charset="0"/>
                        </a:rPr>
                      </a:br>
                      <a:r>
                        <a:rPr lang="fr-FR" sz="900" b="0" i="0" u="none" strike="noStrike" dirty="0">
                          <a:solidFill>
                            <a:srgbClr val="000000"/>
                          </a:solidFill>
                          <a:effectLst/>
                          <a:latin typeface="Calibri" panose="020F0502020204030204" pitchFamily="34" charset="0"/>
                        </a:rPr>
                        <a:t>Un vision durable de la production d'énergie par la filière bois d'assurer une exploitation de la ressource sur le long terme et qui prenne en compte, au-delà de la disponibilité de la ressource, la diversité des espaces forestiers.</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820881"/>
                  </a:ext>
                </a:extLst>
              </a:tr>
            </a:tbl>
          </a:graphicData>
        </a:graphic>
      </p:graphicFrame>
    </p:spTree>
    <p:extLst>
      <p:ext uri="{BB962C8B-B14F-4D97-AF65-F5344CB8AC3E}">
        <p14:creationId xmlns:p14="http://schemas.microsoft.com/office/powerpoint/2010/main" val="20236992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173</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75152"/>
            <a:ext cx="6136375"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u="sng" dirty="0">
                <a:solidFill>
                  <a:srgbClr val="218BC7"/>
                </a:solidFill>
              </a:rPr>
              <a:t>Gestion des ressources</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u="sng" dirty="0">
              <a:solidFill>
                <a:srgbClr val="218BC7"/>
              </a:solidFill>
              <a:latin typeface="Calibri Light"/>
            </a:endParaRPr>
          </a:p>
        </p:txBody>
      </p:sp>
      <p:graphicFrame>
        <p:nvGraphicFramePr>
          <p:cNvPr id="3" name="Tableau 2">
            <a:extLst>
              <a:ext uri="{FF2B5EF4-FFF2-40B4-BE49-F238E27FC236}">
                <a16:creationId xmlns:a16="http://schemas.microsoft.com/office/drawing/2014/main" id="{EAFC29AA-F690-4DE6-8805-651D5CFCC153}"/>
              </a:ext>
            </a:extLst>
          </p:cNvPr>
          <p:cNvGraphicFramePr>
            <a:graphicFrameLocks noGrp="1"/>
          </p:cNvGraphicFramePr>
          <p:nvPr>
            <p:extLst>
              <p:ext uri="{D42A27DB-BD31-4B8C-83A1-F6EECF244321}">
                <p14:modId xmlns:p14="http://schemas.microsoft.com/office/powerpoint/2010/main" val="138338117"/>
              </p:ext>
            </p:extLst>
          </p:nvPr>
        </p:nvGraphicFramePr>
        <p:xfrm>
          <a:off x="549349" y="1200151"/>
          <a:ext cx="8404529" cy="5304297"/>
        </p:xfrm>
        <a:graphic>
          <a:graphicData uri="http://schemas.openxmlformats.org/drawingml/2006/table">
            <a:tbl>
              <a:tblPr/>
              <a:tblGrid>
                <a:gridCol w="2610558">
                  <a:extLst>
                    <a:ext uri="{9D8B030D-6E8A-4147-A177-3AD203B41FA5}">
                      <a16:colId xmlns:a16="http://schemas.microsoft.com/office/drawing/2014/main" val="1411830657"/>
                    </a:ext>
                  </a:extLst>
                </a:gridCol>
                <a:gridCol w="1500266">
                  <a:extLst>
                    <a:ext uri="{9D8B030D-6E8A-4147-A177-3AD203B41FA5}">
                      <a16:colId xmlns:a16="http://schemas.microsoft.com/office/drawing/2014/main" val="3094251325"/>
                    </a:ext>
                  </a:extLst>
                </a:gridCol>
                <a:gridCol w="3315694">
                  <a:extLst>
                    <a:ext uri="{9D8B030D-6E8A-4147-A177-3AD203B41FA5}">
                      <a16:colId xmlns:a16="http://schemas.microsoft.com/office/drawing/2014/main" val="1528373637"/>
                    </a:ext>
                  </a:extLst>
                </a:gridCol>
                <a:gridCol w="978011">
                  <a:extLst>
                    <a:ext uri="{9D8B030D-6E8A-4147-A177-3AD203B41FA5}">
                      <a16:colId xmlns:a16="http://schemas.microsoft.com/office/drawing/2014/main" val="449616625"/>
                    </a:ext>
                  </a:extLst>
                </a:gridCol>
              </a:tblGrid>
              <a:tr h="5001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b"/>
                      <a:r>
                        <a:rPr lang="fr-FR" sz="800" b="1" i="0" u="none" strike="noStrike">
                          <a:solidFill>
                            <a:srgbClr val="000000"/>
                          </a:solidFill>
                          <a:effectLst/>
                          <a:latin typeface="Calibri" panose="020F0502020204030204" pitchFamily="34" charset="0"/>
                        </a:rPr>
                        <a:t>GESTION DES RESSOURCES (Eau et déchets)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lnL w="6350" cap="flat" cmpd="sng" algn="ctr">
                      <a:solidFill>
                        <a:srgbClr val="000000"/>
                      </a:solidFill>
                      <a:prstDash val="solid"/>
                      <a:round/>
                      <a:headEnd type="none" w="med" len="med"/>
                      <a:tailEnd type="none" w="med" len="med"/>
                    </a:lnL>
                  </a:tcPr>
                </a:tc>
                <a:tc>
                  <a:txBody>
                    <a:bodyPr/>
                    <a:lstStyle/>
                    <a:p>
                      <a:pPr algn="ctr" fontAlgn="b"/>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597611"/>
                  </a:ext>
                </a:extLst>
              </a:tr>
              <a:tr h="5001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Incidences notables prévisibles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fr-FR" sz="800" b="1" i="0" u="none" strike="noStrike" dirty="0">
                          <a:solidFill>
                            <a:srgbClr val="000000"/>
                          </a:solidFill>
                          <a:effectLst/>
                          <a:latin typeface="Calibri" panose="020F0502020204030204" pitchFamily="34" charset="0"/>
                        </a:rPr>
                        <a:t>Points de vigilance / Mesures préconisées</a:t>
                      </a:r>
                      <a:endParaRPr lang="fr-FR" sz="800" dirty="0"/>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Remarques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766905"/>
                  </a:ext>
                </a:extLst>
              </a:tr>
              <a:tr h="50015">
                <a:tc gridSpan="3">
                  <a:txBody>
                    <a:bodyPr/>
                    <a:lstStyle/>
                    <a:p>
                      <a:pPr algn="ctr" fontAlgn="ctr"/>
                      <a:r>
                        <a:rPr lang="fr-FR" sz="800" b="1" i="0" u="none" strike="noStrike">
                          <a:solidFill>
                            <a:srgbClr val="000000"/>
                          </a:solidFill>
                          <a:effectLst/>
                          <a:latin typeface="Calibri" panose="020F0502020204030204" pitchFamily="34" charset="0"/>
                        </a:rPr>
                        <a:t>2. Production d'énergie : 57 % d'autonomie énergétique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3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901212"/>
                  </a:ext>
                </a:extLst>
              </a:tr>
              <a:tr h="440591">
                <a:tc>
                  <a:txBody>
                    <a:bodyPr/>
                    <a:lstStyle/>
                    <a:p>
                      <a:pPr algn="ctr" fontAlgn="ctr"/>
                      <a:r>
                        <a:rPr lang="fr-FR" sz="800" b="0" i="0" u="none" strike="noStrike" dirty="0">
                          <a:solidFill>
                            <a:srgbClr val="000000"/>
                          </a:solidFill>
                          <a:effectLst/>
                          <a:latin typeface="Calibri" panose="020F0502020204030204" pitchFamily="34" charset="0"/>
                        </a:rPr>
                        <a:t>2.1. Eolien : Implantation de 4 mats sur le territoire (50% du potentiel) à horizon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659669"/>
                  </a:ext>
                </a:extLst>
              </a:tr>
              <a:tr h="1065475">
                <a:tc>
                  <a:txBody>
                    <a:bodyPr/>
                    <a:lstStyle/>
                    <a:p>
                      <a:pPr algn="ctr" fontAlgn="ctr"/>
                      <a:r>
                        <a:rPr lang="fr-FR" sz="800" b="0" i="0" u="none" strike="noStrike">
                          <a:solidFill>
                            <a:srgbClr val="000000"/>
                          </a:solidFill>
                          <a:effectLst/>
                          <a:latin typeface="Calibri" panose="020F0502020204030204" pitchFamily="34" charset="0"/>
                        </a:rPr>
                        <a:t>2.2 Photovoltaïque : Etude et sensibilisation puis équipement de 15% des toitures de logements en développement diffus et 50% des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toitures industrielles, tertiaires et agricoles, mobilisation de 75% du potentiel au sol en ombrière et délaissés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 </a:t>
                      </a: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 </a:t>
                      </a: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5252759"/>
                  </a:ext>
                </a:extLst>
              </a:tr>
              <a:tr h="700215">
                <a:tc>
                  <a:txBody>
                    <a:bodyPr/>
                    <a:lstStyle/>
                    <a:p>
                      <a:pPr algn="ctr" fontAlgn="ctr"/>
                      <a:r>
                        <a:rPr lang="fr-FR" sz="800" b="0" i="0" u="none" strike="noStrike">
                          <a:solidFill>
                            <a:srgbClr val="000000"/>
                          </a:solidFill>
                          <a:effectLst/>
                          <a:latin typeface="Calibri" panose="020F0502020204030204" pitchFamily="34" charset="0"/>
                        </a:rPr>
                        <a:t>2.3 Méthanisation : Etude et sensibilisation puis déploiement de 6 unités de méthanisation collectives sur le territoire ou d'un méthaniseur territorial (25% du potentiel)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Déchets : La valorisation des déchets agricoles ou d'assainissement peut prendre des formes variées (effluents agricoles, boues d'épuration, déchets fermentescibles...).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dirty="0">
                          <a:solidFill>
                            <a:srgbClr val="000000"/>
                          </a:solidFill>
                          <a:effectLst/>
                          <a:latin typeface="Calibri" panose="020F0502020204030204" pitchFamily="34" charset="0"/>
                        </a:rPr>
                        <a:t>Déchets : Il s'agit de favoriser les synergies territoriales pour l'alimentation des digesteurs et pour la valorisation des résidus de la méthanisation, notamment par leur épandage sur les terres agricoles.</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 Il convient de définir d'avantage la répartition des différents  acteurs afin de s'assurer qu'aucun déficit d'effluents n'est à prévoir au regard du fonctionnement des méthaniseurs. Ce phénomène inciterait à la </a:t>
                      </a:r>
                      <a:r>
                        <a:rPr lang="fr-FR" sz="800" b="0" i="0" u="none" strike="noStrike" dirty="0" err="1">
                          <a:solidFill>
                            <a:srgbClr val="000000"/>
                          </a:solidFill>
                          <a:effectLst/>
                          <a:latin typeface="Calibri" panose="020F0502020204030204" pitchFamily="34" charset="0"/>
                        </a:rPr>
                        <a:t>spécilisation</a:t>
                      </a:r>
                      <a:r>
                        <a:rPr lang="fr-FR" sz="800" b="0" i="0" u="none" strike="noStrike" dirty="0">
                          <a:solidFill>
                            <a:srgbClr val="000000"/>
                          </a:solidFill>
                          <a:effectLst/>
                          <a:latin typeface="Calibri" panose="020F0502020204030204" pitchFamily="34" charset="0"/>
                        </a:rPr>
                        <a:t> de cultures qui se destineraient à la méthanisation, ce qui ne correspond pas au but recherché par le PCAET.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Remarques mobilité : Un point de vigilance est à émettre sur la localisation de ces solutions, particulièrement si elles sont collectives/territoriales. Il s'agit de veiller à la limitation des besoins en transports pour alimenter les digesteurs.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14566"/>
                  </a:ext>
                </a:extLst>
              </a:tr>
              <a:tr h="250077">
                <a:tc>
                  <a:txBody>
                    <a:bodyPr/>
                    <a:lstStyle/>
                    <a:p>
                      <a:pPr algn="ctr" fontAlgn="ctr"/>
                      <a:r>
                        <a:rPr lang="fr-FR" sz="800" b="0" i="0" u="none" strike="noStrike">
                          <a:solidFill>
                            <a:srgbClr val="000000"/>
                          </a:solidFill>
                          <a:effectLst/>
                          <a:latin typeface="Calibri" panose="020F0502020204030204" pitchFamily="34" charset="0"/>
                        </a:rPr>
                        <a:t>2.4 Solaire thermique : Equipement de 30% des logements individuels et 50% des logements collectifs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565876"/>
                  </a:ext>
                </a:extLst>
              </a:tr>
              <a:tr h="100031">
                <a:tc>
                  <a:txBody>
                    <a:bodyPr/>
                    <a:lstStyle/>
                    <a:p>
                      <a:pPr algn="ctr" fontAlgn="ctr"/>
                      <a:r>
                        <a:rPr lang="fr-FR" sz="800" b="0" i="0" u="none" strike="noStrike">
                          <a:solidFill>
                            <a:srgbClr val="000000"/>
                          </a:solidFill>
                          <a:effectLst/>
                          <a:latin typeface="Calibri" panose="020F0502020204030204" pitchFamily="34" charset="0"/>
                        </a:rPr>
                        <a:t>2.5 Energie fatale : développement de l’intégralité du potentiel en cohérence avec les actions des industriels  (soit 13 GWh)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800" b="0" i="0" u="none" strike="noStrike">
                          <a:solidFill>
                            <a:srgbClr val="000000"/>
                          </a:solidFill>
                          <a:effectLst/>
                          <a:latin typeface="Calibri" panose="020F0502020204030204" pitchFamily="34" charset="0"/>
                        </a:rPr>
                        <a:t>Ce projet présente des incidences globalement très positives car il permet de diminuer les besoins de production en énergie du territoire au moyen d'aménagements durables.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064388"/>
                  </a:ext>
                </a:extLst>
              </a:tr>
              <a:tr h="300092">
                <a:tc>
                  <a:txBody>
                    <a:bodyPr/>
                    <a:lstStyle/>
                    <a:p>
                      <a:pPr algn="ctr" fontAlgn="ctr"/>
                      <a:r>
                        <a:rPr lang="fr-FR" sz="800" b="0" i="0" u="none" strike="noStrike">
                          <a:solidFill>
                            <a:srgbClr val="000000"/>
                          </a:solidFill>
                          <a:effectLst/>
                          <a:latin typeface="Calibri" panose="020F0502020204030204" pitchFamily="34" charset="0"/>
                        </a:rPr>
                        <a:t>2.6 Géothermie/aérothermie : mobilisation de 50% du potentiel, mise en œuvre de PAC sur les logements existants chuaffés au fioul et au propane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Eau : La proximité des points de captage et des périmètres de protection de points de captage nécessite d'être évaluée pour chaque projet afin d'éviter l'introduction de polluants dans la ressource en eau.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r>
                        <a:rPr lang="fr-FR" sz="800" b="0" i="0" u="none" strike="noStrike" dirty="0">
                          <a:solidFill>
                            <a:srgbClr val="000000"/>
                          </a:solidFill>
                          <a:effectLst/>
                          <a:latin typeface="Calibri" panose="020F0502020204030204" pitchFamily="34" charset="0"/>
                        </a:rPr>
                        <a:t>Eau : Il s'agit de prendre compte l'extrême sensibilité des points de captage et des périmètres de protection de captage vis-à-vis des mouvements de sols.</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70600"/>
                  </a:ext>
                </a:extLst>
              </a:tr>
              <a:tr h="500154">
                <a:tc>
                  <a:txBody>
                    <a:bodyPr/>
                    <a:lstStyle/>
                    <a:p>
                      <a:pPr algn="ctr" fontAlgn="ctr"/>
                      <a:r>
                        <a:rPr lang="fr-FR" sz="800" b="0" i="0" u="none" strike="noStrike">
                          <a:solidFill>
                            <a:srgbClr val="000000"/>
                          </a:solidFill>
                          <a:effectLst/>
                          <a:latin typeface="Calibri" panose="020F0502020204030204" pitchFamily="34" charset="0"/>
                        </a:rPr>
                        <a:t>2.7 Biomasse : Exploitation de la ressource locale pour assurer une couverture de 40% des besoins en bois du territoire (sans prendre en compte de développement des chaudières à bois)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800" b="0" i="0" u="none" strike="noStrike" dirty="0">
                          <a:solidFill>
                            <a:srgbClr val="000000"/>
                          </a:solidFill>
                          <a:effectLst/>
                          <a:latin typeface="Calibri" panose="020F0502020204030204" pitchFamily="34" charset="0"/>
                        </a:rPr>
                        <a:t>Déchets : Il s'agit de créer un contexte favorable à l'organisation de la valorisation des déchets issus de la filière bois énergie. </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480624"/>
                  </a:ext>
                </a:extLst>
              </a:tr>
            </a:tbl>
          </a:graphicData>
        </a:graphic>
      </p:graphicFrame>
    </p:spTree>
    <p:extLst>
      <p:ext uri="{BB962C8B-B14F-4D97-AF65-F5344CB8AC3E}">
        <p14:creationId xmlns:p14="http://schemas.microsoft.com/office/powerpoint/2010/main" val="1788574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174</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139353"/>
            <a:ext cx="6136375"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u="sng" dirty="0">
                <a:solidFill>
                  <a:srgbClr val="218BC7"/>
                </a:solidFill>
              </a:rPr>
              <a:t>Risques et nuisances</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u="sng" dirty="0">
              <a:solidFill>
                <a:srgbClr val="218BC7"/>
              </a:solidFill>
              <a:latin typeface="Calibri Light"/>
            </a:endParaRPr>
          </a:p>
        </p:txBody>
      </p:sp>
      <p:graphicFrame>
        <p:nvGraphicFramePr>
          <p:cNvPr id="3" name="Tableau 2">
            <a:extLst>
              <a:ext uri="{FF2B5EF4-FFF2-40B4-BE49-F238E27FC236}">
                <a16:creationId xmlns:a16="http://schemas.microsoft.com/office/drawing/2014/main" id="{A39D3602-2E44-4484-A279-4725DA5312CB}"/>
              </a:ext>
            </a:extLst>
          </p:cNvPr>
          <p:cNvGraphicFramePr>
            <a:graphicFrameLocks noGrp="1"/>
          </p:cNvGraphicFramePr>
          <p:nvPr>
            <p:extLst>
              <p:ext uri="{D42A27DB-BD31-4B8C-83A1-F6EECF244321}">
                <p14:modId xmlns:p14="http://schemas.microsoft.com/office/powerpoint/2010/main" val="2015076261"/>
              </p:ext>
            </p:extLst>
          </p:nvPr>
        </p:nvGraphicFramePr>
        <p:xfrm>
          <a:off x="449292" y="1129828"/>
          <a:ext cx="8604643" cy="5386606"/>
        </p:xfrm>
        <a:graphic>
          <a:graphicData uri="http://schemas.openxmlformats.org/drawingml/2006/table">
            <a:tbl>
              <a:tblPr/>
              <a:tblGrid>
                <a:gridCol w="2874963">
                  <a:extLst>
                    <a:ext uri="{9D8B030D-6E8A-4147-A177-3AD203B41FA5}">
                      <a16:colId xmlns:a16="http://schemas.microsoft.com/office/drawing/2014/main" val="1376907036"/>
                    </a:ext>
                  </a:extLst>
                </a:gridCol>
                <a:gridCol w="1981200">
                  <a:extLst>
                    <a:ext uri="{9D8B030D-6E8A-4147-A177-3AD203B41FA5}">
                      <a16:colId xmlns:a16="http://schemas.microsoft.com/office/drawing/2014/main" val="1692808602"/>
                    </a:ext>
                  </a:extLst>
                </a:gridCol>
                <a:gridCol w="2579638">
                  <a:extLst>
                    <a:ext uri="{9D8B030D-6E8A-4147-A177-3AD203B41FA5}">
                      <a16:colId xmlns:a16="http://schemas.microsoft.com/office/drawing/2014/main" val="3434890596"/>
                    </a:ext>
                  </a:extLst>
                </a:gridCol>
                <a:gridCol w="1168842">
                  <a:extLst>
                    <a:ext uri="{9D8B030D-6E8A-4147-A177-3AD203B41FA5}">
                      <a16:colId xmlns:a16="http://schemas.microsoft.com/office/drawing/2014/main" val="377213643"/>
                    </a:ext>
                  </a:extLst>
                </a:gridCol>
              </a:tblGrid>
              <a:tr h="5001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a:r>
                        <a:rPr lang="fr-FR" sz="800" b="1" i="0" u="none" strike="noStrike">
                          <a:solidFill>
                            <a:srgbClr val="000000"/>
                          </a:solidFill>
                          <a:effectLst/>
                          <a:latin typeface="Calibri" panose="020F0502020204030204" pitchFamily="34" charset="0"/>
                        </a:rPr>
                        <a:t>BIEN ETRE ET SANTE DES HABITANTS (Risques et nuisances)</a:t>
                      </a:r>
                      <a:endParaRPr lang="fr-F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lnL w="6350" cap="flat" cmpd="sng" algn="ctr">
                      <a:solidFill>
                        <a:srgbClr val="000000"/>
                      </a:solidFill>
                      <a:prstDash val="solid"/>
                      <a:round/>
                      <a:headEnd type="none" w="med" len="med"/>
                      <a:tailEnd type="none" w="med" len="med"/>
                    </a:lnL>
                  </a:tcPr>
                </a:tc>
                <a:tc>
                  <a:txBody>
                    <a:bodyPr/>
                    <a:lstStyle/>
                    <a:p>
                      <a:pPr algn="ctr" fontAlgn="b"/>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855949"/>
                  </a:ext>
                </a:extLst>
              </a:tr>
              <a:tr h="5001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a:r>
                        <a:rPr lang="fr-FR" sz="800" b="1" i="0" u="none" strike="noStrike" dirty="0">
                          <a:solidFill>
                            <a:srgbClr val="000000"/>
                          </a:solidFill>
                          <a:effectLst/>
                          <a:latin typeface="Calibri" panose="020F0502020204030204" pitchFamily="34" charset="0"/>
                        </a:rPr>
                        <a:t>Incidences notables prévisibles</a:t>
                      </a:r>
                      <a:endParaRPr lang="fr-FR" dirty="0"/>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fr-FR" sz="800" b="1" i="0" u="none" strike="noStrike" dirty="0">
                          <a:solidFill>
                            <a:srgbClr val="000000"/>
                          </a:solidFill>
                          <a:effectLst/>
                          <a:latin typeface="Calibri" panose="020F0502020204030204" pitchFamily="34" charset="0"/>
                        </a:rPr>
                        <a:t>Points de vigilance / Mesures préconisées</a:t>
                      </a:r>
                      <a:endParaRPr lang="fr-FR" dirty="0"/>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Remarques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225436"/>
                  </a:ext>
                </a:extLst>
              </a:tr>
              <a:tr h="50015">
                <a:tc gridSpan="3">
                  <a:txBody>
                    <a:bodyPr/>
                    <a:lstStyle/>
                    <a:p>
                      <a:pPr algn="ctr" fontAlgn="ctr"/>
                      <a:r>
                        <a:rPr lang="fr-FR" sz="800" b="1" i="0" u="none" strike="noStrike">
                          <a:solidFill>
                            <a:srgbClr val="000000"/>
                          </a:solidFill>
                          <a:effectLst/>
                          <a:latin typeface="Calibri" panose="020F0502020204030204" pitchFamily="34" charset="0"/>
                        </a:rPr>
                        <a:t>2. Production d'énergie : 57 % d'autonomie énergétique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000123"/>
                  </a:ext>
                </a:extLst>
              </a:tr>
              <a:tr h="985303">
                <a:tc>
                  <a:txBody>
                    <a:bodyPr/>
                    <a:lstStyle/>
                    <a:p>
                      <a:pPr algn="ctr" fontAlgn="ctr"/>
                      <a:r>
                        <a:rPr lang="fr-FR" sz="800" b="0" i="0" u="none" strike="noStrike" dirty="0">
                          <a:solidFill>
                            <a:srgbClr val="000000"/>
                          </a:solidFill>
                          <a:effectLst/>
                          <a:latin typeface="Calibri" panose="020F0502020204030204" pitchFamily="34" charset="0"/>
                        </a:rPr>
                        <a:t>2.1. Eolien : Implantation de 4 mats sur le territoire (50% du potentiel) à horizon 2050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800" b="0" i="0" u="none" strike="noStrike" dirty="0">
                          <a:solidFill>
                            <a:srgbClr val="000000"/>
                          </a:solidFill>
                          <a:effectLst/>
                          <a:latin typeface="Calibri" panose="020F0502020204030204" pitchFamily="34" charset="0"/>
                        </a:rPr>
                        <a:t>Nuisances : Les éoliennes peuvent être source de nuisances importantes pour la population, en plus de créer un sentiment de confinement lié au phénomène de saturation visuelle (voir partie paysage).</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C6E0B4"/>
                    </a:solidFill>
                  </a:tcPr>
                </a:tc>
                <a:tc>
                  <a:txBody>
                    <a:bodyPr/>
                    <a:lstStyle/>
                    <a:p>
                      <a:r>
                        <a:rPr lang="fr-FR" sz="800" b="0" i="0" u="none" strike="noStrike" dirty="0">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NaTech) avec un fonctionnement altéré des installations</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382672"/>
                  </a:ext>
                </a:extLst>
              </a:tr>
              <a:tr h="975069">
                <a:tc>
                  <a:txBody>
                    <a:bodyPr/>
                    <a:lstStyle/>
                    <a:p>
                      <a:pPr algn="ctr" fontAlgn="ctr"/>
                      <a:r>
                        <a:rPr lang="fr-FR" sz="800" b="0" i="0" u="none" strike="noStrike" dirty="0">
                          <a:solidFill>
                            <a:srgbClr val="000000"/>
                          </a:solidFill>
                          <a:effectLst/>
                          <a:latin typeface="Calibri" panose="020F0502020204030204" pitchFamily="34" charset="0"/>
                        </a:rPr>
                        <a:t>2.2 Photovoltaïque : Etude et sensibilisation puis équipement de 15% des toitures de logements en développement diffus et 50% des</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toitures industrielles, tertiaires et agricoles, mobilisation de 75% du potentiel au sol en ombrière et délaissés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800" b="0" i="0" u="none" strike="noStrike">
                          <a:solidFill>
                            <a:srgbClr val="000000"/>
                          </a:solidFill>
                          <a:effectLst/>
                          <a:latin typeface="Calibri" panose="020F0502020204030204" pitchFamily="34" charset="0"/>
                        </a:rPr>
                        <a:t>Risques : Les parcs photovoltaïques devront être implantés prioritairement au niveau des délaissés, et particulièrement ceux assujettis à des pollutions (BASOL ou BASIAS), ce qui permettra de limiter la consommation d'espaces, car aucune autre  mobilisation de ces sites ne pourrait y être envisagée.</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r>
                        <a:rPr lang="fr-FR" sz="800" b="0" i="0" u="none" strike="noStrike">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NaTech) avec un fonctionnement altéré des installations</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773162"/>
                  </a:ext>
                </a:extLst>
              </a:tr>
              <a:tr h="700215">
                <a:tc>
                  <a:txBody>
                    <a:bodyPr/>
                    <a:lstStyle/>
                    <a:p>
                      <a:pPr algn="ctr" fontAlgn="ctr"/>
                      <a:r>
                        <a:rPr lang="fr-FR" sz="800" b="0" i="0" u="none" strike="noStrike">
                          <a:solidFill>
                            <a:srgbClr val="000000"/>
                          </a:solidFill>
                          <a:effectLst/>
                          <a:latin typeface="Calibri" panose="020F0502020204030204" pitchFamily="34" charset="0"/>
                        </a:rPr>
                        <a:t>2.3 Méthanisation : Etude et sensibilisation puis déploiement de 6 unités de méthanisation collectives sur le territoire ou d'un méthaniseur territorial (25% du potentiel)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800" b="0" i="0" u="none" strike="noStrike" dirty="0">
                          <a:solidFill>
                            <a:srgbClr val="000000"/>
                          </a:solidFill>
                          <a:effectLst/>
                          <a:latin typeface="Calibri" panose="020F0502020204030204" pitchFamily="34" charset="0"/>
                        </a:rPr>
                        <a:t>Nuisances : Les méthaniseurs peuvent être source de nuisances auditives et olfactives pour les populations vivant à proximité. En outre, l'augmentation du trafic de poids lourds desservant ces unités est également à prendre en compte.</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r>
                        <a:rPr lang="fr-FR" sz="800" b="0" i="0" u="none" strike="noStrike">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NaTech) avec un fonctionnement altéré des installations</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Remarques mobilité : Un point de vigilance est à émettre sur la localisation de ces solutions, particulièrement si elles sont collectives/territoriales. Il s'agit de veiller à la limitation des besoins en transports pour alimenter les digesteurs.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846342"/>
                  </a:ext>
                </a:extLst>
              </a:tr>
              <a:tr h="250077">
                <a:tc>
                  <a:txBody>
                    <a:bodyPr/>
                    <a:lstStyle/>
                    <a:p>
                      <a:pPr algn="ctr" fontAlgn="ctr"/>
                      <a:r>
                        <a:rPr lang="fr-FR" sz="800" b="0" i="0" u="none" strike="noStrike">
                          <a:solidFill>
                            <a:srgbClr val="000000"/>
                          </a:solidFill>
                          <a:effectLst/>
                          <a:latin typeface="Calibri" panose="020F0502020204030204" pitchFamily="34" charset="0"/>
                        </a:rPr>
                        <a:t>2.4 Solaire thermique : Equipement de 30% des logements individuels et 50% des logements collectifs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800" b="0" i="0" u="none" strike="noStrike">
                          <a:solidFill>
                            <a:srgbClr val="000000"/>
                          </a:solidFill>
                          <a:effectLst/>
                          <a:latin typeface="Calibri" panose="020F0502020204030204" pitchFamily="34" charset="0"/>
                        </a:rPr>
                        <a:t> - </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800" b="0" i="0" u="none" strike="noStrike" dirty="0">
                          <a:solidFill>
                            <a:srgbClr val="000000"/>
                          </a:solidFill>
                          <a:effectLst/>
                          <a:latin typeface="Calibri" panose="020F0502020204030204" pitchFamily="34" charset="0"/>
                        </a:rPr>
                        <a:t>Risques : vigilance sur la localisation des installations (zones de risques) pour ne pas créer un nouveau risque d'exposition des populations (risque NaTech) avec un fonctionnement altéré des installations</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767313"/>
                  </a:ext>
                </a:extLst>
              </a:tr>
              <a:tr h="100031">
                <a:tc>
                  <a:txBody>
                    <a:bodyPr/>
                    <a:lstStyle/>
                    <a:p>
                      <a:pPr algn="ctr" fontAlgn="ctr"/>
                      <a:r>
                        <a:rPr lang="fr-FR" sz="800" b="0" i="0" u="none" strike="noStrike">
                          <a:solidFill>
                            <a:srgbClr val="000000"/>
                          </a:solidFill>
                          <a:effectLst/>
                          <a:latin typeface="Calibri" panose="020F0502020204030204" pitchFamily="34" charset="0"/>
                        </a:rPr>
                        <a:t>2.5 Energie fatale : développement de l’intégralité du potentiel en cohérence avec les actions des industriels  (soit 13 GWh)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800" b="0" i="0" u="none" strike="noStrike">
                          <a:solidFill>
                            <a:srgbClr val="000000"/>
                          </a:solidFill>
                          <a:effectLst/>
                          <a:latin typeface="Calibri" panose="020F0502020204030204" pitchFamily="34" charset="0"/>
                        </a:rPr>
                        <a:t>Ce projet présente des incidences globalement très positives car il permet de diminuer les besoins de production en énergie du territoire au moyen d'aménagements durables.</a:t>
                      </a:r>
                      <a:endParaRPr lang="fr-F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201770"/>
                  </a:ext>
                </a:extLst>
              </a:tr>
              <a:tr h="300092">
                <a:tc>
                  <a:txBody>
                    <a:bodyPr/>
                    <a:lstStyle/>
                    <a:p>
                      <a:pPr algn="ctr" fontAlgn="ctr"/>
                      <a:r>
                        <a:rPr lang="fr-FR" sz="800" b="0" i="0" u="none" strike="noStrike">
                          <a:solidFill>
                            <a:srgbClr val="000000"/>
                          </a:solidFill>
                          <a:effectLst/>
                          <a:latin typeface="Calibri" panose="020F0502020204030204" pitchFamily="34" charset="0"/>
                        </a:rPr>
                        <a:t>2.6 Géothermie/aérothermie : mobilisation de 50% du potentiel, mise en œuvre de PAC sur les logements existants chuaffés au fioul et au propane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NaTech) avec un fonctionnement altéré des installations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201695"/>
                  </a:ext>
                </a:extLst>
              </a:tr>
              <a:tr h="500154">
                <a:tc>
                  <a:txBody>
                    <a:bodyPr/>
                    <a:lstStyle/>
                    <a:p>
                      <a:pPr algn="ctr" fontAlgn="ctr"/>
                      <a:r>
                        <a:rPr lang="fr-FR" sz="800" b="0" i="0" u="none" strike="noStrike" dirty="0">
                          <a:solidFill>
                            <a:srgbClr val="000000"/>
                          </a:solidFill>
                          <a:effectLst/>
                          <a:latin typeface="Calibri" panose="020F0502020204030204" pitchFamily="34" charset="0"/>
                        </a:rPr>
                        <a:t>2.7 Biomasse : Exploitation de la ressource locale pour assurer une couverture de 40% des besoins en bois du territoire (sans prendre en compte de développement des chaudières à bois)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791063"/>
                  </a:ext>
                </a:extLst>
              </a:tr>
            </a:tbl>
          </a:graphicData>
        </a:graphic>
      </p:graphicFrame>
    </p:spTree>
    <p:extLst>
      <p:ext uri="{BB962C8B-B14F-4D97-AF65-F5344CB8AC3E}">
        <p14:creationId xmlns:p14="http://schemas.microsoft.com/office/powerpoint/2010/main" val="30699766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175</a:t>
            </a:fld>
            <a:endParaRPr lang="fr-F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40581"/>
            <a:ext cx="4418943"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kern="0" dirty="0">
                <a:solidFill>
                  <a:srgbClr val="218BC7"/>
                </a:solidFill>
              </a:rPr>
              <a:t>II. Climat </a:t>
            </a:r>
          </a:p>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en-US" sz="1000" b="1" i="1" u="sng" kern="0" dirty="0">
                <a:solidFill>
                  <a:srgbClr val="218BC7"/>
                </a:solidFill>
              </a:rPr>
              <a:t>Cadre paysager et naturel</a:t>
            </a:r>
            <a:endParaRPr lang="fr-FR" sz="1000" b="1" i="1" u="sng" dirty="0">
              <a:solidFill>
                <a:srgbClr val="218BC7"/>
              </a:solidFill>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dirty="0">
              <a:solidFill>
                <a:srgbClr val="218BC7"/>
              </a:solidFill>
              <a:latin typeface="Calibri Light"/>
            </a:endParaRPr>
          </a:p>
        </p:txBody>
      </p:sp>
      <p:sp>
        <p:nvSpPr>
          <p:cNvPr id="14"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graphicFrame>
        <p:nvGraphicFramePr>
          <p:cNvPr id="3" name="Tableau 2">
            <a:extLst>
              <a:ext uri="{FF2B5EF4-FFF2-40B4-BE49-F238E27FC236}">
                <a16:creationId xmlns:a16="http://schemas.microsoft.com/office/drawing/2014/main" id="{D30E3A96-6875-40AB-AE64-C9A8BD87E1E3}"/>
              </a:ext>
            </a:extLst>
          </p:cNvPr>
          <p:cNvGraphicFramePr>
            <a:graphicFrameLocks noGrp="1"/>
          </p:cNvGraphicFramePr>
          <p:nvPr>
            <p:extLst>
              <p:ext uri="{D42A27DB-BD31-4B8C-83A1-F6EECF244321}">
                <p14:modId xmlns:p14="http://schemas.microsoft.com/office/powerpoint/2010/main" val="3510964460"/>
              </p:ext>
            </p:extLst>
          </p:nvPr>
        </p:nvGraphicFramePr>
        <p:xfrm>
          <a:off x="347798" y="1631021"/>
          <a:ext cx="8600802" cy="4829402"/>
        </p:xfrm>
        <a:graphic>
          <a:graphicData uri="http://schemas.openxmlformats.org/drawingml/2006/table">
            <a:tbl>
              <a:tblPr/>
              <a:tblGrid>
                <a:gridCol w="1689463">
                  <a:extLst>
                    <a:ext uri="{9D8B030D-6E8A-4147-A177-3AD203B41FA5}">
                      <a16:colId xmlns:a16="http://schemas.microsoft.com/office/drawing/2014/main" val="561385164"/>
                    </a:ext>
                  </a:extLst>
                </a:gridCol>
                <a:gridCol w="1722277">
                  <a:extLst>
                    <a:ext uri="{9D8B030D-6E8A-4147-A177-3AD203B41FA5}">
                      <a16:colId xmlns:a16="http://schemas.microsoft.com/office/drawing/2014/main" val="1903764606"/>
                    </a:ext>
                  </a:extLst>
                </a:gridCol>
                <a:gridCol w="332946">
                  <a:extLst>
                    <a:ext uri="{9D8B030D-6E8A-4147-A177-3AD203B41FA5}">
                      <a16:colId xmlns:a16="http://schemas.microsoft.com/office/drawing/2014/main" val="4127775037"/>
                    </a:ext>
                  </a:extLst>
                </a:gridCol>
                <a:gridCol w="2281645">
                  <a:extLst>
                    <a:ext uri="{9D8B030D-6E8A-4147-A177-3AD203B41FA5}">
                      <a16:colId xmlns:a16="http://schemas.microsoft.com/office/drawing/2014/main" val="2743251066"/>
                    </a:ext>
                  </a:extLst>
                </a:gridCol>
                <a:gridCol w="2574471">
                  <a:extLst>
                    <a:ext uri="{9D8B030D-6E8A-4147-A177-3AD203B41FA5}">
                      <a16:colId xmlns:a16="http://schemas.microsoft.com/office/drawing/2014/main" val="1655399144"/>
                    </a:ext>
                  </a:extLst>
                </a:gridCol>
              </a:tblGrid>
              <a:tr h="88442">
                <a:tc gridSpan="4">
                  <a:txBody>
                    <a:bodyPr/>
                    <a:lstStyle/>
                    <a:p>
                      <a:pPr algn="ctr" fontAlgn="ctr"/>
                      <a:r>
                        <a:rPr lang="fr-FR" sz="700" b="1" i="0" u="none" strike="noStrike">
                          <a:solidFill>
                            <a:srgbClr val="000000"/>
                          </a:solidFill>
                          <a:effectLst/>
                          <a:latin typeface="Calibri" panose="020F0502020204030204" pitchFamily="34" charset="0"/>
                        </a:rPr>
                        <a:t>CLIMAT</a:t>
                      </a:r>
                    </a:p>
                  </a:txBody>
                  <a:tcPr marL="4422" marR="4422" marT="442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4422" marR="4422" marT="442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573461"/>
                  </a:ext>
                </a:extLst>
              </a:tr>
              <a:tr h="176884">
                <a:tc gridSpan="4">
                  <a:txBody>
                    <a:bodyPr/>
                    <a:lstStyle/>
                    <a:p>
                      <a:pPr algn="ctr" fontAlgn="ctr"/>
                      <a:r>
                        <a:rPr lang="fr-FR" sz="700" b="1" i="0" u="none" strike="noStrike">
                          <a:solidFill>
                            <a:srgbClr val="000000"/>
                          </a:solidFill>
                          <a:effectLst/>
                          <a:latin typeface="Calibri" panose="020F0502020204030204" pitchFamily="34" charset="0"/>
                        </a:rPr>
                        <a:t>1. Objectif 2050 : réduction de 43% des émissions de GES par rapport à 2015, compensation de 55% des émissions résiduelles</a:t>
                      </a:r>
                    </a:p>
                  </a:txBody>
                  <a:tcPr marL="4422" marR="4422" marT="442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4422" marR="4422" marT="442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417883"/>
                  </a:ext>
                </a:extLst>
              </a:tr>
              <a:tr h="265325">
                <a:tc>
                  <a:txBody>
                    <a:bodyPr/>
                    <a:lstStyle/>
                    <a:p>
                      <a:pPr algn="ctr" fontAlgn="ctr"/>
                      <a:r>
                        <a:rPr lang="fr-FR" sz="700" b="0" i="0" u="none" strike="noStrike">
                          <a:solidFill>
                            <a:srgbClr val="000000"/>
                          </a:solidFill>
                          <a:effectLst/>
                          <a:latin typeface="Calibri" panose="020F0502020204030204" pitchFamily="34" charset="0"/>
                        </a:rPr>
                        <a:t>1.1 Energie : mise en oeuvre de l’ensemble des actions prévues en termes de réduction de la consommation d’énergie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700" b="0" i="0" u="none" strike="noStrike">
                          <a:solidFill>
                            <a:srgbClr val="000000"/>
                          </a:solidFill>
                          <a:effectLst/>
                          <a:latin typeface="Calibri" panose="020F0502020204030204" pitchFamily="34" charset="0"/>
                        </a:rPr>
                        <a:t>L'évaluation de cet objectif a déjà réalisée point par point dans les volets relatifs aux consommations énergétiques et à la production d'EnR.</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700" b="0" i="0" u="none" strike="noStrike">
                          <a:solidFill>
                            <a:srgbClr val="000000"/>
                          </a:solidFill>
                          <a:effectLst/>
                          <a:latin typeface="Calibri" panose="020F0502020204030204" pitchFamily="34" charset="0"/>
                        </a:rPr>
                        <a:t>L'évaluation de cet objectif a déjà réalisée point par point dans les volets relatifs aux consommations énergétiques et à la production d'EnR.</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065918"/>
                  </a:ext>
                </a:extLst>
              </a:tr>
              <a:tr h="517385">
                <a:tc>
                  <a:txBody>
                    <a:bodyPr/>
                    <a:lstStyle/>
                    <a:p>
                      <a:pPr algn="ctr" fontAlgn="ctr"/>
                      <a:r>
                        <a:rPr lang="fr-FR" sz="700" b="0" i="0" u="none" strike="noStrike">
                          <a:solidFill>
                            <a:srgbClr val="000000"/>
                          </a:solidFill>
                          <a:effectLst/>
                          <a:latin typeface="Calibri" panose="020F0502020204030204" pitchFamily="34" charset="0"/>
                        </a:rPr>
                        <a:t>1.2 Industrie : écologie industrielle et stratégie bas carbone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7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7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908261"/>
                  </a:ext>
                </a:extLst>
              </a:tr>
              <a:tr h="1415069">
                <a:tc>
                  <a:txBody>
                    <a:bodyPr/>
                    <a:lstStyle/>
                    <a:p>
                      <a:pPr algn="ctr" fontAlgn="ctr"/>
                      <a:r>
                        <a:rPr lang="fr-FR" sz="700" b="0" i="0" u="none" strike="noStrike" dirty="0">
                          <a:solidFill>
                            <a:srgbClr val="000000"/>
                          </a:solidFill>
                          <a:effectLst/>
                          <a:latin typeface="Calibri" panose="020F0502020204030204" pitchFamily="34" charset="0"/>
                        </a:rPr>
                        <a:t>1. 3 Agriculture :vers de nouvelles pratiques sur 80% des surfaces agricoles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TVB : Cet axe stratégique entraîne un impact positif pour la biodiversité pédologique par la limitation des labours.</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Les émissions de particules fines polluantes et les remontées de pollutions sont également réduites grâce à l'activité filtrante de la microfaune du sol.</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TVB : Cet axe stratégique entraîne un impact positif pour la biodiversité pédologique par la limitation des labours.</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Les émissions de particules fines polluantes et les remontées de pollutions sont également réduites grâce à l'activité filtrante de la microfaune du sol.</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700" b="0" i="0" u="none" strike="noStrike">
                          <a:solidFill>
                            <a:srgbClr val="000000"/>
                          </a:solidFill>
                          <a:effectLst/>
                          <a:latin typeface="Calibri" panose="020F0502020204030204" pitchFamily="34" charset="0"/>
                        </a:rPr>
                        <a:t>Paysage et Patrimoine, TVB : Il s'agit de  veiller à ne pas considérer que le besoin de réduction des émissions de GES dans l'agriculture, mais aussi son rôle en termes de production des paysages (préservation/restructuration/développement du réseau bocager, identitaire pour le territoire) et de fonctionnalité écologique.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Calibri" panose="020F0502020204030204" pitchFamily="34" charset="0"/>
                        </a:rPr>
                        <a:t>Le territoire pourrait potentiellement s'orienter vers le développement des Cultures Intermédiaires à Vocation Énergétique (CIVE).</a:t>
                      </a:r>
                      <a:br>
                        <a:rPr lang="fr-FR" sz="700" b="0" i="0" u="none" strike="noStrike">
                          <a:solidFill>
                            <a:srgbClr val="000000"/>
                          </a:solidFill>
                          <a:effectLst/>
                          <a:latin typeface="Calibri" panose="020F0502020204030204" pitchFamily="34" charset="0"/>
                        </a:rPr>
                      </a:b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Cette mesure pourrait également être accompagnée d'une volonté de préserver des bandes enherbées autour des cultures, et de favoriser une fauche tardive. Ces deux mesures seraient favorables à la fonctionnalité écologique des espaces agricoles et permettraient de lutter contre la prolifération des espèces invasives.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4190072"/>
                  </a:ext>
                </a:extLst>
              </a:tr>
              <a:tr h="344923">
                <a:tc>
                  <a:txBody>
                    <a:bodyPr/>
                    <a:lstStyle/>
                    <a:p>
                      <a:pPr algn="ctr" fontAlgn="ctr"/>
                      <a:r>
                        <a:rPr lang="fr-FR" sz="700" b="0" i="0" u="none" strike="noStrike">
                          <a:solidFill>
                            <a:srgbClr val="000000"/>
                          </a:solidFill>
                          <a:effectLst/>
                          <a:latin typeface="Calibri" panose="020F0502020204030204" pitchFamily="34" charset="0"/>
                        </a:rPr>
                        <a:t>1.4 Transport : Conversion de 100% du parc résiduel de véhciules en véhicules électriques ou bioGNV</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a:solidFill>
                            <a:srgbClr val="000000"/>
                          </a:solidFill>
                          <a:effectLst/>
                          <a:latin typeface="Calibri" panose="020F0502020204030204" pitchFamily="34" charset="0"/>
                        </a:rPr>
                        <a:t> -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fr-FR" sz="700" b="0" i="0" u="none" strike="noStrike">
                          <a:solidFill>
                            <a:srgbClr val="000000"/>
                          </a:solidFill>
                          <a:effectLst/>
                          <a:latin typeface="Calibri" panose="020F0502020204030204" pitchFamily="34" charset="0"/>
                        </a:rPr>
                        <a:t> -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700" b="0" i="0" u="none" strike="noStrike">
                          <a:solidFill>
                            <a:srgbClr val="000000"/>
                          </a:solidFill>
                          <a:effectLst/>
                          <a:latin typeface="Calibri" panose="020F0502020204030204" pitchFamily="34" charset="0"/>
                        </a:rPr>
                        <a:t> -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Calibri" panose="020F0502020204030204" pitchFamily="34" charset="0"/>
                        </a:rPr>
                        <a:t>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467794"/>
                  </a:ext>
                </a:extLst>
              </a:tr>
              <a:tr h="1149744">
                <a:tc>
                  <a:txBody>
                    <a:bodyPr/>
                    <a:lstStyle/>
                    <a:p>
                      <a:pPr algn="ctr" fontAlgn="ctr"/>
                      <a:r>
                        <a:rPr lang="fr-FR" sz="700" b="0" i="0" u="none" strike="noStrike">
                          <a:solidFill>
                            <a:srgbClr val="000000"/>
                          </a:solidFill>
                          <a:effectLst/>
                          <a:latin typeface="Calibri" panose="020F0502020204030204" pitchFamily="34" charset="0"/>
                        </a:rPr>
                        <a:t>1.5. Stockage carbone : nouvelles pratiques, expérimentation de l'agroforesterie et plantation généralisée de haies, compensation carbone volontaire, 1/3 des constructions neuves biosourcées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dirty="0">
                          <a:solidFill>
                            <a:srgbClr val="000000"/>
                          </a:solidFill>
                          <a:effectLst/>
                          <a:latin typeface="Calibri" panose="020F0502020204030204" pitchFamily="34" charset="0"/>
                        </a:rPr>
                        <a:t>TVB : Cet objectif présente  un impact particulièrement positif sur la TVB grâce à la </a:t>
                      </a:r>
                      <a:r>
                        <a:rPr lang="fr-FR" sz="700" b="0" i="0" u="none" strike="noStrike" dirty="0" err="1">
                          <a:solidFill>
                            <a:srgbClr val="000000"/>
                          </a:solidFill>
                          <a:effectLst/>
                          <a:latin typeface="Calibri" panose="020F0502020204030204" pitchFamily="34" charset="0"/>
                        </a:rPr>
                        <a:t>réduciton</a:t>
                      </a:r>
                      <a:r>
                        <a:rPr lang="fr-FR" sz="700" b="0" i="0" u="none" strike="noStrike" dirty="0">
                          <a:solidFill>
                            <a:srgbClr val="000000"/>
                          </a:solidFill>
                          <a:effectLst/>
                          <a:latin typeface="Calibri" panose="020F0502020204030204" pitchFamily="34" charset="0"/>
                        </a:rPr>
                        <a:t> des intrants, des labours, a préservation de bandes enherbées. Ces mesures participeront à un retour spontané de la </a:t>
                      </a:r>
                      <a:r>
                        <a:rPr lang="fr-FR" sz="700" b="0" i="0" u="none" strike="noStrike" dirty="0" err="1">
                          <a:solidFill>
                            <a:srgbClr val="000000"/>
                          </a:solidFill>
                          <a:effectLst/>
                          <a:latin typeface="Calibri" panose="020F0502020204030204" pitchFamily="34" charset="0"/>
                        </a:rPr>
                        <a:t>biodiversié</a:t>
                      </a:r>
                      <a:r>
                        <a:rPr lang="fr-FR" sz="700" b="0" i="0" u="none" strike="noStrike" dirty="0">
                          <a:solidFill>
                            <a:srgbClr val="000000"/>
                          </a:solidFill>
                          <a:effectLst/>
                          <a:latin typeface="Calibri" panose="020F0502020204030204" pitchFamily="34" charset="0"/>
                        </a:rPr>
                        <a:t> et au renforcement du réseau écologique.</a:t>
                      </a:r>
                      <a:br>
                        <a:rPr lang="fr-FR" sz="700" b="0" i="0" u="none" strike="noStrike" dirty="0">
                          <a:solidFill>
                            <a:srgbClr val="000000"/>
                          </a:solidFill>
                          <a:effectLst/>
                          <a:latin typeface="Calibri" panose="020F0502020204030204" pitchFamily="34" charset="0"/>
                        </a:rPr>
                      </a:br>
                      <a:r>
                        <a:rPr lang="fr-FR" sz="700" b="0" i="0" u="none" strike="noStrike" dirty="0">
                          <a:solidFill>
                            <a:srgbClr val="000000"/>
                          </a:solidFill>
                          <a:effectLst/>
                          <a:latin typeface="Calibri" panose="020F0502020204030204" pitchFamily="34" charset="0"/>
                        </a:rPr>
                        <a:t>Cet axe stratégique apporte également un effet bénéfique sur les milieux ouverts en limitant l'enfrichement des pâtures, par le retour d'une activité pastorale extensive, et assure ainsi la pérennité de milieux ouverts riches d'une diversité écologique spécifique.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700" b="0" i="0" u="none" strike="noStrike">
                          <a:solidFill>
                            <a:srgbClr val="000000"/>
                          </a:solidFill>
                          <a:effectLst/>
                          <a:latin typeface="Calibri" panose="020F0502020204030204" pitchFamily="34" charset="0"/>
                        </a:rPr>
                        <a:t>TVB : Cet objectif présente  un impact particulièrement positif sur la TVB grâce à la réduciton des intrants, des labours, a préservation de bandes enherbées. Ces mesures participeront à un retour spontané de la biodiversié et au renforcement du réseau écologique.</a:t>
                      </a:r>
                      <a:br>
                        <a:rPr lang="fr-FR" sz="700" b="0" i="0" u="none" strike="noStrike">
                          <a:solidFill>
                            <a:srgbClr val="000000"/>
                          </a:solidFill>
                          <a:effectLst/>
                          <a:latin typeface="Calibri" panose="020F0502020204030204" pitchFamily="34" charset="0"/>
                        </a:rPr>
                      </a:br>
                      <a:r>
                        <a:rPr lang="fr-FR" sz="700" b="0" i="0" u="none" strike="noStrike">
                          <a:solidFill>
                            <a:srgbClr val="000000"/>
                          </a:solidFill>
                          <a:effectLst/>
                          <a:latin typeface="Calibri" panose="020F0502020204030204" pitchFamily="34" charset="0"/>
                        </a:rPr>
                        <a:t>Cet axe stratégique apporte également un effet bénéfique sur les milieux ouverts en limitant l'enfrichement des pâtures, par le retour d'une activité pastorale extensive, et assure ainsi la pérennité de milieux ouverts riches d'une diversité écologique spécifique.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700" b="0" i="0" u="none" strike="noStrike">
                          <a:solidFill>
                            <a:srgbClr val="000000"/>
                          </a:solidFill>
                          <a:effectLst/>
                          <a:latin typeface="Calibri" panose="020F0502020204030204" pitchFamily="34" charset="0"/>
                        </a:rPr>
                        <a:t> -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Calibri" panose="020F0502020204030204" pitchFamily="34" charset="0"/>
                        </a:rPr>
                        <a:t>Cette mesure pourrait également être accompagnée d'une volonté de préserver des bandes enherbées autour des cultures, et de favoriser une fauche tardive. Ces deux mesures seraient favorables à la fonctionnalité écologique des espaces agricoles et permettraient de lutter contre la prolifération des espèces invasives.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063802"/>
                  </a:ext>
                </a:extLst>
              </a:tr>
              <a:tr h="203416">
                <a:tc gridSpan="4">
                  <a:txBody>
                    <a:bodyPr/>
                    <a:lstStyle/>
                    <a:p>
                      <a:pPr algn="ctr" fontAlgn="ctr"/>
                      <a:r>
                        <a:rPr lang="fr-FR" sz="700" b="1" i="0" u="none" strike="noStrike" dirty="0">
                          <a:solidFill>
                            <a:srgbClr val="000000"/>
                          </a:solidFill>
                          <a:effectLst/>
                          <a:latin typeface="Calibri" panose="020F0502020204030204" pitchFamily="34" charset="0"/>
                        </a:rPr>
                        <a:t>2. Emissions de polluants atmosphériques : atteindre les objectifs du PREPA</a:t>
                      </a:r>
                    </a:p>
                  </a:txBody>
                  <a:tcPr marL="4422" marR="4422" marT="442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4422" marR="4422" marT="442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273656"/>
                  </a:ext>
                </a:extLst>
              </a:tr>
              <a:tr h="190150">
                <a:tc gridSpan="2">
                  <a:txBody>
                    <a:bodyPr/>
                    <a:lstStyle/>
                    <a:p>
                      <a:pPr algn="l" fontAlgn="b"/>
                      <a:r>
                        <a:rPr lang="fr-FR" sz="700" b="0" i="0" u="none" strike="noStrike">
                          <a:solidFill>
                            <a:srgbClr val="000000"/>
                          </a:solidFill>
                          <a:effectLst/>
                          <a:latin typeface="Calibri" panose="020F0502020204030204" pitchFamily="34" charset="0"/>
                        </a:rPr>
                        <a:t> </a:t>
                      </a:r>
                    </a:p>
                  </a:txBody>
                  <a:tcPr marL="4422" marR="4422" marT="44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700" b="0" i="0" u="none" strike="noStrike">
                        <a:solidFill>
                          <a:srgbClr val="000000"/>
                        </a:solidFill>
                        <a:effectLst/>
                        <a:latin typeface="Calibri" panose="020F0502020204030204" pitchFamily="34" charset="0"/>
                      </a:endParaRPr>
                    </a:p>
                  </a:txBody>
                  <a:tcPr marL="4422" marR="4422" marT="44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a:solidFill>
                            <a:srgbClr val="000000"/>
                          </a:solidFill>
                          <a:effectLst/>
                          <a:latin typeface="Calibri" panose="020F0502020204030204" pitchFamily="34" charset="0"/>
                        </a:rPr>
                        <a:t>Par tradcution de la stratégie énergétique définie dans les précédents volets qui reprennent l'intégralité des postes d'émission de polluants atmosphériques, le territoire a le potentiel pour atteindre les objectifs du PREPA</a:t>
                      </a:r>
                    </a:p>
                  </a:txBody>
                  <a:tcPr marL="4422" marR="4422" marT="442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4422" marR="4422" marT="442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870345"/>
                  </a:ext>
                </a:extLst>
              </a:tr>
            </a:tbl>
          </a:graphicData>
        </a:graphic>
      </p:graphicFrame>
    </p:spTree>
    <p:extLst>
      <p:ext uri="{BB962C8B-B14F-4D97-AF65-F5344CB8AC3E}">
        <p14:creationId xmlns:p14="http://schemas.microsoft.com/office/powerpoint/2010/main" val="1444599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176</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40581"/>
            <a:ext cx="4418943"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u="sng" kern="0" dirty="0">
                <a:solidFill>
                  <a:srgbClr val="218BC7"/>
                </a:solidFill>
              </a:rPr>
              <a:t>Gestion des ressources </a:t>
            </a:r>
            <a:endParaRPr lang="fr-FR" sz="1000" b="1" i="1" u="sng" dirty="0">
              <a:solidFill>
                <a:srgbClr val="218BC7"/>
              </a:solidFill>
              <a:latin typeface="Calibri Light"/>
            </a:endParaRPr>
          </a:p>
        </p:txBody>
      </p:sp>
      <p:sp>
        <p:nvSpPr>
          <p:cNvPr id="14" name="Espace réservé du texte 3">
            <a:extLst>
              <a:ext uri="{FF2B5EF4-FFF2-40B4-BE49-F238E27FC236}">
                <a16:creationId xmlns:a16="http://schemas.microsoft.com/office/drawing/2014/main" id="{C5645B51-8BDF-4FEB-9B3D-5C5FD9499E88}"/>
              </a:ext>
            </a:extLst>
          </p:cNvPr>
          <p:cNvSpPr txBox="1">
            <a:spLocks/>
          </p:cNvSpPr>
          <p:nvPr/>
        </p:nvSpPr>
        <p:spPr>
          <a:xfrm>
            <a:off x="4720092" y="124058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3" name="Tableau 2">
            <a:extLst>
              <a:ext uri="{FF2B5EF4-FFF2-40B4-BE49-F238E27FC236}">
                <a16:creationId xmlns:a16="http://schemas.microsoft.com/office/drawing/2014/main" id="{0B5D5635-0C94-412E-A52C-F5131B96D309}"/>
              </a:ext>
            </a:extLst>
          </p:cNvPr>
          <p:cNvGraphicFramePr>
            <a:graphicFrameLocks noGrp="1"/>
          </p:cNvGraphicFramePr>
          <p:nvPr>
            <p:extLst>
              <p:ext uri="{D42A27DB-BD31-4B8C-83A1-F6EECF244321}">
                <p14:modId xmlns:p14="http://schemas.microsoft.com/office/powerpoint/2010/main" val="1346574719"/>
              </p:ext>
            </p:extLst>
          </p:nvPr>
        </p:nvGraphicFramePr>
        <p:xfrm>
          <a:off x="598054" y="1671451"/>
          <a:ext cx="8307120" cy="4687031"/>
        </p:xfrm>
        <a:graphic>
          <a:graphicData uri="http://schemas.openxmlformats.org/drawingml/2006/table">
            <a:tbl>
              <a:tblPr/>
              <a:tblGrid>
                <a:gridCol w="1335952">
                  <a:extLst>
                    <a:ext uri="{9D8B030D-6E8A-4147-A177-3AD203B41FA5}">
                      <a16:colId xmlns:a16="http://schemas.microsoft.com/office/drawing/2014/main" val="948048332"/>
                    </a:ext>
                  </a:extLst>
                </a:gridCol>
                <a:gridCol w="989542">
                  <a:extLst>
                    <a:ext uri="{9D8B030D-6E8A-4147-A177-3AD203B41FA5}">
                      <a16:colId xmlns:a16="http://schemas.microsoft.com/office/drawing/2014/main" val="3739209055"/>
                    </a:ext>
                  </a:extLst>
                </a:gridCol>
                <a:gridCol w="2220042">
                  <a:extLst>
                    <a:ext uri="{9D8B030D-6E8A-4147-A177-3AD203B41FA5}">
                      <a16:colId xmlns:a16="http://schemas.microsoft.com/office/drawing/2014/main" val="585503334"/>
                    </a:ext>
                  </a:extLst>
                </a:gridCol>
                <a:gridCol w="2141014">
                  <a:extLst>
                    <a:ext uri="{9D8B030D-6E8A-4147-A177-3AD203B41FA5}">
                      <a16:colId xmlns:a16="http://schemas.microsoft.com/office/drawing/2014/main" val="2511862581"/>
                    </a:ext>
                  </a:extLst>
                </a:gridCol>
                <a:gridCol w="1620570">
                  <a:extLst>
                    <a:ext uri="{9D8B030D-6E8A-4147-A177-3AD203B41FA5}">
                      <a16:colId xmlns:a16="http://schemas.microsoft.com/office/drawing/2014/main" val="2115807062"/>
                    </a:ext>
                  </a:extLst>
                </a:gridCol>
              </a:tblGrid>
              <a:tr h="83252">
                <a:tc gridSpan="2">
                  <a:txBody>
                    <a:bodyPr/>
                    <a:lstStyle/>
                    <a:p>
                      <a:pPr algn="l" fontAlgn="b"/>
                      <a:endParaRPr lang="fr-FR"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fr-F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b"/>
                      <a:r>
                        <a:rPr lang="fr-FR" sz="700" b="1" i="0" u="none" strike="noStrike">
                          <a:solidFill>
                            <a:srgbClr val="000000"/>
                          </a:solidFill>
                          <a:effectLst/>
                          <a:latin typeface="Calibri" panose="020F0502020204030204" pitchFamily="34" charset="0"/>
                        </a:rPr>
                        <a:t>GESTION DES RESSOURCES (Eau et déchets)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900916"/>
                  </a:ext>
                </a:extLst>
              </a:tr>
              <a:tr h="83252">
                <a:tc gridSpan="2">
                  <a:txBody>
                    <a:bodyPr/>
                    <a:lstStyle/>
                    <a:p>
                      <a:pPr algn="l" fontAlgn="b"/>
                      <a:endParaRPr lang="fr-FR"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fr-F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700" b="1" i="0" u="none" strike="noStrike">
                          <a:solidFill>
                            <a:srgbClr val="000000"/>
                          </a:solidFill>
                          <a:effectLst/>
                          <a:latin typeface="Calibri" panose="020F0502020204030204" pitchFamily="34" charset="0"/>
                        </a:rPr>
                        <a:t>Incidences notables prévisibles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700" b="1" i="0" u="none" strike="noStrike" dirty="0">
                          <a:solidFill>
                            <a:srgbClr val="000000"/>
                          </a:solidFill>
                          <a:effectLst/>
                          <a:latin typeface="Calibri" panose="020F0502020204030204" pitchFamily="34" charset="0"/>
                        </a:rPr>
                        <a:t>Points de vigilance / Mesures préconisées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Calibri" panose="020F0502020204030204" pitchFamily="34" charset="0"/>
                        </a:rPr>
                        <a:t>Remarques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6427289"/>
                  </a:ext>
                </a:extLst>
              </a:tr>
              <a:tr h="83252">
                <a:tc gridSpan="4">
                  <a:txBody>
                    <a:bodyPr/>
                    <a:lstStyle/>
                    <a:p>
                      <a:pPr algn="ctr" fontAlgn="ctr"/>
                      <a:r>
                        <a:rPr lang="fr-FR" sz="700" b="1" i="0" u="none" strike="noStrike">
                          <a:solidFill>
                            <a:srgbClr val="000000"/>
                          </a:solidFill>
                          <a:effectLst/>
                          <a:latin typeface="Calibri" panose="020F0502020204030204" pitchFamily="34" charset="0"/>
                        </a:rPr>
                        <a:t>CLIMAT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717637"/>
                  </a:ext>
                </a:extLst>
              </a:tr>
              <a:tr h="166503">
                <a:tc gridSpan="4">
                  <a:txBody>
                    <a:bodyPr/>
                    <a:lstStyle/>
                    <a:p>
                      <a:pPr algn="ctr" fontAlgn="ctr"/>
                      <a:r>
                        <a:rPr lang="fr-FR" sz="700" b="1" i="0" u="none" strike="noStrike">
                          <a:solidFill>
                            <a:srgbClr val="000000"/>
                          </a:solidFill>
                          <a:effectLst/>
                          <a:latin typeface="Calibri" panose="020F0502020204030204" pitchFamily="34" charset="0"/>
                        </a:rPr>
                        <a:t>1. Objectif 2050 : réduction de 43% des émissions de GES par rapport à 2015, compensation de 55% des émissions résiduelles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0129690"/>
                  </a:ext>
                </a:extLst>
              </a:tr>
              <a:tr h="136887">
                <a:tc>
                  <a:txBody>
                    <a:bodyPr/>
                    <a:lstStyle/>
                    <a:p>
                      <a:pPr algn="ctr" fontAlgn="ctr"/>
                      <a:r>
                        <a:rPr lang="fr-FR" sz="700" b="0" i="0" u="none" strike="noStrike">
                          <a:solidFill>
                            <a:srgbClr val="000000"/>
                          </a:solidFill>
                          <a:effectLst/>
                          <a:latin typeface="Calibri" panose="020F0502020204030204" pitchFamily="34" charset="0"/>
                        </a:rPr>
                        <a:t>1.1 Energie : mise en oeuvre de l’ensemble des actions prévues en termes de réduction de la consommation d’énergie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700" b="0" i="0" u="none" strike="noStrike" dirty="0">
                          <a:solidFill>
                            <a:srgbClr val="000000"/>
                          </a:solidFill>
                          <a:effectLst/>
                          <a:latin typeface="Calibri" panose="020F0502020204030204" pitchFamily="34" charset="0"/>
                        </a:rPr>
                        <a:t>L'évaluation de cet objectif a déjà réalisée point par point dans les volets relatifs aux consommations énergétiques et à la production d'EnR.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800" b="0" i="0" u="none" strike="noStrike">
                          <a:solidFill>
                            <a:srgbClr val="000000"/>
                          </a:solidFill>
                          <a:effectLst/>
                          <a:latin typeface="Calibri" panose="020F0502020204030204" pitchFamily="34" charset="0"/>
                        </a:rPr>
                        <a:t>L'évaluation de cet objectif a déjà réalisée point par point dans les volets relatifs aux consommations énergétiques et à la production d'EnR.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713967"/>
                  </a:ext>
                </a:extLst>
              </a:tr>
              <a:tr h="487022">
                <a:tc>
                  <a:txBody>
                    <a:bodyPr/>
                    <a:lstStyle/>
                    <a:p>
                      <a:pPr algn="ctr" fontAlgn="ctr"/>
                      <a:r>
                        <a:rPr lang="fr-FR" sz="700" b="0" i="0" u="none" strike="noStrike" dirty="0">
                          <a:solidFill>
                            <a:srgbClr val="000000"/>
                          </a:solidFill>
                          <a:effectLst/>
                          <a:latin typeface="Calibri" panose="020F0502020204030204" pitchFamily="34" charset="0"/>
                        </a:rPr>
                        <a:t>1.2 Industrie : écologie industrielle et stratégie bas carbone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700" b="0" i="0" u="none" strike="noStrike" dirty="0">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700" b="0" i="0" u="none" strike="noStrike" dirty="0">
                          <a:solidFill>
                            <a:srgbClr val="000000"/>
                          </a:solidFill>
                          <a:effectLst/>
                          <a:latin typeface="Calibri" panose="020F0502020204030204" pitchFamily="34" charset="0"/>
                        </a:rPr>
                      </a:br>
                      <a:r>
                        <a:rPr lang="fr-FR" sz="700" b="0" i="0" u="none" strike="noStrike" dirty="0">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700" b="0" i="0" u="none" strike="noStrike" dirty="0">
                          <a:solidFill>
                            <a:srgbClr val="000000"/>
                          </a:solidFill>
                          <a:effectLst/>
                          <a:latin typeface="Calibri" panose="020F0502020204030204" pitchFamily="34" charset="0"/>
                        </a:rPr>
                      </a:br>
                      <a:r>
                        <a:rPr lang="fr-FR" sz="700" b="0" i="0" u="none" strike="noStrike" dirty="0">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8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647963"/>
                  </a:ext>
                </a:extLst>
              </a:tr>
              <a:tr h="962225">
                <a:tc>
                  <a:txBody>
                    <a:bodyPr/>
                    <a:lstStyle/>
                    <a:p>
                      <a:pPr algn="ctr" fontAlgn="ctr"/>
                      <a:r>
                        <a:rPr lang="fr-FR" sz="700" b="0" i="0" u="none" strike="noStrike" dirty="0">
                          <a:solidFill>
                            <a:srgbClr val="000000"/>
                          </a:solidFill>
                          <a:effectLst/>
                          <a:latin typeface="Calibri" panose="020F0502020204030204" pitchFamily="34" charset="0"/>
                        </a:rPr>
                        <a:t>1. 3 Agriculture :vers de nouvelles pratiques sur 80% des surfaces agricoles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dirty="0">
                          <a:solidFill>
                            <a:srgbClr val="000000"/>
                          </a:solidFill>
                          <a:effectLst/>
                          <a:latin typeface="Calibri" panose="020F0502020204030204" pitchFamily="34" charset="0"/>
                        </a:rPr>
                        <a:t>Eau : La réduction des apports azotés est pertinente sur un territoire qui pourrait, dans le contexte du changement climatique, devenir sensible à la pollution des eaux aux nitrates. Cette mesure diminuerait les risques d'eutrophisation aggravés par les apports azotés.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800" b="0" i="0" u="none" strike="noStrike">
                          <a:solidFill>
                            <a:srgbClr val="000000"/>
                          </a:solidFill>
                          <a:effectLst/>
                          <a:latin typeface="Calibri" panose="020F0502020204030204" pitchFamily="34" charset="0"/>
                        </a:rPr>
                        <a:t>Eau : La réduction des apports azotés est pertinente sur un territoire qui pourrait, dans le contexte du changement climatique, devenir sensible à la pollution des eaux aux nitrates. Cette mesure diminuerait les risques d'eutrophisation aggravés par les apports azotés.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700" b="0" i="0" u="none" strike="noStrike">
                          <a:solidFill>
                            <a:srgbClr val="000000"/>
                          </a:solidFill>
                          <a:effectLst/>
                          <a:latin typeface="Calibri" panose="020F0502020204030204" pitchFamily="34" charset="0"/>
                        </a:rPr>
                        <a:t>Eau : Il s'agit de veiller à ne pas considérer que le besoin de réduction des émissions de GES dans l'agriculture, mais aussi son rôle en termes de préservation des éléments retenant naturellement les eaux dans le sol, notamment le réseau bocager.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Calibri" panose="020F0502020204030204" pitchFamily="34" charset="0"/>
                        </a:rPr>
                        <a:t>Le territoire pourrait potentiellement s'orienter vers le développement des Cultures Intermédiaires à Vocation Énergétique (CIVE).</a:t>
                      </a:r>
                      <a:br>
                        <a:rPr lang="fr-FR" sz="700" b="0" i="0" u="none" strike="noStrike" dirty="0">
                          <a:solidFill>
                            <a:srgbClr val="000000"/>
                          </a:solidFill>
                          <a:effectLst/>
                          <a:latin typeface="Calibri" panose="020F0502020204030204" pitchFamily="34" charset="0"/>
                        </a:rPr>
                      </a:br>
                      <a:br>
                        <a:rPr lang="fr-FR" sz="700" b="0" i="0" u="none" strike="noStrike" dirty="0">
                          <a:solidFill>
                            <a:srgbClr val="000000"/>
                          </a:solidFill>
                          <a:effectLst/>
                          <a:latin typeface="Calibri" panose="020F0502020204030204" pitchFamily="34" charset="0"/>
                        </a:rPr>
                      </a:br>
                      <a:r>
                        <a:rPr lang="fr-FR" sz="700" b="0" i="0" u="none" strike="noStrike" dirty="0">
                          <a:solidFill>
                            <a:srgbClr val="000000"/>
                          </a:solidFill>
                          <a:effectLst/>
                          <a:latin typeface="Calibri" panose="020F0502020204030204" pitchFamily="34" charset="0"/>
                        </a:rPr>
                        <a:t>Cette mesure pourrait également être accompagnée d'une volonté de préserver des bandes enherbées autour des cultures, et de favoriser une fauche tardive. Ces deux mesures seraient favorables à la fonctionnalité écologique des espaces agricoles et permettraient de lutter contre la prolifération des espèces invasives.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6968560"/>
                  </a:ext>
                </a:extLst>
              </a:tr>
              <a:tr h="595249">
                <a:tc>
                  <a:txBody>
                    <a:bodyPr/>
                    <a:lstStyle/>
                    <a:p>
                      <a:pPr algn="ctr" fontAlgn="ctr"/>
                      <a:r>
                        <a:rPr lang="fr-FR" sz="700" b="0" i="0" u="none" strike="noStrike">
                          <a:solidFill>
                            <a:srgbClr val="000000"/>
                          </a:solidFill>
                          <a:effectLst/>
                          <a:latin typeface="Calibri" panose="020F0502020204030204" pitchFamily="34" charset="0"/>
                        </a:rPr>
                        <a:t>1.4 Transport : Conversion de 100% du parc résiduel de véhciules en véhicules électriques ou bioGNV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d'EnR locales (électricité et biogaz) pour alimenter ces nouveaux véhicules.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pPr algn="ctr" fontAlgn="ctr"/>
                      <a:r>
                        <a:rPr lang="fr-FR" sz="800" b="0" i="0" u="none" strike="noStrike">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d'EnR locales (électricité et biogaz) pour alimenter ces nouveaux véhicules.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700" b="0" i="0" u="none" strike="noStrike">
                          <a:solidFill>
                            <a:srgbClr val="000000"/>
                          </a:solidFill>
                          <a:effectLst/>
                          <a:latin typeface="Calibri" panose="020F0502020204030204" pitchFamily="34" charset="0"/>
                        </a:rPr>
                        <a:t>Déchets : Une attention particulière doit être portée sur le recyclage du parc automobile existant. Celui-ci doit être réalisé à l'échelle locale dans l'optique de ne pas consommer une quantité d'énergie grise contre-indicative avec les objectifs du PCAET.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6510833"/>
                  </a:ext>
                </a:extLst>
              </a:tr>
              <a:tr h="840841">
                <a:tc>
                  <a:txBody>
                    <a:bodyPr/>
                    <a:lstStyle/>
                    <a:p>
                      <a:pPr algn="ctr" fontAlgn="ctr"/>
                      <a:r>
                        <a:rPr lang="fr-FR" sz="700" b="0" i="0" u="none" strike="noStrike">
                          <a:solidFill>
                            <a:srgbClr val="000000"/>
                          </a:solidFill>
                          <a:effectLst/>
                          <a:latin typeface="Calibri" panose="020F0502020204030204" pitchFamily="34" charset="0"/>
                        </a:rPr>
                        <a:t>1.5. Stockage carbone : nouvelles pratiques, expérimentation de l'agroforesterie et plantation généralisée de haies, compensation carbone volontaire, 1/3 des constructions neuves biosourcées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dirty="0">
                          <a:solidFill>
                            <a:srgbClr val="000000"/>
                          </a:solidFill>
                          <a:effectLst/>
                          <a:latin typeface="Calibri" panose="020F0502020204030204" pitchFamily="34" charset="0"/>
                        </a:rPr>
                        <a:t>Eau : En promouvant une rationalisation des consommations d'eau, et une réduction de l'utilisation d'intrants, cet objectif contribue à réduire la vulnérabilité des cours d'eau face aux pollutions aux nitrates, sur un territoire vulnérable à ce risque.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ctr" fontAlgn="ctr"/>
                      <a:r>
                        <a:rPr lang="fr-FR" sz="800" b="0" i="0" u="none" strike="noStrike">
                          <a:solidFill>
                            <a:srgbClr val="000000"/>
                          </a:solidFill>
                          <a:effectLst/>
                          <a:latin typeface="Calibri" panose="020F0502020204030204" pitchFamily="34" charset="0"/>
                        </a:rPr>
                        <a:t>Eau : En promouvant une rationalisation des consommations d'eau, et une réduction de l'utilisation d'intrants, cet objectif contribue à réduire la vulnérabilité des cours d'eau face aux pollutions aux nitrates, sur un territoire vulnérable à ce risque.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7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Calibri" panose="020F0502020204030204" pitchFamily="34" charset="0"/>
                        </a:rPr>
                        <a:t>Cette mesure pourrait également être accompagnée d'une volonté de préserver des bandes enherbées autour des cultures, et de favoriser une fauche tardive. Ces deux mesures seraient favorables à la fonctionnalité écologique des espaces agricoles et permettraient de lutter contre la prolifération des espèces invasives.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192180"/>
                  </a:ext>
                </a:extLst>
              </a:tr>
              <a:tr h="191479">
                <a:tc gridSpan="4">
                  <a:txBody>
                    <a:bodyPr/>
                    <a:lstStyle/>
                    <a:p>
                      <a:pPr algn="ctr" fontAlgn="ctr"/>
                      <a:r>
                        <a:rPr lang="fr-FR" sz="700" b="1" i="0" u="none" strike="noStrike">
                          <a:solidFill>
                            <a:srgbClr val="000000"/>
                          </a:solidFill>
                          <a:effectLst/>
                          <a:latin typeface="Calibri" panose="020F0502020204030204" pitchFamily="34" charset="0"/>
                        </a:rPr>
                        <a:t>2. Emissions de polluants atmosphériques : atteindre les objectifs du PREPA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fontAlgn="ctr"/>
                      <a:r>
                        <a:rPr lang="fr-FR" sz="7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896953"/>
                  </a:ext>
                </a:extLst>
              </a:tr>
              <a:tr h="178991">
                <a:tc gridSpan="2">
                  <a:txBody>
                    <a:bodyPr/>
                    <a:lstStyle/>
                    <a:p>
                      <a:pPr algn="l" fontAlgn="b"/>
                      <a:r>
                        <a:rPr lang="fr-FR"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r-FR" sz="700" b="0" i="0" u="none" strike="noStrike" dirty="0">
                          <a:solidFill>
                            <a:srgbClr val="000000"/>
                          </a:solidFill>
                          <a:effectLst/>
                          <a:latin typeface="Calibri" panose="020F0502020204030204" pitchFamily="34" charset="0"/>
                        </a:rPr>
                        <a:t>Par traduction de la stratégie énergétique définie dans les précédents volets qui reprennent l'intégralité des postes d'émission de polluants atmosphériques, le territoire a le potentiel pour atteindre les objectifs du PREPA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715469"/>
                  </a:ext>
                </a:extLst>
              </a:tr>
            </a:tbl>
          </a:graphicData>
        </a:graphic>
      </p:graphicFrame>
    </p:spTree>
    <p:extLst>
      <p:ext uri="{BB962C8B-B14F-4D97-AF65-F5344CB8AC3E}">
        <p14:creationId xmlns:p14="http://schemas.microsoft.com/office/powerpoint/2010/main" val="10995267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177</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40581"/>
            <a:ext cx="4418943" cy="39044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en-US" sz="1000" b="1" i="1" u="sng" kern="0" dirty="0" err="1">
                <a:solidFill>
                  <a:srgbClr val="218BC7"/>
                </a:solidFill>
              </a:rPr>
              <a:t>Risques</a:t>
            </a:r>
            <a:r>
              <a:rPr lang="en-US" sz="1000" b="1" i="1" u="sng" kern="0" dirty="0">
                <a:solidFill>
                  <a:srgbClr val="218BC7"/>
                </a:solidFill>
              </a:rPr>
              <a:t> et nuisances</a:t>
            </a:r>
            <a:endParaRPr lang="fr-FR" sz="1000" b="1" i="1" u="sng" dirty="0">
              <a:solidFill>
                <a:srgbClr val="218BC7"/>
              </a:solidFill>
              <a:latin typeface="Calibri Light"/>
            </a:endParaRPr>
          </a:p>
        </p:txBody>
      </p:sp>
      <p:sp>
        <p:nvSpPr>
          <p:cNvPr id="14" name="Espace réservé du texte 3">
            <a:extLst>
              <a:ext uri="{FF2B5EF4-FFF2-40B4-BE49-F238E27FC236}">
                <a16:creationId xmlns:a16="http://schemas.microsoft.com/office/drawing/2014/main" id="{C5645B51-8BDF-4FEB-9B3D-5C5FD9499E88}"/>
              </a:ext>
            </a:extLst>
          </p:cNvPr>
          <p:cNvSpPr txBox="1">
            <a:spLocks/>
          </p:cNvSpPr>
          <p:nvPr/>
        </p:nvSpPr>
        <p:spPr>
          <a:xfrm>
            <a:off x="4720092" y="124058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3" name="Tableau 2">
            <a:extLst>
              <a:ext uri="{FF2B5EF4-FFF2-40B4-BE49-F238E27FC236}">
                <a16:creationId xmlns:a16="http://schemas.microsoft.com/office/drawing/2014/main" id="{CC951981-6B8F-40A2-9099-56D34A9C688B}"/>
              </a:ext>
            </a:extLst>
          </p:cNvPr>
          <p:cNvGraphicFramePr>
            <a:graphicFrameLocks noGrp="1"/>
          </p:cNvGraphicFramePr>
          <p:nvPr>
            <p:extLst>
              <p:ext uri="{D42A27DB-BD31-4B8C-83A1-F6EECF244321}">
                <p14:modId xmlns:p14="http://schemas.microsoft.com/office/powerpoint/2010/main" val="3915089319"/>
              </p:ext>
            </p:extLst>
          </p:nvPr>
        </p:nvGraphicFramePr>
        <p:xfrm>
          <a:off x="359229" y="1227198"/>
          <a:ext cx="8593987" cy="5234129"/>
        </p:xfrm>
        <a:graphic>
          <a:graphicData uri="http://schemas.openxmlformats.org/drawingml/2006/table">
            <a:tbl>
              <a:tblPr/>
              <a:tblGrid>
                <a:gridCol w="1996507">
                  <a:extLst>
                    <a:ext uri="{9D8B030D-6E8A-4147-A177-3AD203B41FA5}">
                      <a16:colId xmlns:a16="http://schemas.microsoft.com/office/drawing/2014/main" val="1643260229"/>
                    </a:ext>
                  </a:extLst>
                </a:gridCol>
                <a:gridCol w="278898">
                  <a:extLst>
                    <a:ext uri="{9D8B030D-6E8A-4147-A177-3AD203B41FA5}">
                      <a16:colId xmlns:a16="http://schemas.microsoft.com/office/drawing/2014/main" val="1098677336"/>
                    </a:ext>
                  </a:extLst>
                </a:gridCol>
                <a:gridCol w="3161914">
                  <a:extLst>
                    <a:ext uri="{9D8B030D-6E8A-4147-A177-3AD203B41FA5}">
                      <a16:colId xmlns:a16="http://schemas.microsoft.com/office/drawing/2014/main" val="7522644"/>
                    </a:ext>
                  </a:extLst>
                </a:gridCol>
                <a:gridCol w="1049572">
                  <a:extLst>
                    <a:ext uri="{9D8B030D-6E8A-4147-A177-3AD203B41FA5}">
                      <a16:colId xmlns:a16="http://schemas.microsoft.com/office/drawing/2014/main" val="4056879420"/>
                    </a:ext>
                  </a:extLst>
                </a:gridCol>
                <a:gridCol w="2107096">
                  <a:extLst>
                    <a:ext uri="{9D8B030D-6E8A-4147-A177-3AD203B41FA5}">
                      <a16:colId xmlns:a16="http://schemas.microsoft.com/office/drawing/2014/main" val="1519927322"/>
                    </a:ext>
                  </a:extLst>
                </a:gridCol>
              </a:tblGrid>
              <a:tr h="71474">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3">
                  <a:txBody>
                    <a:bodyPr/>
                    <a:lstStyle/>
                    <a:p>
                      <a:pPr algn="ctr" fontAlgn="b"/>
                      <a:r>
                        <a:rPr lang="fr-FR" sz="800" b="1" i="0" u="none" strike="noStrike">
                          <a:solidFill>
                            <a:srgbClr val="000000"/>
                          </a:solidFill>
                          <a:effectLst/>
                          <a:latin typeface="Calibri" panose="020F0502020204030204" pitchFamily="34" charset="0"/>
                        </a:rPr>
                        <a:t>BIEN ETRE ET SANTE DES HABITANTS (Risques et nuisances)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pPr algn="ctr" fontAlgn="b"/>
                      <a:endParaRPr lang="fr-FR"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672179"/>
                  </a:ext>
                </a:extLst>
              </a:tr>
              <a:tr h="71474">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ctr" fontAlgn="b"/>
                      <a:r>
                        <a:rPr lang="fr-FR" sz="800" b="1" i="0" u="none" strike="noStrike">
                          <a:solidFill>
                            <a:srgbClr val="000000"/>
                          </a:solidFill>
                          <a:effectLst/>
                          <a:latin typeface="Calibri" panose="020F0502020204030204" pitchFamily="34" charset="0"/>
                        </a:rPr>
                        <a:t>Incidences notables prévisibles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rgbClr val="000000"/>
                          </a:solidFill>
                          <a:effectLst/>
                          <a:latin typeface="Calibri" panose="020F0502020204030204" pitchFamily="34" charset="0"/>
                        </a:rPr>
                        <a:t>Points de vigilance / Mesures préconisées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Calibri" panose="020F0502020204030204" pitchFamily="34" charset="0"/>
                        </a:rPr>
                        <a:t>Remarques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4468681"/>
                  </a:ext>
                </a:extLst>
              </a:tr>
              <a:tr h="71474">
                <a:tc gridSpan="4">
                  <a:txBody>
                    <a:bodyPr/>
                    <a:lstStyle/>
                    <a:p>
                      <a:pPr algn="ctr" fontAlgn="ctr"/>
                      <a:r>
                        <a:rPr lang="fr-FR" sz="800" b="1" i="0" u="none" strike="noStrike">
                          <a:solidFill>
                            <a:srgbClr val="000000"/>
                          </a:solidFill>
                          <a:effectLst/>
                          <a:latin typeface="Calibri" panose="020F0502020204030204" pitchFamily="34" charset="0"/>
                        </a:rPr>
                        <a:t>CLIMAT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fr-FR"/>
                    </a:p>
                  </a:txBody>
                  <a:tcPr/>
                </a:tc>
                <a:tc hMerge="1">
                  <a:txBody>
                    <a:bodyPr/>
                    <a:lstStyle/>
                    <a:p>
                      <a:endParaRPr lang="fr-FR"/>
                    </a:p>
                  </a:txBody>
                  <a:tcPr/>
                </a:tc>
                <a:tc hMerge="1">
                  <a:txBody>
                    <a:bodyPr/>
                    <a:lstStyle/>
                    <a:p>
                      <a:pPr algn="ctr" fontAlgn="ctr"/>
                      <a:endParaRPr lang="fr-FR" sz="800" b="1"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826030"/>
                  </a:ext>
                </a:extLst>
              </a:tr>
              <a:tr h="142948">
                <a:tc gridSpan="4">
                  <a:txBody>
                    <a:bodyPr/>
                    <a:lstStyle/>
                    <a:p>
                      <a:pPr algn="ctr" fontAlgn="ctr"/>
                      <a:r>
                        <a:rPr lang="fr-FR" sz="800" b="1" i="0" u="none" strike="noStrike" dirty="0">
                          <a:solidFill>
                            <a:srgbClr val="000000"/>
                          </a:solidFill>
                          <a:effectLst/>
                          <a:latin typeface="Calibri" panose="020F0502020204030204" pitchFamily="34" charset="0"/>
                        </a:rPr>
                        <a:t>1. Objectif 2050 : réduction de 43% des émissions de GES par rapport à 2015, compensation de 55% des émissions résiduelles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pPr algn="ctr" fontAlgn="ctr"/>
                      <a:endParaRPr lang="fr-FR" sz="800" b="1"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965913"/>
                  </a:ext>
                </a:extLst>
              </a:tr>
              <a:tr h="214422">
                <a:tc gridSpan="2">
                  <a:txBody>
                    <a:bodyPr/>
                    <a:lstStyle/>
                    <a:p>
                      <a:pPr algn="ctr" fontAlgn="ctr"/>
                      <a:r>
                        <a:rPr lang="fr-FR" sz="800" b="0" i="0" u="none" strike="noStrike">
                          <a:solidFill>
                            <a:srgbClr val="000000"/>
                          </a:solidFill>
                          <a:effectLst/>
                          <a:latin typeface="Calibri" panose="020F0502020204030204" pitchFamily="34" charset="0"/>
                        </a:rPr>
                        <a:t>1.1 Energie : mise en oeuvre de l’ensemble des actions prévues en termes de réduction de la consommation d’énergie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fr-FR" sz="800" b="0" i="0" u="none" strike="noStrike">
                          <a:solidFill>
                            <a:srgbClr val="000000"/>
                          </a:solidFill>
                          <a:effectLst/>
                          <a:latin typeface="Calibri" panose="020F0502020204030204" pitchFamily="34" charset="0"/>
                        </a:rPr>
                        <a:t>L'évaluation de cet objectif a déjà réalisée point par point dans les volets relatifs aux consommations énergétiques et à la production d'EnR.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r>
                        <a:rPr lang="fr-FR" sz="800" b="0" i="0" u="none" strike="noStrike">
                          <a:solidFill>
                            <a:srgbClr val="000000"/>
                          </a:solidFill>
                          <a:effectLst/>
                          <a:latin typeface="Calibri" panose="020F0502020204030204" pitchFamily="34" charset="0"/>
                        </a:rPr>
                        <a:t>L'évaluation de cet objectif a déjà réalisée point par point dans les volets relatifs aux consommations énergétiques et à la production d'EnR.</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612905"/>
                  </a:ext>
                </a:extLst>
              </a:tr>
              <a:tr h="503177">
                <a:tc gridSpan="2">
                  <a:txBody>
                    <a:bodyPr/>
                    <a:lstStyle/>
                    <a:p>
                      <a:pPr algn="ctr" fontAlgn="ctr"/>
                      <a:r>
                        <a:rPr lang="fr-FR" sz="800" b="0" i="0" u="none" strike="noStrike">
                          <a:solidFill>
                            <a:srgbClr val="000000"/>
                          </a:solidFill>
                          <a:effectLst/>
                          <a:latin typeface="Calibri" panose="020F0502020204030204" pitchFamily="34" charset="0"/>
                        </a:rPr>
                        <a:t>1.2 Industrie : écologie industrielle et stratégie bas carbone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fr-FR" sz="8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r>
                        <a:rPr lang="fr-FR" sz="800" b="0" i="0" u="none" strike="noStrike">
                          <a:solidFill>
                            <a:srgbClr val="000000"/>
                          </a:solidFill>
                          <a:effectLst/>
                          <a:latin typeface="Calibri" panose="020F0502020204030204" pitchFamily="34" charset="0"/>
                        </a:rPr>
                        <a:t>Cet objectif présente globalement une incidence positive sur l'environnement car il prolonge les ambitions de réduction de l'impact environnemental des activités industrielles et incite au développement de synergies industrielles.</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Bénéfices économiques, sociaux et environnementaux retomberont sur entreprises, par le biais d'une meilleure compétitivité, mais aussi sur la collectivité, en augmentant son attractivité.</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La collectivité pourrait en outre envisager de rejoindre le réseau SYNAPSE (réseau national des acteurs de l'écologie industrielle).</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931765"/>
                  </a:ext>
                </a:extLst>
              </a:tr>
              <a:tr h="1143584">
                <a:tc gridSpan="2">
                  <a:txBody>
                    <a:bodyPr/>
                    <a:lstStyle/>
                    <a:p>
                      <a:pPr algn="ctr" fontAlgn="ctr"/>
                      <a:r>
                        <a:rPr lang="fr-FR" sz="800" b="0" i="0" u="none" strike="noStrike">
                          <a:solidFill>
                            <a:srgbClr val="000000"/>
                          </a:solidFill>
                          <a:effectLst/>
                          <a:latin typeface="Calibri" panose="020F0502020204030204" pitchFamily="34" charset="0"/>
                        </a:rPr>
                        <a:t>1. 3 Agriculture :vers de nouvelles pratiques sur 80% des surfaces agricoles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Le territoire pourrait potentiellement s'orienter vers le développement des Cultures Intermédiaires à Vocation Énergétique (CIVE).</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Cette mesure pourrait également être accompagnée d'une volonté de préserver des bandes enherbées autour des cultures, et de favoriser une fauche tardive. Ces deux mesures seraient favorables à la fonctionnalité écologique des espaces agricoles et permettraient de lutter contre la prolifération des espèces invasives.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434304"/>
                  </a:ext>
                </a:extLst>
              </a:tr>
              <a:tr h="643266">
                <a:tc gridSpan="2">
                  <a:txBody>
                    <a:bodyPr/>
                    <a:lstStyle/>
                    <a:p>
                      <a:pPr algn="ctr" fontAlgn="ctr"/>
                      <a:r>
                        <a:rPr lang="fr-FR" sz="800" b="0" i="0" u="none" strike="noStrike">
                          <a:solidFill>
                            <a:srgbClr val="000000"/>
                          </a:solidFill>
                          <a:effectLst/>
                          <a:latin typeface="Calibri" panose="020F0502020204030204" pitchFamily="34" charset="0"/>
                        </a:rPr>
                        <a:t>1.4 Transport : Conversion de 100% du parc résiduel de véhciules en véhicules électriques ou bioGNV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fr-FR" sz="800" b="0" i="0" u="none" strike="noStrike">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d'EnR locales (électricité et biogaz) pour alimenter ces nouveaux véhicules.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d'EnR locales (électricité et biogaz) pour alimenter ces nouveaux véhicules.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800" b="0" i="0" u="none" strike="noStrike">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206804"/>
                  </a:ext>
                </a:extLst>
              </a:tr>
              <a:tr h="869765">
                <a:tc gridSpan="2">
                  <a:txBody>
                    <a:bodyPr/>
                    <a:lstStyle/>
                    <a:p>
                      <a:pPr algn="ctr" fontAlgn="ctr"/>
                      <a:r>
                        <a:rPr lang="fr-FR" sz="800" b="0" i="0" u="none" strike="noStrike">
                          <a:solidFill>
                            <a:srgbClr val="000000"/>
                          </a:solidFill>
                          <a:effectLst/>
                          <a:latin typeface="Calibri" panose="020F0502020204030204" pitchFamily="34" charset="0"/>
                        </a:rPr>
                        <a:t>1.5. Stockage carbone : nouvelles pratiques, expérimentation de l'agroforesterie et plantation généralisée de haies, compensation carbone volontaire, 1/3 des constructions neuves biosourcées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dirty="0">
                          <a:solidFill>
                            <a:srgbClr val="000000"/>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Calibri" panose="020F0502020204030204" pitchFamily="34" charset="0"/>
                        </a:rPr>
                        <a:t>Cette mesure pourrait également être accompagnée d'une volonté de préserver des bandes enherbées autour des cultures, et de favoriser une fauche tardive. Ces deux mesures seraient favorables à la fonctionnalité écologique des espaces agricoles et permettraient de lutter contre la prolifération des espèces invasives.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487939"/>
                  </a:ext>
                </a:extLst>
              </a:tr>
              <a:tr h="164390">
                <a:tc gridSpan="4">
                  <a:txBody>
                    <a:bodyPr/>
                    <a:lstStyle/>
                    <a:p>
                      <a:pPr algn="ctr" fontAlgn="ctr"/>
                      <a:r>
                        <a:rPr lang="fr-FR" sz="800" b="1" i="0" u="none" strike="noStrike">
                          <a:solidFill>
                            <a:srgbClr val="000000"/>
                          </a:solidFill>
                          <a:effectLst/>
                          <a:latin typeface="Calibri" panose="020F0502020204030204" pitchFamily="34" charset="0"/>
                        </a:rPr>
                        <a:t>2. Emissions de polluants atmosphériques : atteindre les objectifs du PREPA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pPr algn="ctr" fontAlgn="ctr"/>
                      <a:endParaRPr lang="fr-FR" sz="800" b="1"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048339"/>
                  </a:ext>
                </a:extLst>
              </a:tr>
              <a:tr h="188691">
                <a:tc>
                  <a:txBody>
                    <a:bodyPr/>
                    <a:lstStyle/>
                    <a:p>
                      <a:pPr algn="l" fontAlgn="b"/>
                      <a:r>
                        <a:rPr lang="fr-FR"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800" b="0" i="0" u="none" strike="noStrike" dirty="0">
                          <a:solidFill>
                            <a:srgbClr val="000000"/>
                          </a:solidFill>
                          <a:effectLst/>
                          <a:latin typeface="Calibri" panose="020F0502020204030204" pitchFamily="34" charset="0"/>
                        </a:rPr>
                        <a:t>Par traduction de la stratégie énergétique définie dans les précédents volets qui reprennent l'intégralité des postes d'émission de polluants atmosphériques, le territoire a le potentiel pour atteindre les objectifs du PREPA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hMerge="1">
                  <a:txBody>
                    <a:bodyPr/>
                    <a:lstStyle/>
                    <a:p>
                      <a:pPr algn="ctr" fontAlgn="ctr"/>
                      <a:endParaRPr lang="fr-FR" sz="800" b="0" i="0" u="none" strike="noStrike">
                        <a:solidFill>
                          <a:srgbClr val="000000"/>
                        </a:solidFill>
                        <a:effectLst/>
                        <a:latin typeface="Calibri" panose="020F0502020204030204" pitchFamily="34" charset="0"/>
                      </a:endParaRP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755115"/>
                  </a:ext>
                </a:extLst>
              </a:tr>
            </a:tbl>
          </a:graphicData>
        </a:graphic>
      </p:graphicFrame>
    </p:spTree>
    <p:extLst>
      <p:ext uri="{BB962C8B-B14F-4D97-AF65-F5344CB8AC3E}">
        <p14:creationId xmlns:p14="http://schemas.microsoft.com/office/powerpoint/2010/main" val="40453202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178</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Évaluation Environnementale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229256" y="1240581"/>
            <a:ext cx="4418943" cy="155590"/>
          </a:xfrm>
          <a:prstGeom prst="rect">
            <a:avLst/>
          </a:prstGeom>
          <a:noFill/>
          <a:ln cap="flat">
            <a:noFill/>
          </a:ln>
        </p:spPr>
        <p:txBody>
          <a:bodyPr vert="horz" wrap="square" lIns="0" tIns="0" rIns="0" bIns="0" anchor="t" anchorCtr="0" compatLnSpc="1">
            <a:no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dirty="0">
                <a:solidFill>
                  <a:srgbClr val="218BC7"/>
                </a:solidFill>
              </a:rPr>
              <a:t>III. Synthèse des </a:t>
            </a:r>
          </a:p>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000" b="1" i="1" dirty="0">
                <a:solidFill>
                  <a:srgbClr val="218BC7"/>
                </a:solidFill>
              </a:rPr>
              <a:t>enjeux environnementaux</a:t>
            </a:r>
            <a:endParaRPr lang="fr-FR" sz="1000" b="1" i="1" dirty="0">
              <a:solidFill>
                <a:srgbClr val="218BC7"/>
              </a:solidFill>
              <a:latin typeface="Calibri Light"/>
            </a:endParaRPr>
          </a:p>
        </p:txBody>
      </p:sp>
      <p:graphicFrame>
        <p:nvGraphicFramePr>
          <p:cNvPr id="3" name="Tableau 2"/>
          <p:cNvGraphicFramePr>
            <a:graphicFrameLocks noGrp="1"/>
          </p:cNvGraphicFramePr>
          <p:nvPr/>
        </p:nvGraphicFramePr>
        <p:xfrm>
          <a:off x="239713" y="-49574450"/>
          <a:ext cx="5414999" cy="4351337"/>
        </p:xfrm>
        <a:graphic>
          <a:graphicData uri="http://schemas.openxmlformats.org/drawingml/2006/table">
            <a:tbl>
              <a:tblPr>
                <a:tableStyleId>{5C22544A-7EE6-4342-B048-85BDC9FD1C3A}</a:tableStyleId>
              </a:tblPr>
              <a:tblGrid>
                <a:gridCol w="3468623">
                  <a:extLst>
                    <a:ext uri="{9D8B030D-6E8A-4147-A177-3AD203B41FA5}">
                      <a16:colId xmlns:a16="http://schemas.microsoft.com/office/drawing/2014/main" val="20000"/>
                    </a:ext>
                  </a:extLst>
                </a:gridCol>
                <a:gridCol w="648792">
                  <a:extLst>
                    <a:ext uri="{9D8B030D-6E8A-4147-A177-3AD203B41FA5}">
                      <a16:colId xmlns:a16="http://schemas.microsoft.com/office/drawing/2014/main" val="20001"/>
                    </a:ext>
                  </a:extLst>
                </a:gridCol>
                <a:gridCol w="648792">
                  <a:extLst>
                    <a:ext uri="{9D8B030D-6E8A-4147-A177-3AD203B41FA5}">
                      <a16:colId xmlns:a16="http://schemas.microsoft.com/office/drawing/2014/main" val="20002"/>
                    </a:ext>
                  </a:extLst>
                </a:gridCol>
                <a:gridCol w="648792">
                  <a:extLst>
                    <a:ext uri="{9D8B030D-6E8A-4147-A177-3AD203B41FA5}">
                      <a16:colId xmlns:a16="http://schemas.microsoft.com/office/drawing/2014/main" val="20003"/>
                    </a:ext>
                  </a:extLst>
                </a:gridCol>
              </a:tblGrid>
              <a:tr h="126126">
                <a:tc gridSpan="4">
                  <a:txBody>
                    <a:bodyPr/>
                    <a:lstStyle/>
                    <a:p>
                      <a:pPr algn="ctr" fontAlgn="ctr"/>
                      <a:r>
                        <a:rPr lang="fr-FR" sz="700" u="none" strike="noStrike">
                          <a:effectLst/>
                        </a:rPr>
                        <a:t>ENERGIES</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52251">
                <a:tc>
                  <a:txBody>
                    <a:bodyPr/>
                    <a:lstStyle/>
                    <a:p>
                      <a:pPr algn="ctr" fontAlgn="ctr"/>
                      <a:r>
                        <a:rPr lang="fr-FR" sz="700" u="none" strike="noStrike">
                          <a:effectLst/>
                        </a:rPr>
                        <a:t>Objectif du PCAET</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Paysage, TVB</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Gestion des ressources</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Bien-être, Santé</a:t>
                      </a:r>
                      <a:endParaRPr lang="fr-FR" sz="7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26126">
                <a:tc gridSpan="4">
                  <a:txBody>
                    <a:bodyPr/>
                    <a:lstStyle/>
                    <a:p>
                      <a:pPr algn="ctr" fontAlgn="ctr"/>
                      <a:r>
                        <a:rPr lang="fr-FR" sz="700" u="none" strike="noStrike">
                          <a:effectLst/>
                        </a:rPr>
                        <a:t>1. Consommation énergétique : objectifs -14% en 2030 par rapport à 2015 et -48% en 2050 par rapport à 2012</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504503">
                <a:tc>
                  <a:txBody>
                    <a:bodyPr/>
                    <a:lstStyle/>
                    <a:p>
                      <a:pPr algn="ctr" fontAlgn="ctr"/>
                      <a:r>
                        <a:rPr lang="fr-FR" sz="700" u="none" strike="noStrike">
                          <a:effectLst/>
                        </a:rPr>
                        <a:t>1.1  Rénover 70% du parc résidentiel et teritaire (~ 400 maisons par an, ~ 4 collectifs de 10 logements /an, ~ 10 000m²/an de bâti tertiaire)</a:t>
                      </a:r>
                      <a:br>
                        <a:rPr lang="fr-FR" sz="700" u="none" strike="noStrike">
                          <a:effectLst/>
                        </a:rPr>
                      </a:b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252251">
                <a:tc>
                  <a:txBody>
                    <a:bodyPr/>
                    <a:lstStyle/>
                    <a:p>
                      <a:pPr algn="ctr" fontAlgn="ctr"/>
                      <a:r>
                        <a:rPr lang="fr-FR" sz="700" u="none" strike="noStrike">
                          <a:effectLst/>
                        </a:rPr>
                        <a:t>1.2 Remplacement progressif des véhicules classiques par des véhicules basse consommation 60%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252251">
                <a:tc>
                  <a:txBody>
                    <a:bodyPr/>
                    <a:lstStyle/>
                    <a:p>
                      <a:pPr algn="ctr" fontAlgn="ctr"/>
                      <a:r>
                        <a:rPr lang="fr-FR" sz="700" u="none" strike="noStrike">
                          <a:effectLst/>
                        </a:rPr>
                        <a:t>1.3 Développement des mobilités alternatives (70% des actifs se rendant au travail en vélo/marche/covoit/bus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252251">
                <a:tc>
                  <a:txBody>
                    <a:bodyPr/>
                    <a:lstStyle/>
                    <a:p>
                      <a:pPr algn="ctr" fontAlgn="ctr"/>
                      <a:r>
                        <a:rPr lang="fr-FR" sz="700" u="none" strike="noStrike">
                          <a:effectLst/>
                        </a:rPr>
                        <a:t>1.4 Sensibilisation, efficacité énergétique et écologie industrielle pour les industries du territoire</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126126">
                <a:tc>
                  <a:txBody>
                    <a:bodyPr/>
                    <a:lstStyle/>
                    <a:p>
                      <a:pPr algn="ctr" fontAlgn="ctr"/>
                      <a:r>
                        <a:rPr lang="fr-FR" sz="700" u="none" strike="noStrike">
                          <a:effectLst/>
                        </a:rPr>
                        <a:t>1.5 Sensibilisation et efficacité énergétique sur les exploitations agricoles</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r h="126126">
                <a:tc>
                  <a:txBody>
                    <a:bodyPr/>
                    <a:lstStyle/>
                    <a:p>
                      <a:pPr algn="ctr" fontAlgn="ctr"/>
                      <a:r>
                        <a:rPr lang="fr-FR" sz="700" u="none" strike="noStrike">
                          <a:effectLst/>
                        </a:rPr>
                        <a:t>1.6 Intégration des enjeux PCAET aux documents d'urbanisme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126126">
                <a:tc gridSpan="4">
                  <a:txBody>
                    <a:bodyPr/>
                    <a:lstStyle/>
                    <a:p>
                      <a:pPr algn="ctr" fontAlgn="ctr"/>
                      <a:r>
                        <a:rPr lang="fr-FR" sz="700" u="none" strike="noStrike">
                          <a:effectLst/>
                        </a:rPr>
                        <a:t>2. Production d'énergie : autonomie 2030 -&gt; 30%, autonomie 2050 -&gt; 57%</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586485">
                <a:tc>
                  <a:txBody>
                    <a:bodyPr/>
                    <a:lstStyle/>
                    <a:p>
                      <a:pPr algn="ctr" fontAlgn="ctr"/>
                      <a:r>
                        <a:rPr lang="fr-FR" sz="700" u="none" strike="noStrike">
                          <a:effectLst/>
                        </a:rPr>
                        <a:t>2.1 Eolien : Accompagner le développement de 2 parcs concertés sur le territoire en 2030 ; puis 3 entre 2030 et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r h="504503">
                <a:tc>
                  <a:txBody>
                    <a:bodyPr/>
                    <a:lstStyle/>
                    <a:p>
                      <a:pPr algn="ctr" fontAlgn="ctr"/>
                      <a:r>
                        <a:rPr lang="fr-FR" sz="700" u="none" strike="noStrike">
                          <a:effectLst/>
                        </a:rPr>
                        <a:t>2.2 Photovoltaïque : </a:t>
                      </a:r>
                      <a:br>
                        <a:rPr lang="fr-FR" sz="700" u="none" strike="noStrike">
                          <a:effectLst/>
                        </a:rPr>
                      </a:br>
                      <a:r>
                        <a:rPr lang="fr-FR" sz="700" u="none" strike="noStrike">
                          <a:effectLst/>
                        </a:rPr>
                        <a:t>Equiper les toitures industrielles et agricoles</a:t>
                      </a:r>
                      <a:br>
                        <a:rPr lang="fr-FR" sz="700" u="none" strike="noStrike">
                          <a:effectLst/>
                        </a:rPr>
                      </a:br>
                      <a:r>
                        <a:rPr lang="fr-FR" sz="700" u="none" strike="noStrike">
                          <a:effectLst/>
                        </a:rPr>
                        <a:t>Exploiter les potentiels sur délaissés</a:t>
                      </a: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611710">
                <a:tc>
                  <a:txBody>
                    <a:bodyPr/>
                    <a:lstStyle/>
                    <a:p>
                      <a:pPr algn="ctr" fontAlgn="ctr"/>
                      <a:r>
                        <a:rPr lang="fr-FR" sz="700" u="none" strike="noStrike">
                          <a:effectLst/>
                        </a:rPr>
                        <a:t>2.3 Biogaz-Méthanisation : Développer raisonnablement la méthanisation sur le territoire (~2 projets territoriaux ou ~10 agricoles collectifs)</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r h="252251">
                <a:tc>
                  <a:txBody>
                    <a:bodyPr/>
                    <a:lstStyle/>
                    <a:p>
                      <a:pPr algn="ctr" fontAlgn="ctr"/>
                      <a:r>
                        <a:rPr lang="fr-FR" sz="700" u="none" strike="noStrike">
                          <a:effectLst/>
                        </a:rPr>
                        <a:t>2.4 Accompagner le développement des EnR chez les particuliers (solaire PV, solaire thermique, géothermie)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3"/>
                  </a:ext>
                </a:extLst>
              </a:tr>
              <a:tr h="252251">
                <a:tc>
                  <a:txBody>
                    <a:bodyPr/>
                    <a:lstStyle/>
                    <a:p>
                      <a:pPr algn="ctr" fontAlgn="ctr"/>
                      <a:r>
                        <a:rPr lang="fr-FR" sz="700" u="none" strike="noStrike">
                          <a:effectLst/>
                        </a:rPr>
                        <a:t>2.5 Minimiser l'importation de bois – mobiliser 50% de la ressource locale en 2030 et 100%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4"/>
                  </a:ext>
                </a:extLst>
              </a:tr>
            </a:tbl>
          </a:graphicData>
        </a:graphic>
      </p:graphicFrame>
      <p:pic>
        <p:nvPicPr>
          <p:cNvPr id="10" name="Image 9" descr="Résultat de recherche d'images pour &quot;attention&quot;">
            <a:extLst>
              <a:ext uri="{FF2B5EF4-FFF2-40B4-BE49-F238E27FC236}">
                <a16:creationId xmlns:a16="http://schemas.microsoft.com/office/drawing/2014/main" id="{EBA4D24A-D197-4167-ABB1-301FE01E2D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0952400"/>
            <a:ext cx="323850" cy="268288"/>
          </a:xfrm>
          <a:prstGeom prst="rect">
            <a:avLst/>
          </a:prstGeom>
          <a:noFill/>
          <a:ln>
            <a:noFill/>
          </a:ln>
        </p:spPr>
      </p:pic>
      <p:pic>
        <p:nvPicPr>
          <p:cNvPr id="11" name="Image 10" descr="Résultat de recherche d'images pour &quot;attention&quot;">
            <a:extLst>
              <a:ext uri="{FF2B5EF4-FFF2-40B4-BE49-F238E27FC236}">
                <a16:creationId xmlns:a16="http://schemas.microsoft.com/office/drawing/2014/main" id="{72E06B7E-F23D-4E94-A69C-38C55E9173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0925413"/>
            <a:ext cx="323850" cy="268287"/>
          </a:xfrm>
          <a:prstGeom prst="rect">
            <a:avLst/>
          </a:prstGeom>
          <a:noFill/>
          <a:ln>
            <a:noFill/>
          </a:ln>
        </p:spPr>
      </p:pic>
      <p:pic>
        <p:nvPicPr>
          <p:cNvPr id="14" name="Image 13" descr="Résultat de recherche d'images pour &quot;attention&quot;">
            <a:extLst>
              <a:ext uri="{FF2B5EF4-FFF2-40B4-BE49-F238E27FC236}">
                <a16:creationId xmlns:a16="http://schemas.microsoft.com/office/drawing/2014/main" id="{FDFD5E00-F54A-406E-A1C4-702EBAA86E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7288" y="51455638"/>
            <a:ext cx="322262" cy="269875"/>
          </a:xfrm>
          <a:prstGeom prst="rect">
            <a:avLst/>
          </a:prstGeom>
          <a:noFill/>
          <a:ln>
            <a:noFill/>
          </a:ln>
        </p:spPr>
      </p:pic>
      <p:pic>
        <p:nvPicPr>
          <p:cNvPr id="15" name="Image 14" descr="Résultat de recherche d'images pour &quot;attention&quot;">
            <a:extLst>
              <a:ext uri="{FF2B5EF4-FFF2-40B4-BE49-F238E27FC236}">
                <a16:creationId xmlns:a16="http://schemas.microsoft.com/office/drawing/2014/main" id="{9CB59507-2D4B-4070-8177-4A650607558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6213" y="51850925"/>
            <a:ext cx="322262" cy="268288"/>
          </a:xfrm>
          <a:prstGeom prst="rect">
            <a:avLst/>
          </a:prstGeom>
          <a:noFill/>
          <a:ln>
            <a:noFill/>
          </a:ln>
        </p:spPr>
      </p:pic>
      <p:pic>
        <p:nvPicPr>
          <p:cNvPr id="16" name="Image 15" descr="Résultat de recherche d'images pour &quot;attention&quot;">
            <a:extLst>
              <a:ext uri="{FF2B5EF4-FFF2-40B4-BE49-F238E27FC236}">
                <a16:creationId xmlns:a16="http://schemas.microsoft.com/office/drawing/2014/main" id="{78800AF3-A160-4461-9013-9CD15E70A4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1850925"/>
            <a:ext cx="323850" cy="268288"/>
          </a:xfrm>
          <a:prstGeom prst="rect">
            <a:avLst/>
          </a:prstGeom>
          <a:noFill/>
          <a:ln>
            <a:noFill/>
          </a:ln>
        </p:spPr>
      </p:pic>
      <p:pic>
        <p:nvPicPr>
          <p:cNvPr id="17" name="Image 16" descr="Résultat de recherche d'images pour &quot;attention&quot;">
            <a:extLst>
              <a:ext uri="{FF2B5EF4-FFF2-40B4-BE49-F238E27FC236}">
                <a16:creationId xmlns:a16="http://schemas.microsoft.com/office/drawing/2014/main" id="{883BFCBE-CDAD-472D-84E8-BA2E0923C1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3428900"/>
            <a:ext cx="322263" cy="269875"/>
          </a:xfrm>
          <a:prstGeom prst="rect">
            <a:avLst/>
          </a:prstGeom>
          <a:noFill/>
          <a:ln>
            <a:noFill/>
          </a:ln>
        </p:spPr>
      </p:pic>
      <p:pic>
        <p:nvPicPr>
          <p:cNvPr id="18" name="Image 17" descr="Résultat de recherche d'images pour &quot;attention&quot;">
            <a:extLst>
              <a:ext uri="{FF2B5EF4-FFF2-40B4-BE49-F238E27FC236}">
                <a16:creationId xmlns:a16="http://schemas.microsoft.com/office/drawing/2014/main" id="{6E4F2CDB-8E5B-46A4-874D-0B656F130F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4329013"/>
            <a:ext cx="323850" cy="268287"/>
          </a:xfrm>
          <a:prstGeom prst="rect">
            <a:avLst/>
          </a:prstGeom>
          <a:noFill/>
          <a:ln>
            <a:noFill/>
          </a:ln>
        </p:spPr>
      </p:pic>
      <p:pic>
        <p:nvPicPr>
          <p:cNvPr id="20" name="Image 19" descr="Résultat de recherche d'images pour &quot;attention&quot;">
            <a:extLst>
              <a:ext uri="{FF2B5EF4-FFF2-40B4-BE49-F238E27FC236}">
                <a16:creationId xmlns:a16="http://schemas.microsoft.com/office/drawing/2014/main" id="{C3821C52-F944-4A7A-92E2-DEAD95DB0C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5130700"/>
            <a:ext cx="322263" cy="269875"/>
          </a:xfrm>
          <a:prstGeom prst="rect">
            <a:avLst/>
          </a:prstGeom>
          <a:noFill/>
          <a:ln>
            <a:noFill/>
          </a:ln>
        </p:spPr>
      </p:pic>
      <p:pic>
        <p:nvPicPr>
          <p:cNvPr id="21" name="Image 20" descr="Résultat de recherche d'images pour &quot;attention&quot;">
            <a:extLst>
              <a:ext uri="{FF2B5EF4-FFF2-40B4-BE49-F238E27FC236}">
                <a16:creationId xmlns:a16="http://schemas.microsoft.com/office/drawing/2014/main" id="{789957E8-116B-41F8-8A20-DDF1219772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5550" y="55118000"/>
            <a:ext cx="322263" cy="268288"/>
          </a:xfrm>
          <a:prstGeom prst="rect">
            <a:avLst/>
          </a:prstGeom>
          <a:noFill/>
          <a:ln>
            <a:noFill/>
          </a:ln>
        </p:spPr>
      </p:pic>
      <p:pic>
        <p:nvPicPr>
          <p:cNvPr id="22" name="Image 21" descr="Résultat de recherche d'images pour &quot;attention&quot;">
            <a:extLst>
              <a:ext uri="{FF2B5EF4-FFF2-40B4-BE49-F238E27FC236}">
                <a16:creationId xmlns:a16="http://schemas.microsoft.com/office/drawing/2014/main" id="{B936958B-E6E9-4D0A-88C4-CF14E5E9B9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613" y="55103713"/>
            <a:ext cx="322262" cy="269875"/>
          </a:xfrm>
          <a:prstGeom prst="rect">
            <a:avLst/>
          </a:prstGeom>
          <a:noFill/>
          <a:ln>
            <a:noFill/>
          </a:ln>
        </p:spPr>
      </p:pic>
      <p:pic>
        <p:nvPicPr>
          <p:cNvPr id="23" name="Image 22" descr="Résultat de recherche d'images pour &quot;attention&quot;">
            <a:extLst>
              <a:ext uri="{FF2B5EF4-FFF2-40B4-BE49-F238E27FC236}">
                <a16:creationId xmlns:a16="http://schemas.microsoft.com/office/drawing/2014/main" id="{A31D7322-3C4F-4B3D-AB8F-CB9E131E5C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6164163"/>
            <a:ext cx="323850" cy="268287"/>
          </a:xfrm>
          <a:prstGeom prst="rect">
            <a:avLst/>
          </a:prstGeom>
          <a:noFill/>
          <a:ln>
            <a:noFill/>
          </a:ln>
        </p:spPr>
      </p:pic>
      <p:graphicFrame>
        <p:nvGraphicFramePr>
          <p:cNvPr id="5" name="Tableau 4"/>
          <p:cNvGraphicFramePr>
            <a:graphicFrameLocks noGrp="1"/>
          </p:cNvGraphicFramePr>
          <p:nvPr/>
        </p:nvGraphicFramePr>
        <p:xfrm>
          <a:off x="239713" y="-49574450"/>
          <a:ext cx="5414999" cy="4351337"/>
        </p:xfrm>
        <a:graphic>
          <a:graphicData uri="http://schemas.openxmlformats.org/drawingml/2006/table">
            <a:tbl>
              <a:tblPr>
                <a:tableStyleId>{5C22544A-7EE6-4342-B048-85BDC9FD1C3A}</a:tableStyleId>
              </a:tblPr>
              <a:tblGrid>
                <a:gridCol w="3468623">
                  <a:extLst>
                    <a:ext uri="{9D8B030D-6E8A-4147-A177-3AD203B41FA5}">
                      <a16:colId xmlns:a16="http://schemas.microsoft.com/office/drawing/2014/main" val="20000"/>
                    </a:ext>
                  </a:extLst>
                </a:gridCol>
                <a:gridCol w="648792">
                  <a:extLst>
                    <a:ext uri="{9D8B030D-6E8A-4147-A177-3AD203B41FA5}">
                      <a16:colId xmlns:a16="http://schemas.microsoft.com/office/drawing/2014/main" val="20001"/>
                    </a:ext>
                  </a:extLst>
                </a:gridCol>
                <a:gridCol w="648792">
                  <a:extLst>
                    <a:ext uri="{9D8B030D-6E8A-4147-A177-3AD203B41FA5}">
                      <a16:colId xmlns:a16="http://schemas.microsoft.com/office/drawing/2014/main" val="20002"/>
                    </a:ext>
                  </a:extLst>
                </a:gridCol>
                <a:gridCol w="648792">
                  <a:extLst>
                    <a:ext uri="{9D8B030D-6E8A-4147-A177-3AD203B41FA5}">
                      <a16:colId xmlns:a16="http://schemas.microsoft.com/office/drawing/2014/main" val="20003"/>
                    </a:ext>
                  </a:extLst>
                </a:gridCol>
              </a:tblGrid>
              <a:tr h="126126">
                <a:tc gridSpan="4">
                  <a:txBody>
                    <a:bodyPr/>
                    <a:lstStyle/>
                    <a:p>
                      <a:pPr algn="ctr" fontAlgn="ctr"/>
                      <a:r>
                        <a:rPr lang="fr-FR" sz="700" u="none" strike="noStrike">
                          <a:effectLst/>
                        </a:rPr>
                        <a:t>ENERGIES</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52251">
                <a:tc>
                  <a:txBody>
                    <a:bodyPr/>
                    <a:lstStyle/>
                    <a:p>
                      <a:pPr algn="ctr" fontAlgn="ctr"/>
                      <a:r>
                        <a:rPr lang="fr-FR" sz="700" u="none" strike="noStrike">
                          <a:effectLst/>
                        </a:rPr>
                        <a:t>Objectif du PCAET</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Paysage, TVB</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Gestion des ressources</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Bien-être, Santé</a:t>
                      </a:r>
                      <a:endParaRPr lang="fr-FR" sz="7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26126">
                <a:tc gridSpan="4">
                  <a:txBody>
                    <a:bodyPr/>
                    <a:lstStyle/>
                    <a:p>
                      <a:pPr algn="ctr" fontAlgn="ctr"/>
                      <a:r>
                        <a:rPr lang="fr-FR" sz="700" u="none" strike="noStrike">
                          <a:effectLst/>
                        </a:rPr>
                        <a:t>1. Consommation énergétique : objectifs -14% en 2030 par rapport à 2015 et -48% en 2050 par rapport à 2012</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504503">
                <a:tc>
                  <a:txBody>
                    <a:bodyPr/>
                    <a:lstStyle/>
                    <a:p>
                      <a:pPr algn="ctr" fontAlgn="ctr"/>
                      <a:r>
                        <a:rPr lang="fr-FR" sz="700" u="none" strike="noStrike">
                          <a:effectLst/>
                        </a:rPr>
                        <a:t>1.1  Rénover 70% du parc résidentiel et teritaire (~ 400 maisons par an, ~ 4 collectifs de 10 logements /an, ~ 10 000m²/an de bâti tertiaire)</a:t>
                      </a:r>
                      <a:br>
                        <a:rPr lang="fr-FR" sz="700" u="none" strike="noStrike">
                          <a:effectLst/>
                        </a:rPr>
                      </a:b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252251">
                <a:tc>
                  <a:txBody>
                    <a:bodyPr/>
                    <a:lstStyle/>
                    <a:p>
                      <a:pPr algn="ctr" fontAlgn="ctr"/>
                      <a:r>
                        <a:rPr lang="fr-FR" sz="700" u="none" strike="noStrike">
                          <a:effectLst/>
                        </a:rPr>
                        <a:t>1.2 Remplacement progressif des véhicules classiques par des véhicules basse consommation 60%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252251">
                <a:tc>
                  <a:txBody>
                    <a:bodyPr/>
                    <a:lstStyle/>
                    <a:p>
                      <a:pPr algn="ctr" fontAlgn="ctr"/>
                      <a:r>
                        <a:rPr lang="fr-FR" sz="700" u="none" strike="noStrike">
                          <a:effectLst/>
                        </a:rPr>
                        <a:t>1.3 Développement des mobilités alternatives (70% des actifs se rendant au travail en vélo/marche/covoit/bus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252251">
                <a:tc>
                  <a:txBody>
                    <a:bodyPr/>
                    <a:lstStyle/>
                    <a:p>
                      <a:pPr algn="ctr" fontAlgn="ctr"/>
                      <a:r>
                        <a:rPr lang="fr-FR" sz="700" u="none" strike="noStrike">
                          <a:effectLst/>
                        </a:rPr>
                        <a:t>1.4 Sensibilisation, efficacité énergétique et écologie industrielle pour les industries du territoire</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126126">
                <a:tc>
                  <a:txBody>
                    <a:bodyPr/>
                    <a:lstStyle/>
                    <a:p>
                      <a:pPr algn="ctr" fontAlgn="ctr"/>
                      <a:r>
                        <a:rPr lang="fr-FR" sz="700" u="none" strike="noStrike">
                          <a:effectLst/>
                        </a:rPr>
                        <a:t>1.5 Sensibilisation et efficacité énergétique sur les exploitations agricoles</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r h="126126">
                <a:tc>
                  <a:txBody>
                    <a:bodyPr/>
                    <a:lstStyle/>
                    <a:p>
                      <a:pPr algn="ctr" fontAlgn="ctr"/>
                      <a:r>
                        <a:rPr lang="fr-FR" sz="700" u="none" strike="noStrike">
                          <a:effectLst/>
                        </a:rPr>
                        <a:t>1.6 Intégration des enjeux PCAET aux documents d'urbanisme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126126">
                <a:tc gridSpan="4">
                  <a:txBody>
                    <a:bodyPr/>
                    <a:lstStyle/>
                    <a:p>
                      <a:pPr algn="ctr" fontAlgn="ctr"/>
                      <a:r>
                        <a:rPr lang="fr-FR" sz="700" u="none" strike="noStrike">
                          <a:effectLst/>
                        </a:rPr>
                        <a:t>2. Production d'énergie : autonomie 2030 -&gt; 30%, autonomie 2050 -&gt; 57%</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586485">
                <a:tc>
                  <a:txBody>
                    <a:bodyPr/>
                    <a:lstStyle/>
                    <a:p>
                      <a:pPr algn="ctr" fontAlgn="ctr"/>
                      <a:r>
                        <a:rPr lang="fr-FR" sz="700" u="none" strike="noStrike">
                          <a:effectLst/>
                        </a:rPr>
                        <a:t>2.1 Eolien : Accompagner le développement de 2 parcs concertés sur le territoire en 2030 ; puis 3 entre 2030 et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r h="504503">
                <a:tc>
                  <a:txBody>
                    <a:bodyPr/>
                    <a:lstStyle/>
                    <a:p>
                      <a:pPr algn="ctr" fontAlgn="ctr"/>
                      <a:r>
                        <a:rPr lang="fr-FR" sz="700" u="none" strike="noStrike">
                          <a:effectLst/>
                        </a:rPr>
                        <a:t>2.2 Photovoltaïque : </a:t>
                      </a:r>
                      <a:br>
                        <a:rPr lang="fr-FR" sz="700" u="none" strike="noStrike">
                          <a:effectLst/>
                        </a:rPr>
                      </a:br>
                      <a:r>
                        <a:rPr lang="fr-FR" sz="700" u="none" strike="noStrike">
                          <a:effectLst/>
                        </a:rPr>
                        <a:t>Equiper les toitures industrielles et agricoles</a:t>
                      </a:r>
                      <a:br>
                        <a:rPr lang="fr-FR" sz="700" u="none" strike="noStrike">
                          <a:effectLst/>
                        </a:rPr>
                      </a:br>
                      <a:r>
                        <a:rPr lang="fr-FR" sz="700" u="none" strike="noStrike">
                          <a:effectLst/>
                        </a:rPr>
                        <a:t>Exploiter les potentiels sur délaissés</a:t>
                      </a: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611710">
                <a:tc>
                  <a:txBody>
                    <a:bodyPr/>
                    <a:lstStyle/>
                    <a:p>
                      <a:pPr algn="ctr" fontAlgn="ctr"/>
                      <a:r>
                        <a:rPr lang="fr-FR" sz="700" u="none" strike="noStrike">
                          <a:effectLst/>
                        </a:rPr>
                        <a:t>2.3 Biogaz-Méthanisation : Développer raisonnablement la méthanisation sur le territoire (~2 projets territoriaux ou ~10 agricoles collectifs)</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r h="252251">
                <a:tc>
                  <a:txBody>
                    <a:bodyPr/>
                    <a:lstStyle/>
                    <a:p>
                      <a:pPr algn="ctr" fontAlgn="ctr"/>
                      <a:r>
                        <a:rPr lang="fr-FR" sz="700" u="none" strike="noStrike">
                          <a:effectLst/>
                        </a:rPr>
                        <a:t>2.4 Accompagner le développement des EnR chez les particuliers (solaire PV, solaire thermique, géothermie)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3"/>
                  </a:ext>
                </a:extLst>
              </a:tr>
              <a:tr h="252251">
                <a:tc>
                  <a:txBody>
                    <a:bodyPr/>
                    <a:lstStyle/>
                    <a:p>
                      <a:pPr algn="ctr" fontAlgn="ctr"/>
                      <a:r>
                        <a:rPr lang="fr-FR" sz="700" u="none" strike="noStrike">
                          <a:effectLst/>
                        </a:rPr>
                        <a:t>2.5 Minimiser l'importation de bois – mobiliser 50% de la ressource locale en 2030 et 100%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4"/>
                  </a:ext>
                </a:extLst>
              </a:tr>
            </a:tbl>
          </a:graphicData>
        </a:graphic>
      </p:graphicFrame>
      <p:pic>
        <p:nvPicPr>
          <p:cNvPr id="24" name="Image 23" descr="Résultat de recherche d'images pour &quot;attention&quot;">
            <a:extLst>
              <a:ext uri="{FF2B5EF4-FFF2-40B4-BE49-F238E27FC236}">
                <a16:creationId xmlns:a16="http://schemas.microsoft.com/office/drawing/2014/main" id="{EBA4D24A-D197-4167-ABB1-301FE01E2D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0952400"/>
            <a:ext cx="323850" cy="268288"/>
          </a:xfrm>
          <a:prstGeom prst="rect">
            <a:avLst/>
          </a:prstGeom>
          <a:noFill/>
          <a:ln>
            <a:noFill/>
          </a:ln>
        </p:spPr>
      </p:pic>
      <p:pic>
        <p:nvPicPr>
          <p:cNvPr id="25" name="Image 24" descr="Résultat de recherche d'images pour &quot;attention&quot;">
            <a:extLst>
              <a:ext uri="{FF2B5EF4-FFF2-40B4-BE49-F238E27FC236}">
                <a16:creationId xmlns:a16="http://schemas.microsoft.com/office/drawing/2014/main" id="{72E06B7E-F23D-4E94-A69C-38C55E9173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0925413"/>
            <a:ext cx="323850" cy="268287"/>
          </a:xfrm>
          <a:prstGeom prst="rect">
            <a:avLst/>
          </a:prstGeom>
          <a:noFill/>
          <a:ln>
            <a:noFill/>
          </a:ln>
        </p:spPr>
      </p:pic>
      <p:pic>
        <p:nvPicPr>
          <p:cNvPr id="26" name="Image 25" descr="Résultat de recherche d'images pour &quot;attention&quot;">
            <a:extLst>
              <a:ext uri="{FF2B5EF4-FFF2-40B4-BE49-F238E27FC236}">
                <a16:creationId xmlns:a16="http://schemas.microsoft.com/office/drawing/2014/main" id="{FDFD5E00-F54A-406E-A1C4-702EBAA86E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7288" y="51455638"/>
            <a:ext cx="322262" cy="269875"/>
          </a:xfrm>
          <a:prstGeom prst="rect">
            <a:avLst/>
          </a:prstGeom>
          <a:noFill/>
          <a:ln>
            <a:noFill/>
          </a:ln>
        </p:spPr>
      </p:pic>
      <p:pic>
        <p:nvPicPr>
          <p:cNvPr id="27" name="Image 26" descr="Résultat de recherche d'images pour &quot;attention&quot;">
            <a:extLst>
              <a:ext uri="{FF2B5EF4-FFF2-40B4-BE49-F238E27FC236}">
                <a16:creationId xmlns:a16="http://schemas.microsoft.com/office/drawing/2014/main" id="{9CB59507-2D4B-4070-8177-4A650607558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6213" y="51850925"/>
            <a:ext cx="322262" cy="268288"/>
          </a:xfrm>
          <a:prstGeom prst="rect">
            <a:avLst/>
          </a:prstGeom>
          <a:noFill/>
          <a:ln>
            <a:noFill/>
          </a:ln>
        </p:spPr>
      </p:pic>
      <p:pic>
        <p:nvPicPr>
          <p:cNvPr id="28" name="Image 27" descr="Résultat de recherche d'images pour &quot;attention&quot;">
            <a:extLst>
              <a:ext uri="{FF2B5EF4-FFF2-40B4-BE49-F238E27FC236}">
                <a16:creationId xmlns:a16="http://schemas.microsoft.com/office/drawing/2014/main" id="{78800AF3-A160-4461-9013-9CD15E70A4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1850925"/>
            <a:ext cx="323850" cy="268288"/>
          </a:xfrm>
          <a:prstGeom prst="rect">
            <a:avLst/>
          </a:prstGeom>
          <a:noFill/>
          <a:ln>
            <a:noFill/>
          </a:ln>
        </p:spPr>
      </p:pic>
      <p:pic>
        <p:nvPicPr>
          <p:cNvPr id="29" name="Image 28" descr="Résultat de recherche d'images pour &quot;attention&quot;">
            <a:extLst>
              <a:ext uri="{FF2B5EF4-FFF2-40B4-BE49-F238E27FC236}">
                <a16:creationId xmlns:a16="http://schemas.microsoft.com/office/drawing/2014/main" id="{883BFCBE-CDAD-472D-84E8-BA2E0923C1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3428900"/>
            <a:ext cx="322263" cy="269875"/>
          </a:xfrm>
          <a:prstGeom prst="rect">
            <a:avLst/>
          </a:prstGeom>
          <a:noFill/>
          <a:ln>
            <a:noFill/>
          </a:ln>
        </p:spPr>
      </p:pic>
      <p:pic>
        <p:nvPicPr>
          <p:cNvPr id="30" name="Image 29" descr="Résultat de recherche d'images pour &quot;attention&quot;">
            <a:extLst>
              <a:ext uri="{FF2B5EF4-FFF2-40B4-BE49-F238E27FC236}">
                <a16:creationId xmlns:a16="http://schemas.microsoft.com/office/drawing/2014/main" id="{6E4F2CDB-8E5B-46A4-874D-0B656F130F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4329013"/>
            <a:ext cx="323850" cy="268287"/>
          </a:xfrm>
          <a:prstGeom prst="rect">
            <a:avLst/>
          </a:prstGeom>
          <a:noFill/>
          <a:ln>
            <a:noFill/>
          </a:ln>
        </p:spPr>
      </p:pic>
      <p:pic>
        <p:nvPicPr>
          <p:cNvPr id="31" name="Image 30" descr="Résultat de recherche d'images pour &quot;attention&quot;">
            <a:extLst>
              <a:ext uri="{FF2B5EF4-FFF2-40B4-BE49-F238E27FC236}">
                <a16:creationId xmlns:a16="http://schemas.microsoft.com/office/drawing/2014/main" id="{C3821C52-F944-4A7A-92E2-DEAD95DB0C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5130700"/>
            <a:ext cx="322263" cy="269875"/>
          </a:xfrm>
          <a:prstGeom prst="rect">
            <a:avLst/>
          </a:prstGeom>
          <a:noFill/>
          <a:ln>
            <a:noFill/>
          </a:ln>
        </p:spPr>
      </p:pic>
      <p:pic>
        <p:nvPicPr>
          <p:cNvPr id="32" name="Image 31" descr="Résultat de recherche d'images pour &quot;attention&quot;">
            <a:extLst>
              <a:ext uri="{FF2B5EF4-FFF2-40B4-BE49-F238E27FC236}">
                <a16:creationId xmlns:a16="http://schemas.microsoft.com/office/drawing/2014/main" id="{789957E8-116B-41F8-8A20-DDF1219772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5550" y="55118000"/>
            <a:ext cx="322263" cy="268288"/>
          </a:xfrm>
          <a:prstGeom prst="rect">
            <a:avLst/>
          </a:prstGeom>
          <a:noFill/>
          <a:ln>
            <a:noFill/>
          </a:ln>
        </p:spPr>
      </p:pic>
      <p:pic>
        <p:nvPicPr>
          <p:cNvPr id="33" name="Image 32" descr="Résultat de recherche d'images pour &quot;attention&quot;">
            <a:extLst>
              <a:ext uri="{FF2B5EF4-FFF2-40B4-BE49-F238E27FC236}">
                <a16:creationId xmlns:a16="http://schemas.microsoft.com/office/drawing/2014/main" id="{B936958B-E6E9-4D0A-88C4-CF14E5E9B9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613" y="55103713"/>
            <a:ext cx="322262" cy="269875"/>
          </a:xfrm>
          <a:prstGeom prst="rect">
            <a:avLst/>
          </a:prstGeom>
          <a:noFill/>
          <a:ln>
            <a:noFill/>
          </a:ln>
        </p:spPr>
      </p:pic>
      <p:pic>
        <p:nvPicPr>
          <p:cNvPr id="34" name="Image 33" descr="Résultat de recherche d'images pour &quot;attention&quot;">
            <a:extLst>
              <a:ext uri="{FF2B5EF4-FFF2-40B4-BE49-F238E27FC236}">
                <a16:creationId xmlns:a16="http://schemas.microsoft.com/office/drawing/2014/main" id="{A31D7322-3C4F-4B3D-AB8F-CB9E131E5C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6164163"/>
            <a:ext cx="323850" cy="268287"/>
          </a:xfrm>
          <a:prstGeom prst="rect">
            <a:avLst/>
          </a:prstGeom>
          <a:noFill/>
          <a:ln>
            <a:noFill/>
          </a:ln>
        </p:spPr>
      </p:pic>
      <p:grpSp>
        <p:nvGrpSpPr>
          <p:cNvPr id="50" name="Groupe 49">
            <a:extLst>
              <a:ext uri="{FF2B5EF4-FFF2-40B4-BE49-F238E27FC236}">
                <a16:creationId xmlns:a16="http://schemas.microsoft.com/office/drawing/2014/main" id="{EF83570F-18B1-4427-8701-8E64CF7C1045}"/>
              </a:ext>
            </a:extLst>
          </p:cNvPr>
          <p:cNvGrpSpPr/>
          <p:nvPr/>
        </p:nvGrpSpPr>
        <p:grpSpPr>
          <a:xfrm>
            <a:off x="2193255" y="1176715"/>
            <a:ext cx="5013304" cy="5309788"/>
            <a:chOff x="2193255" y="1176715"/>
            <a:chExt cx="5013304" cy="5309788"/>
          </a:xfrm>
        </p:grpSpPr>
        <p:pic>
          <p:nvPicPr>
            <p:cNvPr id="6" name="Image 5">
              <a:extLst>
                <a:ext uri="{FF2B5EF4-FFF2-40B4-BE49-F238E27FC236}">
                  <a16:creationId xmlns:a16="http://schemas.microsoft.com/office/drawing/2014/main" id="{BFC904A8-98F4-4691-BACE-269AE10A3BA9}"/>
                </a:ext>
              </a:extLst>
            </p:cNvPr>
            <p:cNvPicPr>
              <a:picLocks noChangeAspect="1"/>
            </p:cNvPicPr>
            <p:nvPr/>
          </p:nvPicPr>
          <p:blipFill>
            <a:blip r:embed="rId3"/>
            <a:stretch>
              <a:fillRect/>
            </a:stretch>
          </p:blipFill>
          <p:spPr>
            <a:xfrm>
              <a:off x="2193255" y="1176715"/>
              <a:ext cx="5013304" cy="3388784"/>
            </a:xfrm>
            <a:prstGeom prst="rect">
              <a:avLst/>
            </a:prstGeom>
          </p:spPr>
        </p:pic>
        <p:pic>
          <p:nvPicPr>
            <p:cNvPr id="7" name="Image 6">
              <a:extLst>
                <a:ext uri="{FF2B5EF4-FFF2-40B4-BE49-F238E27FC236}">
                  <a16:creationId xmlns:a16="http://schemas.microsoft.com/office/drawing/2014/main" id="{5AB92D5B-5ABC-4B89-AB19-17D830B4F107}"/>
                </a:ext>
              </a:extLst>
            </p:cNvPr>
            <p:cNvPicPr>
              <a:picLocks noChangeAspect="1"/>
            </p:cNvPicPr>
            <p:nvPr/>
          </p:nvPicPr>
          <p:blipFill>
            <a:blip r:embed="rId4"/>
            <a:stretch>
              <a:fillRect/>
            </a:stretch>
          </p:blipFill>
          <p:spPr>
            <a:xfrm>
              <a:off x="2193255" y="4547559"/>
              <a:ext cx="5013304" cy="1938944"/>
            </a:xfrm>
            <a:prstGeom prst="rect">
              <a:avLst/>
            </a:prstGeom>
          </p:spPr>
        </p:pic>
      </p:grpSp>
    </p:spTree>
    <p:extLst>
      <p:ext uri="{BB962C8B-B14F-4D97-AF65-F5344CB8AC3E}">
        <p14:creationId xmlns:p14="http://schemas.microsoft.com/office/powerpoint/2010/main" val="12354245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179</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72000" y="2541822"/>
            <a:ext cx="4229100" cy="604088"/>
          </a:xfrm>
        </p:spPr>
        <p:txBody>
          <a:bodyPr>
            <a:noAutofit/>
          </a:bodyPr>
          <a:lstStyle/>
          <a:p>
            <a:pPr algn="ctr"/>
            <a:r>
              <a:rPr lang="fr-FR" sz="2400" b="1" noProof="0" dirty="0"/>
              <a:t>EVALUATION ENVIRONNEMENTALE DU PLAN D’ACTIONS</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886787" y="2110901"/>
            <a:ext cx="2412943" cy="2420090"/>
            <a:chOff x="662669" y="1940572"/>
            <a:chExt cx="2412943" cy="2420090"/>
          </a:xfrm>
        </p:grpSpPr>
        <p:sp>
          <p:nvSpPr>
            <p:cNvPr id="6" name="Ellipse 5"/>
            <p:cNvSpPr/>
            <p:nvPr/>
          </p:nvSpPr>
          <p:spPr>
            <a:xfrm>
              <a:off x="717682" y="2020662"/>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A8298B2-BD03-44A5-8BA7-9E781C08CB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62669" y="1940572"/>
              <a:ext cx="2412943" cy="2410675"/>
            </a:xfrm>
            <a:prstGeom prst="rect">
              <a:avLst/>
            </a:prstGeom>
          </p:spPr>
        </p:pic>
      </p:grpSp>
      <p:sp>
        <p:nvSpPr>
          <p:cNvPr id="9" name="ZoneTexte 8">
            <a:extLst>
              <a:ext uri="{FF2B5EF4-FFF2-40B4-BE49-F238E27FC236}">
                <a16:creationId xmlns:a16="http://schemas.microsoft.com/office/drawing/2014/main" id="{3AF8AD19-7A28-4FEE-8359-EE2CF2E55CAE}"/>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15327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18</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4" name="ZoneTexte 23">
            <a:extLst>
              <a:ext uri="{FF2B5EF4-FFF2-40B4-BE49-F238E27FC236}">
                <a16:creationId xmlns:a16="http://schemas.microsoft.com/office/drawing/2014/main" id="{6F3C58C5-CCD4-4DE7-A22D-FDEBC89CD5B7}"/>
              </a:ext>
            </a:extLst>
          </p:cNvPr>
          <p:cNvSpPr txBox="1"/>
          <p:nvPr/>
        </p:nvSpPr>
        <p:spPr>
          <a:xfrm>
            <a:off x="2589134" y="1129492"/>
            <a:ext cx="4190204"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LE PROGRAMME D’ACTIONS</a:t>
            </a:r>
            <a:endParaRPr lang="en-US" sz="2000" dirty="0">
              <a:solidFill>
                <a:srgbClr val="2E3464"/>
              </a:solidFill>
              <a:latin typeface="PT Sans" panose="020B0503020203020204" pitchFamily="34" charset="0"/>
            </a:endParaRPr>
          </a:p>
        </p:txBody>
      </p:sp>
      <p:cxnSp>
        <p:nvCxnSpPr>
          <p:cNvPr id="40" name="Connecteur droit 39">
            <a:extLst>
              <a:ext uri="{FF2B5EF4-FFF2-40B4-BE49-F238E27FC236}">
                <a16:creationId xmlns:a16="http://schemas.microsoft.com/office/drawing/2014/main" id="{E6805D62-4EAC-4449-916B-37B5464936A7}"/>
              </a:ext>
            </a:extLst>
          </p:cNvPr>
          <p:cNvCxnSpPr>
            <a:cxnSpLocks/>
          </p:cNvCxnSpPr>
          <p:nvPr/>
        </p:nvCxnSpPr>
        <p:spPr>
          <a:xfrm>
            <a:off x="3173346" y="1555239"/>
            <a:ext cx="306034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20" name="Espace réservé du contenu 2">
            <a:extLst>
              <a:ext uri="{FF2B5EF4-FFF2-40B4-BE49-F238E27FC236}">
                <a16:creationId xmlns:a16="http://schemas.microsoft.com/office/drawing/2014/main" id="{0ACB2BFE-C348-46D1-AC57-E17D9D78FBC5}"/>
              </a:ext>
            </a:extLst>
          </p:cNvPr>
          <p:cNvSpPr txBox="1">
            <a:spLocks/>
          </p:cNvSpPr>
          <p:nvPr/>
        </p:nvSpPr>
        <p:spPr>
          <a:xfrm>
            <a:off x="301614" y="5217891"/>
            <a:ext cx="6338376" cy="116133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fr-FR" sz="1000" b="1" dirty="0">
                <a:solidFill>
                  <a:srgbClr val="FFC000"/>
                </a:solidFill>
              </a:rPr>
              <a:t>4 Orientations déclinées en 11 actions, dont 5 portées par les partenaires de la CC Entr’Allier Besbre et Loire</a:t>
            </a:r>
          </a:p>
          <a:p>
            <a:pPr lvl="1" algn="just">
              <a:defRPr/>
            </a:pPr>
            <a:r>
              <a:rPr lang="fr-FR" sz="1000" dirty="0">
                <a:solidFill>
                  <a:srgbClr val="FFC000"/>
                </a:solidFill>
              </a:rPr>
              <a:t>Développer les circuits de proximité et améliorer la consommation </a:t>
            </a:r>
          </a:p>
          <a:p>
            <a:pPr lvl="1" algn="just">
              <a:defRPr/>
            </a:pPr>
            <a:r>
              <a:rPr lang="fr-FR" sz="1000" dirty="0">
                <a:solidFill>
                  <a:srgbClr val="FFC000"/>
                </a:solidFill>
              </a:rPr>
              <a:t>Mener une vraie politique d'économie circulaire à l'échelle du territoire</a:t>
            </a:r>
          </a:p>
          <a:p>
            <a:pPr lvl="1" algn="just">
              <a:defRPr/>
            </a:pPr>
            <a:r>
              <a:rPr lang="fr-FR" sz="1000" dirty="0">
                <a:solidFill>
                  <a:srgbClr val="FFC000"/>
                </a:solidFill>
              </a:rPr>
              <a:t>Favoriser les synergies inter-entreprises et l'écologie industrielle</a:t>
            </a:r>
          </a:p>
          <a:p>
            <a:pPr lvl="1" algn="just">
              <a:defRPr/>
            </a:pPr>
            <a:r>
              <a:rPr lang="fr-FR" sz="1000" dirty="0">
                <a:solidFill>
                  <a:srgbClr val="FFC000"/>
                </a:solidFill>
              </a:rPr>
              <a:t>Limiter la production de déchets</a:t>
            </a:r>
          </a:p>
        </p:txBody>
      </p:sp>
      <p:grpSp>
        <p:nvGrpSpPr>
          <p:cNvPr id="21" name="Groupe 20">
            <a:extLst>
              <a:ext uri="{FF2B5EF4-FFF2-40B4-BE49-F238E27FC236}">
                <a16:creationId xmlns:a16="http://schemas.microsoft.com/office/drawing/2014/main" id="{B0D00D90-8418-458B-88C8-B84FA8BC5D3A}"/>
              </a:ext>
            </a:extLst>
          </p:cNvPr>
          <p:cNvGrpSpPr/>
          <p:nvPr/>
        </p:nvGrpSpPr>
        <p:grpSpPr>
          <a:xfrm>
            <a:off x="555476" y="4695895"/>
            <a:ext cx="5959092" cy="433767"/>
            <a:chOff x="484435" y="1356289"/>
            <a:chExt cx="5959092" cy="433767"/>
          </a:xfrm>
        </p:grpSpPr>
        <p:sp>
          <p:nvSpPr>
            <p:cNvPr id="22" name="Rectangle 21">
              <a:extLst>
                <a:ext uri="{FF2B5EF4-FFF2-40B4-BE49-F238E27FC236}">
                  <a16:creationId xmlns:a16="http://schemas.microsoft.com/office/drawing/2014/main" id="{E853CC5E-2522-4D06-B85B-493EBF861F5D}"/>
                </a:ext>
              </a:extLst>
            </p:cNvPr>
            <p:cNvSpPr/>
            <p:nvPr/>
          </p:nvSpPr>
          <p:spPr>
            <a:xfrm>
              <a:off x="975364" y="1422844"/>
              <a:ext cx="5468163" cy="350865"/>
            </a:xfrm>
            <a:prstGeom prst="rect">
              <a:avLst/>
            </a:prstGeom>
          </p:spPr>
          <p:txBody>
            <a:bodyPr wrap="square">
              <a:spAutoFit/>
            </a:bodyPr>
            <a:lstStyle/>
            <a:p>
              <a:pPr marL="0" indent="0" algn="just">
                <a:lnSpc>
                  <a:spcPct val="120000"/>
                </a:lnSpc>
                <a:spcBef>
                  <a:spcPts val="0"/>
                </a:spcBef>
                <a:buNone/>
                <a:defRPr/>
              </a:pPr>
              <a:r>
                <a:rPr lang="fr-FR" sz="1400" b="1" dirty="0">
                  <a:solidFill>
                    <a:srgbClr val="FFC000"/>
                  </a:solidFill>
                  <a:latin typeface="Lato regular"/>
                </a:rPr>
                <a:t>Axe 6 : Développer l’économie locale et circulaire </a:t>
              </a:r>
            </a:p>
          </p:txBody>
        </p:sp>
        <p:pic>
          <p:nvPicPr>
            <p:cNvPr id="23" name="Graphique 26" descr="Durabilité">
              <a:extLst>
                <a:ext uri="{FF2B5EF4-FFF2-40B4-BE49-F238E27FC236}">
                  <a16:creationId xmlns:a16="http://schemas.microsoft.com/office/drawing/2014/main" id="{804590A3-A3D0-4A4F-8187-CF8667AFE8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435" y="1356289"/>
              <a:ext cx="433767" cy="433767"/>
            </a:xfrm>
            <a:prstGeom prst="rect">
              <a:avLst/>
            </a:prstGeom>
          </p:spPr>
        </p:pic>
      </p:grpSp>
      <p:grpSp>
        <p:nvGrpSpPr>
          <p:cNvPr id="34" name="Groupe 33">
            <a:extLst>
              <a:ext uri="{FF2B5EF4-FFF2-40B4-BE49-F238E27FC236}">
                <a16:creationId xmlns:a16="http://schemas.microsoft.com/office/drawing/2014/main" id="{233E2D50-0419-4931-8AE4-2F9071D01804}"/>
              </a:ext>
            </a:extLst>
          </p:cNvPr>
          <p:cNvGrpSpPr/>
          <p:nvPr/>
        </p:nvGrpSpPr>
        <p:grpSpPr>
          <a:xfrm>
            <a:off x="304604" y="1653636"/>
            <a:ext cx="7523344" cy="1404130"/>
            <a:chOff x="285115" y="6155475"/>
            <a:chExt cx="7523344" cy="1404130"/>
          </a:xfrm>
        </p:grpSpPr>
        <p:sp>
          <p:nvSpPr>
            <p:cNvPr id="36" name="Rectangle 35">
              <a:extLst>
                <a:ext uri="{FF2B5EF4-FFF2-40B4-BE49-F238E27FC236}">
                  <a16:creationId xmlns:a16="http://schemas.microsoft.com/office/drawing/2014/main" id="{7249886B-21B8-4EFB-8BCA-2D15A133F88E}"/>
                </a:ext>
              </a:extLst>
            </p:cNvPr>
            <p:cNvSpPr/>
            <p:nvPr/>
          </p:nvSpPr>
          <p:spPr>
            <a:xfrm>
              <a:off x="285115" y="6582414"/>
              <a:ext cx="6176894" cy="977191"/>
            </a:xfrm>
            <a:prstGeom prst="rect">
              <a:avLst/>
            </a:prstGeom>
          </p:spPr>
          <p:txBody>
            <a:bodyPr wrap="square">
              <a:spAutoFit/>
            </a:bodyPr>
            <a:lstStyle/>
            <a:p>
              <a:pPr marL="358775" lvl="1" algn="just">
                <a:spcBef>
                  <a:spcPts val="300"/>
                </a:spcBef>
                <a:defRPr/>
              </a:pPr>
              <a:r>
                <a:rPr lang="fr-FR" sz="1000" b="1" dirty="0">
                  <a:solidFill>
                    <a:srgbClr val="FF9900"/>
                  </a:solidFill>
                  <a:ea typeface="Source Sans Pro" panose="020B0503030403020204" pitchFamily="34" charset="0"/>
                </a:rPr>
                <a:t>3 Orientations </a:t>
              </a:r>
              <a:r>
                <a:rPr lang="fr-FR" sz="1000" b="1" dirty="0">
                  <a:solidFill>
                    <a:srgbClr val="FF9900"/>
                  </a:solidFill>
                </a:rPr>
                <a:t>déclinées </a:t>
              </a:r>
              <a:r>
                <a:rPr lang="fr-FR" sz="1000" b="1" dirty="0">
                  <a:solidFill>
                    <a:srgbClr val="FF9900"/>
                  </a:solidFill>
                  <a:ea typeface="Source Sans Pro" panose="020B0503030403020204" pitchFamily="34" charset="0"/>
                </a:rPr>
                <a:t>en 15 actions dont 14 portées par les partenaires de la CC Entr’Allier Besbre et Loire</a:t>
              </a:r>
            </a:p>
            <a:p>
              <a:pPr marL="530225" lvl="1" indent="-171450" algn="just">
                <a:spcBef>
                  <a:spcPts val="300"/>
                </a:spcBef>
                <a:buFont typeface="Arial" panose="020B0604020202020204" pitchFamily="34" charset="0"/>
                <a:buChar char="•"/>
                <a:defRPr/>
              </a:pPr>
              <a:r>
                <a:rPr lang="fr-FR" sz="1000" dirty="0">
                  <a:solidFill>
                    <a:srgbClr val="FF9900"/>
                  </a:solidFill>
                  <a:ea typeface="Source Sans Pro" panose="020B0503030403020204" pitchFamily="34" charset="0"/>
                </a:rPr>
                <a:t>Anticiper la gestion de l'eau dans un contexte de changement climatique</a:t>
              </a:r>
            </a:p>
            <a:p>
              <a:pPr marL="530225" lvl="1" indent="-171450" algn="just">
                <a:spcBef>
                  <a:spcPts val="300"/>
                </a:spcBef>
                <a:buFont typeface="Arial" panose="020B0604020202020204" pitchFamily="34" charset="0"/>
                <a:buChar char="•"/>
                <a:defRPr/>
              </a:pPr>
              <a:r>
                <a:rPr lang="fr-FR" sz="1000" dirty="0">
                  <a:solidFill>
                    <a:srgbClr val="FF9900"/>
                  </a:solidFill>
                  <a:ea typeface="Source Sans Pro" panose="020B0503030403020204" pitchFamily="34" charset="0"/>
                </a:rPr>
                <a:t>Accompagner la résilience du territoire</a:t>
              </a:r>
            </a:p>
            <a:p>
              <a:pPr marL="530225" lvl="1" indent="-171450" algn="just">
                <a:spcBef>
                  <a:spcPts val="300"/>
                </a:spcBef>
                <a:buFont typeface="Arial" panose="020B0604020202020204" pitchFamily="34" charset="0"/>
                <a:buChar char="•"/>
                <a:defRPr/>
              </a:pPr>
              <a:r>
                <a:rPr lang="fr-FR" sz="1000" dirty="0">
                  <a:solidFill>
                    <a:srgbClr val="FF9900"/>
                  </a:solidFill>
                  <a:ea typeface="Source Sans Pro" panose="020B0503030403020204" pitchFamily="34" charset="0"/>
                </a:rPr>
                <a:t>Préserver et augmenter le stockage carbone du territoire</a:t>
              </a:r>
            </a:p>
          </p:txBody>
        </p:sp>
        <p:sp>
          <p:nvSpPr>
            <p:cNvPr id="41" name="Rectangle 40">
              <a:extLst>
                <a:ext uri="{FF2B5EF4-FFF2-40B4-BE49-F238E27FC236}">
                  <a16:creationId xmlns:a16="http://schemas.microsoft.com/office/drawing/2014/main" id="{A50CC9EC-23DF-4858-9159-0884CD32232C}"/>
                </a:ext>
              </a:extLst>
            </p:cNvPr>
            <p:cNvSpPr/>
            <p:nvPr/>
          </p:nvSpPr>
          <p:spPr>
            <a:xfrm>
              <a:off x="954483" y="6234795"/>
              <a:ext cx="6853976" cy="307777"/>
            </a:xfrm>
            <a:prstGeom prst="rect">
              <a:avLst/>
            </a:prstGeom>
          </p:spPr>
          <p:txBody>
            <a:bodyPr wrap="square">
              <a:spAutoFit/>
            </a:bodyPr>
            <a:lstStyle/>
            <a:p>
              <a:pPr algn="just">
                <a:defRPr/>
              </a:pPr>
              <a:r>
                <a:rPr lang="fr-FR" sz="1400" b="1" dirty="0">
                  <a:solidFill>
                    <a:srgbClr val="FF9900"/>
                  </a:solidFill>
                  <a:latin typeface="Lato regular"/>
                  <a:ea typeface="Source Sans Pro" panose="020B0503030403020204" pitchFamily="34" charset="0"/>
                  <a:cs typeface="Calibri" panose="020F0502020204030204" pitchFamily="34" charset="0"/>
                </a:rPr>
                <a:t>Axe 4 : </a:t>
              </a:r>
              <a:r>
                <a:rPr lang="fr-FR" sz="1400" b="1" dirty="0">
                  <a:solidFill>
                    <a:srgbClr val="FF9900"/>
                  </a:solidFill>
                  <a:latin typeface="Lato regular"/>
                  <a:cs typeface="Calibri" panose="020F0502020204030204" pitchFamily="34" charset="0"/>
                </a:rPr>
                <a:t>Adapter les pratiques agricoles du territoire au climat de demain </a:t>
              </a:r>
            </a:p>
          </p:txBody>
        </p:sp>
        <p:pic>
          <p:nvPicPr>
            <p:cNvPr id="42" name="Graphique 29" descr="Soleil">
              <a:extLst>
                <a:ext uri="{FF2B5EF4-FFF2-40B4-BE49-F238E27FC236}">
                  <a16:creationId xmlns:a16="http://schemas.microsoft.com/office/drawing/2014/main" id="{1DBD8880-F64E-4231-AF46-8928CF530E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678" y="6155475"/>
              <a:ext cx="441870" cy="441870"/>
            </a:xfrm>
            <a:prstGeom prst="rect">
              <a:avLst/>
            </a:prstGeom>
          </p:spPr>
        </p:pic>
      </p:grpSp>
      <p:sp>
        <p:nvSpPr>
          <p:cNvPr id="47" name="Espace réservé du contenu 2">
            <a:extLst>
              <a:ext uri="{FF2B5EF4-FFF2-40B4-BE49-F238E27FC236}">
                <a16:creationId xmlns:a16="http://schemas.microsoft.com/office/drawing/2014/main" id="{35A91954-8B62-4651-AC9F-C1A26F623881}"/>
              </a:ext>
            </a:extLst>
          </p:cNvPr>
          <p:cNvSpPr txBox="1">
            <a:spLocks/>
          </p:cNvSpPr>
          <p:nvPr/>
        </p:nvSpPr>
        <p:spPr>
          <a:xfrm>
            <a:off x="282011" y="3725866"/>
            <a:ext cx="6705801" cy="1523221"/>
          </a:xfrm>
          <a:prstGeom prst="rect">
            <a:avLst/>
          </a:prstGeom>
        </p:spPr>
        <p:txBody>
          <a:bodyPr>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fr-FR" sz="1000" b="1" dirty="0">
                <a:solidFill>
                  <a:srgbClr val="70AD47">
                    <a:lumMod val="75000"/>
                  </a:srgbClr>
                </a:solidFill>
              </a:rPr>
              <a:t>3 Orientations déclinées en 6 actions dont 2 portées par les partenaires de la CC Entr’Allier Besbre et Loire</a:t>
            </a:r>
          </a:p>
          <a:p>
            <a:pPr lvl="1" algn="just">
              <a:defRPr/>
            </a:pPr>
            <a:r>
              <a:rPr lang="fr-FR" sz="1000" dirty="0">
                <a:solidFill>
                  <a:srgbClr val="70AD47">
                    <a:lumMod val="75000"/>
                  </a:srgbClr>
                </a:solidFill>
              </a:rPr>
              <a:t>Développer les carburants alternatifs</a:t>
            </a:r>
          </a:p>
          <a:p>
            <a:pPr lvl="1" algn="just">
              <a:defRPr/>
            </a:pPr>
            <a:r>
              <a:rPr lang="fr-FR" sz="1000" dirty="0">
                <a:solidFill>
                  <a:srgbClr val="70AD47">
                    <a:lumMod val="75000"/>
                  </a:srgbClr>
                </a:solidFill>
              </a:rPr>
              <a:t>Développer les mobilités alternatives</a:t>
            </a:r>
          </a:p>
          <a:p>
            <a:pPr lvl="1" algn="just">
              <a:defRPr/>
            </a:pPr>
            <a:r>
              <a:rPr lang="fr-FR" sz="1000" dirty="0">
                <a:solidFill>
                  <a:srgbClr val="70AD47">
                    <a:lumMod val="75000"/>
                  </a:srgbClr>
                </a:solidFill>
              </a:rPr>
              <a:t>Favoriser la non mobilité</a:t>
            </a:r>
          </a:p>
        </p:txBody>
      </p:sp>
      <p:grpSp>
        <p:nvGrpSpPr>
          <p:cNvPr id="48" name="Groupe 47">
            <a:extLst>
              <a:ext uri="{FF2B5EF4-FFF2-40B4-BE49-F238E27FC236}">
                <a16:creationId xmlns:a16="http://schemas.microsoft.com/office/drawing/2014/main" id="{45DA11F4-42D8-444B-A768-1DBB6B8A553C}"/>
              </a:ext>
            </a:extLst>
          </p:cNvPr>
          <p:cNvGrpSpPr/>
          <p:nvPr/>
        </p:nvGrpSpPr>
        <p:grpSpPr>
          <a:xfrm>
            <a:off x="477773" y="3152041"/>
            <a:ext cx="5908496" cy="539742"/>
            <a:chOff x="589446" y="3537981"/>
            <a:chExt cx="5908496" cy="539742"/>
          </a:xfrm>
        </p:grpSpPr>
        <p:sp>
          <p:nvSpPr>
            <p:cNvPr id="49" name="Rectangle 48">
              <a:extLst>
                <a:ext uri="{FF2B5EF4-FFF2-40B4-BE49-F238E27FC236}">
                  <a16:creationId xmlns:a16="http://schemas.microsoft.com/office/drawing/2014/main" id="{76B872B9-E91F-4A2D-86C4-E69C6CF51A76}"/>
                </a:ext>
              </a:extLst>
            </p:cNvPr>
            <p:cNvSpPr/>
            <p:nvPr/>
          </p:nvSpPr>
          <p:spPr>
            <a:xfrm>
              <a:off x="1106392" y="3667923"/>
              <a:ext cx="5391550" cy="307777"/>
            </a:xfrm>
            <a:prstGeom prst="rect">
              <a:avLst/>
            </a:prstGeom>
          </p:spPr>
          <p:txBody>
            <a:bodyPr wrap="square">
              <a:spAutoFit/>
            </a:bodyPr>
            <a:lstStyle/>
            <a:p>
              <a:pPr algn="just" defTabSz="914400" eaLnBrk="0" fontAlgn="base" hangingPunct="0">
                <a:spcBef>
                  <a:spcPct val="0"/>
                </a:spcBef>
                <a:spcAft>
                  <a:spcPct val="0"/>
                </a:spcAft>
                <a:defRPr/>
              </a:pPr>
              <a:r>
                <a:rPr lang="fr-FR" sz="1400" b="1" dirty="0">
                  <a:solidFill>
                    <a:srgbClr val="70AD47">
                      <a:lumMod val="75000"/>
                    </a:srgbClr>
                  </a:solidFill>
                  <a:latin typeface="Lato regular"/>
                  <a:cs typeface="Arial" panose="020B0604020202020204" pitchFamily="34" charset="0"/>
                </a:rPr>
                <a:t>Axe 5 : Un territoire aux mobilités adaptées </a:t>
              </a:r>
            </a:p>
          </p:txBody>
        </p:sp>
        <p:pic>
          <p:nvPicPr>
            <p:cNvPr id="50" name="Graphique 38" descr="Tramway">
              <a:extLst>
                <a:ext uri="{FF2B5EF4-FFF2-40B4-BE49-F238E27FC236}">
                  <a16:creationId xmlns:a16="http://schemas.microsoft.com/office/drawing/2014/main" id="{FE7C235B-05DA-4B23-A2D4-DCAEDF350C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9446" y="3537981"/>
              <a:ext cx="539742" cy="539742"/>
            </a:xfrm>
            <a:prstGeom prst="rect">
              <a:avLst/>
            </a:prstGeom>
          </p:spPr>
        </p:pic>
      </p:grpSp>
    </p:spTree>
    <p:extLst>
      <p:ext uri="{BB962C8B-B14F-4D97-AF65-F5344CB8AC3E}">
        <p14:creationId xmlns:p14="http://schemas.microsoft.com/office/powerpoint/2010/main" val="29146858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180</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85708" y="1101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6" name="Tableau 5">
            <a:extLst>
              <a:ext uri="{FF2B5EF4-FFF2-40B4-BE49-F238E27FC236}">
                <a16:creationId xmlns:a16="http://schemas.microsoft.com/office/drawing/2014/main" id="{D96FE13D-615D-44F7-9182-022BD4058EAE}"/>
              </a:ext>
            </a:extLst>
          </p:cNvPr>
          <p:cNvGraphicFramePr>
            <a:graphicFrameLocks noGrp="1"/>
          </p:cNvGraphicFramePr>
          <p:nvPr>
            <p:extLst>
              <p:ext uri="{D42A27DB-BD31-4B8C-83A1-F6EECF244321}">
                <p14:modId xmlns:p14="http://schemas.microsoft.com/office/powerpoint/2010/main" val="2516374844"/>
              </p:ext>
            </p:extLst>
          </p:nvPr>
        </p:nvGraphicFramePr>
        <p:xfrm>
          <a:off x="167640" y="1662837"/>
          <a:ext cx="8808720" cy="3870958"/>
        </p:xfrm>
        <a:graphic>
          <a:graphicData uri="http://schemas.openxmlformats.org/drawingml/2006/table">
            <a:tbl>
              <a:tblPr/>
              <a:tblGrid>
                <a:gridCol w="606172">
                  <a:extLst>
                    <a:ext uri="{9D8B030D-6E8A-4147-A177-3AD203B41FA5}">
                      <a16:colId xmlns:a16="http://schemas.microsoft.com/office/drawing/2014/main" val="1194482509"/>
                    </a:ext>
                  </a:extLst>
                </a:gridCol>
                <a:gridCol w="3917497">
                  <a:extLst>
                    <a:ext uri="{9D8B030D-6E8A-4147-A177-3AD203B41FA5}">
                      <a16:colId xmlns:a16="http://schemas.microsoft.com/office/drawing/2014/main" val="3846209538"/>
                    </a:ext>
                  </a:extLst>
                </a:gridCol>
                <a:gridCol w="2453562">
                  <a:extLst>
                    <a:ext uri="{9D8B030D-6E8A-4147-A177-3AD203B41FA5}">
                      <a16:colId xmlns:a16="http://schemas.microsoft.com/office/drawing/2014/main" val="479433727"/>
                    </a:ext>
                  </a:extLst>
                </a:gridCol>
                <a:gridCol w="1831489">
                  <a:extLst>
                    <a:ext uri="{9D8B030D-6E8A-4147-A177-3AD203B41FA5}">
                      <a16:colId xmlns:a16="http://schemas.microsoft.com/office/drawing/2014/main" val="3855057394"/>
                    </a:ext>
                  </a:extLst>
                </a:gridCol>
              </a:tblGrid>
              <a:tr h="140406">
                <a:tc gridSpan="2">
                  <a:txBody>
                    <a:bodyPr/>
                    <a:lstStyle/>
                    <a:p>
                      <a:pPr algn="ctr" fontAlgn="ctr"/>
                      <a:r>
                        <a:rPr lang="fr-FR" sz="800" b="1" i="0" u="none" strike="noStrike">
                          <a:solidFill>
                            <a:srgbClr val="FFFFFF"/>
                          </a:solidFill>
                          <a:effectLst/>
                          <a:latin typeface="PT Sans"/>
                        </a:rPr>
                        <a:t>AXE 1. UNE COLLECTIVITÉ EXEMPLAIRE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Incidences</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a:txBody>
                    <a:bodyPr/>
                    <a:lstStyle/>
                    <a:p>
                      <a:pPr algn="ctr" fontAlgn="ctr"/>
                      <a:r>
                        <a:rPr lang="fr-FR" sz="800" b="1" i="0" u="none" strike="noStrike" dirty="0">
                          <a:solidFill>
                            <a:srgbClr val="FFFFFF"/>
                          </a:solidFill>
                          <a:effectLst/>
                          <a:latin typeface="PT Sans"/>
                        </a:rPr>
                        <a:t> Mesures</a:t>
                      </a:r>
                    </a:p>
                  </a:txBody>
                  <a:tcPr marL="4919" marR="4919" marT="491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extLst>
                  <a:ext uri="{0D108BD9-81ED-4DB2-BD59-A6C34878D82A}">
                    <a16:rowId xmlns:a16="http://schemas.microsoft.com/office/drawing/2014/main" val="3573236033"/>
                  </a:ext>
                </a:extLst>
              </a:tr>
              <a:tr h="146254">
                <a:tc gridSpan="2">
                  <a:txBody>
                    <a:bodyPr/>
                    <a:lstStyle/>
                    <a:p>
                      <a:pPr algn="ctr" fontAlgn="ctr"/>
                      <a:r>
                        <a:rPr lang="fr-FR" sz="600" b="1" i="0" u="none" strike="noStrike">
                          <a:solidFill>
                            <a:srgbClr val="FFFFFF"/>
                          </a:solidFill>
                          <a:effectLst/>
                          <a:latin typeface="PT Sans"/>
                        </a:rPr>
                        <a:t>1.1 PILOTER ET SUIVRE LE PCAET</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a:txBody>
                    <a:bodyPr/>
                    <a:lstStyle/>
                    <a:p>
                      <a:pPr algn="l" fontAlgn="ctr"/>
                      <a:r>
                        <a:rPr lang="fr-FR" sz="600" b="1" i="0" u="none" strike="noStrike" dirty="0">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ctr"/>
                      <a:r>
                        <a:rPr lang="fr-FR" sz="600" b="1" i="0" u="none" strike="noStrike" dirty="0">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43609527"/>
                  </a:ext>
                </a:extLst>
              </a:tr>
              <a:tr h="146254">
                <a:tc>
                  <a:txBody>
                    <a:bodyPr/>
                    <a:lstStyle/>
                    <a:p>
                      <a:pPr algn="l" fontAlgn="ctr"/>
                      <a:r>
                        <a:rPr lang="fr-FR" sz="700" b="1" i="0" u="none" strike="noStrike">
                          <a:solidFill>
                            <a:srgbClr val="000000"/>
                          </a:solidFill>
                          <a:effectLst/>
                          <a:latin typeface="PT Sans"/>
                        </a:rPr>
                        <a:t>1.1.1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Piloter et suivre le PCAET</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rowSpan="17">
                  <a:txBody>
                    <a:bodyPr/>
                    <a:lstStyle/>
                    <a:p>
                      <a:pPr algn="ctr" fontAlgn="ctr"/>
                      <a:r>
                        <a:rPr lang="fr-FR" sz="900" b="1" i="0" u="none" strike="noStrike" dirty="0">
                          <a:solidFill>
                            <a:srgbClr val="000000"/>
                          </a:solidFill>
                          <a:effectLst/>
                          <a:latin typeface="Calibri" panose="020F0502020204030204" pitchFamily="34" charset="0"/>
                        </a:rPr>
                        <a:t>Les choix en matière d'aménagement peuvent avoir des impacts importants en matière de consommations énergétiques, d’émissions de gaz à effets de serre et d'adaptation au changement climatique</a:t>
                      </a:r>
                      <a:r>
                        <a:rPr lang="fr-FR" sz="900" b="0" i="0" u="none" strike="noStrike" dirty="0">
                          <a:solidFill>
                            <a:srgbClr val="000000"/>
                          </a:solidFill>
                          <a:effectLst/>
                          <a:latin typeface="Calibri" panose="020F0502020204030204" pitchFamily="34" charset="0"/>
                        </a:rPr>
                        <a:t>.                                     Les différentes actions envisagées dans la thématique sont toutes positives et concentrent essentiellement des actions de suivi et de diffusion des mesures et de sensibilisation envers les élus, professionnels et les particuliers du territoire. La création et l’élaboration de divers contrats et opérations en faveur de la réduction des consommations d'énergie et de la baisse des mobilités (TEPOS, </a:t>
                      </a:r>
                      <a:r>
                        <a:rPr lang="fr-FR" sz="900" b="0" i="0" u="none" strike="noStrike" dirty="0" err="1">
                          <a:solidFill>
                            <a:srgbClr val="000000"/>
                          </a:solidFill>
                          <a:effectLst/>
                          <a:latin typeface="Calibri" panose="020F0502020204030204" pitchFamily="34" charset="0"/>
                        </a:rPr>
                        <a:t>Cit'energie</a:t>
                      </a:r>
                      <a:r>
                        <a:rPr lang="fr-FR" sz="900" b="0" i="0" u="none" strike="noStrike" dirty="0">
                          <a:solidFill>
                            <a:srgbClr val="000000"/>
                          </a:solidFill>
                          <a:effectLst/>
                          <a:latin typeface="Calibri" panose="020F0502020204030204" pitchFamily="34" charset="0"/>
                        </a:rPr>
                        <a:t>) iront en faveur de la transition énergétique et climatique et  vont contribuer à préserver une bonne qualité de l’air en réduisant les émissions de </a:t>
                      </a:r>
                      <a:r>
                        <a:rPr lang="fr-FR" sz="900" b="0" i="0" u="none" strike="noStrike" dirty="0" err="1">
                          <a:solidFill>
                            <a:srgbClr val="000000"/>
                          </a:solidFill>
                          <a:effectLst/>
                          <a:latin typeface="Calibri" panose="020F0502020204030204" pitchFamily="34" charset="0"/>
                        </a:rPr>
                        <a:t>GES.En</a:t>
                      </a:r>
                      <a:r>
                        <a:rPr lang="fr-FR" sz="900" b="0" i="0" u="none" strike="noStrike" dirty="0">
                          <a:solidFill>
                            <a:srgbClr val="000000"/>
                          </a:solidFill>
                          <a:effectLst/>
                          <a:latin typeface="Calibri" panose="020F0502020204030204" pitchFamily="34" charset="0"/>
                        </a:rPr>
                        <a:t> favorisant les changements de comportements, l'exemplarité des services publics aura un impact positif. L'action "sensibiliser au enjeux de la qualité de l'air (ambiant et intérieur", permettra une amélioration de la santé des habitants, grâce a un air intérieur plus sain.</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500" b="0" i="0" u="none" strike="noStrike" dirty="0">
                          <a:solidFill>
                            <a:srgbClr val="000000"/>
                          </a:solidFill>
                          <a:effectLst/>
                          <a:latin typeface="Calibri" panose="020F0502020204030204" pitchFamily="34" charset="0"/>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8630073"/>
                  </a:ext>
                </a:extLst>
              </a:tr>
              <a:tr h="146254">
                <a:tc>
                  <a:txBody>
                    <a:bodyPr/>
                    <a:lstStyle/>
                    <a:p>
                      <a:pPr algn="l" fontAlgn="ctr"/>
                      <a:r>
                        <a:rPr lang="fr-FR" sz="700" b="1" i="0" u="none" strike="noStrike">
                          <a:solidFill>
                            <a:srgbClr val="000000"/>
                          </a:solidFill>
                          <a:effectLst/>
                          <a:latin typeface="PT Sans"/>
                        </a:rPr>
                        <a:t>1.1.2</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Réfléchir à s'engager  dans une démarche cit'ergie</a:t>
                      </a:r>
                    </a:p>
                  </a:txBody>
                  <a:tcPr marL="4919" marR="4919" marT="491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302888329"/>
                  </a:ext>
                </a:extLst>
              </a:tr>
              <a:tr h="146254">
                <a:tc>
                  <a:txBody>
                    <a:bodyPr/>
                    <a:lstStyle/>
                    <a:p>
                      <a:pPr algn="l" fontAlgn="ctr"/>
                      <a:r>
                        <a:rPr lang="fr-FR" sz="700" b="1" i="0" u="none" strike="noStrike">
                          <a:solidFill>
                            <a:srgbClr val="000000"/>
                          </a:solidFill>
                          <a:effectLst/>
                          <a:latin typeface="PT Sans"/>
                        </a:rPr>
                        <a:t>1.1.3</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Réfléchir à s'engager  dans une démarche TEPOS</a:t>
                      </a:r>
                    </a:p>
                  </a:txBody>
                  <a:tcPr marL="4919" marR="4919" marT="491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98375362"/>
                  </a:ext>
                </a:extLst>
              </a:tr>
              <a:tr h="146254">
                <a:tc gridSpan="2">
                  <a:txBody>
                    <a:bodyPr/>
                    <a:lstStyle/>
                    <a:p>
                      <a:pPr algn="ctr" fontAlgn="ctr"/>
                      <a:r>
                        <a:rPr lang="fr-FR" sz="700" b="1" i="0" u="none" strike="noStrike">
                          <a:solidFill>
                            <a:srgbClr val="FFFFFF"/>
                          </a:solidFill>
                          <a:effectLst/>
                          <a:latin typeface="PT Sans"/>
                        </a:rPr>
                        <a:t>1.2 FAIRE LE LIEN ENTRE LES ENJEUX DU PCAET ET LES AUTRES ENJEUX</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65356655"/>
                  </a:ext>
                </a:extLst>
              </a:tr>
              <a:tr h="140406">
                <a:tc>
                  <a:txBody>
                    <a:bodyPr/>
                    <a:lstStyle/>
                    <a:p>
                      <a:pPr algn="l" fontAlgn="ctr"/>
                      <a:r>
                        <a:rPr lang="fr-FR" sz="700" b="1" i="0" u="none" strike="noStrike">
                          <a:solidFill>
                            <a:srgbClr val="000000"/>
                          </a:solidFill>
                          <a:effectLst/>
                          <a:latin typeface="PT Sans"/>
                        </a:rPr>
                        <a:t>1.2.1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Intégrer dans le futur PLUi des prescriptions liées aux enjeux du PCAET </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60609262"/>
                  </a:ext>
                </a:extLst>
              </a:tr>
              <a:tr h="239859">
                <a:tc>
                  <a:txBody>
                    <a:bodyPr/>
                    <a:lstStyle/>
                    <a:p>
                      <a:pPr algn="l" fontAlgn="ctr"/>
                      <a:r>
                        <a:rPr lang="fr-FR" sz="700" b="1" i="0" u="none" strike="noStrike">
                          <a:solidFill>
                            <a:srgbClr val="000000"/>
                          </a:solidFill>
                          <a:effectLst/>
                          <a:latin typeface="PT Sans"/>
                        </a:rPr>
                        <a:t>1.2.2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Accompagner à l'intégration des enjeux environnementaux et sanitaires dans les décisions, notamment via la formation des élus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78668631"/>
                  </a:ext>
                </a:extLst>
              </a:tr>
              <a:tr h="140406">
                <a:tc gridSpan="2">
                  <a:txBody>
                    <a:bodyPr/>
                    <a:lstStyle/>
                    <a:p>
                      <a:pPr algn="ctr" fontAlgn="ctr"/>
                      <a:r>
                        <a:rPr lang="fr-FR" sz="700" b="1" i="0" u="none" strike="noStrike">
                          <a:solidFill>
                            <a:srgbClr val="FFFFFF"/>
                          </a:solidFill>
                          <a:effectLst/>
                          <a:latin typeface="PT Sans"/>
                        </a:rPr>
                        <a:t>1.3 ÊTRE EXEMPLAIRE SUR SON PATRIMOINE ET SES ACTIVITÉS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63482375"/>
                  </a:ext>
                </a:extLst>
              </a:tr>
              <a:tr h="409515">
                <a:tc>
                  <a:txBody>
                    <a:bodyPr/>
                    <a:lstStyle/>
                    <a:p>
                      <a:pPr algn="l" fontAlgn="ctr"/>
                      <a:r>
                        <a:rPr lang="fr-FR" sz="700" b="1" i="0" u="none" strike="noStrike">
                          <a:solidFill>
                            <a:srgbClr val="000000"/>
                          </a:solidFill>
                          <a:effectLst/>
                          <a:latin typeface="PT Sans"/>
                        </a:rPr>
                        <a:t>1.3.1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Sensibiliser les élus et les agents à l'amélioration des pratiques </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00732025"/>
                  </a:ext>
                </a:extLst>
              </a:tr>
              <a:tr h="140406">
                <a:tc>
                  <a:txBody>
                    <a:bodyPr/>
                    <a:lstStyle/>
                    <a:p>
                      <a:pPr algn="l" fontAlgn="ctr"/>
                      <a:r>
                        <a:rPr lang="fr-FR" sz="700" b="1" i="0" u="none" strike="noStrike">
                          <a:solidFill>
                            <a:srgbClr val="000000"/>
                          </a:solidFill>
                          <a:effectLst/>
                          <a:latin typeface="PT Sans"/>
                        </a:rPr>
                        <a:t>1.3.2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Exemplarité de la collectivité dans la commande publique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07769893"/>
                  </a:ext>
                </a:extLst>
              </a:tr>
              <a:tr h="239859">
                <a:tc>
                  <a:txBody>
                    <a:bodyPr/>
                    <a:lstStyle/>
                    <a:p>
                      <a:pPr algn="l" fontAlgn="ctr"/>
                      <a:r>
                        <a:rPr lang="fr-FR" sz="700" b="1" i="0" u="none" strike="noStrike">
                          <a:solidFill>
                            <a:srgbClr val="000000"/>
                          </a:solidFill>
                          <a:effectLst/>
                          <a:latin typeface="PT Sans"/>
                        </a:rPr>
                        <a:t>1.3.3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Assurer un suivi efficace et une réduction des consommations énergétiques des bâtiments communaux et intercommunaux</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660727503"/>
                  </a:ext>
                </a:extLst>
              </a:tr>
              <a:tr h="239859">
                <a:tc>
                  <a:txBody>
                    <a:bodyPr/>
                    <a:lstStyle/>
                    <a:p>
                      <a:pPr algn="l" fontAlgn="ctr"/>
                      <a:r>
                        <a:rPr lang="fr-FR" sz="700" b="1" i="0" u="none" strike="noStrike">
                          <a:solidFill>
                            <a:srgbClr val="000000"/>
                          </a:solidFill>
                          <a:effectLst/>
                          <a:latin typeface="PT Sans"/>
                        </a:rPr>
                        <a:t>1.3.4</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Inscrire un ou des bâtiments communautaires dans une démarche exemplaire, notamment sur les énergies renouvelables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14161549"/>
                  </a:ext>
                </a:extLst>
              </a:tr>
              <a:tr h="248634">
                <a:tc>
                  <a:txBody>
                    <a:bodyPr/>
                    <a:lstStyle/>
                    <a:p>
                      <a:pPr algn="l" fontAlgn="ctr"/>
                      <a:r>
                        <a:rPr lang="fr-FR" sz="700" b="1" i="0" u="none" strike="noStrike">
                          <a:solidFill>
                            <a:srgbClr val="000000"/>
                          </a:solidFill>
                          <a:effectLst/>
                          <a:latin typeface="PT Sans"/>
                        </a:rPr>
                        <a:t>1.3.5</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Déployer un Contrat d’objectif territorialisé sur la maîtrise de l’énergie et des énergies renouvelables thermiques à l’échelle du département</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174789428"/>
                  </a:ext>
                </a:extLst>
              </a:tr>
              <a:tr h="223354">
                <a:tc>
                  <a:txBody>
                    <a:bodyPr/>
                    <a:lstStyle/>
                    <a:p>
                      <a:pPr algn="l" fontAlgn="ctr"/>
                      <a:r>
                        <a:rPr lang="fr-FR" sz="700" b="1" i="0" u="none" strike="noStrike">
                          <a:solidFill>
                            <a:srgbClr val="000000"/>
                          </a:solidFill>
                          <a:effectLst/>
                          <a:latin typeface="PT Sans"/>
                        </a:rPr>
                        <a:t>1.3.6</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Valoriser les Certificats d'Économie d'Énergie lors de la réalisation de travaux sur le patrimoine bâti</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24524594"/>
                  </a:ext>
                </a:extLst>
              </a:tr>
              <a:tr h="327612">
                <a:tc>
                  <a:txBody>
                    <a:bodyPr/>
                    <a:lstStyle/>
                    <a:p>
                      <a:pPr algn="l" fontAlgn="ctr"/>
                      <a:r>
                        <a:rPr lang="fr-FR" sz="700" b="1" i="0" u="none" strike="noStrike">
                          <a:solidFill>
                            <a:srgbClr val="000000"/>
                          </a:solidFill>
                          <a:effectLst/>
                          <a:latin typeface="PT Sans"/>
                        </a:rPr>
                        <a:t>1.3.7</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PT Sans"/>
                        </a:rPr>
                        <a:t>Poursuivre le programme de remplacement de l’éclairage publique des communes et des collectivités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04366744"/>
                  </a:ext>
                </a:extLst>
              </a:tr>
              <a:tr h="146254">
                <a:tc gridSpan="2">
                  <a:txBody>
                    <a:bodyPr/>
                    <a:lstStyle/>
                    <a:p>
                      <a:pPr algn="ctr" fontAlgn="ctr"/>
                      <a:r>
                        <a:rPr lang="fr-FR" sz="700" b="1" i="0" u="none" strike="noStrike">
                          <a:solidFill>
                            <a:srgbClr val="FFFFFF"/>
                          </a:solidFill>
                          <a:effectLst/>
                          <a:latin typeface="PT Sans"/>
                        </a:rPr>
                        <a:t>1.4 IMPLIQUER LE TERRITOIRE DANS LA DEMARCHE</a:t>
                      </a:r>
                    </a:p>
                  </a:txBody>
                  <a:tcPr marL="4919" marR="4919" marT="491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130979475"/>
                  </a:ext>
                </a:extLst>
              </a:tr>
              <a:tr h="315912">
                <a:tc>
                  <a:txBody>
                    <a:bodyPr/>
                    <a:lstStyle/>
                    <a:p>
                      <a:pPr algn="l" fontAlgn="ctr"/>
                      <a:r>
                        <a:rPr lang="fr-FR" sz="700" b="1" i="0" u="none" strike="noStrike">
                          <a:solidFill>
                            <a:srgbClr val="000000"/>
                          </a:solidFill>
                          <a:effectLst/>
                          <a:latin typeface="Calibri" panose="020F0502020204030204" pitchFamily="34" charset="0"/>
                        </a:rPr>
                        <a:t>1.4.1</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Calibri" panose="020F0502020204030204" pitchFamily="34" charset="0"/>
                        </a:rPr>
                        <a:t>Sensibilisation des enjeux de la qualité de l’air (ambiant et intérieur) aux scolaires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51230993"/>
                  </a:ext>
                </a:extLst>
              </a:tr>
              <a:tr h="187206">
                <a:tc>
                  <a:txBody>
                    <a:bodyPr/>
                    <a:lstStyle/>
                    <a:p>
                      <a:pPr algn="l" fontAlgn="ctr"/>
                      <a:r>
                        <a:rPr lang="fr-FR" sz="700" b="1" i="0" u="none" strike="noStrike">
                          <a:solidFill>
                            <a:srgbClr val="000000"/>
                          </a:solidFill>
                          <a:effectLst/>
                          <a:latin typeface="Calibri" panose="020F0502020204030204" pitchFamily="34" charset="0"/>
                        </a:rPr>
                        <a:t>1.4.2</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700" b="1" i="0" u="none" strike="noStrike" dirty="0">
                          <a:solidFill>
                            <a:srgbClr val="000000"/>
                          </a:solidFill>
                          <a:effectLst/>
                          <a:latin typeface="Calibri" panose="020F0502020204030204" pitchFamily="34" charset="0"/>
                        </a:rPr>
                        <a:t>Proposer aux établissements scolaires des programmes de sensibilisation aux enjeux du PCAET</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30439647"/>
                  </a:ext>
                </a:extLst>
              </a:tr>
            </a:tbl>
          </a:graphicData>
        </a:graphic>
      </p:graphicFrame>
    </p:spTree>
    <p:extLst>
      <p:ext uri="{BB962C8B-B14F-4D97-AF65-F5344CB8AC3E}">
        <p14:creationId xmlns:p14="http://schemas.microsoft.com/office/powerpoint/2010/main" val="12836100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181</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106822" y="102458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9" name="Tableau 8">
            <a:extLst>
              <a:ext uri="{FF2B5EF4-FFF2-40B4-BE49-F238E27FC236}">
                <a16:creationId xmlns:a16="http://schemas.microsoft.com/office/drawing/2014/main" id="{4D3BAC90-8D88-4397-ACD6-4E73A92DF125}"/>
              </a:ext>
            </a:extLst>
          </p:cNvPr>
          <p:cNvGraphicFramePr>
            <a:graphicFrameLocks noGrp="1"/>
          </p:cNvGraphicFramePr>
          <p:nvPr>
            <p:extLst>
              <p:ext uri="{D42A27DB-BD31-4B8C-83A1-F6EECF244321}">
                <p14:modId xmlns:p14="http://schemas.microsoft.com/office/powerpoint/2010/main" val="486497782"/>
              </p:ext>
            </p:extLst>
          </p:nvPr>
        </p:nvGraphicFramePr>
        <p:xfrm>
          <a:off x="577469" y="1627854"/>
          <a:ext cx="8202705" cy="3192638"/>
        </p:xfrm>
        <a:graphic>
          <a:graphicData uri="http://schemas.openxmlformats.org/drawingml/2006/table">
            <a:tbl>
              <a:tblPr/>
              <a:tblGrid>
                <a:gridCol w="358588">
                  <a:extLst>
                    <a:ext uri="{9D8B030D-6E8A-4147-A177-3AD203B41FA5}">
                      <a16:colId xmlns:a16="http://schemas.microsoft.com/office/drawing/2014/main" val="875733887"/>
                    </a:ext>
                  </a:extLst>
                </a:gridCol>
                <a:gridCol w="2940424">
                  <a:extLst>
                    <a:ext uri="{9D8B030D-6E8A-4147-A177-3AD203B41FA5}">
                      <a16:colId xmlns:a16="http://schemas.microsoft.com/office/drawing/2014/main" val="2651082418"/>
                    </a:ext>
                  </a:extLst>
                </a:gridCol>
                <a:gridCol w="2321859">
                  <a:extLst>
                    <a:ext uri="{9D8B030D-6E8A-4147-A177-3AD203B41FA5}">
                      <a16:colId xmlns:a16="http://schemas.microsoft.com/office/drawing/2014/main" val="919090537"/>
                    </a:ext>
                  </a:extLst>
                </a:gridCol>
                <a:gridCol w="2581834">
                  <a:extLst>
                    <a:ext uri="{9D8B030D-6E8A-4147-A177-3AD203B41FA5}">
                      <a16:colId xmlns:a16="http://schemas.microsoft.com/office/drawing/2014/main" val="804389657"/>
                    </a:ext>
                  </a:extLst>
                </a:gridCol>
              </a:tblGrid>
              <a:tr h="121559">
                <a:tc gridSpan="2">
                  <a:txBody>
                    <a:bodyPr/>
                    <a:lstStyle/>
                    <a:p>
                      <a:pPr algn="ctr" fontAlgn="ctr"/>
                      <a:r>
                        <a:rPr lang="fr-FR" sz="900" b="1" i="0" u="none" strike="noStrike" dirty="0">
                          <a:solidFill>
                            <a:srgbClr val="FFFFFF"/>
                          </a:solidFill>
                          <a:effectLst/>
                          <a:latin typeface="PT Sans"/>
                        </a:rPr>
                        <a:t>AXE 2. SOBRIETE ET EFFICACITE EN ÉNERGETIQUE</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3296" marR="3296" marT="3296"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E75B5"/>
                    </a:solidFill>
                  </a:tcPr>
                </a:tc>
                <a:tc>
                  <a:txBody>
                    <a:bodyPr/>
                    <a:lstStyle/>
                    <a:p>
                      <a:pPr algn="l" fontAlgn="ctr"/>
                      <a:r>
                        <a:rPr lang="fr-FR" sz="900" b="1" i="0" u="none" strike="noStrike">
                          <a:solidFill>
                            <a:srgbClr val="FFFFFF"/>
                          </a:solidFill>
                          <a:effectLst/>
                          <a:latin typeface="PT Sans"/>
                        </a:rPr>
                        <a:t> </a:t>
                      </a:r>
                    </a:p>
                  </a:txBody>
                  <a:tcPr marL="3296" marR="3296" marT="3296"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extLst>
                  <a:ext uri="{0D108BD9-81ED-4DB2-BD59-A6C34878D82A}">
                    <a16:rowId xmlns:a16="http://schemas.microsoft.com/office/drawing/2014/main" val="421949382"/>
                  </a:ext>
                </a:extLst>
              </a:tr>
              <a:tr h="106764">
                <a:tc gridSpan="2">
                  <a:txBody>
                    <a:bodyPr/>
                    <a:lstStyle/>
                    <a:p>
                      <a:pPr algn="ctr" fontAlgn="ctr"/>
                      <a:r>
                        <a:rPr lang="fr-FR" sz="800" b="1" i="0" u="none" strike="noStrike">
                          <a:solidFill>
                            <a:srgbClr val="FFFFFF"/>
                          </a:solidFill>
                          <a:effectLst/>
                          <a:latin typeface="PT Sans"/>
                        </a:rPr>
                        <a:t>2.1 ACCOMPAGNER LES PARTICULIERS À LA MAÎTRISE DE L'ÉNERGIE</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Incidences </a:t>
                      </a:r>
                    </a:p>
                  </a:txBody>
                  <a:tcPr marL="3296" marR="3296" marT="3296"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800" b="1" i="0" u="none" strike="noStrike" dirty="0">
                          <a:solidFill>
                            <a:srgbClr val="FFFFFF"/>
                          </a:solidFill>
                          <a:effectLst/>
                          <a:latin typeface="PT Sans"/>
                        </a:rPr>
                        <a:t>Mesures</a:t>
                      </a:r>
                    </a:p>
                  </a:txBody>
                  <a:tcPr marL="3296" marR="3296" marT="3296"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4247652635"/>
                  </a:ext>
                </a:extLst>
              </a:tr>
              <a:tr h="468672">
                <a:tc>
                  <a:txBody>
                    <a:bodyPr/>
                    <a:lstStyle/>
                    <a:p>
                      <a:pPr algn="l" fontAlgn="ctr"/>
                      <a:r>
                        <a:rPr lang="fr-FR" sz="800" b="1" i="0" u="none" strike="noStrike">
                          <a:solidFill>
                            <a:srgbClr val="000000"/>
                          </a:solidFill>
                          <a:effectLst/>
                          <a:latin typeface="PT Sans"/>
                        </a:rPr>
                        <a:t>2.1.1</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Étudier la faisabilité d'une politique habitat (OPAH, PLH, ...) sur le territoire</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5">
                  <a:txBody>
                    <a:bodyPr/>
                    <a:lstStyle/>
                    <a:p>
                      <a:pPr algn="ctr" fontAlgn="ctr"/>
                      <a:r>
                        <a:rPr lang="fr-FR" sz="800" b="0" i="0" u="none" strike="noStrike" dirty="0">
                          <a:solidFill>
                            <a:srgbClr val="000000"/>
                          </a:solidFill>
                          <a:effectLst/>
                          <a:latin typeface="Calibri" panose="020F0502020204030204" pitchFamily="34" charset="0"/>
                        </a:rPr>
                        <a:t>TVB : La rénovation thermique pourrait détruire les lieux de reproduction et de nichage de chiroptères ou d'oiseaux. Une </a:t>
                      </a:r>
                      <a:r>
                        <a:rPr lang="fr-FR" sz="800" b="0" i="0" u="none" strike="noStrike" dirty="0" err="1">
                          <a:solidFill>
                            <a:srgbClr val="000000"/>
                          </a:solidFill>
                          <a:effectLst/>
                          <a:latin typeface="Calibri" panose="020F0502020204030204" pitchFamily="34" charset="0"/>
                        </a:rPr>
                        <a:t>gène</a:t>
                      </a:r>
                      <a:r>
                        <a:rPr lang="fr-FR" sz="800" b="0" i="0" u="none" strike="noStrike" dirty="0">
                          <a:solidFill>
                            <a:srgbClr val="000000"/>
                          </a:solidFill>
                          <a:effectLst/>
                          <a:latin typeface="Calibri" panose="020F0502020204030204" pitchFamily="34" charset="0"/>
                        </a:rPr>
                        <a:t> peut également être occasionnée si les travaux sont réalisés à proximité d'un nid pendant la période de reproduction.</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Paysage et patrimoine : La rénovation par l'extérieur pourrait avoir des incidences sur la perception d'éléments du bâti.</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5">
                  <a:txBody>
                    <a:bodyPr/>
                    <a:lstStyle/>
                    <a:p>
                      <a:pPr algn="ctr" fontAlgn="ctr"/>
                      <a:r>
                        <a:rPr lang="fr-FR" sz="800" b="0" i="0" u="none" strike="noStrike" dirty="0">
                          <a:solidFill>
                            <a:srgbClr val="000000"/>
                          </a:solidFill>
                          <a:effectLst/>
                          <a:latin typeface="Calibri" panose="020F0502020204030204" pitchFamily="34" charset="0"/>
                        </a:rPr>
                        <a:t>Paysage et patrimoine : La mesure principale à adopter est la conservation des détails architecturaux des bâtiments pour l'identité qu'ils apportent.</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TVB : Il s'agit en premier lieu d'éviter les actions de rénovation au cours des périodes de nichage/reproduction lorsque la présence d'une espèce est avérée. </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Les travaux devront ensuite être entrepris de manière à préserver les anfractuosités des bâtiments  favorables au nichage des espèces</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267600"/>
                  </a:ext>
                </a:extLst>
              </a:tr>
              <a:tr h="276306">
                <a:tc>
                  <a:txBody>
                    <a:bodyPr/>
                    <a:lstStyle/>
                    <a:p>
                      <a:pPr algn="l" fontAlgn="ctr"/>
                      <a:r>
                        <a:rPr lang="fr-FR" sz="800" b="1" i="0" u="none" strike="noStrike">
                          <a:solidFill>
                            <a:srgbClr val="000000"/>
                          </a:solidFill>
                          <a:effectLst/>
                          <a:latin typeface="PT Sans"/>
                        </a:rPr>
                        <a:t>2.1.2</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les particuliers les plus précaires à la rénovation énergétique (PIG)</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42228453"/>
                  </a:ext>
                </a:extLst>
              </a:tr>
              <a:tr h="276306">
                <a:tc>
                  <a:txBody>
                    <a:bodyPr/>
                    <a:lstStyle/>
                    <a:p>
                      <a:pPr algn="l" fontAlgn="ctr"/>
                      <a:r>
                        <a:rPr lang="fr-FR" sz="800" b="1" i="0" u="none" strike="noStrike">
                          <a:solidFill>
                            <a:srgbClr val="000000"/>
                          </a:solidFill>
                          <a:effectLst/>
                          <a:latin typeface="PT Sans"/>
                        </a:rPr>
                        <a:t>2.1.3</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Développer la PTRE Rénove Conseil</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322026"/>
                  </a:ext>
                </a:extLst>
              </a:tr>
              <a:tr h="224690">
                <a:tc>
                  <a:txBody>
                    <a:bodyPr/>
                    <a:lstStyle/>
                    <a:p>
                      <a:pPr algn="l" fontAlgn="ctr"/>
                      <a:r>
                        <a:rPr lang="fr-FR" sz="800" b="1" i="0" u="none" strike="noStrike" dirty="0">
                          <a:solidFill>
                            <a:srgbClr val="000000"/>
                          </a:solidFill>
                          <a:effectLst/>
                          <a:latin typeface="PT Sans"/>
                        </a:rPr>
                        <a:t>2.1.4</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Créer un Service Public pour la Performance Energétique de l'Habitat (SPPEH)</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44431938"/>
                  </a:ext>
                </a:extLst>
              </a:tr>
              <a:tr h="224690">
                <a:tc>
                  <a:txBody>
                    <a:bodyPr/>
                    <a:lstStyle/>
                    <a:p>
                      <a:pPr algn="l" fontAlgn="ctr"/>
                      <a:r>
                        <a:rPr lang="fr-FR" sz="800" b="1" i="0" u="none" strike="noStrike" dirty="0">
                          <a:solidFill>
                            <a:srgbClr val="000000"/>
                          </a:solidFill>
                          <a:effectLst/>
                          <a:latin typeface="PT Sans"/>
                        </a:rPr>
                        <a:t>2.1.5</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Rénovation énergétique des logements par les bailleurs sociaux</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pPr algn="ctr" fontAlgn="ctr"/>
                      <a:endParaRPr lang="fr-FR" sz="800" b="0" i="0" u="none" strike="noStrike" dirty="0">
                        <a:solidFill>
                          <a:srgbClr val="000000"/>
                        </a:solidFill>
                        <a:effectLst/>
                        <a:latin typeface="Calibri" panose="020F0502020204030204" pitchFamily="34" charset="0"/>
                      </a:endParaRP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pPr algn="ctr" fontAlgn="ctr"/>
                      <a:endParaRPr lang="fr-FR" sz="800" b="0" i="0" u="none" strike="noStrike" dirty="0">
                        <a:solidFill>
                          <a:srgbClr val="000000"/>
                        </a:solidFill>
                        <a:effectLst/>
                        <a:latin typeface="Calibri" panose="020F0502020204030204" pitchFamily="34" charset="0"/>
                      </a:endParaRP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3876675"/>
                  </a:ext>
                </a:extLst>
              </a:tr>
              <a:tr h="210329">
                <a:tc gridSpan="2">
                  <a:txBody>
                    <a:bodyPr/>
                    <a:lstStyle/>
                    <a:p>
                      <a:pPr algn="ctr" fontAlgn="ctr"/>
                      <a:r>
                        <a:rPr lang="fr-FR" sz="800" b="1" i="0" u="none" strike="noStrike">
                          <a:solidFill>
                            <a:srgbClr val="FFFFFF"/>
                          </a:solidFill>
                          <a:effectLst/>
                          <a:latin typeface="PT Sans"/>
                        </a:rPr>
                        <a:t>2.2 ACCOMPAGNER LA MONTÉE EN COMPÉTENCES DES PROFESSIONNELS DU BÂTIMENT</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3296" marR="3296" marT="3296"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800" b="1" i="0" u="none" strike="noStrike">
                          <a:solidFill>
                            <a:srgbClr val="FFFFFF"/>
                          </a:solidFill>
                          <a:effectLst/>
                          <a:latin typeface="PT Sans"/>
                        </a:rPr>
                        <a:t> </a:t>
                      </a:r>
                    </a:p>
                  </a:txBody>
                  <a:tcPr marL="3296" marR="3296" marT="32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654481525"/>
                  </a:ext>
                </a:extLst>
              </a:tr>
              <a:tr h="384730">
                <a:tc>
                  <a:txBody>
                    <a:bodyPr/>
                    <a:lstStyle/>
                    <a:p>
                      <a:pPr algn="l" fontAlgn="ctr"/>
                      <a:r>
                        <a:rPr lang="fr-FR" sz="800" b="1" i="0" u="none" strike="noStrike">
                          <a:solidFill>
                            <a:srgbClr val="000000"/>
                          </a:solidFill>
                          <a:effectLst/>
                          <a:latin typeface="PT Sans"/>
                        </a:rPr>
                        <a:t>2.2.1</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la formation et la montée en compétence des artisans de la filière bâtiment</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2">
                  <a:txBody>
                    <a:bodyPr/>
                    <a:lstStyle/>
                    <a:p>
                      <a:pPr algn="ctr" fontAlgn="ctr"/>
                      <a:r>
                        <a:rPr lang="fr-FR" sz="800" b="0" i="0" u="none" strike="noStrike">
                          <a:solidFill>
                            <a:srgbClr val="000000"/>
                          </a:solidFill>
                          <a:effectLst/>
                          <a:latin typeface="Calibri" panose="020F0502020204030204" pitchFamily="34" charset="0"/>
                        </a:rPr>
                        <a:t>TVB : La rénovation thermique pourrait détruire les lieux de reproduction et de nichage de chiroptères ou d'oiseaux. Une gène peut également être occasionnée si les travaux sont réalisés à proximité d'un nid pendant la période de reproduction.</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Paysage et patrimoine : La rénovation par l'extérieur pourrait avoir des incidences sur la perception d'éléments du bâti.</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fr-FR" sz="800" b="0" i="0" u="none" strike="noStrike">
                          <a:solidFill>
                            <a:srgbClr val="000000"/>
                          </a:solidFill>
                          <a:effectLst/>
                          <a:latin typeface="Calibri" panose="020F0502020204030204" pitchFamily="34" charset="0"/>
                        </a:rPr>
                        <a:t>Paysage et patrimoine : La mesure principale à adopter est la conservation des détails architecturaux des bâtiments pour l'identité qu'ils apportent.</a:t>
                      </a:r>
                      <a:br>
                        <a:rPr lang="fr-FR" sz="800" b="0" i="0" u="none" strike="noStrike">
                          <a:solidFill>
                            <a:srgbClr val="000000"/>
                          </a:solidFill>
                          <a:effectLst/>
                          <a:latin typeface="Calibri" panose="020F0502020204030204" pitchFamily="34" charset="0"/>
                        </a:rPr>
                      </a:b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TVB : Il s'agit en premier lieu d'éviter les actions de rénovation au cours des périodes de nichage/reproduction lorsque la présence d'une espèce est avérée. </a:t>
                      </a:r>
                      <a:br>
                        <a:rPr lang="fr-FR" sz="800" b="0" i="0" u="none" strike="noStrike">
                          <a:solidFill>
                            <a:srgbClr val="000000"/>
                          </a:solidFill>
                          <a:effectLst/>
                          <a:latin typeface="Calibri" panose="020F0502020204030204" pitchFamily="34" charset="0"/>
                        </a:rPr>
                      </a:br>
                      <a:r>
                        <a:rPr lang="fr-FR" sz="800" b="0" i="0" u="none" strike="noStrike">
                          <a:solidFill>
                            <a:srgbClr val="000000"/>
                          </a:solidFill>
                          <a:effectLst/>
                          <a:latin typeface="Calibri" panose="020F0502020204030204" pitchFamily="34" charset="0"/>
                        </a:rPr>
                        <a:t>Les travaux devront ensuite être entrepris de manière à préserver les anfractuosités des bâtiments  favorables au nichage des espèces</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7475585"/>
                  </a:ext>
                </a:extLst>
              </a:tr>
              <a:tr h="861243">
                <a:tc>
                  <a:txBody>
                    <a:bodyPr/>
                    <a:lstStyle/>
                    <a:p>
                      <a:pPr algn="l" fontAlgn="ctr"/>
                      <a:r>
                        <a:rPr lang="fr-FR" sz="800" b="1" i="0" u="none" strike="noStrike">
                          <a:solidFill>
                            <a:srgbClr val="000000"/>
                          </a:solidFill>
                          <a:effectLst/>
                          <a:latin typeface="PT Sans"/>
                        </a:rPr>
                        <a:t>2.2.2</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Travailler avec les maîtres d'ouvrage pour revoir les critères d'acceptabilité dans le bâtiment</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10360503"/>
                  </a:ext>
                </a:extLst>
              </a:tr>
            </a:tbl>
          </a:graphicData>
        </a:graphic>
      </p:graphicFrame>
    </p:spTree>
    <p:extLst>
      <p:ext uri="{BB962C8B-B14F-4D97-AF65-F5344CB8AC3E}">
        <p14:creationId xmlns:p14="http://schemas.microsoft.com/office/powerpoint/2010/main" val="23871520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182</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85708" y="1101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5" name="Tableau 4">
            <a:extLst>
              <a:ext uri="{FF2B5EF4-FFF2-40B4-BE49-F238E27FC236}">
                <a16:creationId xmlns:a16="http://schemas.microsoft.com/office/drawing/2014/main" id="{41966549-0886-445B-AAED-F2E8BA5B5D47}"/>
              </a:ext>
            </a:extLst>
          </p:cNvPr>
          <p:cNvGraphicFramePr>
            <a:graphicFrameLocks noGrp="1"/>
          </p:cNvGraphicFramePr>
          <p:nvPr>
            <p:extLst>
              <p:ext uri="{D42A27DB-BD31-4B8C-83A1-F6EECF244321}">
                <p14:modId xmlns:p14="http://schemas.microsoft.com/office/powerpoint/2010/main" val="2629581341"/>
              </p:ext>
            </p:extLst>
          </p:nvPr>
        </p:nvGraphicFramePr>
        <p:xfrm>
          <a:off x="628650" y="1825625"/>
          <a:ext cx="8202705" cy="2571151"/>
        </p:xfrm>
        <a:graphic>
          <a:graphicData uri="http://schemas.openxmlformats.org/drawingml/2006/table">
            <a:tbl>
              <a:tblPr/>
              <a:tblGrid>
                <a:gridCol w="358588">
                  <a:extLst>
                    <a:ext uri="{9D8B030D-6E8A-4147-A177-3AD203B41FA5}">
                      <a16:colId xmlns:a16="http://schemas.microsoft.com/office/drawing/2014/main" val="739945988"/>
                    </a:ext>
                  </a:extLst>
                </a:gridCol>
                <a:gridCol w="2940424">
                  <a:extLst>
                    <a:ext uri="{9D8B030D-6E8A-4147-A177-3AD203B41FA5}">
                      <a16:colId xmlns:a16="http://schemas.microsoft.com/office/drawing/2014/main" val="3298084413"/>
                    </a:ext>
                  </a:extLst>
                </a:gridCol>
                <a:gridCol w="2535891">
                  <a:extLst>
                    <a:ext uri="{9D8B030D-6E8A-4147-A177-3AD203B41FA5}">
                      <a16:colId xmlns:a16="http://schemas.microsoft.com/office/drawing/2014/main" val="2704940485"/>
                    </a:ext>
                  </a:extLst>
                </a:gridCol>
                <a:gridCol w="2367802">
                  <a:extLst>
                    <a:ext uri="{9D8B030D-6E8A-4147-A177-3AD203B41FA5}">
                      <a16:colId xmlns:a16="http://schemas.microsoft.com/office/drawing/2014/main" val="1093441170"/>
                    </a:ext>
                  </a:extLst>
                </a:gridCol>
              </a:tblGrid>
              <a:tr h="106764">
                <a:tc gridSpan="2">
                  <a:txBody>
                    <a:bodyPr/>
                    <a:lstStyle/>
                    <a:p>
                      <a:pPr algn="ctr" fontAlgn="ctr"/>
                      <a:r>
                        <a:rPr lang="fr-FR" sz="800" b="1" i="0" u="none" strike="noStrike" dirty="0">
                          <a:solidFill>
                            <a:srgbClr val="FFFFFF"/>
                          </a:solidFill>
                          <a:effectLst/>
                          <a:latin typeface="PT Sans"/>
                        </a:rPr>
                        <a:t>2.3 ACCOMPAGNER LES PROFESSIONNELS À LA MAÎTRISE DE L'ÉNERGIE</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1000" b="1" i="0" u="none" strike="noStrike" dirty="0">
                          <a:solidFill>
                            <a:srgbClr val="FFFFFF"/>
                          </a:solidFill>
                          <a:effectLst/>
                          <a:latin typeface="PT Sans"/>
                        </a:rPr>
                        <a:t> Incidences </a:t>
                      </a:r>
                    </a:p>
                  </a:txBody>
                  <a:tcPr marL="3296" marR="3296" marT="3296"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1000" b="1" i="0" u="none" strike="noStrike" dirty="0">
                          <a:solidFill>
                            <a:srgbClr val="FFFFFF"/>
                          </a:solidFill>
                          <a:effectLst/>
                          <a:latin typeface="PT Sans"/>
                        </a:rPr>
                        <a:t>Mesures</a:t>
                      </a:r>
                    </a:p>
                  </a:txBody>
                  <a:tcPr marL="3296" marR="3296" marT="3296" marB="0" anchor="ctr">
                    <a:lnL>
                      <a:noFill/>
                    </a:lnL>
                    <a:lnR>
                      <a:noFill/>
                    </a:lnR>
                    <a:lnT>
                      <a:noFill/>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070176645"/>
                  </a:ext>
                </a:extLst>
              </a:tr>
              <a:tr h="283303">
                <a:tc>
                  <a:txBody>
                    <a:bodyPr/>
                    <a:lstStyle/>
                    <a:p>
                      <a:pPr algn="l" fontAlgn="ctr"/>
                      <a:r>
                        <a:rPr lang="fr-FR" sz="800" b="1" i="0" u="none" strike="noStrike">
                          <a:solidFill>
                            <a:srgbClr val="000000"/>
                          </a:solidFill>
                          <a:effectLst/>
                          <a:latin typeface="PT Sans"/>
                        </a:rPr>
                        <a:t>2.3.1</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Accompagner le secteur tertiaire, industriel et agricole à la maîtrise de l'énergie</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1000" b="1" i="0" u="none" strike="noStrike" dirty="0">
                          <a:solidFill>
                            <a:srgbClr val="000000"/>
                          </a:solidFill>
                          <a:effectLst/>
                          <a:latin typeface="PT Sans"/>
                        </a:rPr>
                        <a:t>//</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FFFFFF"/>
                          </a:solidFill>
                          <a:effectLst/>
                          <a:latin typeface="PT Sans"/>
                        </a:rPr>
                        <a:t> </a:t>
                      </a:r>
                      <a:endParaRPr lang="fr-FR" sz="1000" b="1" i="0" u="none" strike="noStrike">
                        <a:solidFill>
                          <a:srgbClr val="000000"/>
                        </a:solidFill>
                        <a:effectLst/>
                        <a:latin typeface="PT Sans"/>
                      </a:endParaRP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9728102"/>
                  </a:ext>
                </a:extLst>
              </a:tr>
              <a:tr h="549115">
                <a:tc>
                  <a:txBody>
                    <a:bodyPr/>
                    <a:lstStyle/>
                    <a:p>
                      <a:pPr algn="l" fontAlgn="ctr"/>
                      <a:r>
                        <a:rPr lang="fr-FR" sz="800" b="1" i="0" u="none" strike="noStrike">
                          <a:solidFill>
                            <a:srgbClr val="000000"/>
                          </a:solidFill>
                          <a:effectLst/>
                          <a:latin typeface="PT Sans"/>
                        </a:rPr>
                        <a:t>2.3.2</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Améliorer l'éclairage commercial des entreprises artisanales</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1000" b="1" i="0" u="none" strike="noStrike" dirty="0">
                          <a:solidFill>
                            <a:srgbClr val="000000"/>
                          </a:solidFill>
                          <a:effectLst/>
                          <a:latin typeface="PT Sans"/>
                        </a:rPr>
                        <a:t>//</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900" b="0" i="0" u="none" strike="noStrike">
                          <a:solidFill>
                            <a:srgbClr val="000000"/>
                          </a:solidFill>
                          <a:effectLst/>
                          <a:latin typeface="Calibri" panose="020F0502020204030204" pitchFamily="34" charset="0"/>
                        </a:rPr>
                        <a:t>Cette action pourrait s'accompagner d'une réflexion sur la possibilité d'éteindre l'éclairage public dans certains communes la nuit, pour présxerver la trame noir. </a:t>
                      </a:r>
                      <a:endParaRPr lang="fr-FR" sz="1000" b="1" i="0" u="none" strike="noStrike" dirty="0">
                        <a:solidFill>
                          <a:srgbClr val="000000"/>
                        </a:solidFill>
                        <a:effectLst/>
                        <a:latin typeface="PT Sans"/>
                      </a:endParaRP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647404"/>
                  </a:ext>
                </a:extLst>
              </a:tr>
              <a:tr h="269311">
                <a:tc>
                  <a:txBody>
                    <a:bodyPr/>
                    <a:lstStyle/>
                    <a:p>
                      <a:pPr algn="l" fontAlgn="ctr"/>
                      <a:r>
                        <a:rPr lang="fr-FR" sz="800" b="1" i="0" u="none" strike="noStrike">
                          <a:solidFill>
                            <a:srgbClr val="000000"/>
                          </a:solidFill>
                          <a:effectLst/>
                          <a:latin typeface="PT Sans"/>
                        </a:rPr>
                        <a:t>2.3.3</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Suivi et réduction des consommations énergétiques du patrimoine du Conseil Départemental</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1000" b="1" i="0" u="none" strike="noStrike">
                          <a:solidFill>
                            <a:srgbClr val="000000"/>
                          </a:solidFill>
                          <a:effectLst/>
                          <a:latin typeface="PT Sans"/>
                        </a:rPr>
                        <a:t>//</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1000" b="1" i="0" u="none" strike="noStrike" dirty="0">
                          <a:solidFill>
                            <a:srgbClr val="FFFFFF"/>
                          </a:solidFill>
                          <a:effectLst/>
                          <a:latin typeface="PT Sans"/>
                        </a:rPr>
                        <a:t> </a:t>
                      </a:r>
                      <a:endParaRPr lang="fr-FR" sz="1000" b="1" i="0" u="none" strike="noStrike" dirty="0">
                        <a:solidFill>
                          <a:srgbClr val="000000"/>
                        </a:solidFill>
                        <a:effectLst/>
                        <a:latin typeface="PT Sans"/>
                      </a:endParaRP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38512766"/>
                  </a:ext>
                </a:extLst>
              </a:tr>
              <a:tr h="210329">
                <a:tc gridSpan="2">
                  <a:txBody>
                    <a:bodyPr/>
                    <a:lstStyle/>
                    <a:p>
                      <a:pPr algn="ctr" fontAlgn="ctr"/>
                      <a:r>
                        <a:rPr lang="fr-FR" sz="800" b="1" i="0" u="none" strike="noStrike">
                          <a:solidFill>
                            <a:srgbClr val="FFFFFF"/>
                          </a:solidFill>
                          <a:effectLst/>
                          <a:latin typeface="PT Sans"/>
                        </a:rPr>
                        <a:t>2.4 FAVORISER LES PROJETS EXEMPLAIRES ET LA CONSTRUCTION BIOSOURCEE</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ctr" fontAlgn="ctr"/>
                      <a:r>
                        <a:rPr lang="fr-FR" sz="900" b="1" i="0" u="none" strike="noStrike" dirty="0">
                          <a:solidFill>
                            <a:srgbClr val="FFFFFF"/>
                          </a:solidFill>
                          <a:effectLst/>
                          <a:latin typeface="PT Sans"/>
                        </a:rPr>
                        <a:t> </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pPr algn="ctr" fontAlgn="ctr"/>
                      <a:endParaRPr lang="fr-FR" sz="1000" b="1" i="0" u="none" strike="noStrike" dirty="0">
                        <a:solidFill>
                          <a:srgbClr val="FFFFFF"/>
                        </a:solidFill>
                        <a:effectLst/>
                        <a:latin typeface="PT Sans"/>
                      </a:endParaRP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238687696"/>
                  </a:ext>
                </a:extLst>
              </a:tr>
              <a:tr h="919855">
                <a:tc>
                  <a:txBody>
                    <a:bodyPr/>
                    <a:lstStyle/>
                    <a:p>
                      <a:pPr algn="l" fontAlgn="ctr"/>
                      <a:r>
                        <a:rPr lang="fr-FR" sz="800" b="1" i="0" u="none" strike="noStrike">
                          <a:solidFill>
                            <a:srgbClr val="000000"/>
                          </a:solidFill>
                          <a:effectLst/>
                          <a:latin typeface="PT Sans"/>
                        </a:rPr>
                        <a:t>2.4.1</a:t>
                      </a:r>
                    </a:p>
                  </a:txBody>
                  <a:tcPr marL="3296" marR="3296" marT="3296"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Promouvoir l’utilisation des matériaux biosourcés dans la construction et structuration d’une filière chanvre</a:t>
                      </a:r>
                    </a:p>
                  </a:txBody>
                  <a:tcPr marL="3296" marR="3296" marT="3296"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900" b="0" i="0" u="none" strike="noStrike" dirty="0">
                          <a:solidFill>
                            <a:srgbClr val="000000"/>
                          </a:solidFill>
                          <a:effectLst/>
                          <a:latin typeface="Calibri" panose="020F0502020204030204" pitchFamily="34" charset="0"/>
                        </a:rPr>
                        <a:t>Cette mesure présente globalement des incidences positives sur l'environnement, à condition que les boisements desquels sont issus le bois d'œuvre présentent de bonnes qualités écologiques et paysagères, de provenance locale. Les constructions biosourcées apportent, de plus, une amélioration de la qualité paysagère du bâti par rapport à la plupart des matériaux non biosourcés.</a:t>
                      </a: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900" b="0" i="0" u="none" strike="noStrike" dirty="0">
                          <a:solidFill>
                            <a:srgbClr val="FF0000"/>
                          </a:solidFill>
                          <a:effectLst/>
                          <a:latin typeface="Calibri Light" panose="020F0302020204030204" pitchFamily="34" charset="0"/>
                        </a:rPr>
                        <a:t> </a:t>
                      </a:r>
                      <a:endParaRPr lang="fr-FR" sz="700" b="0" i="0" u="none" strike="noStrike" dirty="0">
                        <a:solidFill>
                          <a:srgbClr val="000000"/>
                        </a:solidFill>
                        <a:effectLst/>
                        <a:latin typeface="Calibri" panose="020F0502020204030204" pitchFamily="34" charset="0"/>
                      </a:endParaRPr>
                    </a:p>
                  </a:txBody>
                  <a:tcPr marL="3296" marR="3296" marT="3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908616"/>
                  </a:ext>
                </a:extLst>
              </a:tr>
            </a:tbl>
          </a:graphicData>
        </a:graphic>
      </p:graphicFrame>
    </p:spTree>
    <p:extLst>
      <p:ext uri="{BB962C8B-B14F-4D97-AF65-F5344CB8AC3E}">
        <p14:creationId xmlns:p14="http://schemas.microsoft.com/office/powerpoint/2010/main" val="6916656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183</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85708" y="1101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7" name="Tableau 6">
            <a:extLst>
              <a:ext uri="{FF2B5EF4-FFF2-40B4-BE49-F238E27FC236}">
                <a16:creationId xmlns:a16="http://schemas.microsoft.com/office/drawing/2014/main" id="{B5D90726-F08D-4A41-A354-B68FD8E2A015}"/>
              </a:ext>
            </a:extLst>
          </p:cNvPr>
          <p:cNvGraphicFramePr>
            <a:graphicFrameLocks noGrp="1"/>
          </p:cNvGraphicFramePr>
          <p:nvPr>
            <p:extLst>
              <p:ext uri="{D42A27DB-BD31-4B8C-83A1-F6EECF244321}">
                <p14:modId xmlns:p14="http://schemas.microsoft.com/office/powerpoint/2010/main" val="1222096520"/>
              </p:ext>
            </p:extLst>
          </p:nvPr>
        </p:nvGraphicFramePr>
        <p:xfrm>
          <a:off x="640645" y="1366159"/>
          <a:ext cx="7884790" cy="4822552"/>
        </p:xfrm>
        <a:graphic>
          <a:graphicData uri="http://schemas.openxmlformats.org/drawingml/2006/table">
            <a:tbl>
              <a:tblPr/>
              <a:tblGrid>
                <a:gridCol w="549148">
                  <a:extLst>
                    <a:ext uri="{9D8B030D-6E8A-4147-A177-3AD203B41FA5}">
                      <a16:colId xmlns:a16="http://schemas.microsoft.com/office/drawing/2014/main" val="1375383107"/>
                    </a:ext>
                  </a:extLst>
                </a:gridCol>
                <a:gridCol w="3131195">
                  <a:extLst>
                    <a:ext uri="{9D8B030D-6E8A-4147-A177-3AD203B41FA5}">
                      <a16:colId xmlns:a16="http://schemas.microsoft.com/office/drawing/2014/main" val="767293188"/>
                    </a:ext>
                  </a:extLst>
                </a:gridCol>
                <a:gridCol w="2401272">
                  <a:extLst>
                    <a:ext uri="{9D8B030D-6E8A-4147-A177-3AD203B41FA5}">
                      <a16:colId xmlns:a16="http://schemas.microsoft.com/office/drawing/2014/main" val="1738404826"/>
                    </a:ext>
                  </a:extLst>
                </a:gridCol>
                <a:gridCol w="1803175">
                  <a:extLst>
                    <a:ext uri="{9D8B030D-6E8A-4147-A177-3AD203B41FA5}">
                      <a16:colId xmlns:a16="http://schemas.microsoft.com/office/drawing/2014/main" val="3218785978"/>
                    </a:ext>
                  </a:extLst>
                </a:gridCol>
              </a:tblGrid>
              <a:tr h="262849">
                <a:tc gridSpan="2">
                  <a:txBody>
                    <a:bodyPr/>
                    <a:lstStyle/>
                    <a:p>
                      <a:pPr algn="ctr" fontAlgn="ctr"/>
                      <a:r>
                        <a:rPr lang="fr-FR" sz="800" b="1" i="0" u="none" strike="noStrike" dirty="0">
                          <a:solidFill>
                            <a:srgbClr val="FFFFFF"/>
                          </a:solidFill>
                          <a:effectLst/>
                          <a:latin typeface="PT Sans"/>
                        </a:rPr>
                        <a:t>AXE 3. DEVELOPPER LES ENERGIES RENOUVELABLES</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4779" marR="4779" marT="4779"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F5496"/>
                    </a:solidFill>
                  </a:tcPr>
                </a:tc>
                <a:tc>
                  <a:txBody>
                    <a:bodyPr/>
                    <a:lstStyle/>
                    <a:p>
                      <a:pPr algn="l" fontAlgn="ctr"/>
                      <a:r>
                        <a:rPr lang="fr-FR" sz="800" b="1" i="0" u="none" strike="noStrike">
                          <a:solidFill>
                            <a:srgbClr val="FFFFFF"/>
                          </a:solidFill>
                          <a:effectLst/>
                          <a:latin typeface="PT Sans"/>
                        </a:rPr>
                        <a:t> </a:t>
                      </a:r>
                    </a:p>
                  </a:txBody>
                  <a:tcPr marL="4779" marR="4779" marT="4779" marB="0" anchor="ctr">
                    <a:lnL>
                      <a:noFill/>
                    </a:lnL>
                    <a:lnR>
                      <a:noFill/>
                    </a:lnR>
                    <a:lnT>
                      <a:noFill/>
                    </a:lnT>
                    <a:lnB w="12700" cap="flat" cmpd="sng" algn="ctr">
                      <a:solidFill>
                        <a:srgbClr val="CCCCCC"/>
                      </a:solidFill>
                      <a:prstDash val="solid"/>
                      <a:round/>
                      <a:headEnd type="none" w="med" len="med"/>
                      <a:tailEnd type="none" w="med" len="med"/>
                    </a:lnB>
                    <a:solidFill>
                      <a:srgbClr val="2F5496"/>
                    </a:solidFill>
                  </a:tcPr>
                </a:tc>
                <a:extLst>
                  <a:ext uri="{0D108BD9-81ED-4DB2-BD59-A6C34878D82A}">
                    <a16:rowId xmlns:a16="http://schemas.microsoft.com/office/drawing/2014/main" val="2905237442"/>
                  </a:ext>
                </a:extLst>
              </a:tr>
              <a:tr h="272407">
                <a:tc gridSpan="2">
                  <a:txBody>
                    <a:bodyPr/>
                    <a:lstStyle/>
                    <a:p>
                      <a:pPr algn="ctr" fontAlgn="ctr"/>
                      <a:r>
                        <a:rPr lang="fr-FR" sz="700" b="1" i="0" u="none" strike="noStrike" dirty="0">
                          <a:solidFill>
                            <a:srgbClr val="FFFFFF"/>
                          </a:solidFill>
                          <a:effectLst/>
                          <a:latin typeface="PT Sans"/>
                        </a:rPr>
                        <a:t>3.1 CADRER, COORDONNER, ET FINANCER LE DÉVELOPPEMENT DES ÉNERGIES RENOUVELABLES SUR LE TERRITOIRE</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ctr" fontAlgn="ctr"/>
                      <a:r>
                        <a:rPr lang="fr-FR" sz="700" b="1" i="0" u="none" strike="noStrike" dirty="0">
                          <a:solidFill>
                            <a:srgbClr val="FFFFFF"/>
                          </a:solidFill>
                          <a:effectLst/>
                          <a:latin typeface="PT Sans"/>
                        </a:rPr>
                        <a:t> Incidences </a:t>
                      </a:r>
                    </a:p>
                  </a:txBody>
                  <a:tcPr marL="4779" marR="4779" marT="477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ctr" fontAlgn="ctr"/>
                      <a:r>
                        <a:rPr lang="fr-FR" sz="700" b="1" i="0" u="none" strike="noStrike" dirty="0">
                          <a:solidFill>
                            <a:srgbClr val="FFFFFF"/>
                          </a:solidFill>
                          <a:effectLst/>
                          <a:latin typeface="PT Sans"/>
                        </a:rPr>
                        <a:t>Mesures</a:t>
                      </a:r>
                    </a:p>
                  </a:txBody>
                  <a:tcPr marL="4779" marR="4779" marT="477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3963542589"/>
                  </a:ext>
                </a:extLst>
              </a:tr>
              <a:tr h="137398">
                <a:tc>
                  <a:txBody>
                    <a:bodyPr/>
                    <a:lstStyle/>
                    <a:p>
                      <a:pPr algn="l" fontAlgn="ctr"/>
                      <a:r>
                        <a:rPr lang="fr-FR" sz="600" b="1" i="0" u="none" strike="noStrike">
                          <a:solidFill>
                            <a:srgbClr val="000000"/>
                          </a:solidFill>
                          <a:effectLst/>
                          <a:latin typeface="PT Sans"/>
                        </a:rPr>
                        <a:t>3.1.1</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700" b="1" i="0" u="none" strike="noStrike">
                          <a:solidFill>
                            <a:srgbClr val="000000"/>
                          </a:solidFill>
                          <a:effectLst/>
                          <a:latin typeface="PT Sans"/>
                        </a:rPr>
                        <a:t>Piloter et cadrer le développement des ENR sur le territoire</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2" gridSpan="2">
                  <a:txBody>
                    <a:bodyPr/>
                    <a:lstStyle/>
                    <a:p>
                      <a:pPr algn="ctr" fontAlgn="ctr"/>
                      <a:r>
                        <a:rPr lang="fr-FR" sz="800" b="0" i="0" u="none" strike="noStrike" dirty="0">
                          <a:solidFill>
                            <a:srgbClr val="000000"/>
                          </a:solidFill>
                          <a:effectLst/>
                          <a:latin typeface="Calibri Light" panose="020F0302020204030204" pitchFamily="34" charset="0"/>
                        </a:rPr>
                        <a:t>Cette action est positive car elle permettra d'augmenter la production d'énergie renouvelable sur le territoire.</a:t>
                      </a:r>
                    </a:p>
                  </a:txBody>
                  <a:tcPr marL="4779" marR="4779" marT="477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extLst>
                  <a:ext uri="{0D108BD9-81ED-4DB2-BD59-A6C34878D82A}">
                    <a16:rowId xmlns:a16="http://schemas.microsoft.com/office/drawing/2014/main" val="3088630463"/>
                  </a:ext>
                </a:extLst>
              </a:tr>
              <a:tr h="227006">
                <a:tc>
                  <a:txBody>
                    <a:bodyPr/>
                    <a:lstStyle/>
                    <a:p>
                      <a:pPr algn="l" fontAlgn="ctr"/>
                      <a:r>
                        <a:rPr lang="fr-FR" sz="600" b="1" i="0" u="none" strike="noStrike">
                          <a:solidFill>
                            <a:srgbClr val="000000"/>
                          </a:solidFill>
                          <a:effectLst/>
                          <a:latin typeface="PT Sans"/>
                        </a:rPr>
                        <a:t>3.1.2</a:t>
                      </a:r>
                    </a:p>
                  </a:txBody>
                  <a:tcPr marL="4779" marR="4779" marT="477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700" b="1" i="0" u="none" strike="noStrike" dirty="0">
                          <a:solidFill>
                            <a:srgbClr val="000000"/>
                          </a:solidFill>
                          <a:effectLst/>
                          <a:latin typeface="PT Sans"/>
                        </a:rPr>
                        <a:t>Proposer des Appels à Manifestation d’Intérêt pour massifier le développement des énergies renouvelables sur le territoire</a:t>
                      </a:r>
                    </a:p>
                  </a:txBody>
                  <a:tcPr marL="4779" marR="4779" marT="4779" marB="0" anchor="ctr">
                    <a:lnL>
                      <a:noFill/>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921377009"/>
                  </a:ext>
                </a:extLst>
              </a:tr>
              <a:tr h="133814">
                <a:tc gridSpan="2">
                  <a:txBody>
                    <a:bodyPr/>
                    <a:lstStyle/>
                    <a:p>
                      <a:pPr algn="ctr" fontAlgn="ctr"/>
                      <a:r>
                        <a:rPr lang="fr-FR" sz="700" b="1" i="0" u="none" strike="noStrike">
                          <a:solidFill>
                            <a:srgbClr val="FFFFFF"/>
                          </a:solidFill>
                          <a:effectLst/>
                          <a:latin typeface="PT Sans"/>
                        </a:rPr>
                        <a:t>3.2 DÉVELOPPER LES ÉNERGIES RENOUVELABLES</a:t>
                      </a:r>
                    </a:p>
                  </a:txBody>
                  <a:tcPr marL="4779" marR="4779" marT="4779"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l" fontAlgn="ctr"/>
                      <a:r>
                        <a:rPr lang="fr-FR" sz="800" b="1" i="0" u="none" strike="noStrike" dirty="0">
                          <a:solidFill>
                            <a:srgbClr val="FFFFFF"/>
                          </a:solidFill>
                          <a:effectLst/>
                          <a:latin typeface="PT Sans"/>
                        </a:rPr>
                        <a:t> </a:t>
                      </a:r>
                    </a:p>
                  </a:txBody>
                  <a:tcPr marL="4779" marR="4779" marT="4779"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l" fontAlgn="ctr"/>
                      <a:r>
                        <a:rPr lang="fr-FR" sz="800" b="1" i="0" u="none" strike="noStrike">
                          <a:solidFill>
                            <a:srgbClr val="FFFFFF"/>
                          </a:solidFill>
                          <a:effectLst/>
                          <a:latin typeface="PT Sans"/>
                        </a:rPr>
                        <a:t> </a:t>
                      </a:r>
                    </a:p>
                  </a:txBody>
                  <a:tcPr marL="4779" marR="4779" marT="477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2246065826"/>
                  </a:ext>
                </a:extLst>
              </a:tr>
              <a:tr h="603357">
                <a:tc>
                  <a:txBody>
                    <a:bodyPr/>
                    <a:lstStyle/>
                    <a:p>
                      <a:pPr algn="l" fontAlgn="ctr"/>
                      <a:r>
                        <a:rPr lang="fr-FR" sz="600" b="1" i="0" u="none" strike="noStrike">
                          <a:solidFill>
                            <a:srgbClr val="000000"/>
                          </a:solidFill>
                          <a:effectLst/>
                          <a:latin typeface="PT Sans"/>
                        </a:rPr>
                        <a:t>3.2.1</a:t>
                      </a:r>
                    </a:p>
                  </a:txBody>
                  <a:tcPr marL="4779" marR="4779" marT="4779"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700" b="1" i="0" u="none" strike="noStrike" dirty="0">
                          <a:solidFill>
                            <a:srgbClr val="000000"/>
                          </a:solidFill>
                          <a:effectLst/>
                          <a:latin typeface="PT Sans"/>
                        </a:rPr>
                        <a:t>Développer les solutions photovoltaïques</a:t>
                      </a:r>
                    </a:p>
                  </a:txBody>
                  <a:tcPr marL="4779" marR="4779" marT="477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4">
                  <a:txBody>
                    <a:bodyPr/>
                    <a:lstStyle/>
                    <a:p>
                      <a:pPr algn="ctr" fontAlgn="ctr"/>
                      <a:r>
                        <a:rPr lang="fr-FR" sz="800" b="0" i="0" u="none" strike="noStrike" dirty="0">
                          <a:solidFill>
                            <a:srgbClr val="000000"/>
                          </a:solidFill>
                          <a:effectLst/>
                          <a:latin typeface="Calibri" panose="020F0502020204030204" pitchFamily="34" charset="0"/>
                        </a:rPr>
                        <a:t>TVB : En fonction de la nature des délaissés mobilisés, les nouveaux aménagements de panneaux photovoltaïques pourraient potentiellement détruire des espaces relais de la Trame Verte et Bleue ordinaire. Ces panneaux créeraient par ailleurs de nouveaux obstacles à la circulation des espèces.</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Il convient enfin de s'assurer que les documents d'urbanisme permettent l'implantation de panneaux photovoltaïque sur les espaces identifiés comme favorables. (en échos à l'objectif 1.6 "Intégration des enjeux PCAET aux documents d'urbanisme" du volet énergie du présent document)</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Paysage et patrimoine : Les panneaux photovoltaïques entrainent, de part l'importance de leurs surfaces, des impacts certains en termes de perceptions des espaces habités. La </a:t>
                      </a:r>
                      <a:r>
                        <a:rPr lang="fr-FR" sz="800" b="0" i="0" u="none" strike="noStrike" dirty="0" err="1">
                          <a:solidFill>
                            <a:srgbClr val="000000"/>
                          </a:solidFill>
                          <a:effectLst/>
                          <a:latin typeface="Calibri" panose="020F0502020204030204" pitchFamily="34" charset="0"/>
                        </a:rPr>
                        <a:t>covisibilité</a:t>
                      </a:r>
                      <a:r>
                        <a:rPr lang="fr-FR" sz="800" b="0" i="0" u="none" strike="noStrike" dirty="0">
                          <a:solidFill>
                            <a:srgbClr val="000000"/>
                          </a:solidFill>
                          <a:effectLst/>
                          <a:latin typeface="Calibri" panose="020F0502020204030204" pitchFamily="34" charset="0"/>
                        </a:rPr>
                        <a:t> lorsqu'ils sont implantés à proximité des zones patrimoniales est également à  prévoir.</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800" b="0" i="0" u="none" strike="noStrike" dirty="0">
                          <a:solidFill>
                            <a:srgbClr val="000000"/>
                          </a:solidFill>
                          <a:effectLst/>
                          <a:latin typeface="Calibri" panose="020F0502020204030204" pitchFamily="34" charset="0"/>
                        </a:rPr>
                        <a:t>TVB : Les impacts pressentis sur la faune et la flore nécessite de réfléchir aux mesures ERC en amont des projets.</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Paysage et patrimoine : L'intégration paysagère de ces nouvelles installations doit être réfléchie au préalable.</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9820755"/>
                  </a:ext>
                </a:extLst>
              </a:tr>
              <a:tr h="716860">
                <a:tc>
                  <a:txBody>
                    <a:bodyPr/>
                    <a:lstStyle/>
                    <a:p>
                      <a:pPr algn="l" fontAlgn="ctr"/>
                      <a:r>
                        <a:rPr lang="fr-FR" sz="600" b="1" i="0" u="none" strike="noStrike">
                          <a:solidFill>
                            <a:srgbClr val="000000"/>
                          </a:solidFill>
                          <a:effectLst/>
                          <a:latin typeface="PT Sans"/>
                        </a:rPr>
                        <a:t>3.2.2</a:t>
                      </a:r>
                    </a:p>
                  </a:txBody>
                  <a:tcPr marL="4779" marR="4779" marT="4779" marB="0" anchor="ctr">
                    <a:lnL>
                      <a:noFill/>
                    </a:lnL>
                    <a:lnR>
                      <a:noFill/>
                    </a:lnR>
                    <a:lnT>
                      <a:noFill/>
                    </a:lnT>
                    <a:lnB>
                      <a:noFill/>
                    </a:lnB>
                    <a:solidFill>
                      <a:srgbClr val="C6D9F1"/>
                    </a:solidFill>
                  </a:tcPr>
                </a:tc>
                <a:tc>
                  <a:txBody>
                    <a:bodyPr/>
                    <a:lstStyle/>
                    <a:p>
                      <a:pPr algn="l" fontAlgn="ctr"/>
                      <a:r>
                        <a:rPr lang="fr-FR" sz="700" b="1" i="0" u="none" strike="noStrike" dirty="0">
                          <a:solidFill>
                            <a:srgbClr val="000000"/>
                          </a:solidFill>
                          <a:effectLst/>
                          <a:latin typeface="PT Sans"/>
                        </a:rPr>
                        <a:t>Réaliser un cadastre solaire départemental</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765583627"/>
                  </a:ext>
                </a:extLst>
              </a:tr>
              <a:tr h="372767">
                <a:tc>
                  <a:txBody>
                    <a:bodyPr/>
                    <a:lstStyle/>
                    <a:p>
                      <a:pPr algn="l" fontAlgn="ctr"/>
                      <a:r>
                        <a:rPr lang="fr-FR" sz="600" b="1" i="0" u="none" strike="noStrike">
                          <a:solidFill>
                            <a:srgbClr val="000000"/>
                          </a:solidFill>
                          <a:effectLst/>
                          <a:latin typeface="PT Sans"/>
                        </a:rPr>
                        <a:t>3.2.3</a:t>
                      </a:r>
                    </a:p>
                  </a:txBody>
                  <a:tcPr marL="4779" marR="4779" marT="4779" marB="0" anchor="ctr">
                    <a:lnL>
                      <a:noFill/>
                    </a:lnL>
                    <a:lnR>
                      <a:noFill/>
                    </a:lnR>
                    <a:lnT>
                      <a:noFill/>
                    </a:lnT>
                    <a:lnB>
                      <a:noFill/>
                    </a:lnB>
                    <a:solidFill>
                      <a:srgbClr val="C6D9F1"/>
                    </a:solidFill>
                  </a:tcPr>
                </a:tc>
                <a:tc>
                  <a:txBody>
                    <a:bodyPr/>
                    <a:lstStyle/>
                    <a:p>
                      <a:pPr algn="l" fontAlgn="ctr"/>
                      <a:r>
                        <a:rPr lang="fr-FR" sz="700" b="1" i="0" u="none" strike="noStrike" dirty="0">
                          <a:solidFill>
                            <a:srgbClr val="000000"/>
                          </a:solidFill>
                          <a:effectLst/>
                          <a:latin typeface="PT Sans"/>
                        </a:rPr>
                        <a:t>Réaliser une cartographie des espaces délaissés, hors foncier agricole, pour implantation de projets solaires photovoltaïques au sol </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26755826"/>
                  </a:ext>
                </a:extLst>
              </a:tr>
              <a:tr h="439674">
                <a:tc>
                  <a:txBody>
                    <a:bodyPr/>
                    <a:lstStyle/>
                    <a:p>
                      <a:pPr algn="l" fontAlgn="ctr"/>
                      <a:r>
                        <a:rPr lang="fr-FR" sz="600" b="1" i="0" u="none" strike="noStrike">
                          <a:solidFill>
                            <a:srgbClr val="000000"/>
                          </a:solidFill>
                          <a:effectLst/>
                          <a:latin typeface="PT Sans"/>
                        </a:rPr>
                        <a:t>3.2.4</a:t>
                      </a:r>
                    </a:p>
                  </a:txBody>
                  <a:tcPr marL="4779" marR="4779" marT="4779" marB="0" anchor="ctr">
                    <a:lnL>
                      <a:noFill/>
                    </a:lnL>
                    <a:lnR>
                      <a:noFill/>
                    </a:lnR>
                    <a:lnT>
                      <a:noFill/>
                    </a:lnT>
                    <a:lnB>
                      <a:noFill/>
                    </a:lnB>
                    <a:solidFill>
                      <a:srgbClr val="C6D9F1"/>
                    </a:solidFill>
                  </a:tcPr>
                </a:tc>
                <a:tc>
                  <a:txBody>
                    <a:bodyPr/>
                    <a:lstStyle/>
                    <a:p>
                      <a:pPr algn="l" fontAlgn="ctr"/>
                      <a:r>
                        <a:rPr lang="fr-FR" sz="700" b="1" i="0" u="none" strike="noStrike" dirty="0">
                          <a:solidFill>
                            <a:srgbClr val="000000"/>
                          </a:solidFill>
                          <a:effectLst/>
                          <a:latin typeface="PT Sans"/>
                        </a:rPr>
                        <a:t>Déploiement de panneaux solaires sur les toitures des bâtiments du CD 03</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69345824"/>
                  </a:ext>
                </a:extLst>
              </a:tr>
              <a:tr h="673848">
                <a:tc>
                  <a:txBody>
                    <a:bodyPr/>
                    <a:lstStyle/>
                    <a:p>
                      <a:pPr algn="l" fontAlgn="ctr"/>
                      <a:r>
                        <a:rPr lang="fr-FR" sz="600" b="1" i="0" u="none" strike="noStrike">
                          <a:solidFill>
                            <a:srgbClr val="000000"/>
                          </a:solidFill>
                          <a:effectLst/>
                          <a:latin typeface="PT Sans"/>
                        </a:rPr>
                        <a:t>3.2.5</a:t>
                      </a:r>
                    </a:p>
                  </a:txBody>
                  <a:tcPr marL="4779" marR="4779" marT="4779" marB="0" anchor="ctr">
                    <a:lnL>
                      <a:noFill/>
                    </a:lnL>
                    <a:lnR>
                      <a:noFill/>
                    </a:lnR>
                    <a:lnT>
                      <a:noFill/>
                    </a:lnT>
                    <a:lnB>
                      <a:noFill/>
                    </a:lnB>
                    <a:solidFill>
                      <a:srgbClr val="C6D9F1"/>
                    </a:solidFill>
                  </a:tcPr>
                </a:tc>
                <a:tc>
                  <a:txBody>
                    <a:bodyPr/>
                    <a:lstStyle/>
                    <a:p>
                      <a:pPr algn="l" fontAlgn="ctr"/>
                      <a:r>
                        <a:rPr lang="fr-FR" sz="700" b="1" i="0" u="none" strike="noStrike" dirty="0">
                          <a:solidFill>
                            <a:srgbClr val="000000"/>
                          </a:solidFill>
                          <a:effectLst/>
                          <a:latin typeface="PT Sans"/>
                        </a:rPr>
                        <a:t>Structurer la filière bois Energie sur le département de l'Allier</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rowSpan="2">
                  <a:txBody>
                    <a:bodyPr/>
                    <a:lstStyle/>
                    <a:p>
                      <a:pPr algn="ctr" fontAlgn="ctr"/>
                      <a:r>
                        <a:rPr lang="fr-FR" sz="800" b="0" i="0" u="none" strike="noStrike" dirty="0">
                          <a:solidFill>
                            <a:srgbClr val="000000"/>
                          </a:solidFill>
                          <a:effectLst/>
                          <a:latin typeface="Calibri" panose="020F0502020204030204" pitchFamily="34" charset="0"/>
                        </a:rPr>
                        <a:t>TVB : Cet axe stratégique pourrait potentiellement mener à  une perte de diversité d'espèces forestières par une exploitation exclusive de certaines essences à haut rendement et à faible fréquence de coupe.</a:t>
                      </a:r>
                      <a:br>
                        <a:rPr lang="fr-FR" sz="800" b="0" i="0" u="none" strike="noStrike" dirty="0">
                          <a:solidFill>
                            <a:srgbClr val="000000"/>
                          </a:solidFill>
                          <a:effectLst/>
                          <a:latin typeface="Calibri" panose="020F0502020204030204" pitchFamily="34" charset="0"/>
                        </a:rPr>
                      </a:b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Cet objectif affiche malgré tout un impact positif car il soulève déjà  des point de vigilance concernant la création et l'exploitation de forêts durables.</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800" b="0" i="0" u="none" strike="noStrike" dirty="0">
                          <a:solidFill>
                            <a:srgbClr val="000000"/>
                          </a:solidFill>
                          <a:effectLst/>
                          <a:latin typeface="Calibri" panose="020F0502020204030204" pitchFamily="34" charset="0"/>
                        </a:rPr>
                        <a:t>TVB : Une attention particulière doit être apportée sur la  localisation des exploitations de la ressource en bois, celles-ci doivent éviter les réservoirs de biodiversité identifiés.</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 </a:t>
                      </a:r>
                      <a:br>
                        <a:rPr lang="fr-FR" sz="800" b="0" i="0" u="none" strike="noStrike" dirty="0">
                          <a:solidFill>
                            <a:srgbClr val="000000"/>
                          </a:solidFill>
                          <a:effectLst/>
                          <a:latin typeface="Calibri" panose="020F0502020204030204" pitchFamily="34" charset="0"/>
                        </a:rPr>
                      </a:br>
                      <a:r>
                        <a:rPr lang="fr-FR" sz="800" b="0" i="0" u="none" strike="noStrike" dirty="0">
                          <a:solidFill>
                            <a:srgbClr val="000000"/>
                          </a:solidFill>
                          <a:effectLst/>
                          <a:latin typeface="Calibri" panose="020F0502020204030204" pitchFamily="34" charset="0"/>
                        </a:rPr>
                        <a:t>Un vision durable de la production d'énergie par la filière bois d'assurer une exploitation de la ressource sur le long terme et qui prenne en compte, au-delà de la disponibilité de la ressource, la diversité des espaces forestiers.</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45070"/>
                  </a:ext>
                </a:extLst>
              </a:tr>
              <a:tr h="511360">
                <a:tc>
                  <a:txBody>
                    <a:bodyPr/>
                    <a:lstStyle/>
                    <a:p>
                      <a:pPr algn="l" fontAlgn="ctr"/>
                      <a:r>
                        <a:rPr lang="fr-FR" sz="600" b="1" i="0" u="none" strike="noStrike">
                          <a:solidFill>
                            <a:srgbClr val="000000"/>
                          </a:solidFill>
                          <a:effectLst/>
                          <a:latin typeface="PT Sans"/>
                        </a:rPr>
                        <a:t>3.2.6</a:t>
                      </a:r>
                    </a:p>
                  </a:txBody>
                  <a:tcPr marL="4779" marR="4779" marT="4779" marB="0" anchor="ctr">
                    <a:lnL>
                      <a:noFill/>
                    </a:lnL>
                    <a:lnR>
                      <a:noFill/>
                    </a:lnR>
                    <a:lnT>
                      <a:noFill/>
                    </a:lnT>
                    <a:lnB>
                      <a:noFill/>
                    </a:lnB>
                    <a:solidFill>
                      <a:srgbClr val="C6D9F1"/>
                    </a:solidFill>
                  </a:tcPr>
                </a:tc>
                <a:tc>
                  <a:txBody>
                    <a:bodyPr/>
                    <a:lstStyle/>
                    <a:p>
                      <a:pPr algn="l" fontAlgn="ctr"/>
                      <a:r>
                        <a:rPr lang="fr-FR" sz="700" b="1" i="0" u="none" strike="noStrike" dirty="0">
                          <a:solidFill>
                            <a:srgbClr val="000000"/>
                          </a:solidFill>
                          <a:effectLst/>
                          <a:latin typeface="PT Sans"/>
                        </a:rPr>
                        <a:t>Soutien à l’acquisition et l’installation par les particuliers de chaudières automatiques bois-énergie</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004373638"/>
                  </a:ext>
                </a:extLst>
              </a:tr>
            </a:tbl>
          </a:graphicData>
        </a:graphic>
      </p:graphicFrame>
    </p:spTree>
    <p:extLst>
      <p:ext uri="{BB962C8B-B14F-4D97-AF65-F5344CB8AC3E}">
        <p14:creationId xmlns:p14="http://schemas.microsoft.com/office/powerpoint/2010/main" val="28302760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184</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11214" y="1488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6" name="Tableau 5">
            <a:extLst>
              <a:ext uri="{FF2B5EF4-FFF2-40B4-BE49-F238E27FC236}">
                <a16:creationId xmlns:a16="http://schemas.microsoft.com/office/drawing/2014/main" id="{147FC90C-22B0-4595-8824-813F1DE5FB01}"/>
              </a:ext>
            </a:extLst>
          </p:cNvPr>
          <p:cNvGraphicFramePr>
            <a:graphicFrameLocks noGrp="1"/>
          </p:cNvGraphicFramePr>
          <p:nvPr>
            <p:extLst>
              <p:ext uri="{D42A27DB-BD31-4B8C-83A1-F6EECF244321}">
                <p14:modId xmlns:p14="http://schemas.microsoft.com/office/powerpoint/2010/main" val="605312468"/>
              </p:ext>
            </p:extLst>
          </p:nvPr>
        </p:nvGraphicFramePr>
        <p:xfrm>
          <a:off x="565897" y="2274992"/>
          <a:ext cx="7886700" cy="3094014"/>
        </p:xfrm>
        <a:graphic>
          <a:graphicData uri="http://schemas.openxmlformats.org/drawingml/2006/table">
            <a:tbl>
              <a:tblPr/>
              <a:tblGrid>
                <a:gridCol w="549282">
                  <a:extLst>
                    <a:ext uri="{9D8B030D-6E8A-4147-A177-3AD203B41FA5}">
                      <a16:colId xmlns:a16="http://schemas.microsoft.com/office/drawing/2014/main" val="2092386471"/>
                    </a:ext>
                  </a:extLst>
                </a:gridCol>
                <a:gridCol w="3549835">
                  <a:extLst>
                    <a:ext uri="{9D8B030D-6E8A-4147-A177-3AD203B41FA5}">
                      <a16:colId xmlns:a16="http://schemas.microsoft.com/office/drawing/2014/main" val="1499610005"/>
                    </a:ext>
                  </a:extLst>
                </a:gridCol>
                <a:gridCol w="1983972">
                  <a:extLst>
                    <a:ext uri="{9D8B030D-6E8A-4147-A177-3AD203B41FA5}">
                      <a16:colId xmlns:a16="http://schemas.microsoft.com/office/drawing/2014/main" val="2622164190"/>
                    </a:ext>
                  </a:extLst>
                </a:gridCol>
                <a:gridCol w="1803611">
                  <a:extLst>
                    <a:ext uri="{9D8B030D-6E8A-4147-A177-3AD203B41FA5}">
                      <a16:colId xmlns:a16="http://schemas.microsoft.com/office/drawing/2014/main" val="232665228"/>
                    </a:ext>
                  </a:extLst>
                </a:gridCol>
              </a:tblGrid>
              <a:tr h="1328114">
                <a:tc>
                  <a:txBody>
                    <a:bodyPr/>
                    <a:lstStyle/>
                    <a:p>
                      <a:pPr algn="l" fontAlgn="ctr"/>
                      <a:r>
                        <a:rPr lang="fr-FR" sz="600" b="1" i="0" u="none" strike="noStrike">
                          <a:solidFill>
                            <a:srgbClr val="000000"/>
                          </a:solidFill>
                          <a:effectLst/>
                          <a:latin typeface="PT Sans"/>
                        </a:rPr>
                        <a:t>3.2.7</a:t>
                      </a:r>
                    </a:p>
                  </a:txBody>
                  <a:tcPr marL="4919" marR="4919" marT="4919" marB="0" anchor="ctr">
                    <a:lnL>
                      <a:noFill/>
                    </a:lnL>
                    <a:lnR>
                      <a:noFill/>
                    </a:lnR>
                    <a:lnT>
                      <a:noFill/>
                    </a:lnT>
                    <a:lnB>
                      <a:noFill/>
                    </a:lnB>
                    <a:solidFill>
                      <a:srgbClr val="C6D9F1"/>
                    </a:solidFill>
                  </a:tcPr>
                </a:tc>
                <a:tc>
                  <a:txBody>
                    <a:bodyPr/>
                    <a:lstStyle/>
                    <a:p>
                      <a:pPr algn="l" fontAlgn="ctr"/>
                      <a:r>
                        <a:rPr lang="fr-FR" sz="600" b="1" i="0" u="none" strike="noStrike" dirty="0">
                          <a:solidFill>
                            <a:srgbClr val="000000"/>
                          </a:solidFill>
                          <a:effectLst/>
                          <a:latin typeface="PT Sans"/>
                        </a:rPr>
                        <a:t>Méthanisation agricole : Accompagner techniquement et financièrement les agriculteurs</a:t>
                      </a:r>
                    </a:p>
                  </a:txBody>
                  <a:tcPr marL="4919" marR="4919" marT="491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a:txBody>
                    <a:bodyPr/>
                    <a:lstStyle/>
                    <a:p>
                      <a:pPr algn="ctr" fontAlgn="ctr"/>
                      <a:r>
                        <a:rPr lang="fr-FR" sz="600" b="0" i="0" u="none" strike="noStrike">
                          <a:solidFill>
                            <a:srgbClr val="000000"/>
                          </a:solidFill>
                          <a:effectLst/>
                          <a:latin typeface="Calibri" panose="020F0502020204030204" pitchFamily="34" charset="0"/>
                        </a:rPr>
                        <a:t>Paysage : En fonction de leur localisation, de leur gabarit, de leur coloris et de leur volume, les méthaniseurs pourraient s'avérer impactants pour le paysage.</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fr-FR" sz="600" b="0" i="0" u="none" strike="noStrike">
                          <a:solidFill>
                            <a:srgbClr val="000000"/>
                          </a:solidFill>
                          <a:effectLst/>
                          <a:latin typeface="Calibri" panose="020F0502020204030204" pitchFamily="34" charset="0"/>
                        </a:rPr>
                        <a:t>Paysage : Un point de vigilance est soulevé sur l'intégration paysagère des unités de méthanisation.</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6324862"/>
                  </a:ext>
                </a:extLst>
              </a:tr>
              <a:tr h="1234654">
                <a:tc>
                  <a:txBody>
                    <a:bodyPr/>
                    <a:lstStyle/>
                    <a:p>
                      <a:pPr algn="l" fontAlgn="ctr"/>
                      <a:r>
                        <a:rPr lang="fr-FR" sz="600" b="1" i="0" u="none" strike="noStrike">
                          <a:solidFill>
                            <a:srgbClr val="000000"/>
                          </a:solidFill>
                          <a:effectLst/>
                          <a:latin typeface="PT Sans"/>
                        </a:rPr>
                        <a:t>3.2.8</a:t>
                      </a:r>
                    </a:p>
                  </a:txBody>
                  <a:tcPr marL="4919" marR="4919" marT="4919"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600" b="1" i="0" u="none" strike="noStrike" dirty="0">
                          <a:solidFill>
                            <a:srgbClr val="000000"/>
                          </a:solidFill>
                          <a:effectLst/>
                          <a:latin typeface="PT Sans"/>
                        </a:rPr>
                        <a:t>Etudier le potentiel hydroélectrique du département</a:t>
                      </a:r>
                    </a:p>
                  </a:txBody>
                  <a:tcPr marL="4919" marR="4919" marT="4919" marB="0" anchor="ctr">
                    <a:lnL>
                      <a:noFill/>
                    </a:lnL>
                    <a:lnR w="6350" cap="flat" cmpd="sng" algn="ctr">
                      <a:solidFill>
                        <a:srgbClr val="000000"/>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ctr" fontAlgn="ctr"/>
                      <a:r>
                        <a:rPr lang="fr-FR" sz="600" b="0" i="0" u="none" strike="noStrike">
                          <a:solidFill>
                            <a:srgbClr val="000000"/>
                          </a:solidFill>
                          <a:effectLst/>
                          <a:latin typeface="Calibri" panose="020F0502020204030204" pitchFamily="34" charset="0"/>
                        </a:rPr>
                        <a:t>TVB : Dans un contexte de raréfaction de la ressource en eau lié à la fois à une demande croissante et à des périodes d'étiage toujours plus longues, L'installation d'ouvrages hydroélectriques peut créer des ruptures au sein de la trame bleue et empêcher la circulation des espèces aquatiques.</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E699"/>
                    </a:solidFill>
                  </a:tcPr>
                </a:tc>
                <a:tc>
                  <a:txBody>
                    <a:bodyPr/>
                    <a:lstStyle/>
                    <a:p>
                      <a:pPr algn="ctr" fontAlgn="ctr"/>
                      <a:r>
                        <a:rPr lang="fr-FR" sz="600" b="0" i="0" u="none" strike="noStrike">
                          <a:solidFill>
                            <a:srgbClr val="000000"/>
                          </a:solidFill>
                          <a:effectLst/>
                          <a:latin typeface="Calibri" panose="020F0502020204030204" pitchFamily="34" charset="0"/>
                        </a:rPr>
                        <a:t>TVB : Les impacts pressentis sur la faune et la flore nécessite de réfléchir aux mesures ERC en amont des projets et de ne pas les installer au sein d'une continuité écologique majeur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69743068"/>
                  </a:ext>
                </a:extLst>
              </a:tr>
              <a:tr h="182001">
                <a:tc gridSpan="2">
                  <a:txBody>
                    <a:bodyPr/>
                    <a:lstStyle/>
                    <a:p>
                      <a:pPr algn="ctr" fontAlgn="ctr"/>
                      <a:r>
                        <a:rPr lang="fr-FR" sz="600" b="1" i="0" u="none" strike="noStrike">
                          <a:solidFill>
                            <a:srgbClr val="FFFFFF"/>
                          </a:solidFill>
                          <a:effectLst/>
                          <a:latin typeface="PT Sans"/>
                        </a:rPr>
                        <a:t>3.3 DÉVELOPPER LES RÉSEAUX DE TRANSPORT ET DE DISTRIBUTION DE L'ÉNERGIE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l" fontAlgn="ctr"/>
                      <a:r>
                        <a:rPr lang="fr-FR" sz="6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286503539"/>
                  </a:ext>
                </a:extLst>
              </a:tr>
              <a:tr h="349245">
                <a:tc>
                  <a:txBody>
                    <a:bodyPr/>
                    <a:lstStyle/>
                    <a:p>
                      <a:pPr algn="l" fontAlgn="ctr"/>
                      <a:r>
                        <a:rPr lang="fr-FR" sz="600" b="1" i="0" u="none" strike="noStrike">
                          <a:solidFill>
                            <a:srgbClr val="000000"/>
                          </a:solidFill>
                          <a:effectLst/>
                          <a:latin typeface="PT Sans"/>
                        </a:rPr>
                        <a:t>3.3.2</a:t>
                      </a:r>
                    </a:p>
                  </a:txBody>
                  <a:tcPr marL="4919" marR="4919" marT="4919"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600" b="1" i="0" u="none" strike="noStrike">
                          <a:solidFill>
                            <a:srgbClr val="000000"/>
                          </a:solidFill>
                          <a:effectLst/>
                          <a:latin typeface="PT Sans"/>
                        </a:rPr>
                        <a:t>Assurer une cohérence entre le développement des réseaux électriques et celui des énergies renouvelables</a:t>
                      </a:r>
                    </a:p>
                  </a:txBody>
                  <a:tcPr marL="4919" marR="4919" marT="491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ctr" fontAlgn="ctr"/>
                      <a:r>
                        <a:rPr lang="fr-FR" sz="600" b="0" i="0" u="none" strike="noStrike">
                          <a:solidFill>
                            <a:srgbClr val="000000"/>
                          </a:solidFill>
                          <a:effectLst/>
                          <a:latin typeface="Calibri "/>
                        </a:rPr>
                        <a:t>//</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dirty="0">
                          <a:solidFill>
                            <a:srgbClr val="000000"/>
                          </a:solidFill>
                          <a:effectLst/>
                          <a:latin typeface="Calibri" panose="020F0502020204030204" pitchFamily="34" charset="0"/>
                        </a:rPr>
                        <a:t>Pour limiter les impacts paysagers, privilégier les réseaux </a:t>
                      </a:r>
                      <a:r>
                        <a:rPr lang="fr-FR" sz="600" b="0" i="0" u="none" strike="noStrike" dirty="0" err="1">
                          <a:solidFill>
                            <a:srgbClr val="000000"/>
                          </a:solidFill>
                          <a:effectLst/>
                          <a:latin typeface="Calibri" panose="020F0502020204030204" pitchFamily="34" charset="0"/>
                        </a:rPr>
                        <a:t>entérrés</a:t>
                      </a:r>
                      <a:r>
                        <a:rPr lang="fr-FR" sz="600" b="0" i="0" u="none" strike="noStrike" dirty="0">
                          <a:solidFill>
                            <a:srgbClr val="000000"/>
                          </a:solidFill>
                          <a:effectLst/>
                          <a:latin typeface="Calibri" panose="020F0502020204030204" pitchFamily="34" charset="0"/>
                        </a:rPr>
                        <a:t>.</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7489746"/>
                  </a:ext>
                </a:extLst>
              </a:tr>
            </a:tbl>
          </a:graphicData>
        </a:graphic>
      </p:graphicFrame>
    </p:spTree>
    <p:extLst>
      <p:ext uri="{BB962C8B-B14F-4D97-AF65-F5344CB8AC3E}">
        <p14:creationId xmlns:p14="http://schemas.microsoft.com/office/powerpoint/2010/main" val="30271187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185</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11214" y="1488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7" name="Tableau 6">
            <a:extLst>
              <a:ext uri="{FF2B5EF4-FFF2-40B4-BE49-F238E27FC236}">
                <a16:creationId xmlns:a16="http://schemas.microsoft.com/office/drawing/2014/main" id="{BC5E96A6-7DDF-409F-B42A-259204A7DD4D}"/>
              </a:ext>
            </a:extLst>
          </p:cNvPr>
          <p:cNvGraphicFramePr>
            <a:graphicFrameLocks noGrp="1"/>
          </p:cNvGraphicFramePr>
          <p:nvPr>
            <p:extLst>
              <p:ext uri="{D42A27DB-BD31-4B8C-83A1-F6EECF244321}">
                <p14:modId xmlns:p14="http://schemas.microsoft.com/office/powerpoint/2010/main" val="2826927359"/>
              </p:ext>
            </p:extLst>
          </p:nvPr>
        </p:nvGraphicFramePr>
        <p:xfrm>
          <a:off x="304800" y="2170386"/>
          <a:ext cx="8371915" cy="3326923"/>
        </p:xfrm>
        <a:graphic>
          <a:graphicData uri="http://schemas.openxmlformats.org/drawingml/2006/table">
            <a:tbl>
              <a:tblPr/>
              <a:tblGrid>
                <a:gridCol w="583076">
                  <a:extLst>
                    <a:ext uri="{9D8B030D-6E8A-4147-A177-3AD203B41FA5}">
                      <a16:colId xmlns:a16="http://schemas.microsoft.com/office/drawing/2014/main" val="2300762294"/>
                    </a:ext>
                  </a:extLst>
                </a:gridCol>
                <a:gridCol w="3477936">
                  <a:extLst>
                    <a:ext uri="{9D8B030D-6E8A-4147-A177-3AD203B41FA5}">
                      <a16:colId xmlns:a16="http://schemas.microsoft.com/office/drawing/2014/main" val="1657370054"/>
                    </a:ext>
                  </a:extLst>
                </a:gridCol>
                <a:gridCol w="2396328">
                  <a:extLst>
                    <a:ext uri="{9D8B030D-6E8A-4147-A177-3AD203B41FA5}">
                      <a16:colId xmlns:a16="http://schemas.microsoft.com/office/drawing/2014/main" val="3005558380"/>
                    </a:ext>
                  </a:extLst>
                </a:gridCol>
                <a:gridCol w="1914575">
                  <a:extLst>
                    <a:ext uri="{9D8B030D-6E8A-4147-A177-3AD203B41FA5}">
                      <a16:colId xmlns:a16="http://schemas.microsoft.com/office/drawing/2014/main" val="3598079168"/>
                    </a:ext>
                  </a:extLst>
                </a:gridCol>
              </a:tblGrid>
              <a:tr h="132553">
                <a:tc gridSpan="2">
                  <a:txBody>
                    <a:bodyPr/>
                    <a:lstStyle/>
                    <a:p>
                      <a:pPr algn="ctr" fontAlgn="ctr"/>
                      <a:r>
                        <a:rPr lang="fr-FR" sz="700" b="1" i="0" u="none" strike="noStrike" dirty="0">
                          <a:solidFill>
                            <a:srgbClr val="FFFFFF"/>
                          </a:solidFill>
                          <a:effectLst/>
                          <a:latin typeface="PT Sans"/>
                        </a:rPr>
                        <a:t>4. ADAPTER LES  TERRITOIRE AU CHANGEMENT CLIMATIQUE A VENIR</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a:txBody>
                    <a:bodyPr/>
                    <a:lstStyle/>
                    <a:p>
                      <a:pPr algn="ctr" fontAlgn="ctr"/>
                      <a:r>
                        <a:rPr lang="fr-FR" sz="7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a:txBody>
                    <a:bodyPr/>
                    <a:lstStyle/>
                    <a:p>
                      <a:pPr algn="ctr" fontAlgn="ctr"/>
                      <a:r>
                        <a:rPr lang="fr-FR" sz="7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extLst>
                  <a:ext uri="{0D108BD9-81ED-4DB2-BD59-A6C34878D82A}">
                    <a16:rowId xmlns:a16="http://schemas.microsoft.com/office/drawing/2014/main" val="1045636888"/>
                  </a:ext>
                </a:extLst>
              </a:tr>
              <a:tr h="204352">
                <a:tc gridSpan="2">
                  <a:txBody>
                    <a:bodyPr/>
                    <a:lstStyle/>
                    <a:p>
                      <a:pPr algn="ctr" fontAlgn="ctr"/>
                      <a:r>
                        <a:rPr lang="fr-FR" sz="600" b="1" i="0" u="none" strike="noStrike">
                          <a:solidFill>
                            <a:srgbClr val="FFFFFF"/>
                          </a:solidFill>
                          <a:effectLst/>
                          <a:latin typeface="PT Sans"/>
                        </a:rPr>
                        <a:t>4.1 ANTICIPER LA GESTION DE L’EAU DANS UN CONTEXTE DE CHANGEMENT CLIMATIQUE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ctr" fontAlgn="ctr"/>
                      <a:r>
                        <a:rPr lang="fr-FR" sz="600" b="1" i="0" u="none" strike="noStrike" dirty="0">
                          <a:solidFill>
                            <a:srgbClr val="FFFFFF"/>
                          </a:solidFill>
                          <a:effectLst/>
                          <a:latin typeface="PT Sans"/>
                        </a:rPr>
                        <a:t> Incidences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fr-FR" sz="600" b="1" i="0" u="none" strike="noStrike" dirty="0">
                          <a:solidFill>
                            <a:srgbClr val="FFFFFF"/>
                          </a:solidFill>
                          <a:effectLst/>
                          <a:latin typeface="PT Sans"/>
                        </a:rPr>
                        <a:t>Mesures</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2705800641"/>
                  </a:ext>
                </a:extLst>
              </a:tr>
              <a:tr h="325858">
                <a:tc>
                  <a:txBody>
                    <a:bodyPr/>
                    <a:lstStyle/>
                    <a:p>
                      <a:pPr algn="l" fontAlgn="ctr"/>
                      <a:r>
                        <a:rPr lang="fr-FR" sz="600" b="1" i="0" u="none" strike="noStrike">
                          <a:solidFill>
                            <a:srgbClr val="000000"/>
                          </a:solidFill>
                          <a:effectLst/>
                          <a:latin typeface="PT Sans"/>
                        </a:rPr>
                        <a:t>4.1.1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Étudier la faisabilité de récupération d'eau de pluie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5">
                  <a:txBody>
                    <a:bodyPr/>
                    <a:lstStyle/>
                    <a:p>
                      <a:pPr algn="ctr" fontAlgn="ctr"/>
                      <a:r>
                        <a:rPr lang="fr-FR" sz="900" b="0" i="0" u="none" strike="noStrike" dirty="0">
                          <a:solidFill>
                            <a:srgbClr val="000000"/>
                          </a:solidFill>
                          <a:effectLst/>
                          <a:latin typeface="Calibri" panose="020F0502020204030204" pitchFamily="34" charset="0"/>
                        </a:rPr>
                        <a:t>Globalement, la protection de la ressource en eau ainsi que celle des milieux aquatiques et la volonté de réduire les intrants de synthèse  devrait participer à un retour de la biodiversité spontanée et au renforcement du réseau écologique (restauration, création de haies, bandes enherbées, jachères etc.)</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1000" b="1" i="0" u="none" strike="noStrike" dirty="0">
                          <a:solidFill>
                            <a:srgbClr val="000000"/>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239662135"/>
                  </a:ext>
                </a:extLst>
              </a:tr>
              <a:tr h="358996">
                <a:tc>
                  <a:txBody>
                    <a:bodyPr/>
                    <a:lstStyle/>
                    <a:p>
                      <a:pPr algn="l" fontAlgn="ctr"/>
                      <a:r>
                        <a:rPr lang="fr-FR" sz="600" b="1" i="0" u="none" strike="noStrike">
                          <a:solidFill>
                            <a:srgbClr val="000000"/>
                          </a:solidFill>
                          <a:effectLst/>
                          <a:latin typeface="PT Sans"/>
                        </a:rPr>
                        <a:t>4.1.2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Gestion quantitative : Projet de Territoire de la Gestion des Eaux du bassin versant Allier aval</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94119458"/>
                  </a:ext>
                </a:extLst>
              </a:tr>
              <a:tr h="408704">
                <a:tc>
                  <a:txBody>
                    <a:bodyPr/>
                    <a:lstStyle/>
                    <a:p>
                      <a:pPr algn="l" fontAlgn="ctr"/>
                      <a:r>
                        <a:rPr lang="fr-FR" sz="600" b="1" i="0" u="none" strike="noStrike">
                          <a:solidFill>
                            <a:srgbClr val="000000"/>
                          </a:solidFill>
                          <a:effectLst/>
                          <a:latin typeface="PT Sans"/>
                        </a:rPr>
                        <a:t>4.1.3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Préservation des cours d'eau alluviaux, de leur dynamique fluviale et de leurs nappes alluviales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558291861"/>
                  </a:ext>
                </a:extLst>
              </a:tr>
              <a:tr h="266486">
                <a:tc>
                  <a:txBody>
                    <a:bodyPr/>
                    <a:lstStyle/>
                    <a:p>
                      <a:pPr algn="l" fontAlgn="ctr"/>
                      <a:r>
                        <a:rPr lang="fr-FR" sz="600" b="1" i="0" u="none" strike="noStrike">
                          <a:solidFill>
                            <a:srgbClr val="000000"/>
                          </a:solidFill>
                          <a:effectLst/>
                          <a:latin typeface="PT Sans"/>
                        </a:rPr>
                        <a:t>4.1.4</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Création d'une filière "cultures bas intrants" en zone de captage d'eau potable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047924838"/>
                  </a:ext>
                </a:extLst>
              </a:tr>
              <a:tr h="248536">
                <a:tc>
                  <a:txBody>
                    <a:bodyPr/>
                    <a:lstStyle/>
                    <a:p>
                      <a:pPr algn="l" fontAlgn="ctr"/>
                      <a:r>
                        <a:rPr lang="fr-FR" sz="600" b="1" i="0" u="none" strike="noStrike">
                          <a:solidFill>
                            <a:srgbClr val="000000"/>
                          </a:solidFill>
                          <a:effectLst/>
                          <a:latin typeface="PT Sans"/>
                        </a:rPr>
                        <a:t>4.1.5</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Accompagner les collectivités dans l’optimisation des usages en eau potable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10246266"/>
                  </a:ext>
                </a:extLst>
              </a:tr>
              <a:tr h="138075">
                <a:tc gridSpan="2">
                  <a:txBody>
                    <a:bodyPr/>
                    <a:lstStyle/>
                    <a:p>
                      <a:pPr algn="ctr" fontAlgn="ctr"/>
                      <a:r>
                        <a:rPr lang="fr-FR" sz="600" b="1" i="0" u="none" strike="noStrike">
                          <a:solidFill>
                            <a:srgbClr val="FFFFFF"/>
                          </a:solidFill>
                          <a:effectLst/>
                          <a:latin typeface="PT Sans"/>
                        </a:rPr>
                        <a:t>4.2 ACCOMPAGNER LA RÉSILIENCE DE L'AGRICULTURE LOCALE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ctr"/>
                      <a:r>
                        <a:rPr lang="fr-FR" sz="900" b="1" i="0" u="none" strike="noStrike" dirty="0">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755026009"/>
                  </a:ext>
                </a:extLst>
              </a:tr>
              <a:tr h="138075">
                <a:tc>
                  <a:txBody>
                    <a:bodyPr/>
                    <a:lstStyle/>
                    <a:p>
                      <a:pPr algn="l" fontAlgn="ctr"/>
                      <a:r>
                        <a:rPr lang="fr-FR" sz="600" b="1" i="0" u="none" strike="noStrike">
                          <a:solidFill>
                            <a:srgbClr val="000000"/>
                          </a:solidFill>
                          <a:effectLst/>
                          <a:latin typeface="PT Sans"/>
                        </a:rPr>
                        <a:t>4.2.1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Expérimentation d'élevages Bas Carbone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4">
                  <a:txBody>
                    <a:bodyPr/>
                    <a:lstStyle/>
                    <a:p>
                      <a:pPr algn="ctr" fontAlgn="ctr"/>
                      <a:r>
                        <a:rPr lang="fr-FR" sz="900" b="0" i="0" u="none" strike="noStrike">
                          <a:solidFill>
                            <a:srgbClr val="000000"/>
                          </a:solidFill>
                          <a:effectLst/>
                          <a:latin typeface="Calibri" panose="020F0502020204030204" pitchFamily="34" charset="0"/>
                        </a:rPr>
                        <a:t>Paysage : La variété des motifs paysagers se retrouveraient augmentée par la concrétisation de cette ambition,  le paysage local s'en trouverait plus rythmé et qualitatif. Paysage et TVB : Ces actions permettent de préserver et de  mettre en valeur la structure agricole du territoire pour les productions de terroir qu'elle apporte, et la fonctionnalité du réseau écologique qu'elle assure.</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rowSpan="4">
                  <a:txBody>
                    <a:bodyPr/>
                    <a:lstStyle/>
                    <a:p>
                      <a:pPr algn="ctr" fontAlgn="ctr"/>
                      <a:r>
                        <a:rPr lang="fr-FR" sz="900" b="0" i="0" u="none" strike="noStrike" dirty="0">
                          <a:solidFill>
                            <a:srgbClr val="000000"/>
                          </a:solidFill>
                          <a:effectLst/>
                          <a:latin typeface="Calibri" panose="020F0502020204030204" pitchFamily="34" charset="0"/>
                        </a:rPr>
                        <a:t>Paysage + TVB : veiller à ne pas que considérer le besoin de réduction des émissions de GES dans l'agriculture, mais aussi son rôle en termes de production des paysages (préservation/restructuration/développement du réseau bocager, identitaire pour le territoire) et de fonctionnalité écologique</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7100805"/>
                  </a:ext>
                </a:extLst>
              </a:tr>
              <a:tr h="309289">
                <a:tc>
                  <a:txBody>
                    <a:bodyPr/>
                    <a:lstStyle/>
                    <a:p>
                      <a:pPr algn="l" fontAlgn="ctr"/>
                      <a:r>
                        <a:rPr lang="fr-FR" sz="600" b="1" i="0" u="none" strike="noStrike">
                          <a:solidFill>
                            <a:srgbClr val="000000"/>
                          </a:solidFill>
                          <a:effectLst/>
                          <a:latin typeface="PT Sans"/>
                        </a:rPr>
                        <a:t>4.2.2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Adaptation culturale des pratiques au changement climatique ou AP3C</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85160039"/>
                  </a:ext>
                </a:extLst>
              </a:tr>
              <a:tr h="276151">
                <a:tc>
                  <a:txBody>
                    <a:bodyPr/>
                    <a:lstStyle/>
                    <a:p>
                      <a:pPr algn="l" fontAlgn="ctr"/>
                      <a:r>
                        <a:rPr lang="fr-FR" sz="600" b="1" i="0" u="none" strike="noStrike">
                          <a:solidFill>
                            <a:srgbClr val="000000"/>
                          </a:solidFill>
                          <a:effectLst/>
                          <a:latin typeface="PT Sans"/>
                        </a:rPr>
                        <a:t>4.2.3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Agir sur la présence d'ambroisie en milieu agricole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38421295"/>
                  </a:ext>
                </a:extLst>
              </a:tr>
              <a:tr h="336904">
                <a:tc>
                  <a:txBody>
                    <a:bodyPr/>
                    <a:lstStyle/>
                    <a:p>
                      <a:pPr algn="l" fontAlgn="ctr"/>
                      <a:r>
                        <a:rPr lang="fr-FR" sz="600" b="1" i="0" u="none" strike="noStrike">
                          <a:solidFill>
                            <a:srgbClr val="000000"/>
                          </a:solidFill>
                          <a:effectLst/>
                          <a:latin typeface="PT Sans"/>
                        </a:rPr>
                        <a:t>4.2.4</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dirty="0">
                          <a:solidFill>
                            <a:srgbClr val="000000"/>
                          </a:solidFill>
                          <a:effectLst/>
                          <a:latin typeface="PT Sans"/>
                        </a:rPr>
                        <a:t>Faciliter la reprise agricole et l’accès au foncier pour de nouveaux agriculteurs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09754202"/>
                  </a:ext>
                </a:extLst>
              </a:tr>
            </a:tbl>
          </a:graphicData>
        </a:graphic>
      </p:graphicFrame>
    </p:spTree>
    <p:extLst>
      <p:ext uri="{BB962C8B-B14F-4D97-AF65-F5344CB8AC3E}">
        <p14:creationId xmlns:p14="http://schemas.microsoft.com/office/powerpoint/2010/main" val="31275782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186</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11214" y="1488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6" name="Tableau 5">
            <a:extLst>
              <a:ext uri="{FF2B5EF4-FFF2-40B4-BE49-F238E27FC236}">
                <a16:creationId xmlns:a16="http://schemas.microsoft.com/office/drawing/2014/main" id="{9AF062DF-345D-4986-81EF-95589C1BB497}"/>
              </a:ext>
            </a:extLst>
          </p:cNvPr>
          <p:cNvGraphicFramePr>
            <a:graphicFrameLocks noGrp="1"/>
          </p:cNvGraphicFramePr>
          <p:nvPr>
            <p:extLst>
              <p:ext uri="{D42A27DB-BD31-4B8C-83A1-F6EECF244321}">
                <p14:modId xmlns:p14="http://schemas.microsoft.com/office/powerpoint/2010/main" val="3251384650"/>
              </p:ext>
            </p:extLst>
          </p:nvPr>
        </p:nvGraphicFramePr>
        <p:xfrm>
          <a:off x="628650" y="2122873"/>
          <a:ext cx="7886700" cy="4009560"/>
        </p:xfrm>
        <a:graphic>
          <a:graphicData uri="http://schemas.openxmlformats.org/drawingml/2006/table">
            <a:tbl>
              <a:tblPr/>
              <a:tblGrid>
                <a:gridCol w="549282">
                  <a:extLst>
                    <a:ext uri="{9D8B030D-6E8A-4147-A177-3AD203B41FA5}">
                      <a16:colId xmlns:a16="http://schemas.microsoft.com/office/drawing/2014/main" val="1121965715"/>
                    </a:ext>
                  </a:extLst>
                </a:gridCol>
                <a:gridCol w="2981692">
                  <a:extLst>
                    <a:ext uri="{9D8B030D-6E8A-4147-A177-3AD203B41FA5}">
                      <a16:colId xmlns:a16="http://schemas.microsoft.com/office/drawing/2014/main" val="1144108467"/>
                    </a:ext>
                  </a:extLst>
                </a:gridCol>
                <a:gridCol w="2552115">
                  <a:extLst>
                    <a:ext uri="{9D8B030D-6E8A-4147-A177-3AD203B41FA5}">
                      <a16:colId xmlns:a16="http://schemas.microsoft.com/office/drawing/2014/main" val="689185230"/>
                    </a:ext>
                  </a:extLst>
                </a:gridCol>
                <a:gridCol w="1803611">
                  <a:extLst>
                    <a:ext uri="{9D8B030D-6E8A-4147-A177-3AD203B41FA5}">
                      <a16:colId xmlns:a16="http://schemas.microsoft.com/office/drawing/2014/main" val="2564936815"/>
                    </a:ext>
                  </a:extLst>
                </a:gridCol>
              </a:tblGrid>
              <a:tr h="122973">
                <a:tc gridSpan="2">
                  <a:txBody>
                    <a:bodyPr/>
                    <a:lstStyle/>
                    <a:p>
                      <a:pPr algn="ctr" fontAlgn="ctr"/>
                      <a:r>
                        <a:rPr lang="fr-FR" sz="600" b="1" i="0" u="none" strike="noStrike">
                          <a:solidFill>
                            <a:srgbClr val="FFFFFF"/>
                          </a:solidFill>
                          <a:effectLst/>
                          <a:latin typeface="PT Sans"/>
                        </a:rPr>
                        <a:t>4.3 PRÉSERVER VOIR AUGMENTER LE STOCKAGE CARBONE DU TERRITOIRE</a:t>
                      </a:r>
                    </a:p>
                  </a:txBody>
                  <a:tcPr marL="4919" marR="4919" marT="4919"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ctr" fontAlgn="ctr"/>
                      <a:r>
                        <a:rPr lang="fr-FR" sz="600" b="1" i="0" u="none" strike="noStrike" dirty="0">
                          <a:solidFill>
                            <a:srgbClr val="FFFFFF"/>
                          </a:solidFill>
                          <a:effectLst/>
                          <a:latin typeface="PT Sans"/>
                        </a:rPr>
                        <a:t> Incidences </a:t>
                      </a:r>
                    </a:p>
                  </a:txBody>
                  <a:tcPr marL="4919" marR="4919" marT="4919"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fr-FR" sz="600" b="1" i="0" u="none" strike="noStrike" dirty="0">
                          <a:solidFill>
                            <a:srgbClr val="FFFFFF"/>
                          </a:solidFill>
                          <a:effectLst/>
                          <a:latin typeface="PT Sans"/>
                        </a:rPr>
                        <a:t>Mesures</a:t>
                      </a:r>
                    </a:p>
                  </a:txBody>
                  <a:tcPr marL="4919" marR="4919" marT="4919" marB="0" anchor="ctr">
                    <a:lnL>
                      <a:noFill/>
                    </a:lnL>
                    <a:lnR>
                      <a:noFill/>
                    </a:lnR>
                    <a:lnT>
                      <a:noFill/>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2476178711"/>
                  </a:ext>
                </a:extLst>
              </a:tr>
              <a:tr h="427948">
                <a:tc>
                  <a:txBody>
                    <a:bodyPr/>
                    <a:lstStyle/>
                    <a:p>
                      <a:pPr algn="l" fontAlgn="ctr"/>
                      <a:r>
                        <a:rPr lang="fr-FR" sz="700" b="1" i="0" u="none" strike="noStrike">
                          <a:solidFill>
                            <a:srgbClr val="000000"/>
                          </a:solidFill>
                          <a:effectLst/>
                          <a:latin typeface="PT Sans"/>
                        </a:rPr>
                        <a:t>4.3.1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a:rPr>
                        <a:t>Préservation et valorisation des haies et du bocage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900" b="0" i="0" u="none" strike="noStrike">
                          <a:solidFill>
                            <a:srgbClr val="000000"/>
                          </a:solidFill>
                          <a:effectLst/>
                          <a:latin typeface="Calibri" panose="020F0502020204030204" pitchFamily="34" charset="0"/>
                        </a:rPr>
                        <a:t>TVB : La préservation du bocage apporte un effet bénéfique sur les milieux ouverts en limitant l'enfrichement des pâtures, par le retour d'une activité pastorale extensive, et assure ainsi la pérennité de milieux ouverts riches d'une diversité écologique spécifique.                                                       Paysage : maintien d'une identité bocagère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1000" b="1" i="0" u="none" strike="noStrike">
                          <a:solidFill>
                            <a:srgbClr val="FFFFFF"/>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3450543"/>
                  </a:ext>
                </a:extLst>
              </a:tr>
              <a:tr h="477137">
                <a:tc>
                  <a:txBody>
                    <a:bodyPr/>
                    <a:lstStyle/>
                    <a:p>
                      <a:pPr algn="l" fontAlgn="ctr"/>
                      <a:r>
                        <a:rPr lang="fr-FR" sz="700" b="1" i="0" u="none" strike="noStrike">
                          <a:solidFill>
                            <a:srgbClr val="000000"/>
                          </a:solidFill>
                          <a:effectLst/>
                          <a:latin typeface="PT Sans"/>
                        </a:rPr>
                        <a:t>4.3.2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a:rPr>
                        <a:t>Réfléchir au développement d’un outil de compensation Carbone lié au bocage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97108458"/>
                  </a:ext>
                </a:extLst>
              </a:tr>
              <a:tr h="707098">
                <a:tc>
                  <a:txBody>
                    <a:bodyPr/>
                    <a:lstStyle/>
                    <a:p>
                      <a:pPr algn="l" fontAlgn="ctr"/>
                      <a:r>
                        <a:rPr lang="fr-FR" sz="700" b="1" i="0" u="none" strike="noStrike">
                          <a:solidFill>
                            <a:srgbClr val="000000"/>
                          </a:solidFill>
                          <a:effectLst/>
                          <a:latin typeface="PT Sans"/>
                        </a:rPr>
                        <a:t>4.3.3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a:rPr>
                        <a:t>Inventorier et prendre en compte les zones humides de son territoire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900" b="0" i="0" u="none" strike="noStrike">
                          <a:solidFill>
                            <a:srgbClr val="000000"/>
                          </a:solidFill>
                          <a:effectLst/>
                          <a:latin typeface="Calibri" panose="020F0502020204030204" pitchFamily="34" charset="0"/>
                        </a:rPr>
                        <a:t>TVB : Les zones humides sont des réservoirs de biodiversité importants, cette action aura un impact positif en les inventoriant et en les préservant. Paysages : les zones humides constituent une entités paysagère qualitative, que l'action préservera.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1000" b="1" i="0" u="none" strike="noStrike" dirty="0">
                          <a:solidFill>
                            <a:srgbClr val="FFFFFF"/>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959690"/>
                  </a:ext>
                </a:extLst>
              </a:tr>
              <a:tr h="339407">
                <a:tc>
                  <a:txBody>
                    <a:bodyPr/>
                    <a:lstStyle/>
                    <a:p>
                      <a:pPr algn="l" fontAlgn="ctr"/>
                      <a:r>
                        <a:rPr lang="fr-FR" sz="700" b="1" i="0" u="none" strike="noStrike">
                          <a:solidFill>
                            <a:srgbClr val="000000"/>
                          </a:solidFill>
                          <a:effectLst/>
                          <a:latin typeface="PT Sans"/>
                        </a:rPr>
                        <a:t>4.3.4</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a:rPr>
                        <a:t>Inventaire et restauration des zones tourbeuses même dégradées, pour le stockage du carbone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55679165"/>
                  </a:ext>
                </a:extLst>
              </a:tr>
              <a:tr h="772274">
                <a:tc>
                  <a:txBody>
                    <a:bodyPr/>
                    <a:lstStyle/>
                    <a:p>
                      <a:pPr algn="l" fontAlgn="ctr"/>
                      <a:r>
                        <a:rPr lang="fr-FR" sz="700" b="1" i="0" u="none" strike="noStrike">
                          <a:solidFill>
                            <a:srgbClr val="000000"/>
                          </a:solidFill>
                          <a:effectLst/>
                          <a:latin typeface="PT Sans"/>
                        </a:rPr>
                        <a:t>4.3.5</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a:rPr>
                        <a:t>Valoriser le rôle de l'élevage pour le stockage carbone, la biodiversité et l'économie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900" b="0" i="0" u="none" strike="noStrike" dirty="0">
                          <a:solidFill>
                            <a:srgbClr val="000000"/>
                          </a:solidFill>
                          <a:effectLst/>
                          <a:latin typeface="Calibri" panose="020F0502020204030204" pitchFamily="34" charset="0"/>
                        </a:rPr>
                        <a:t>TVB : La préservation du bocage et prairies apporte un effet bénéfique sur les milieux ouverts en limitant l'enfrichement des pâtures, par le retour d'une activité pastorale extensive, et assure ainsi la pérennité de milieux ouverts riches d'une diversité écologique spécifique.                                                       Paysage : maintien d'une identité bocagère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fr-FR" sz="1000" b="0" i="0" u="none" strike="noStrike" dirty="0">
                          <a:solidFill>
                            <a:srgbClr val="000000"/>
                          </a:solidFill>
                          <a:effectLst/>
                          <a:latin typeface="Arial" panose="020B0604020202020204" pitchFamily="34" charset="0"/>
                        </a:rPr>
                        <a:t> </a:t>
                      </a:r>
                    </a:p>
                  </a:txBody>
                  <a:tcPr marL="4919" marR="4919" marT="49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797177"/>
                  </a:ext>
                </a:extLst>
              </a:tr>
              <a:tr h="910004">
                <a:tc>
                  <a:txBody>
                    <a:bodyPr/>
                    <a:lstStyle/>
                    <a:p>
                      <a:pPr algn="l" fontAlgn="ctr"/>
                      <a:r>
                        <a:rPr lang="fr-FR" sz="700" b="1" i="0" u="none" strike="noStrike">
                          <a:solidFill>
                            <a:srgbClr val="000000"/>
                          </a:solidFill>
                          <a:effectLst/>
                          <a:latin typeface="PT Sans"/>
                        </a:rPr>
                        <a:t>4.3.6</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a:rPr>
                        <a:t>Préservation des vieilles forêts pour le stockage carbone et la biodiversité</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900" b="0" i="0" u="none" strike="noStrike">
                          <a:solidFill>
                            <a:srgbClr val="000000"/>
                          </a:solidFill>
                          <a:effectLst/>
                          <a:latin typeface="Calibri" panose="020F0502020204030204" pitchFamily="34" charset="0"/>
                        </a:rPr>
                        <a:t>TVB: Les forêts, d'autant plus si elles sont vieilles, sont des importants réservoirs de biodiversité que les actions du PCAET visent à préserver. Elle sont également des puits de carbone importants. Paysages : maintien des paysages forestiers qualitatifs.</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fr-FR" sz="1000" b="1" i="0" u="none" strike="noStrike" dirty="0">
                          <a:solidFill>
                            <a:srgbClr val="FFFFFF"/>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91879039"/>
                  </a:ext>
                </a:extLst>
              </a:tr>
            </a:tbl>
          </a:graphicData>
        </a:graphic>
      </p:graphicFrame>
    </p:spTree>
    <p:extLst>
      <p:ext uri="{BB962C8B-B14F-4D97-AF65-F5344CB8AC3E}">
        <p14:creationId xmlns:p14="http://schemas.microsoft.com/office/powerpoint/2010/main" val="208879871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187</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11214" y="1488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7" name="Tableau 6">
            <a:extLst>
              <a:ext uri="{FF2B5EF4-FFF2-40B4-BE49-F238E27FC236}">
                <a16:creationId xmlns:a16="http://schemas.microsoft.com/office/drawing/2014/main" id="{7F334DC2-2D1C-4178-A226-9730DCFB03A9}"/>
              </a:ext>
            </a:extLst>
          </p:cNvPr>
          <p:cNvGraphicFramePr>
            <a:graphicFrameLocks noGrp="1"/>
          </p:cNvGraphicFramePr>
          <p:nvPr>
            <p:extLst>
              <p:ext uri="{D42A27DB-BD31-4B8C-83A1-F6EECF244321}">
                <p14:modId xmlns:p14="http://schemas.microsoft.com/office/powerpoint/2010/main" val="3814689180"/>
              </p:ext>
            </p:extLst>
          </p:nvPr>
        </p:nvGraphicFramePr>
        <p:xfrm>
          <a:off x="628650" y="2408172"/>
          <a:ext cx="7886700" cy="3193975"/>
        </p:xfrm>
        <a:graphic>
          <a:graphicData uri="http://schemas.openxmlformats.org/drawingml/2006/table">
            <a:tbl>
              <a:tblPr/>
              <a:tblGrid>
                <a:gridCol w="549282">
                  <a:extLst>
                    <a:ext uri="{9D8B030D-6E8A-4147-A177-3AD203B41FA5}">
                      <a16:colId xmlns:a16="http://schemas.microsoft.com/office/drawing/2014/main" val="2339373897"/>
                    </a:ext>
                  </a:extLst>
                </a:gridCol>
                <a:gridCol w="3098233">
                  <a:extLst>
                    <a:ext uri="{9D8B030D-6E8A-4147-A177-3AD203B41FA5}">
                      <a16:colId xmlns:a16="http://schemas.microsoft.com/office/drawing/2014/main" val="731788410"/>
                    </a:ext>
                  </a:extLst>
                </a:gridCol>
                <a:gridCol w="2435574">
                  <a:extLst>
                    <a:ext uri="{9D8B030D-6E8A-4147-A177-3AD203B41FA5}">
                      <a16:colId xmlns:a16="http://schemas.microsoft.com/office/drawing/2014/main" val="1021269478"/>
                    </a:ext>
                  </a:extLst>
                </a:gridCol>
                <a:gridCol w="1803611">
                  <a:extLst>
                    <a:ext uri="{9D8B030D-6E8A-4147-A177-3AD203B41FA5}">
                      <a16:colId xmlns:a16="http://schemas.microsoft.com/office/drawing/2014/main" val="306958834"/>
                    </a:ext>
                  </a:extLst>
                </a:gridCol>
              </a:tblGrid>
              <a:tr h="118055">
                <a:tc gridSpan="2">
                  <a:txBody>
                    <a:bodyPr/>
                    <a:lstStyle/>
                    <a:p>
                      <a:pPr algn="ctr" fontAlgn="ctr"/>
                      <a:r>
                        <a:rPr lang="fr-FR" sz="700" b="1" i="0" u="none" strike="noStrike" dirty="0">
                          <a:solidFill>
                            <a:srgbClr val="FFFFFF"/>
                          </a:solidFill>
                          <a:effectLst/>
                          <a:latin typeface="PT Sans"/>
                        </a:rPr>
                        <a:t>5. UN TERRITOIRE AUX MOBILITÉS DURABLES ET ADAPTÉES</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a:txBody>
                    <a:bodyPr/>
                    <a:lstStyle/>
                    <a:p>
                      <a:pPr algn="l" fontAlgn="ctr"/>
                      <a:r>
                        <a:rPr lang="fr-FR" sz="7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extLst>
                  <a:ext uri="{0D108BD9-81ED-4DB2-BD59-A6C34878D82A}">
                    <a16:rowId xmlns:a16="http://schemas.microsoft.com/office/drawing/2014/main" val="691878037"/>
                  </a:ext>
                </a:extLst>
              </a:tr>
              <a:tr h="122973">
                <a:tc gridSpan="2">
                  <a:txBody>
                    <a:bodyPr/>
                    <a:lstStyle/>
                    <a:p>
                      <a:pPr algn="ctr" fontAlgn="ctr"/>
                      <a:r>
                        <a:rPr lang="fr-FR" sz="600" b="1" i="0" u="none" strike="noStrike">
                          <a:solidFill>
                            <a:srgbClr val="FFFFFF"/>
                          </a:solidFill>
                          <a:effectLst/>
                          <a:latin typeface="PT Sans"/>
                        </a:rPr>
                        <a:t>5.1 DÉVELOPPER LES CARBURANTS ALTERNATIFS</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ctr" fontAlgn="ctr"/>
                      <a:r>
                        <a:rPr lang="fr-FR" sz="600" b="1" i="0" u="none" strike="noStrike" dirty="0">
                          <a:solidFill>
                            <a:srgbClr val="FFFFFF"/>
                          </a:solidFill>
                          <a:effectLst/>
                          <a:latin typeface="PT Sans"/>
                        </a:rPr>
                        <a:t> Incidences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fr-FR" sz="600" b="1" i="0" u="none" strike="noStrike" dirty="0">
                          <a:solidFill>
                            <a:srgbClr val="FFFFFF"/>
                          </a:solidFill>
                          <a:effectLst/>
                          <a:latin typeface="PT Sans"/>
                        </a:rPr>
                        <a:t>Mesures</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2990216219"/>
                  </a:ext>
                </a:extLst>
              </a:tr>
              <a:tr h="670206">
                <a:tc>
                  <a:txBody>
                    <a:bodyPr/>
                    <a:lstStyle/>
                    <a:p>
                      <a:pPr algn="l" fontAlgn="ctr"/>
                      <a:r>
                        <a:rPr lang="fr-FR" sz="600" b="1" i="0" u="none" strike="noStrike">
                          <a:solidFill>
                            <a:srgbClr val="000000"/>
                          </a:solidFill>
                          <a:effectLst/>
                          <a:latin typeface="PT Sans"/>
                        </a:rPr>
                        <a:t>5.1.1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600" b="1" i="0" u="none" strike="noStrike">
                          <a:solidFill>
                            <a:srgbClr val="000000"/>
                          </a:solidFill>
                          <a:effectLst/>
                          <a:latin typeface="PT Sans"/>
                        </a:rPr>
                        <a:t>Schéma global de développement de la mobilité GNV entre véhicules, stations et unité de méthanisation</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2">
                  <a:txBody>
                    <a:bodyPr/>
                    <a:lstStyle/>
                    <a:p>
                      <a:pPr algn="ctr" fontAlgn="ctr"/>
                      <a:r>
                        <a:rPr lang="fr-FR" sz="800" b="0" i="0" u="none" strike="noStrike" dirty="0">
                          <a:solidFill>
                            <a:srgbClr val="000000"/>
                          </a:solidFill>
                          <a:effectLst/>
                          <a:latin typeface="Calibri" panose="020F0502020204030204" pitchFamily="34" charset="0"/>
                        </a:rPr>
                        <a:t>//</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2">
                  <a:txBody>
                    <a:bodyPr/>
                    <a:lstStyle/>
                    <a:p>
                      <a:pPr algn="ctr" fontAlgn="b"/>
                      <a:r>
                        <a:rPr lang="fr-FR" sz="900" b="0" i="0" u="none" strike="noStrike">
                          <a:solidFill>
                            <a:srgbClr val="FF0000"/>
                          </a:solidFill>
                          <a:effectLst/>
                          <a:latin typeface="Arial" panose="020B0604020202020204" pitchFamily="34" charset="0"/>
                        </a:rPr>
                        <a:t> </a:t>
                      </a:r>
                    </a:p>
                  </a:txBody>
                  <a:tcPr marL="4919" marR="4919" marT="49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25080546"/>
                  </a:ext>
                </a:extLst>
              </a:tr>
              <a:tr h="501732">
                <a:tc>
                  <a:txBody>
                    <a:bodyPr/>
                    <a:lstStyle/>
                    <a:p>
                      <a:pPr algn="l" fontAlgn="ctr"/>
                      <a:r>
                        <a:rPr lang="fr-FR" sz="600" b="1" i="0" u="none" strike="noStrike">
                          <a:solidFill>
                            <a:srgbClr val="000000"/>
                          </a:solidFill>
                          <a:effectLst/>
                          <a:latin typeface="PT Sans"/>
                        </a:rPr>
                        <a:t>5.1.2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br>
                        <a:rPr lang="fr-FR" sz="600" b="1" i="0" u="none" strike="noStrike">
                          <a:solidFill>
                            <a:srgbClr val="000000"/>
                          </a:solidFill>
                          <a:effectLst/>
                          <a:latin typeface="PT Sans"/>
                        </a:rPr>
                      </a:br>
                      <a:r>
                        <a:rPr lang="fr-FR" sz="600" b="1" i="0" u="none" strike="noStrike">
                          <a:solidFill>
                            <a:srgbClr val="000000"/>
                          </a:solidFill>
                          <a:effectLst/>
                          <a:latin typeface="PT Sans"/>
                        </a:rPr>
                        <a:t>Développer le réseau public départemental d’infrastructures de recharge pour les véhicules électriques</a:t>
                      </a:r>
                      <a:br>
                        <a:rPr lang="fr-FR" sz="600" b="1" i="0" u="none" strike="noStrike">
                          <a:solidFill>
                            <a:srgbClr val="000000"/>
                          </a:solidFill>
                          <a:effectLst/>
                          <a:latin typeface="PT Sans"/>
                        </a:rPr>
                      </a:br>
                      <a:endParaRPr lang="fr-FR" sz="600" b="1" i="0" u="none" strike="noStrike">
                        <a:solidFill>
                          <a:srgbClr val="000000"/>
                        </a:solidFill>
                        <a:effectLst/>
                        <a:latin typeface="PT Sans"/>
                      </a:endParaRP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53292873"/>
                  </a:ext>
                </a:extLst>
              </a:tr>
              <a:tr h="122973">
                <a:tc gridSpan="2">
                  <a:txBody>
                    <a:bodyPr/>
                    <a:lstStyle/>
                    <a:p>
                      <a:pPr algn="ctr" fontAlgn="ctr"/>
                      <a:r>
                        <a:rPr lang="fr-FR" sz="600" b="1" i="0" u="none" strike="noStrike">
                          <a:solidFill>
                            <a:srgbClr val="FFFFFF"/>
                          </a:solidFill>
                          <a:effectLst/>
                          <a:latin typeface="PT Sans"/>
                        </a:rPr>
                        <a:t>5.2 DÉVELOPPER LES MOBILITÉS ALTERNATIVES</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dirty="0">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a:txBody>
                    <a:bodyPr/>
                    <a:lstStyle/>
                    <a:p>
                      <a:pPr algn="l" fontAlgn="ctr"/>
                      <a:r>
                        <a:rPr lang="fr-FR" sz="8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2450721315"/>
                  </a:ext>
                </a:extLst>
              </a:tr>
              <a:tr h="447624">
                <a:tc>
                  <a:txBody>
                    <a:bodyPr/>
                    <a:lstStyle/>
                    <a:p>
                      <a:pPr algn="l" fontAlgn="ctr"/>
                      <a:r>
                        <a:rPr lang="fr-FR" sz="600" b="1" i="0" u="none" strike="noStrike">
                          <a:solidFill>
                            <a:srgbClr val="000000"/>
                          </a:solidFill>
                          <a:effectLst/>
                          <a:latin typeface="PT Sans"/>
                        </a:rPr>
                        <a:t>5.2.1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600" b="1" i="0" u="none" strike="noStrike">
                          <a:solidFill>
                            <a:srgbClr val="000000"/>
                          </a:solidFill>
                          <a:effectLst/>
                          <a:latin typeface="PT Sans"/>
                        </a:rPr>
                        <a:t>Réaliser un Plan de Mobilité à destination des agents et des entreprises</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3">
                  <a:txBody>
                    <a:bodyPr/>
                    <a:lstStyle/>
                    <a:p>
                      <a:pPr algn="ctr" fontAlgn="ctr"/>
                      <a:r>
                        <a:rPr lang="fr-FR" sz="800" b="0" i="0" u="none" strike="noStrike">
                          <a:solidFill>
                            <a:srgbClr val="000000"/>
                          </a:solidFill>
                          <a:effectLst/>
                          <a:latin typeface="Calibri" panose="020F0502020204030204" pitchFamily="34" charset="0"/>
                        </a:rPr>
                        <a:t>Paysage et patrimoine : Le projet entraînera une amélioration du cadre de vie dans les cœurs de bourgs par les aspects paysagers qualitatifs qu'apportent les mobilités douces, et par l'amélioration des ambiances acoustiques et la limitation des dépôts de poussières sur des éléments de patrimoine.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3">
                  <a:txBody>
                    <a:bodyPr/>
                    <a:lstStyle/>
                    <a:p>
                      <a:pPr algn="ctr" fontAlgn="ctr"/>
                      <a:r>
                        <a:rPr lang="fr-FR" sz="800" b="0" i="0" u="none" strike="noStrike" dirty="0">
                          <a:solidFill>
                            <a:srgbClr val="000000"/>
                          </a:solidFill>
                          <a:effectLst/>
                          <a:latin typeface="Calibri" panose="020F0502020204030204" pitchFamily="34" charset="0"/>
                        </a:rPr>
                        <a:t>Paysage et patrimoine : Une mesure possible consisterait à associer ces nouveaux moyens de mobilité à des aménagements d'espaces publics végétalisés pour le confort thermique/hydrique des populations </a:t>
                      </a:r>
                    </a:p>
                  </a:txBody>
                  <a:tcPr marL="4919" marR="4919" marT="4919" marB="0" anchor="ctr">
                    <a:lnL w="6350" cap="flat" cmpd="sng" algn="ctr">
                      <a:solidFill>
                        <a:srgbClr val="000000"/>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53009503"/>
                  </a:ext>
                </a:extLst>
              </a:tr>
              <a:tr h="261934">
                <a:tc>
                  <a:txBody>
                    <a:bodyPr/>
                    <a:lstStyle/>
                    <a:p>
                      <a:pPr algn="l" fontAlgn="ctr"/>
                      <a:r>
                        <a:rPr lang="fr-FR" sz="600" b="1" i="0" u="none" strike="noStrike">
                          <a:solidFill>
                            <a:srgbClr val="000000"/>
                          </a:solidFill>
                          <a:effectLst/>
                          <a:latin typeface="PT Sans"/>
                        </a:rPr>
                        <a:t>5.2.2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600" b="1" i="0" u="none" strike="noStrike">
                          <a:solidFill>
                            <a:srgbClr val="000000"/>
                          </a:solidFill>
                          <a:effectLst/>
                          <a:latin typeface="PT Sans"/>
                        </a:rPr>
                        <a:t>Promouvoir et diversifier les solutions de mobilité alternatives à la voiture individuelle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17758190"/>
                  </a:ext>
                </a:extLst>
              </a:tr>
              <a:tr h="295136">
                <a:tc>
                  <a:txBody>
                    <a:bodyPr/>
                    <a:lstStyle/>
                    <a:p>
                      <a:pPr algn="l" fontAlgn="ctr"/>
                      <a:r>
                        <a:rPr lang="fr-FR" sz="600" b="1" i="0" u="none" strike="noStrike">
                          <a:solidFill>
                            <a:srgbClr val="000000"/>
                          </a:solidFill>
                          <a:effectLst/>
                          <a:latin typeface="PT Sans"/>
                        </a:rPr>
                        <a:t>5.2.3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600" b="1" i="0" u="none" strike="noStrike" dirty="0">
                          <a:solidFill>
                            <a:srgbClr val="000000"/>
                          </a:solidFill>
                          <a:effectLst/>
                          <a:latin typeface="PT Sans"/>
                        </a:rPr>
                        <a:t>Améliorer l'offre de mobilité active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65522956"/>
                  </a:ext>
                </a:extLst>
              </a:tr>
              <a:tr h="122973">
                <a:tc gridSpan="2">
                  <a:txBody>
                    <a:bodyPr/>
                    <a:lstStyle/>
                    <a:p>
                      <a:pPr algn="ctr" fontAlgn="ctr"/>
                      <a:r>
                        <a:rPr lang="fr-FR" sz="600" b="1" i="0" u="none" strike="noStrike">
                          <a:solidFill>
                            <a:srgbClr val="FFFFFF"/>
                          </a:solidFill>
                          <a:effectLst/>
                          <a:latin typeface="PT Sans"/>
                        </a:rPr>
                        <a:t>5.3 FAVORISER LA PROXIMITE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a:txBody>
                    <a:bodyPr/>
                    <a:lstStyle/>
                    <a:p>
                      <a:pPr algn="l" fontAlgn="ctr"/>
                      <a:r>
                        <a:rPr lang="fr-FR" sz="800" b="1" i="0" u="none" strike="noStrike" dirty="0">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507628410"/>
                  </a:ext>
                </a:extLst>
              </a:tr>
              <a:tr h="522637">
                <a:tc>
                  <a:txBody>
                    <a:bodyPr/>
                    <a:lstStyle/>
                    <a:p>
                      <a:pPr algn="l" fontAlgn="ctr"/>
                      <a:r>
                        <a:rPr lang="fr-FR" sz="600" b="1" i="0" u="none" strike="noStrike">
                          <a:solidFill>
                            <a:srgbClr val="000000"/>
                          </a:solidFill>
                          <a:effectLst/>
                          <a:latin typeface="PT Sans"/>
                        </a:rPr>
                        <a:t>5.3.1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600" b="1" i="0" u="none" strike="noStrike">
                          <a:solidFill>
                            <a:srgbClr val="000000"/>
                          </a:solidFill>
                          <a:effectLst/>
                          <a:latin typeface="PT Sans"/>
                        </a:rPr>
                        <a:t>Démultiplier sur lles services de proximité sur le territoire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gridSpan="2">
                  <a:txBody>
                    <a:bodyPr/>
                    <a:lstStyle/>
                    <a:p>
                      <a:pPr algn="ctr" fontAlgn="ctr"/>
                      <a:r>
                        <a:rPr lang="fr-FR" sz="800" b="0" i="0" u="none" strike="noStrike" dirty="0">
                          <a:solidFill>
                            <a:srgbClr val="000000"/>
                          </a:solidFill>
                          <a:effectLst/>
                          <a:latin typeface="Calibri "/>
                        </a:rPr>
                        <a:t>Globalement ces actions sont positives car elles permettent une diffusion des informations et une sensibilisation aux mobilités alternative à la voiture individuelle, très utilisée dans l'Allier. Les nombres de trajet en voiture sera diminué.</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hMerge="1">
                  <a:txBody>
                    <a:bodyPr/>
                    <a:lstStyle/>
                    <a:p>
                      <a:endParaRPr lang="fr-FR"/>
                    </a:p>
                  </a:txBody>
                  <a:tcPr/>
                </a:tc>
                <a:extLst>
                  <a:ext uri="{0D108BD9-81ED-4DB2-BD59-A6C34878D82A}">
                    <a16:rowId xmlns:a16="http://schemas.microsoft.com/office/drawing/2014/main" val="1128979454"/>
                  </a:ext>
                </a:extLst>
              </a:tr>
            </a:tbl>
          </a:graphicData>
        </a:graphic>
      </p:graphicFrame>
    </p:spTree>
    <p:extLst>
      <p:ext uri="{BB962C8B-B14F-4D97-AF65-F5344CB8AC3E}">
        <p14:creationId xmlns:p14="http://schemas.microsoft.com/office/powerpoint/2010/main" val="909598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188</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11214" y="1488994"/>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Cadre paysager et naturel </a:t>
            </a:r>
          </a:p>
        </p:txBody>
      </p:sp>
      <p:graphicFrame>
        <p:nvGraphicFramePr>
          <p:cNvPr id="6" name="Tableau 5">
            <a:extLst>
              <a:ext uri="{FF2B5EF4-FFF2-40B4-BE49-F238E27FC236}">
                <a16:creationId xmlns:a16="http://schemas.microsoft.com/office/drawing/2014/main" id="{52EDBC21-C590-4764-912B-7558DE568CA9}"/>
              </a:ext>
            </a:extLst>
          </p:cNvPr>
          <p:cNvGraphicFramePr>
            <a:graphicFrameLocks noGrp="1"/>
          </p:cNvGraphicFramePr>
          <p:nvPr>
            <p:extLst>
              <p:ext uri="{D42A27DB-BD31-4B8C-83A1-F6EECF244321}">
                <p14:modId xmlns:p14="http://schemas.microsoft.com/office/powerpoint/2010/main" val="2914101451"/>
              </p:ext>
            </p:extLst>
          </p:nvPr>
        </p:nvGraphicFramePr>
        <p:xfrm>
          <a:off x="628650" y="1861961"/>
          <a:ext cx="7886700" cy="4136001"/>
        </p:xfrm>
        <a:graphic>
          <a:graphicData uri="http://schemas.openxmlformats.org/drawingml/2006/table">
            <a:tbl>
              <a:tblPr/>
              <a:tblGrid>
                <a:gridCol w="549282">
                  <a:extLst>
                    <a:ext uri="{9D8B030D-6E8A-4147-A177-3AD203B41FA5}">
                      <a16:colId xmlns:a16="http://schemas.microsoft.com/office/drawing/2014/main" val="638627841"/>
                    </a:ext>
                  </a:extLst>
                </a:gridCol>
                <a:gridCol w="3549835">
                  <a:extLst>
                    <a:ext uri="{9D8B030D-6E8A-4147-A177-3AD203B41FA5}">
                      <a16:colId xmlns:a16="http://schemas.microsoft.com/office/drawing/2014/main" val="850553378"/>
                    </a:ext>
                  </a:extLst>
                </a:gridCol>
                <a:gridCol w="1983972">
                  <a:extLst>
                    <a:ext uri="{9D8B030D-6E8A-4147-A177-3AD203B41FA5}">
                      <a16:colId xmlns:a16="http://schemas.microsoft.com/office/drawing/2014/main" val="2640553474"/>
                    </a:ext>
                  </a:extLst>
                </a:gridCol>
                <a:gridCol w="1803611">
                  <a:extLst>
                    <a:ext uri="{9D8B030D-6E8A-4147-A177-3AD203B41FA5}">
                      <a16:colId xmlns:a16="http://schemas.microsoft.com/office/drawing/2014/main" val="3596249853"/>
                    </a:ext>
                  </a:extLst>
                </a:gridCol>
              </a:tblGrid>
              <a:tr h="295136">
                <a:tc gridSpan="2">
                  <a:txBody>
                    <a:bodyPr/>
                    <a:lstStyle/>
                    <a:p>
                      <a:pPr algn="ctr" fontAlgn="ctr"/>
                      <a:r>
                        <a:rPr lang="fr-FR" sz="700" b="1" i="0" u="none" strike="noStrike">
                          <a:solidFill>
                            <a:srgbClr val="FFFFFF"/>
                          </a:solidFill>
                          <a:effectLst/>
                          <a:latin typeface="PT Sans"/>
                        </a:rPr>
                        <a:t>6. UN TERRITOIRE TOURNÉ VERS L'ÉCONOMIE LOCALE ET CIRCULAIRE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a:txBody>
                    <a:bodyPr/>
                    <a:lstStyle/>
                    <a:p>
                      <a:pPr algn="l" fontAlgn="ctr"/>
                      <a:r>
                        <a:rPr lang="fr-FR" sz="7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extLst>
                  <a:ext uri="{0D108BD9-81ED-4DB2-BD59-A6C34878D82A}">
                    <a16:rowId xmlns:a16="http://schemas.microsoft.com/office/drawing/2014/main" val="2792431232"/>
                  </a:ext>
                </a:extLst>
              </a:tr>
              <a:tr h="182001">
                <a:tc gridSpan="2">
                  <a:txBody>
                    <a:bodyPr/>
                    <a:lstStyle/>
                    <a:p>
                      <a:pPr algn="ctr" fontAlgn="ctr"/>
                      <a:r>
                        <a:rPr lang="fr-FR" sz="600" b="1" i="0" u="none" strike="noStrike">
                          <a:solidFill>
                            <a:srgbClr val="FFFFFF"/>
                          </a:solidFill>
                          <a:effectLst/>
                          <a:latin typeface="PT Sans"/>
                        </a:rPr>
                        <a:t>6.1 DÉVELOPPER LES CIRCUITS DE PROXIMITÉ ET AMÉLIORER LA CONSOMMATION</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2023737231"/>
                  </a:ext>
                </a:extLst>
              </a:tr>
              <a:tr h="122973">
                <a:tc>
                  <a:txBody>
                    <a:bodyPr/>
                    <a:lstStyle/>
                    <a:p>
                      <a:pPr algn="l" fontAlgn="ctr"/>
                      <a:r>
                        <a:rPr lang="fr-FR" sz="800" b="1" i="0" u="none" strike="noStrike">
                          <a:solidFill>
                            <a:srgbClr val="000000"/>
                          </a:solidFill>
                          <a:effectLst/>
                          <a:latin typeface="PT Sans"/>
                        </a:rPr>
                        <a:t>6.1.1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Étudier la faisabilité de réaliser un Projet Alimentaire Territorial (PAT)</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900" b="0" i="0" u="none" strike="noStrike" dirty="0">
                          <a:solidFill>
                            <a:srgbClr val="000000"/>
                          </a:solidFill>
                          <a:effectLst/>
                          <a:latin typeface="Calibri" panose="020F0502020204030204" pitchFamily="34" charset="0"/>
                        </a:rPr>
                        <a:t>Paysage et TVB : Cet objectif permet de préserver et de  mettre en valeur la structure agricole du territoire pour les productions de terroir qu'elle apporte, et la fonctionnalité du réseau écologique qu'elle assure.</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4">
                  <a:txBody>
                    <a:bodyPr/>
                    <a:lstStyle/>
                    <a:p>
                      <a:pPr algn="ctr" fontAlgn="ctr"/>
                      <a:r>
                        <a:rPr lang="fr-FR" sz="700" b="1" i="0" u="none" strike="noStrike" dirty="0">
                          <a:solidFill>
                            <a:srgbClr val="FFFFFF"/>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2925738"/>
                  </a:ext>
                </a:extLst>
              </a:tr>
              <a:tr h="233650">
                <a:tc>
                  <a:txBody>
                    <a:bodyPr/>
                    <a:lstStyle/>
                    <a:p>
                      <a:pPr algn="l" fontAlgn="ctr"/>
                      <a:r>
                        <a:rPr lang="fr-FR" sz="800" b="1" i="0" u="none" strike="noStrike">
                          <a:solidFill>
                            <a:srgbClr val="000000"/>
                          </a:solidFill>
                          <a:effectLst/>
                          <a:latin typeface="PT Sans"/>
                        </a:rPr>
                        <a:t>6.1.2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Mettre en relation les producteurs et les consommateurs locaux</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35344191"/>
                  </a:ext>
                </a:extLst>
              </a:tr>
              <a:tr h="196758">
                <a:tc>
                  <a:txBody>
                    <a:bodyPr/>
                    <a:lstStyle/>
                    <a:p>
                      <a:pPr algn="l" fontAlgn="ctr"/>
                      <a:r>
                        <a:rPr lang="fr-FR" sz="800" b="1" i="0" u="none" strike="noStrike">
                          <a:solidFill>
                            <a:srgbClr val="000000"/>
                          </a:solidFill>
                          <a:effectLst/>
                          <a:latin typeface="PT Sans"/>
                        </a:rPr>
                        <a:t>6.1.3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Optimisation de la logistique en circuit alimentaire de proximité</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591581961"/>
                  </a:ext>
                </a:extLst>
              </a:tr>
              <a:tr h="118055">
                <a:tc>
                  <a:txBody>
                    <a:bodyPr/>
                    <a:lstStyle/>
                    <a:p>
                      <a:pPr algn="l" fontAlgn="ctr"/>
                      <a:r>
                        <a:rPr lang="fr-FR" sz="800" b="1" i="0" u="none" strike="noStrike">
                          <a:solidFill>
                            <a:srgbClr val="000000"/>
                          </a:solidFill>
                          <a:effectLst/>
                          <a:latin typeface="PT Sans"/>
                        </a:rPr>
                        <a:t>6.1.4</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Sensibilisation de la population à l'amélioration de sa consommation alimentaire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638238722"/>
                  </a:ext>
                </a:extLst>
              </a:tr>
              <a:tr h="122973">
                <a:tc gridSpan="2">
                  <a:txBody>
                    <a:bodyPr/>
                    <a:lstStyle/>
                    <a:p>
                      <a:pPr algn="ctr" fontAlgn="ctr"/>
                      <a:r>
                        <a:rPr lang="fr-FR" sz="800" b="1" i="0" u="none" strike="noStrike">
                          <a:solidFill>
                            <a:srgbClr val="FFFFFF"/>
                          </a:solidFill>
                          <a:effectLst/>
                          <a:latin typeface="PT Sans"/>
                        </a:rPr>
                        <a:t>6.2 MENER UNE VRAIE POLITIQUE D'ÉCONOMIE CIRCULAIRE À L'ÉCHELLE DU TERRITOIRE</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900" b="1" i="0" u="none" strike="noStrike" dirty="0">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4919" marR="4919" marT="4919" marB="0" anchor="ctr">
                    <a:lnL>
                      <a:noFill/>
                    </a:lnL>
                    <a:lnR>
                      <a:noFill/>
                    </a:lnR>
                    <a:lnT w="6350" cap="flat" cmpd="sng" algn="ctr">
                      <a:solidFill>
                        <a:srgbClr val="000000"/>
                      </a:solidFill>
                      <a:prstDash val="solid"/>
                      <a:round/>
                      <a:headEnd type="none" w="med" len="med"/>
                      <a:tailEnd type="none" w="med" len="med"/>
                    </a:lnT>
                    <a:lnB>
                      <a:noFill/>
                    </a:lnB>
                    <a:solidFill>
                      <a:srgbClr val="D6A300"/>
                    </a:solidFill>
                  </a:tcPr>
                </a:tc>
                <a:extLst>
                  <a:ext uri="{0D108BD9-81ED-4DB2-BD59-A6C34878D82A}">
                    <a16:rowId xmlns:a16="http://schemas.microsoft.com/office/drawing/2014/main" val="246668637"/>
                  </a:ext>
                </a:extLst>
              </a:tr>
              <a:tr h="295136">
                <a:tc>
                  <a:txBody>
                    <a:bodyPr/>
                    <a:lstStyle/>
                    <a:p>
                      <a:pPr algn="l" fontAlgn="ctr"/>
                      <a:r>
                        <a:rPr lang="fr-FR" sz="800" b="1" i="0" u="none" strike="noStrike">
                          <a:solidFill>
                            <a:srgbClr val="000000"/>
                          </a:solidFill>
                          <a:effectLst/>
                          <a:latin typeface="PT Sans"/>
                        </a:rPr>
                        <a:t>6.2.1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S'engager dans une démarche en cohérence avec le référentiel Economie Circulaire déployé par l'ADEME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2">
                  <a:txBody>
                    <a:bodyPr/>
                    <a:lstStyle/>
                    <a:p>
                      <a:pPr algn="ctr" fontAlgn="ctr"/>
                      <a:r>
                        <a:rPr lang="fr-FR" sz="900" b="0" i="0" u="none" strike="noStrike" dirty="0">
                          <a:solidFill>
                            <a:srgbClr val="000000"/>
                          </a:solidFill>
                          <a:effectLst/>
                          <a:latin typeface="Calibri" panose="020F0502020204030204" pitchFamily="34" charset="0"/>
                        </a:rPr>
                        <a:t>Paysages et TVB : Limitation des dépôts sauvages et pertes de déchets dans la nature.</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b"/>
                      <a:r>
                        <a:rPr lang="fr-FR" sz="700" b="0" i="0" u="none" strike="noStrike">
                          <a:solidFill>
                            <a:srgbClr val="000000"/>
                          </a:solidFill>
                          <a:effectLst/>
                          <a:latin typeface="Arial" panose="020B0604020202020204" pitchFamily="34" charset="0"/>
                        </a:rPr>
                        <a:t> </a:t>
                      </a:r>
                    </a:p>
                  </a:txBody>
                  <a:tcPr marL="4919" marR="4919" marT="4919" marB="0" anchor="b">
                    <a:lnL w="6350" cap="flat" cmpd="sng" algn="ctr">
                      <a:solidFill>
                        <a:srgbClr val="000000"/>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78591619"/>
                  </a:ext>
                </a:extLst>
              </a:tr>
              <a:tr h="349245">
                <a:tc>
                  <a:txBody>
                    <a:bodyPr/>
                    <a:lstStyle/>
                    <a:p>
                      <a:pPr algn="l" fontAlgn="ctr"/>
                      <a:r>
                        <a:rPr lang="fr-FR" sz="800" b="1" i="0" u="none" strike="noStrike">
                          <a:solidFill>
                            <a:srgbClr val="000000"/>
                          </a:solidFill>
                          <a:effectLst/>
                          <a:latin typeface="PT Sans"/>
                        </a:rPr>
                        <a:t>6.2.2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Sensibiliser les citoyens autour de l'économie circulaire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255784"/>
                  </a:ext>
                </a:extLst>
              </a:tr>
              <a:tr h="182001">
                <a:tc gridSpan="2">
                  <a:txBody>
                    <a:bodyPr/>
                    <a:lstStyle/>
                    <a:p>
                      <a:pPr algn="ctr" fontAlgn="ctr"/>
                      <a:r>
                        <a:rPr lang="fr-FR" sz="800" b="1" i="0" u="none" strike="noStrike">
                          <a:solidFill>
                            <a:srgbClr val="FFFFFF"/>
                          </a:solidFill>
                          <a:effectLst/>
                          <a:latin typeface="PT Sans"/>
                        </a:rPr>
                        <a:t>6.3 FAVORISER LES SYNERGIES INTER ENTREPRISES ET L'ÉCONOMIE CIRCULAIRE</a:t>
                      </a:r>
                    </a:p>
                  </a:txBody>
                  <a:tcPr marL="4919" marR="4919" marT="4919"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900" b="1" i="0" u="none" strike="noStrike" dirty="0">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333430474"/>
                  </a:ext>
                </a:extLst>
              </a:tr>
              <a:tr h="750138">
                <a:tc>
                  <a:txBody>
                    <a:bodyPr/>
                    <a:lstStyle/>
                    <a:p>
                      <a:pPr algn="l" fontAlgn="ctr"/>
                      <a:r>
                        <a:rPr lang="fr-FR" sz="800" b="1" i="0" u="none" strike="noStrike">
                          <a:solidFill>
                            <a:srgbClr val="000000"/>
                          </a:solidFill>
                          <a:effectLst/>
                          <a:latin typeface="PT Sans"/>
                        </a:rPr>
                        <a:t>6.3.1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Réflechir à animer une démarche d'écologie industrielle territoriale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ctr" fontAlgn="ctr"/>
                      <a:r>
                        <a:rPr lang="fr-FR" sz="900" b="0" i="0" u="none" strike="noStrike" dirty="0">
                          <a:solidFill>
                            <a:srgbClr val="000000"/>
                          </a:solidFill>
                          <a:effectLst/>
                          <a:latin typeface="Calibri" panose="020F0502020204030204" pitchFamily="34" charset="0"/>
                        </a:rPr>
                        <a:t>//</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700" b="1" i="0" u="none" strike="noStrike">
                          <a:solidFill>
                            <a:srgbClr val="FFFFFF"/>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548131088"/>
                  </a:ext>
                </a:extLst>
              </a:tr>
              <a:tr h="182001">
                <a:tc gridSpan="2">
                  <a:txBody>
                    <a:bodyPr/>
                    <a:lstStyle/>
                    <a:p>
                      <a:pPr algn="ctr" fontAlgn="ctr"/>
                      <a:r>
                        <a:rPr lang="fr-FR" sz="800" b="1" i="0" u="none" strike="noStrike">
                          <a:solidFill>
                            <a:srgbClr val="FFFFFF"/>
                          </a:solidFill>
                          <a:effectLst/>
                          <a:latin typeface="PT Sans"/>
                        </a:rPr>
                        <a:t>6.4 LIMITER LA PRODUCTION DE DECHETS</a:t>
                      </a:r>
                    </a:p>
                  </a:txBody>
                  <a:tcPr marL="4919" marR="4919" marT="4919"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900" b="1" i="0" u="none" strike="noStrike" dirty="0">
                          <a:solidFill>
                            <a:srgbClr val="FFFFFF"/>
                          </a:solidFill>
                          <a:effectLst/>
                          <a:latin typeface="PT Sans"/>
                        </a:rPr>
                        <a:t> </a:t>
                      </a:r>
                    </a:p>
                  </a:txBody>
                  <a:tcPr marL="4919" marR="4919" marT="491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4919" marR="4919" marT="491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2842025819"/>
                  </a:ext>
                </a:extLst>
              </a:tr>
              <a:tr h="231190">
                <a:tc>
                  <a:txBody>
                    <a:bodyPr/>
                    <a:lstStyle/>
                    <a:p>
                      <a:pPr algn="l" fontAlgn="ctr"/>
                      <a:r>
                        <a:rPr lang="fr-FR" sz="800" b="1" i="0" u="none" strike="noStrike">
                          <a:solidFill>
                            <a:srgbClr val="000000"/>
                          </a:solidFill>
                          <a:effectLst/>
                          <a:latin typeface="PT Sans"/>
                        </a:rPr>
                        <a:t>6.4.1</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Réduction du gaspillage alimentaire dans les collèges publics de l’Allier</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900" b="0" i="0" u="none" strike="noStrike" dirty="0">
                          <a:solidFill>
                            <a:srgbClr val="000000"/>
                          </a:solidFill>
                          <a:effectLst/>
                          <a:latin typeface="Calibri" panose="020F0502020204030204" pitchFamily="34" charset="0"/>
                        </a:rPr>
                        <a:t>Paysages et TVB : Limitation des dépôts sauvages et pertes de déchets dans la nature.</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700" b="1" i="0" u="none" strike="noStrike">
                          <a:solidFill>
                            <a:srgbClr val="FFFFFF"/>
                          </a:solidFill>
                          <a:effectLst/>
                          <a:latin typeface="PT Sans"/>
                        </a:rPr>
                        <a:t> </a:t>
                      </a:r>
                    </a:p>
                  </a:txBody>
                  <a:tcPr marL="4919" marR="4919" marT="4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2034268"/>
                  </a:ext>
                </a:extLst>
              </a:tr>
              <a:tr h="201677">
                <a:tc>
                  <a:txBody>
                    <a:bodyPr/>
                    <a:lstStyle/>
                    <a:p>
                      <a:pPr algn="l" fontAlgn="ctr"/>
                      <a:r>
                        <a:rPr lang="fr-FR" sz="800" b="1" i="0" u="none" strike="noStrike">
                          <a:solidFill>
                            <a:srgbClr val="000000"/>
                          </a:solidFill>
                          <a:effectLst/>
                          <a:latin typeface="PT Sans"/>
                        </a:rPr>
                        <a:t>6.4.2</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Continuer la mise en place d'actions de sensibilisation et d’accompagnement sur la prévention et la réduction des déchets </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08985882"/>
                  </a:ext>
                </a:extLst>
              </a:tr>
              <a:tr h="201677">
                <a:tc>
                  <a:txBody>
                    <a:bodyPr/>
                    <a:lstStyle/>
                    <a:p>
                      <a:pPr algn="l" fontAlgn="ctr"/>
                      <a:r>
                        <a:rPr lang="fr-FR" sz="800" b="1" i="0" u="none" strike="noStrike">
                          <a:solidFill>
                            <a:srgbClr val="000000"/>
                          </a:solidFill>
                          <a:effectLst/>
                          <a:latin typeface="PT Sans"/>
                        </a:rPr>
                        <a:t>6.4.3</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Accompagner le territoire dans la réduction de ses déchets et tendre vers une consommation plus raisonnée</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12968295"/>
                  </a:ext>
                </a:extLst>
              </a:tr>
              <a:tr h="201677">
                <a:tc>
                  <a:txBody>
                    <a:bodyPr/>
                    <a:lstStyle/>
                    <a:p>
                      <a:pPr algn="l" fontAlgn="ctr"/>
                      <a:r>
                        <a:rPr lang="fr-FR" sz="800" b="1" i="0" u="none" strike="noStrike">
                          <a:solidFill>
                            <a:srgbClr val="000000"/>
                          </a:solidFill>
                          <a:effectLst/>
                          <a:latin typeface="PT Sans"/>
                        </a:rPr>
                        <a:t>6.4.4</a:t>
                      </a:r>
                    </a:p>
                  </a:txBody>
                  <a:tcPr marL="4919" marR="4919" marT="491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Réaliser et mettre en œuvre le Programme Local de Prévention des Déchets Ménagers et Assimilés</a:t>
                      </a:r>
                    </a:p>
                  </a:txBody>
                  <a:tcPr marL="4919" marR="4919" marT="491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98770601"/>
                  </a:ext>
                </a:extLst>
              </a:tr>
            </a:tbl>
          </a:graphicData>
        </a:graphic>
      </p:graphicFrame>
    </p:spTree>
    <p:extLst>
      <p:ext uri="{BB962C8B-B14F-4D97-AF65-F5344CB8AC3E}">
        <p14:creationId xmlns:p14="http://schemas.microsoft.com/office/powerpoint/2010/main" val="48651882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189</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7" name="Tableau 6">
            <a:extLst>
              <a:ext uri="{FF2B5EF4-FFF2-40B4-BE49-F238E27FC236}">
                <a16:creationId xmlns:a16="http://schemas.microsoft.com/office/drawing/2014/main" id="{8A333EA0-45AF-4733-A8CC-14BCA353F49F}"/>
              </a:ext>
            </a:extLst>
          </p:cNvPr>
          <p:cNvGraphicFramePr>
            <a:graphicFrameLocks noGrp="1"/>
          </p:cNvGraphicFramePr>
          <p:nvPr>
            <p:extLst>
              <p:ext uri="{D42A27DB-BD31-4B8C-83A1-F6EECF244321}">
                <p14:modId xmlns:p14="http://schemas.microsoft.com/office/powerpoint/2010/main" val="347249272"/>
              </p:ext>
            </p:extLst>
          </p:nvPr>
        </p:nvGraphicFramePr>
        <p:xfrm>
          <a:off x="439334" y="1783976"/>
          <a:ext cx="8211608" cy="3729076"/>
        </p:xfrm>
        <a:graphic>
          <a:graphicData uri="http://schemas.openxmlformats.org/drawingml/2006/table">
            <a:tbl>
              <a:tblPr/>
              <a:tblGrid>
                <a:gridCol w="592226">
                  <a:extLst>
                    <a:ext uri="{9D8B030D-6E8A-4147-A177-3AD203B41FA5}">
                      <a16:colId xmlns:a16="http://schemas.microsoft.com/office/drawing/2014/main" val="4098447870"/>
                    </a:ext>
                  </a:extLst>
                </a:gridCol>
                <a:gridCol w="3827369">
                  <a:extLst>
                    <a:ext uri="{9D8B030D-6E8A-4147-A177-3AD203B41FA5}">
                      <a16:colId xmlns:a16="http://schemas.microsoft.com/office/drawing/2014/main" val="1887957731"/>
                    </a:ext>
                  </a:extLst>
                </a:gridCol>
                <a:gridCol w="2205259">
                  <a:extLst>
                    <a:ext uri="{9D8B030D-6E8A-4147-A177-3AD203B41FA5}">
                      <a16:colId xmlns:a16="http://schemas.microsoft.com/office/drawing/2014/main" val="2179480745"/>
                    </a:ext>
                  </a:extLst>
                </a:gridCol>
                <a:gridCol w="1586754">
                  <a:extLst>
                    <a:ext uri="{9D8B030D-6E8A-4147-A177-3AD203B41FA5}">
                      <a16:colId xmlns:a16="http://schemas.microsoft.com/office/drawing/2014/main" val="1470952829"/>
                    </a:ext>
                  </a:extLst>
                </a:gridCol>
              </a:tblGrid>
              <a:tr h="127342">
                <a:tc>
                  <a:txBody>
                    <a:bodyPr/>
                    <a:lstStyle/>
                    <a:p>
                      <a:pPr algn="l" fontAlgn="ctr"/>
                      <a:r>
                        <a:rPr lang="fr-FR" sz="700" b="0" i="0" u="none" strike="noStrike">
                          <a:solidFill>
                            <a:srgbClr val="000000"/>
                          </a:solidFill>
                          <a:effectLst/>
                          <a:latin typeface="Calibri" panose="020F0502020204030204" pitchFamily="34" charset="0"/>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fontAlgn="ctr"/>
                      <a:r>
                        <a:rPr lang="fr-FR" sz="700" b="0" i="0" u="none" strike="noStrike">
                          <a:solidFill>
                            <a:srgbClr val="000000"/>
                          </a:solidFill>
                          <a:effectLst/>
                          <a:latin typeface="Calibri" panose="020F0502020204030204" pitchFamily="34" charset="0"/>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700" b="1" i="0" u="none" strike="noStrike">
                          <a:solidFill>
                            <a:srgbClr val="FFFFFF"/>
                          </a:solidFill>
                          <a:effectLst/>
                          <a:latin typeface="PT Sans"/>
                        </a:rPr>
                        <a:t>Incidences</a:t>
                      </a:r>
                    </a:p>
                  </a:txBody>
                  <a:tcPr marL="5094" marR="5094" marT="5094"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525252"/>
                    </a:solidFill>
                  </a:tcPr>
                </a:tc>
                <a:tc>
                  <a:txBody>
                    <a:bodyPr/>
                    <a:lstStyle/>
                    <a:p>
                      <a:pPr algn="ctr" fontAlgn="ctr"/>
                      <a:r>
                        <a:rPr lang="fr-FR" sz="700" b="1" i="0" u="none" strike="noStrike">
                          <a:solidFill>
                            <a:srgbClr val="FFFFFF"/>
                          </a:solidFill>
                          <a:effectLst/>
                          <a:latin typeface="PT Sans"/>
                        </a:rPr>
                        <a:t>Mesures</a:t>
                      </a:r>
                    </a:p>
                  </a:txBody>
                  <a:tcPr marL="5094" marR="5094" marT="5094" marB="0" anchor="ctr">
                    <a:lnL>
                      <a:noFill/>
                    </a:lnL>
                    <a:lnR>
                      <a:noFill/>
                    </a:lnR>
                    <a:lnT>
                      <a:noFill/>
                    </a:lnT>
                    <a:lnB w="12700" cap="flat" cmpd="sng" algn="ctr">
                      <a:solidFill>
                        <a:srgbClr val="CCCCCC"/>
                      </a:solidFill>
                      <a:prstDash val="solid"/>
                      <a:round/>
                      <a:headEnd type="none" w="med" len="med"/>
                      <a:tailEnd type="none" w="med" len="med"/>
                    </a:lnB>
                    <a:solidFill>
                      <a:srgbClr val="525252"/>
                    </a:solidFill>
                  </a:tcPr>
                </a:tc>
                <a:extLst>
                  <a:ext uri="{0D108BD9-81ED-4DB2-BD59-A6C34878D82A}">
                    <a16:rowId xmlns:a16="http://schemas.microsoft.com/office/drawing/2014/main" val="2436399427"/>
                  </a:ext>
                </a:extLst>
              </a:tr>
              <a:tr h="177458">
                <a:tc gridSpan="2">
                  <a:txBody>
                    <a:bodyPr/>
                    <a:lstStyle/>
                    <a:p>
                      <a:pPr algn="ctr" fontAlgn="ctr"/>
                      <a:r>
                        <a:rPr lang="fr-FR" sz="700" b="1" i="0" u="none" strike="noStrike">
                          <a:solidFill>
                            <a:srgbClr val="FFFFFF"/>
                          </a:solidFill>
                          <a:effectLst/>
                          <a:latin typeface="PT Sans"/>
                        </a:rPr>
                        <a:t>AXE 1. UNE COLLECTIVITÉ EXEMPLAIRE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extLst>
                  <a:ext uri="{0D108BD9-81ED-4DB2-BD59-A6C34878D82A}">
                    <a16:rowId xmlns:a16="http://schemas.microsoft.com/office/drawing/2014/main" val="2048083796"/>
                  </a:ext>
                </a:extLst>
              </a:tr>
              <a:tr h="127342">
                <a:tc gridSpan="2">
                  <a:txBody>
                    <a:bodyPr/>
                    <a:lstStyle/>
                    <a:p>
                      <a:pPr algn="ctr" fontAlgn="ctr"/>
                      <a:r>
                        <a:rPr lang="fr-FR" sz="600" b="1" i="0" u="none" strike="noStrike">
                          <a:solidFill>
                            <a:srgbClr val="FFFFFF"/>
                          </a:solidFill>
                          <a:effectLst/>
                          <a:latin typeface="PT Sans"/>
                        </a:rPr>
                        <a:t>1.1 PILOTER ET SUIVRE LE PCAET</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Impacts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fr-FR" sz="800" b="1" i="0" u="none" strike="noStrike" dirty="0">
                          <a:solidFill>
                            <a:srgbClr val="FFFFFF"/>
                          </a:solidFill>
                          <a:effectLst/>
                          <a:latin typeface="PT Sans"/>
                        </a:rPr>
                        <a:t>Mesures</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914351256"/>
                  </a:ext>
                </a:extLst>
              </a:tr>
              <a:tr h="127342">
                <a:tc>
                  <a:txBody>
                    <a:bodyPr/>
                    <a:lstStyle/>
                    <a:p>
                      <a:pPr algn="l" fontAlgn="ctr"/>
                      <a:r>
                        <a:rPr lang="fr-FR" sz="600" b="1" i="0" u="none" strike="noStrike">
                          <a:solidFill>
                            <a:srgbClr val="000000"/>
                          </a:solidFill>
                          <a:effectLst/>
                          <a:latin typeface="PT Sans"/>
                        </a:rPr>
                        <a:t>1.1.1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Piloter et suivre le PCAET</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rowSpan="17">
                  <a:txBody>
                    <a:bodyPr/>
                    <a:lstStyle/>
                    <a:p>
                      <a:pPr algn="ctr" fontAlgn="ctr"/>
                      <a:r>
                        <a:rPr lang="fr-FR" sz="900" b="1" i="0" u="none" strike="noStrike" dirty="0">
                          <a:solidFill>
                            <a:srgbClr val="000000"/>
                          </a:solidFill>
                          <a:effectLst/>
                          <a:latin typeface="Calibri" panose="020F0502020204030204" pitchFamily="34" charset="0"/>
                        </a:rPr>
                        <a:t>Les choix en matière d'aménagement peuvent avoir des impacts importants en matière de consommations énergétiques, d’émissions de gaz à effets de serre et d'adaptation au changement climatique</a:t>
                      </a:r>
                      <a:r>
                        <a:rPr lang="fr-FR" sz="900" b="0" i="0" u="none" strike="noStrike" dirty="0">
                          <a:solidFill>
                            <a:srgbClr val="000000"/>
                          </a:solidFill>
                          <a:effectLst/>
                          <a:latin typeface="Calibri" panose="020F0502020204030204" pitchFamily="34" charset="0"/>
                        </a:rPr>
                        <a:t>.                                     Les différentes actions envisagées dans la thématique sont toutes positives et concentrent essentiellement des actions de suivi et de diffusion des mesures et de sensibilisation envers les élus, professionnels et les particuliers du territoire. La création et l’élaboration de divers contrats et opérations en faveur de la réduction des consommations d'énergie et de la baisse des mobilités (TEPOS, </a:t>
                      </a:r>
                      <a:r>
                        <a:rPr lang="fr-FR" sz="900" b="0" i="0" u="none" strike="noStrike" dirty="0" err="1">
                          <a:solidFill>
                            <a:srgbClr val="000000"/>
                          </a:solidFill>
                          <a:effectLst/>
                          <a:latin typeface="Calibri" panose="020F0502020204030204" pitchFamily="34" charset="0"/>
                        </a:rPr>
                        <a:t>Cit'energie</a:t>
                      </a:r>
                      <a:r>
                        <a:rPr lang="fr-FR" sz="900" b="0" i="0" u="none" strike="noStrike" dirty="0">
                          <a:solidFill>
                            <a:srgbClr val="000000"/>
                          </a:solidFill>
                          <a:effectLst/>
                          <a:latin typeface="Calibri" panose="020F0502020204030204" pitchFamily="34" charset="0"/>
                        </a:rPr>
                        <a:t>) iront en faveur de la transition énergétique et climatique et  vont contribuer à préserver une bonne qualité de l’air en réduisant les émissions de </a:t>
                      </a:r>
                      <a:r>
                        <a:rPr lang="fr-FR" sz="900" b="0" i="0" u="none" strike="noStrike" dirty="0" err="1">
                          <a:solidFill>
                            <a:srgbClr val="000000"/>
                          </a:solidFill>
                          <a:effectLst/>
                          <a:latin typeface="Calibri" panose="020F0502020204030204" pitchFamily="34" charset="0"/>
                        </a:rPr>
                        <a:t>GES.En</a:t>
                      </a:r>
                      <a:r>
                        <a:rPr lang="fr-FR" sz="900" b="0" i="0" u="none" strike="noStrike" dirty="0">
                          <a:solidFill>
                            <a:srgbClr val="000000"/>
                          </a:solidFill>
                          <a:effectLst/>
                          <a:latin typeface="Calibri" panose="020F0502020204030204" pitchFamily="34" charset="0"/>
                        </a:rPr>
                        <a:t> favorisant les changements de comportements, l'exemplarité des services publics aura un impact positif. L'action "sensibiliser au enjeux de la qualité de l'air (ambiant et intérieur", permettra une amélioration de la santé des habitants, grâce a un air intérieur plus sain.</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800" b="0" i="0" u="none" strike="noStrike" dirty="0">
                          <a:solidFill>
                            <a:srgbClr val="000000"/>
                          </a:solidFill>
                          <a:effectLst/>
                          <a:latin typeface="Calibri" panose="020F0502020204030204" pitchFamily="34" charset="0"/>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8853632"/>
                  </a:ext>
                </a:extLst>
              </a:tr>
              <a:tr h="127342">
                <a:tc>
                  <a:txBody>
                    <a:bodyPr/>
                    <a:lstStyle/>
                    <a:p>
                      <a:pPr algn="l" fontAlgn="ctr"/>
                      <a:r>
                        <a:rPr lang="fr-FR" sz="600" b="1" i="0" u="none" strike="noStrike">
                          <a:solidFill>
                            <a:srgbClr val="000000"/>
                          </a:solidFill>
                          <a:effectLst/>
                          <a:latin typeface="PT Sans"/>
                        </a:rPr>
                        <a:t>1.1.2</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Réfléchir à s'engager  dans une démarche cit'ergie</a:t>
                      </a:r>
                    </a:p>
                  </a:txBody>
                  <a:tcPr marL="5094" marR="5094" marT="50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67131529"/>
                  </a:ext>
                </a:extLst>
              </a:tr>
              <a:tr h="127342">
                <a:tc>
                  <a:txBody>
                    <a:bodyPr/>
                    <a:lstStyle/>
                    <a:p>
                      <a:pPr algn="l" fontAlgn="ctr"/>
                      <a:r>
                        <a:rPr lang="fr-FR" sz="600" b="1" i="0" u="none" strike="noStrike">
                          <a:solidFill>
                            <a:srgbClr val="000000"/>
                          </a:solidFill>
                          <a:effectLst/>
                          <a:latin typeface="PT Sans"/>
                        </a:rPr>
                        <a:t>1.1.3</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dirty="0">
                          <a:solidFill>
                            <a:srgbClr val="000000"/>
                          </a:solidFill>
                          <a:effectLst/>
                          <a:latin typeface="PT Sans"/>
                        </a:rPr>
                        <a:t>Réfléchir à s'engager  dans une démarche TEPOS</a:t>
                      </a:r>
                    </a:p>
                  </a:txBody>
                  <a:tcPr marL="5094" marR="5094" marT="50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29589130"/>
                  </a:ext>
                </a:extLst>
              </a:tr>
              <a:tr h="127342">
                <a:tc gridSpan="2">
                  <a:txBody>
                    <a:bodyPr/>
                    <a:lstStyle/>
                    <a:p>
                      <a:pPr algn="ctr" fontAlgn="ctr"/>
                      <a:r>
                        <a:rPr lang="fr-FR" sz="600" b="1" i="0" u="none" strike="noStrike">
                          <a:solidFill>
                            <a:srgbClr val="FFFFFF"/>
                          </a:solidFill>
                          <a:effectLst/>
                          <a:latin typeface="PT Sans"/>
                        </a:rPr>
                        <a:t>1.2 FAIRE LE LIEN ENTRE LES ENJEUX DU PCAET ET LES AUTRES ENJEUX</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85203333"/>
                  </a:ext>
                </a:extLst>
              </a:tr>
              <a:tr h="122248">
                <a:tc>
                  <a:txBody>
                    <a:bodyPr/>
                    <a:lstStyle/>
                    <a:p>
                      <a:pPr algn="l" fontAlgn="ctr"/>
                      <a:r>
                        <a:rPr lang="fr-FR" sz="600" b="1" i="0" u="none" strike="noStrike">
                          <a:solidFill>
                            <a:srgbClr val="000000"/>
                          </a:solidFill>
                          <a:effectLst/>
                          <a:latin typeface="PT Sans"/>
                        </a:rPr>
                        <a:t>1.2.1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Intégrer dans le futur PLUi des prescriptions liées aux enjeux du PCAET </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36028072"/>
                  </a:ext>
                </a:extLst>
              </a:tr>
              <a:tr h="208840">
                <a:tc>
                  <a:txBody>
                    <a:bodyPr/>
                    <a:lstStyle/>
                    <a:p>
                      <a:pPr algn="l" fontAlgn="ctr"/>
                      <a:r>
                        <a:rPr lang="fr-FR" sz="600" b="1" i="0" u="none" strike="noStrike">
                          <a:solidFill>
                            <a:srgbClr val="000000"/>
                          </a:solidFill>
                          <a:effectLst/>
                          <a:latin typeface="PT Sans"/>
                        </a:rPr>
                        <a:t>1.2.2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Accompagner à l'intégration des enjeux environnementaux et sanitaires dans les décisions, notamment via la formation des élus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00790001"/>
                  </a:ext>
                </a:extLst>
              </a:tr>
              <a:tr h="122248">
                <a:tc gridSpan="2">
                  <a:txBody>
                    <a:bodyPr/>
                    <a:lstStyle/>
                    <a:p>
                      <a:pPr algn="ctr" fontAlgn="ctr"/>
                      <a:r>
                        <a:rPr lang="fr-FR" sz="600" b="1" i="0" u="none" strike="noStrike">
                          <a:solidFill>
                            <a:srgbClr val="FFFFFF"/>
                          </a:solidFill>
                          <a:effectLst/>
                          <a:latin typeface="PT Sans"/>
                        </a:rPr>
                        <a:t>1.3 ÊTRE EXEMPLAIRE SUR SON PATRIMOINE ET SES ACTIVITÉS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44125615"/>
                  </a:ext>
                </a:extLst>
              </a:tr>
              <a:tr h="356557">
                <a:tc>
                  <a:txBody>
                    <a:bodyPr/>
                    <a:lstStyle/>
                    <a:p>
                      <a:pPr algn="l" fontAlgn="ctr"/>
                      <a:r>
                        <a:rPr lang="fr-FR" sz="600" b="1" i="0" u="none" strike="noStrike">
                          <a:solidFill>
                            <a:srgbClr val="000000"/>
                          </a:solidFill>
                          <a:effectLst/>
                          <a:latin typeface="PT Sans"/>
                        </a:rPr>
                        <a:t>1.3.1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Sensibiliser les élus et les agents à l'amélioration des pratiques </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49389024"/>
                  </a:ext>
                </a:extLst>
              </a:tr>
              <a:tr h="122248">
                <a:tc>
                  <a:txBody>
                    <a:bodyPr/>
                    <a:lstStyle/>
                    <a:p>
                      <a:pPr algn="l" fontAlgn="ctr"/>
                      <a:r>
                        <a:rPr lang="fr-FR" sz="600" b="1" i="0" u="none" strike="noStrike">
                          <a:solidFill>
                            <a:srgbClr val="000000"/>
                          </a:solidFill>
                          <a:effectLst/>
                          <a:latin typeface="PT Sans"/>
                        </a:rPr>
                        <a:t>1.3.2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Exemplarité de la collectivité dans la commande publique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90801830"/>
                  </a:ext>
                </a:extLst>
              </a:tr>
              <a:tr h="208840">
                <a:tc>
                  <a:txBody>
                    <a:bodyPr/>
                    <a:lstStyle/>
                    <a:p>
                      <a:pPr algn="l" fontAlgn="ctr"/>
                      <a:r>
                        <a:rPr lang="fr-FR" sz="600" b="1" i="0" u="none" strike="noStrike">
                          <a:solidFill>
                            <a:srgbClr val="000000"/>
                          </a:solidFill>
                          <a:effectLst/>
                          <a:latin typeface="PT Sans"/>
                        </a:rPr>
                        <a:t>1.3.3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Assurer un suivi efficace et une réduction des consommations énergétiques des bâtiments communaux et intercommunaux</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31235068"/>
                  </a:ext>
                </a:extLst>
              </a:tr>
              <a:tr h="208840">
                <a:tc>
                  <a:txBody>
                    <a:bodyPr/>
                    <a:lstStyle/>
                    <a:p>
                      <a:pPr algn="l" fontAlgn="ctr"/>
                      <a:r>
                        <a:rPr lang="fr-FR" sz="600" b="1" i="0" u="none" strike="noStrike">
                          <a:solidFill>
                            <a:srgbClr val="000000"/>
                          </a:solidFill>
                          <a:effectLst/>
                          <a:latin typeface="PT Sans"/>
                        </a:rPr>
                        <a:t>1.3.4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Inscrire un ou des bâtiments communautaires dans une démarche exemplaire, notamment sur les énergies renouvelables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616765126"/>
                  </a:ext>
                </a:extLst>
              </a:tr>
              <a:tr h="216481">
                <a:tc>
                  <a:txBody>
                    <a:bodyPr/>
                    <a:lstStyle/>
                    <a:p>
                      <a:pPr algn="l" fontAlgn="ctr"/>
                      <a:r>
                        <a:rPr lang="fr-FR" sz="600" b="1" i="0" u="none" strike="noStrike">
                          <a:solidFill>
                            <a:srgbClr val="000000"/>
                          </a:solidFill>
                          <a:effectLst/>
                          <a:latin typeface="PT Sans"/>
                        </a:rPr>
                        <a:t>1.3.5</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Déployer un Contrat d’objectif territorialisé sur la maîtrise de l’énergie et des énergies renouvelables thermiques à l’échelle du département</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39335017"/>
                  </a:ext>
                </a:extLst>
              </a:tr>
              <a:tr h="127342">
                <a:tc>
                  <a:txBody>
                    <a:bodyPr/>
                    <a:lstStyle/>
                    <a:p>
                      <a:pPr algn="l" fontAlgn="ctr"/>
                      <a:r>
                        <a:rPr lang="fr-FR" sz="600" b="1" i="0" u="none" strike="noStrike">
                          <a:solidFill>
                            <a:srgbClr val="000000"/>
                          </a:solidFill>
                          <a:effectLst/>
                          <a:latin typeface="PT Sans"/>
                        </a:rPr>
                        <a:t>1.3.6</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Valoriser les Certificats d'Économie d'Énergie lors de la réalisation de travaux sur le patrimoine bâti</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963003442"/>
                  </a:ext>
                </a:extLst>
              </a:tr>
              <a:tr h="285246">
                <a:tc>
                  <a:txBody>
                    <a:bodyPr/>
                    <a:lstStyle/>
                    <a:p>
                      <a:pPr algn="l" fontAlgn="ctr"/>
                      <a:r>
                        <a:rPr lang="fr-FR" sz="600" b="1" i="0" u="none" strike="noStrike">
                          <a:solidFill>
                            <a:srgbClr val="000000"/>
                          </a:solidFill>
                          <a:effectLst/>
                          <a:latin typeface="PT Sans"/>
                        </a:rPr>
                        <a:t>1.3.7</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600" b="1" i="0" u="none" strike="noStrike">
                          <a:solidFill>
                            <a:srgbClr val="000000"/>
                          </a:solidFill>
                          <a:effectLst/>
                          <a:latin typeface="PT Sans"/>
                        </a:rPr>
                        <a:t>Poursuivre le programme de remplacement de l’éclairage publique des communes et des collectivités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531282344"/>
                  </a:ext>
                </a:extLst>
              </a:tr>
              <a:tr h="127342">
                <a:tc gridSpan="2">
                  <a:txBody>
                    <a:bodyPr/>
                    <a:lstStyle/>
                    <a:p>
                      <a:pPr algn="ctr" fontAlgn="ctr"/>
                      <a:r>
                        <a:rPr lang="fr-FR" sz="600" b="1" i="0" u="none" strike="noStrike">
                          <a:solidFill>
                            <a:srgbClr val="FFFFFF"/>
                          </a:solidFill>
                          <a:effectLst/>
                          <a:latin typeface="PT Sans"/>
                        </a:rPr>
                        <a:t>1.4 IMPLIQUER LE TERRITOIRE DANS LA DEMARCHE</a:t>
                      </a:r>
                    </a:p>
                  </a:txBody>
                  <a:tcPr marL="5094" marR="5094" marT="50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077934585"/>
                  </a:ext>
                </a:extLst>
              </a:tr>
              <a:tr h="275058">
                <a:tc>
                  <a:txBody>
                    <a:bodyPr/>
                    <a:lstStyle/>
                    <a:p>
                      <a:pPr algn="l" fontAlgn="ctr"/>
                      <a:r>
                        <a:rPr lang="fr-FR" sz="700" b="1" i="0" u="none" strike="noStrike">
                          <a:solidFill>
                            <a:srgbClr val="000000"/>
                          </a:solidFill>
                          <a:effectLst/>
                          <a:latin typeface="Calibri" panose="020F0502020204030204" pitchFamily="34" charset="0"/>
                        </a:rPr>
                        <a:t>1.4.1</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700" b="1" i="0" u="none" strike="noStrike">
                          <a:solidFill>
                            <a:srgbClr val="000000"/>
                          </a:solidFill>
                          <a:effectLst/>
                          <a:latin typeface="Calibri" panose="020F0502020204030204" pitchFamily="34" charset="0"/>
                        </a:rPr>
                        <a:t>Sensibilisation des enjeux de la qualité de l’air (ambiant et intérieur) aux scolaires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152050495"/>
                  </a:ext>
                </a:extLst>
              </a:tr>
              <a:tr h="162997">
                <a:tc>
                  <a:txBody>
                    <a:bodyPr/>
                    <a:lstStyle/>
                    <a:p>
                      <a:pPr algn="l" fontAlgn="ctr"/>
                      <a:r>
                        <a:rPr lang="fr-FR" sz="700" b="1" i="0" u="none" strike="noStrike">
                          <a:solidFill>
                            <a:srgbClr val="000000"/>
                          </a:solidFill>
                          <a:effectLst/>
                          <a:latin typeface="Calibri" panose="020F0502020204030204" pitchFamily="34" charset="0"/>
                        </a:rPr>
                        <a:t>1.4.2</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700" b="1" i="0" u="none" strike="noStrike" dirty="0">
                          <a:solidFill>
                            <a:srgbClr val="000000"/>
                          </a:solidFill>
                          <a:effectLst/>
                          <a:latin typeface="Calibri" panose="020F0502020204030204" pitchFamily="34" charset="0"/>
                        </a:rPr>
                        <a:t>Proposer aux établissements scolaires des programmes de sensibilisation aux enjeux du PCAET</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53968373"/>
                  </a:ext>
                </a:extLst>
              </a:tr>
            </a:tbl>
          </a:graphicData>
        </a:graphic>
      </p:graphicFrame>
    </p:spTree>
    <p:extLst>
      <p:ext uri="{BB962C8B-B14F-4D97-AF65-F5344CB8AC3E}">
        <p14:creationId xmlns:p14="http://schemas.microsoft.com/office/powerpoint/2010/main" val="4065951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19</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140431"/>
            <a:ext cx="4249159" cy="5251823"/>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 paysage et le patrimoine</a:t>
            </a:r>
          </a:p>
          <a:p>
            <a:pPr marL="0" indent="0" algn="just">
              <a:buNone/>
            </a:pPr>
            <a:r>
              <a:rPr lang="fr-FR" sz="1000" b="0" dirty="0">
                <a:solidFill>
                  <a:schemeClr val="tx1"/>
                </a:solidFill>
                <a:latin typeface="+mn-lt"/>
              </a:rPr>
              <a:t>Situé à l’Est du département de l’Allier, le territoire de la Communauté de communes </a:t>
            </a:r>
            <a:r>
              <a:rPr lang="fr-FR" sz="1000" b="0" dirty="0" err="1">
                <a:solidFill>
                  <a:schemeClr val="tx1"/>
                </a:solidFill>
                <a:latin typeface="+mn-lt"/>
              </a:rPr>
              <a:t>Entr’Allier</a:t>
            </a:r>
            <a:r>
              <a:rPr lang="fr-FR" sz="1000" b="0" dirty="0">
                <a:solidFill>
                  <a:schemeClr val="tx1"/>
                </a:solidFill>
                <a:latin typeface="+mn-lt"/>
              </a:rPr>
              <a:t> Besbre et Loire se déploie entre les vallées de la </a:t>
            </a:r>
            <a:r>
              <a:rPr lang="fr-FR" sz="1000" dirty="0">
                <a:solidFill>
                  <a:schemeClr val="tx1"/>
                </a:solidFill>
                <a:latin typeface="+mn-lt"/>
              </a:rPr>
              <a:t>Loire</a:t>
            </a:r>
            <a:r>
              <a:rPr lang="fr-FR" sz="1000" b="0" dirty="0">
                <a:solidFill>
                  <a:schemeClr val="tx1"/>
                </a:solidFill>
                <a:latin typeface="+mn-lt"/>
              </a:rPr>
              <a:t> au Nord et de </a:t>
            </a:r>
            <a:r>
              <a:rPr lang="fr-FR" sz="1000" dirty="0">
                <a:solidFill>
                  <a:schemeClr val="tx1"/>
                </a:solidFill>
                <a:latin typeface="+mn-lt"/>
              </a:rPr>
              <a:t>l’Allier</a:t>
            </a:r>
            <a:r>
              <a:rPr lang="fr-FR" sz="1000" b="0" dirty="0">
                <a:solidFill>
                  <a:schemeClr val="tx1"/>
                </a:solidFill>
                <a:latin typeface="+mn-lt"/>
              </a:rPr>
              <a:t> à l’Ouest. Il est traversé en son centre par la </a:t>
            </a:r>
            <a:r>
              <a:rPr lang="fr-FR" sz="1000" dirty="0">
                <a:solidFill>
                  <a:schemeClr val="tx1"/>
                </a:solidFill>
                <a:latin typeface="+mn-lt"/>
              </a:rPr>
              <a:t>vallée de la Besbre</a:t>
            </a:r>
            <a:r>
              <a:rPr lang="fr-FR" sz="1000" b="0" dirty="0">
                <a:solidFill>
                  <a:schemeClr val="tx1"/>
                </a:solidFill>
                <a:latin typeface="+mn-lt"/>
              </a:rPr>
              <a:t>. Des </a:t>
            </a:r>
            <a:r>
              <a:rPr lang="fr-FR" sz="1000" dirty="0">
                <a:solidFill>
                  <a:schemeClr val="tx1"/>
                </a:solidFill>
                <a:latin typeface="+mn-lt"/>
              </a:rPr>
              <a:t>paysages de bocages et d’eau </a:t>
            </a:r>
            <a:r>
              <a:rPr lang="fr-FR" sz="1000" b="0" dirty="0">
                <a:solidFill>
                  <a:schemeClr val="tx1"/>
                </a:solidFill>
                <a:latin typeface="+mn-lt"/>
              </a:rPr>
              <a:t>se dessinent. </a:t>
            </a:r>
          </a:p>
          <a:p>
            <a:pPr marL="0" indent="0" algn="just">
              <a:buNone/>
            </a:pPr>
            <a:r>
              <a:rPr lang="fr-FR" sz="1000" b="0" dirty="0">
                <a:solidFill>
                  <a:schemeClr val="tx1"/>
                </a:solidFill>
                <a:latin typeface="+mn-lt"/>
              </a:rPr>
              <a:t>Le territoire se décompose en plusieurs ambiances paysagères : </a:t>
            </a:r>
          </a:p>
          <a:p>
            <a:pPr algn="just"/>
            <a:r>
              <a:rPr lang="fr-FR" sz="1000" b="0" dirty="0">
                <a:solidFill>
                  <a:schemeClr val="tx1"/>
                </a:solidFill>
                <a:latin typeface="+mn-lt"/>
              </a:rPr>
              <a:t>Les </a:t>
            </a:r>
            <a:r>
              <a:rPr lang="fr-FR" sz="1000" dirty="0">
                <a:solidFill>
                  <a:schemeClr val="tx1"/>
                </a:solidFill>
                <a:latin typeface="+mn-lt"/>
              </a:rPr>
              <a:t>contreforts des Monts du Bourbonnais </a:t>
            </a:r>
            <a:r>
              <a:rPr lang="fr-FR" sz="1000" b="0" dirty="0">
                <a:solidFill>
                  <a:schemeClr val="tx1"/>
                </a:solidFill>
                <a:latin typeface="+mn-lt"/>
              </a:rPr>
              <a:t>à l’est qui offrent une succession de plateaux annonçant la Montagne Bourbonnaise ;</a:t>
            </a:r>
          </a:p>
          <a:p>
            <a:pPr algn="just"/>
            <a:r>
              <a:rPr lang="fr-FR" sz="1000" b="0" dirty="0">
                <a:solidFill>
                  <a:schemeClr val="tx1"/>
                </a:solidFill>
                <a:latin typeface="+mn-lt"/>
              </a:rPr>
              <a:t>La </a:t>
            </a:r>
            <a:r>
              <a:rPr lang="fr-FR" sz="1000" dirty="0">
                <a:solidFill>
                  <a:schemeClr val="tx1"/>
                </a:solidFill>
                <a:latin typeface="+mn-lt"/>
              </a:rPr>
              <a:t>Sologne Bourbonnaise des côtes de la Loire</a:t>
            </a:r>
            <a:r>
              <a:rPr lang="fr-FR" sz="1000" b="0" dirty="0">
                <a:solidFill>
                  <a:schemeClr val="tx1"/>
                </a:solidFill>
                <a:latin typeface="+mn-lt"/>
              </a:rPr>
              <a:t> qui constituent un vaste plateau séparant la vallée de l’Allier de celle de la Loire. Ses paysages variés alternent prairies, cultures, bois et étangs.</a:t>
            </a:r>
          </a:p>
          <a:p>
            <a:pPr marL="0" indent="0" algn="just">
              <a:buNone/>
            </a:pPr>
            <a:r>
              <a:rPr lang="fr-FR" sz="1000" b="0" dirty="0">
                <a:solidFill>
                  <a:schemeClr val="tx1"/>
                </a:solidFill>
                <a:latin typeface="+mn-lt"/>
              </a:rPr>
              <a:t>Les paysages du territoire d’</a:t>
            </a:r>
            <a:r>
              <a:rPr lang="fr-FR" sz="1000" b="0" dirty="0" err="1">
                <a:solidFill>
                  <a:schemeClr val="tx1"/>
                </a:solidFill>
                <a:latin typeface="+mn-lt"/>
              </a:rPr>
              <a:t>Entr’Allier</a:t>
            </a:r>
            <a:r>
              <a:rPr lang="fr-FR" sz="1000" b="0" dirty="0">
                <a:solidFill>
                  <a:schemeClr val="tx1"/>
                </a:solidFill>
                <a:latin typeface="+mn-lt"/>
              </a:rPr>
              <a:t> Besbre et Loire sont soumis à diverses dynamiques d’évolution : tendance à la </a:t>
            </a:r>
            <a:r>
              <a:rPr lang="fr-FR" sz="1000" dirty="0">
                <a:solidFill>
                  <a:schemeClr val="tx1"/>
                </a:solidFill>
                <a:latin typeface="+mn-lt"/>
              </a:rPr>
              <a:t>fermeture du paysage </a:t>
            </a:r>
            <a:r>
              <a:rPr lang="fr-FR" sz="1000" b="0" dirty="0">
                <a:solidFill>
                  <a:schemeClr val="tx1"/>
                </a:solidFill>
                <a:latin typeface="+mn-lt"/>
              </a:rPr>
              <a:t>liée aux modifications des pratiques agricoles, </a:t>
            </a:r>
            <a:r>
              <a:rPr lang="fr-FR" sz="1000" dirty="0">
                <a:solidFill>
                  <a:schemeClr val="tx1"/>
                </a:solidFill>
                <a:latin typeface="+mn-lt"/>
              </a:rPr>
              <a:t>impact visuel d’infrastructures routières, </a:t>
            </a:r>
            <a:r>
              <a:rPr lang="fr-FR" sz="1000" b="0" dirty="0">
                <a:solidFill>
                  <a:schemeClr val="tx1"/>
                </a:solidFill>
                <a:latin typeface="+mn-lt"/>
              </a:rPr>
              <a:t>etc. Ces tendances menacent potentiellement l’intégrité des paysages du territoire. </a:t>
            </a:r>
          </a:p>
          <a:p>
            <a:pPr marL="0" indent="0" algn="just">
              <a:buNone/>
            </a:pPr>
            <a:r>
              <a:rPr lang="fr-FR" sz="1000" b="0" dirty="0">
                <a:solidFill>
                  <a:schemeClr val="tx1"/>
                </a:solidFill>
                <a:latin typeface="+mn-lt"/>
              </a:rPr>
              <a:t>Le bocage a connu une érosion certaine au cours des dernières années du fait de l'évolution des pratiques agricoles. Le réseau bocager a subi plusieurs phénomènes, qui ont participé à sa dégradation (tendance à la morphologie unique pour les parcelles, arrachage du réseau de haies, grandes cultures </a:t>
            </a:r>
            <a:r>
              <a:rPr lang="fr-FR" sz="1000" b="0" dirty="0" err="1">
                <a:solidFill>
                  <a:schemeClr val="tx1"/>
                </a:solidFill>
                <a:latin typeface="+mn-lt"/>
              </a:rPr>
              <a:t>monospécifiques</a:t>
            </a:r>
            <a:r>
              <a:rPr lang="fr-FR" sz="1000" b="0" dirty="0">
                <a:solidFill>
                  <a:schemeClr val="tx1"/>
                </a:solidFill>
                <a:latin typeface="+mn-lt"/>
              </a:rPr>
              <a:t>…). Toutefois, suite à une prise de conscience de l'importance des réseaux de haies dans leur multifonctionnalité, des dynamiques de restauration ou recréation ont pu être observées récemment. </a:t>
            </a:r>
          </a:p>
          <a:p>
            <a:pPr marL="0" indent="0" algn="just">
              <a:buNone/>
            </a:pPr>
            <a:r>
              <a:rPr lang="fr-FR" sz="1000" b="0" dirty="0">
                <a:solidFill>
                  <a:schemeClr val="tx1"/>
                </a:solidFill>
                <a:latin typeface="+mn-lt"/>
              </a:rPr>
              <a:t>Les motifs naturels patrimoniaux du territoire s’articulent autour de l’eau et du végétal : haies, cours d’eau, étangs créés le long des rus…</a:t>
            </a:r>
          </a:p>
          <a:p>
            <a:pPr marL="0" indent="0" algn="just">
              <a:buNone/>
            </a:pPr>
            <a:r>
              <a:rPr lang="fr-FR" sz="1000" b="0" dirty="0">
                <a:solidFill>
                  <a:schemeClr val="tx1"/>
                </a:solidFill>
                <a:latin typeface="+mn-lt"/>
              </a:rPr>
              <a:t>En termes de patrimoine bâti, l’identité patrimoniale se lit à travers les nombreux </a:t>
            </a:r>
            <a:r>
              <a:rPr lang="fr-FR" sz="1000" dirty="0">
                <a:solidFill>
                  <a:schemeClr val="tx1"/>
                </a:solidFill>
                <a:latin typeface="+mn-lt"/>
              </a:rPr>
              <a:t>vestiges architecturaux </a:t>
            </a:r>
            <a:r>
              <a:rPr lang="fr-FR" sz="1000" b="0" dirty="0">
                <a:solidFill>
                  <a:schemeClr val="tx1"/>
                </a:solidFill>
                <a:latin typeface="+mn-lt"/>
              </a:rPr>
              <a:t>qui sont autant de points de repères historiques et spatiaux. Ainsi, le territoire fait l’objet de plusieurs périmètres de reconnaissance institutionnelle (sites inscrits, site classé, site patrimonial remarquable, monuments historiques. L’histoire rurale et agricole se lit également à travers un </a:t>
            </a:r>
            <a:r>
              <a:rPr lang="fr-FR" sz="1000" dirty="0">
                <a:solidFill>
                  <a:schemeClr val="tx1"/>
                </a:solidFill>
                <a:latin typeface="+mn-lt"/>
              </a:rPr>
              <a:t>petit patrimoine vernaculaire </a:t>
            </a:r>
            <a:r>
              <a:rPr lang="fr-FR" sz="1000" b="0" dirty="0">
                <a:solidFill>
                  <a:schemeClr val="tx1"/>
                </a:solidFill>
                <a:latin typeface="+mn-lt"/>
              </a:rPr>
              <a:t>(lavoirs, fontaines, croix, moulins, fours, poulailler de plein champ, etc.) qui rythme la campagne.</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de l’</a:t>
            </a:r>
            <a:r>
              <a:rPr lang="fr-FR" dirty="0" err="1"/>
              <a:t>Etat</a:t>
            </a:r>
            <a:r>
              <a:rPr lang="fr-FR" dirty="0"/>
              <a:t> initial de l’Environnement – Paysage et patrimoine </a:t>
            </a:r>
            <a:endParaRPr lang="fr-FR" noProof="0" dirty="0"/>
          </a:p>
        </p:txBody>
      </p:sp>
      <p:sp>
        <p:nvSpPr>
          <p:cNvPr id="4" name="ZoneTexte 3"/>
          <p:cNvSpPr txBox="1"/>
          <p:nvPr/>
        </p:nvSpPr>
        <p:spPr>
          <a:xfrm>
            <a:off x="4528085" y="5680972"/>
            <a:ext cx="4523448" cy="369332"/>
          </a:xfrm>
          <a:prstGeom prst="rect">
            <a:avLst/>
          </a:prstGeom>
          <a:noFill/>
        </p:spPr>
        <p:txBody>
          <a:bodyPr wrap="square" rtlCol="0">
            <a:spAutoFit/>
          </a:bodyPr>
          <a:lstStyle/>
          <a:p>
            <a:pPr algn="r"/>
            <a:r>
              <a:rPr lang="fr-FR" sz="900" i="1" dirty="0"/>
              <a:t>Entités paysagères du territoire </a:t>
            </a:r>
          </a:p>
          <a:p>
            <a:pPr algn="r"/>
            <a:r>
              <a:rPr lang="fr-FR" sz="900" i="1" dirty="0"/>
              <a:t>(Source : DREAL Auvergne, IGN, </a:t>
            </a:r>
            <a:r>
              <a:rPr lang="fr-FR" sz="900" i="1" dirty="0" err="1"/>
              <a:t>Even</a:t>
            </a:r>
            <a:r>
              <a:rPr lang="fr-FR" sz="900" i="1" dirty="0"/>
              <a:t> Conseil)</a:t>
            </a:r>
          </a:p>
        </p:txBody>
      </p:sp>
      <p:pic>
        <p:nvPicPr>
          <p:cNvPr id="10" name="Image 9">
            <a:extLst>
              <a:ext uri="{FF2B5EF4-FFF2-40B4-BE49-F238E27FC236}">
                <a16:creationId xmlns:a16="http://schemas.microsoft.com/office/drawing/2014/main" id="{AE376FFB-7701-404B-884C-18C038CBC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1" t="6966" r="26758" b="2231"/>
          <a:stretch/>
        </p:blipFill>
        <p:spPr>
          <a:xfrm>
            <a:off x="4666004" y="1845891"/>
            <a:ext cx="4298533" cy="3850051"/>
          </a:xfrm>
          <a:prstGeom prst="rect">
            <a:avLst/>
          </a:prstGeom>
        </p:spPr>
      </p:pic>
      <p:pic>
        <p:nvPicPr>
          <p:cNvPr id="13" name="Image 12">
            <a:extLst>
              <a:ext uri="{FF2B5EF4-FFF2-40B4-BE49-F238E27FC236}">
                <a16:creationId xmlns:a16="http://schemas.microsoft.com/office/drawing/2014/main" id="{AE376FFB-7701-404B-884C-18C038CBC6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27" t="5664" r="2711" b="66510"/>
          <a:stretch/>
        </p:blipFill>
        <p:spPr>
          <a:xfrm>
            <a:off x="4546364" y="1452784"/>
            <a:ext cx="1794616" cy="1461331"/>
          </a:xfrm>
          <a:prstGeom prst="rect">
            <a:avLst/>
          </a:prstGeom>
        </p:spPr>
      </p:pic>
    </p:spTree>
    <p:extLst>
      <p:ext uri="{BB962C8B-B14F-4D97-AF65-F5344CB8AC3E}">
        <p14:creationId xmlns:p14="http://schemas.microsoft.com/office/powerpoint/2010/main" val="211676811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190</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6" name="Tableau 5">
            <a:extLst>
              <a:ext uri="{FF2B5EF4-FFF2-40B4-BE49-F238E27FC236}">
                <a16:creationId xmlns:a16="http://schemas.microsoft.com/office/drawing/2014/main" id="{4FFBFC72-60F5-411F-AFEE-74E7F941193C}"/>
              </a:ext>
            </a:extLst>
          </p:cNvPr>
          <p:cNvGraphicFramePr>
            <a:graphicFrameLocks noGrp="1"/>
          </p:cNvGraphicFramePr>
          <p:nvPr>
            <p:extLst>
              <p:ext uri="{D42A27DB-BD31-4B8C-83A1-F6EECF244321}">
                <p14:modId xmlns:p14="http://schemas.microsoft.com/office/powerpoint/2010/main" val="4210727503"/>
              </p:ext>
            </p:extLst>
          </p:nvPr>
        </p:nvGraphicFramePr>
        <p:xfrm>
          <a:off x="628650" y="1936515"/>
          <a:ext cx="7886699" cy="4116270"/>
        </p:xfrm>
        <a:graphic>
          <a:graphicData uri="http://schemas.openxmlformats.org/drawingml/2006/table">
            <a:tbl>
              <a:tblPr/>
              <a:tblGrid>
                <a:gridCol w="568793">
                  <a:extLst>
                    <a:ext uri="{9D8B030D-6E8A-4147-A177-3AD203B41FA5}">
                      <a16:colId xmlns:a16="http://schemas.microsoft.com/office/drawing/2014/main" val="1388692806"/>
                    </a:ext>
                  </a:extLst>
                </a:gridCol>
                <a:gridCol w="3302839">
                  <a:extLst>
                    <a:ext uri="{9D8B030D-6E8A-4147-A177-3AD203B41FA5}">
                      <a16:colId xmlns:a16="http://schemas.microsoft.com/office/drawing/2014/main" val="1501721003"/>
                    </a:ext>
                  </a:extLst>
                </a:gridCol>
                <a:gridCol w="2178424">
                  <a:extLst>
                    <a:ext uri="{9D8B030D-6E8A-4147-A177-3AD203B41FA5}">
                      <a16:colId xmlns:a16="http://schemas.microsoft.com/office/drawing/2014/main" val="1120731958"/>
                    </a:ext>
                  </a:extLst>
                </a:gridCol>
                <a:gridCol w="1836643">
                  <a:extLst>
                    <a:ext uri="{9D8B030D-6E8A-4147-A177-3AD203B41FA5}">
                      <a16:colId xmlns:a16="http://schemas.microsoft.com/office/drawing/2014/main" val="81495898"/>
                    </a:ext>
                  </a:extLst>
                </a:gridCol>
              </a:tblGrid>
              <a:tr h="122248">
                <a:tc gridSpan="2">
                  <a:txBody>
                    <a:bodyPr/>
                    <a:lstStyle/>
                    <a:p>
                      <a:pPr algn="ctr" fontAlgn="ctr"/>
                      <a:r>
                        <a:rPr lang="fr-FR" sz="700" b="1" i="0" u="none" strike="noStrike">
                          <a:solidFill>
                            <a:srgbClr val="FFFFFF"/>
                          </a:solidFill>
                          <a:effectLst/>
                          <a:latin typeface="PT Sans"/>
                        </a:rPr>
                        <a:t>AXE 2. SOBRIETE ET EFFICACITE EN ÉNERGETIQUE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extLst>
                  <a:ext uri="{0D108BD9-81ED-4DB2-BD59-A6C34878D82A}">
                    <a16:rowId xmlns:a16="http://schemas.microsoft.com/office/drawing/2014/main" val="3848972564"/>
                  </a:ext>
                </a:extLst>
              </a:tr>
              <a:tr h="127342">
                <a:tc gridSpan="2">
                  <a:txBody>
                    <a:bodyPr/>
                    <a:lstStyle/>
                    <a:p>
                      <a:pPr algn="ctr" fontAlgn="ctr"/>
                      <a:r>
                        <a:rPr lang="fr-FR" sz="600" b="1" i="0" u="none" strike="noStrike">
                          <a:solidFill>
                            <a:srgbClr val="FFFFFF"/>
                          </a:solidFill>
                          <a:effectLst/>
                          <a:latin typeface="PT Sans"/>
                        </a:rPr>
                        <a:t>2.1 ACCOMPAGNER LES PARTICULIERS À LA MAÎTRISE DE L'ÉNERGIE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700" b="1" i="0" u="none" strike="noStrike" dirty="0">
                          <a:solidFill>
                            <a:srgbClr val="FFFFFF"/>
                          </a:solidFill>
                          <a:effectLst/>
                          <a:latin typeface="PT Sans"/>
                        </a:rPr>
                        <a:t> Impacts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700" b="1" i="0" u="none" strike="noStrike" dirty="0">
                          <a:solidFill>
                            <a:srgbClr val="FFFFFF"/>
                          </a:solidFill>
                          <a:effectLst/>
                          <a:latin typeface="PT Sans"/>
                        </a:rPr>
                        <a:t>Mesures</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940206361"/>
                  </a:ext>
                </a:extLst>
              </a:tr>
              <a:tr h="682552">
                <a:tc>
                  <a:txBody>
                    <a:bodyPr/>
                    <a:lstStyle/>
                    <a:p>
                      <a:pPr algn="l" fontAlgn="ctr"/>
                      <a:r>
                        <a:rPr lang="fr-FR" sz="800" b="1" i="0" u="none" strike="noStrike">
                          <a:solidFill>
                            <a:srgbClr val="000000"/>
                          </a:solidFill>
                          <a:effectLst/>
                          <a:latin typeface="PT Sans"/>
                        </a:rPr>
                        <a:t>2.1.1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Étudier la faisabilité d'une politique habitat (OPAH, PLH, ...) sur le territoire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5">
                  <a:txBody>
                    <a:bodyPr/>
                    <a:lstStyle/>
                    <a:p>
                      <a:pPr algn="ctr" fontAlgn="ctr"/>
                      <a:r>
                        <a:rPr lang="fr-FR" sz="1000" b="0" i="0" u="none" strike="noStrike" dirty="0">
                          <a:solidFill>
                            <a:srgbClr val="000000"/>
                          </a:solidFill>
                          <a:effectLst/>
                          <a:latin typeface="Calibri" panose="020F0502020204030204" pitchFamily="34" charset="0"/>
                        </a:rPr>
                        <a:t>Déchets : Cet ambitieux projet de rénovation du bâti existant engendrera la production d'une importante quantité de déchets, dont certains potentiellement nocifs, difficiles à évacuer ou à traiter.</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5">
                  <a:txBody>
                    <a:bodyPr/>
                    <a:lstStyle/>
                    <a:p>
                      <a:pPr algn="ctr" fontAlgn="ctr"/>
                      <a:r>
                        <a:rPr lang="fr-FR" sz="1000" b="0" i="0" u="none" strike="noStrike" dirty="0">
                          <a:solidFill>
                            <a:srgbClr val="000000"/>
                          </a:solidFill>
                          <a:effectLst/>
                          <a:latin typeface="Calibri" panose="020F0502020204030204" pitchFamily="34" charset="0"/>
                        </a:rPr>
                        <a:t>Déchets : La rénovation thermique du parc résidentiel  ne peut se faire qu'à condition d'anticiper les filières d'évacuation et de valorisation.</a:t>
                      </a:r>
                      <a:br>
                        <a:rPr lang="fr-FR" sz="1000" b="0" i="0" u="none" strike="noStrike" dirty="0">
                          <a:solidFill>
                            <a:srgbClr val="000000"/>
                          </a:solidFill>
                          <a:effectLst/>
                          <a:latin typeface="Calibri" panose="020F0502020204030204" pitchFamily="34" charset="0"/>
                        </a:rPr>
                      </a:br>
                      <a:r>
                        <a:rPr lang="fr-FR" sz="1000" b="0" i="0" u="none" strike="noStrike" dirty="0">
                          <a:solidFill>
                            <a:srgbClr val="000000"/>
                          </a:solidFill>
                          <a:effectLst/>
                          <a:latin typeface="Calibri" panose="020F0502020204030204" pitchFamily="34" charset="0"/>
                        </a:rPr>
                        <a:t>Dans un souci d'optimiser la consommation d'énergie grise (énergie "cachée" utilisée pour le transport et le traitement des déchets), les filières de traitement locales seront privilégiées</a:t>
                      </a:r>
                      <a:r>
                        <a:rPr lang="fr-FR" sz="900" b="0" i="0" u="none" strike="noStrike" dirty="0">
                          <a:solidFill>
                            <a:srgbClr val="000000"/>
                          </a:solidFill>
                          <a:effectLst/>
                          <a:latin typeface="Calibri" panose="020F0502020204030204" pitchFamily="34" charset="0"/>
                        </a:rPr>
                        <a:t>.</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2513767"/>
                  </a:ext>
                </a:extLst>
              </a:tr>
              <a:tr h="402400">
                <a:tc>
                  <a:txBody>
                    <a:bodyPr/>
                    <a:lstStyle/>
                    <a:p>
                      <a:pPr algn="l" fontAlgn="ctr"/>
                      <a:r>
                        <a:rPr lang="fr-FR" sz="800" b="1" i="0" u="none" strike="noStrike">
                          <a:solidFill>
                            <a:srgbClr val="000000"/>
                          </a:solidFill>
                          <a:effectLst/>
                          <a:latin typeface="PT Sans"/>
                        </a:rPr>
                        <a:t>2.1.2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les particuliers les plus précaires à la rénovation énergétique (PIG)</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91539051"/>
                  </a:ext>
                </a:extLst>
              </a:tr>
              <a:tr h="402400">
                <a:tc>
                  <a:txBody>
                    <a:bodyPr/>
                    <a:lstStyle/>
                    <a:p>
                      <a:pPr algn="l" fontAlgn="ctr"/>
                      <a:r>
                        <a:rPr lang="fr-FR" sz="800" b="1" i="0" u="none" strike="noStrike">
                          <a:solidFill>
                            <a:srgbClr val="000000"/>
                          </a:solidFill>
                          <a:effectLst/>
                          <a:latin typeface="PT Sans"/>
                        </a:rPr>
                        <a:t>2.1.3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Développer la PTRE Rénove Conseil</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963812203"/>
                  </a:ext>
                </a:extLst>
              </a:tr>
              <a:tr h="254684">
                <a:tc>
                  <a:txBody>
                    <a:bodyPr/>
                    <a:lstStyle/>
                    <a:p>
                      <a:pPr algn="l" fontAlgn="ctr"/>
                      <a:r>
                        <a:rPr lang="fr-FR" sz="800" b="1" i="0" u="none" strike="noStrike" dirty="0">
                          <a:solidFill>
                            <a:srgbClr val="000000"/>
                          </a:solidFill>
                          <a:effectLst/>
                          <a:latin typeface="PT Sans"/>
                        </a:rPr>
                        <a:t>2.1.4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Créer un Service Public pour la Performance Energétique de l'Habitat (SPPEH)</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vMerge="1">
                  <a:txBody>
                    <a:bodyPr/>
                    <a:lstStyle/>
                    <a:p>
                      <a:endParaRPr lang="fr-FR"/>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00691190"/>
                  </a:ext>
                </a:extLst>
              </a:tr>
              <a:tr h="254684">
                <a:tc>
                  <a:txBody>
                    <a:bodyPr/>
                    <a:lstStyle/>
                    <a:p>
                      <a:pPr algn="l" fontAlgn="ctr"/>
                      <a:r>
                        <a:rPr lang="fr-FR" sz="800" b="1" i="0" u="none" strike="noStrike" dirty="0">
                          <a:solidFill>
                            <a:srgbClr val="000000"/>
                          </a:solidFill>
                          <a:effectLst/>
                          <a:latin typeface="PT Sans"/>
                        </a:rPr>
                        <a:t>2.1.5</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Rénovation énergétique des logements par les bailleurs sociaux</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pPr algn="ctr" fontAlgn="ctr"/>
                      <a:endParaRPr lang="fr-FR" sz="1000" b="0" i="0" u="none" strike="noStrike" dirty="0">
                        <a:solidFill>
                          <a:srgbClr val="000000"/>
                        </a:solidFill>
                        <a:effectLst/>
                        <a:latin typeface="Calibri" panose="020F0502020204030204" pitchFamily="34" charset="0"/>
                      </a:endParaRP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vMerge="1">
                  <a:txBody>
                    <a:bodyPr/>
                    <a:lstStyle/>
                    <a:p>
                      <a:pPr algn="ctr" fontAlgn="ctr"/>
                      <a:endParaRPr lang="fr-FR" sz="900" b="0" i="0" u="none" strike="noStrike" dirty="0">
                        <a:solidFill>
                          <a:srgbClr val="000000"/>
                        </a:solidFill>
                        <a:effectLst/>
                        <a:latin typeface="Calibri" panose="020F0502020204030204" pitchFamily="34" charset="0"/>
                      </a:endParaRP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91549062"/>
                  </a:ext>
                </a:extLst>
              </a:tr>
              <a:tr h="188466">
                <a:tc gridSpan="2">
                  <a:txBody>
                    <a:bodyPr/>
                    <a:lstStyle/>
                    <a:p>
                      <a:pPr algn="ctr" fontAlgn="ctr"/>
                      <a:r>
                        <a:rPr lang="fr-FR" sz="800" b="1" i="0" u="none" strike="noStrike" dirty="0">
                          <a:solidFill>
                            <a:srgbClr val="FFFFFF"/>
                          </a:solidFill>
                          <a:effectLst/>
                          <a:latin typeface="PT Sans"/>
                        </a:rPr>
                        <a:t>2.2 ACCOMPAGNER LA MONTÉE EN COMPÉTENCES DES PROFESSIONNELS DU BÂTIMENT</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l" fontAlgn="ctr"/>
                      <a:r>
                        <a:rPr lang="fr-FR" sz="1000" b="1" i="0" u="none" strike="noStrike" dirty="0">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900" b="1" i="0" u="none" strike="noStrike" dirty="0">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784314375"/>
                  </a:ext>
                </a:extLst>
              </a:tr>
              <a:tr h="560304">
                <a:tc>
                  <a:txBody>
                    <a:bodyPr/>
                    <a:lstStyle/>
                    <a:p>
                      <a:pPr algn="l" fontAlgn="ctr"/>
                      <a:r>
                        <a:rPr lang="fr-FR" sz="800" b="1" i="0" u="none" strike="noStrike">
                          <a:solidFill>
                            <a:srgbClr val="000000"/>
                          </a:solidFill>
                          <a:effectLst/>
                          <a:latin typeface="PT Sans"/>
                        </a:rPr>
                        <a:t>2.2.1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la formation et la montée en compétence des artisans de la filière bâtiment</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2">
                  <a:txBody>
                    <a:bodyPr/>
                    <a:lstStyle/>
                    <a:p>
                      <a:pPr algn="ctr" fontAlgn="ctr"/>
                      <a:r>
                        <a:rPr lang="fr-FR" sz="1000" b="0" i="0" u="none" strike="noStrike" dirty="0">
                          <a:solidFill>
                            <a:srgbClr val="000000"/>
                          </a:solidFill>
                          <a:effectLst/>
                          <a:latin typeface="Calibri" panose="020F0502020204030204" pitchFamily="34" charset="0"/>
                        </a:rPr>
                        <a:t>Déchets : La rénovation du bâti existant engendrera la production d'une importante quantité de déchets, dont certains potentiellement nocifs, difficiles à évacuer ou à traiter.</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fr-FR" sz="1000" b="0" i="0" u="none" strike="noStrike" dirty="0">
                          <a:solidFill>
                            <a:srgbClr val="000000"/>
                          </a:solidFill>
                          <a:effectLst/>
                          <a:latin typeface="Calibri" panose="020F0502020204030204" pitchFamily="34" charset="0"/>
                        </a:rPr>
                        <a:t>Déchets : La rénovation thermique du parc résidentiel  ne peut se faire qu'à condition d'anticiper les filières d'évacuation et de valorisation.</a:t>
                      </a:r>
                      <a:br>
                        <a:rPr lang="fr-FR" sz="1000" b="0" i="0" u="none" strike="noStrike" dirty="0">
                          <a:solidFill>
                            <a:srgbClr val="000000"/>
                          </a:solidFill>
                          <a:effectLst/>
                          <a:latin typeface="Calibri" panose="020F0502020204030204" pitchFamily="34" charset="0"/>
                        </a:rPr>
                      </a:br>
                      <a:r>
                        <a:rPr lang="fr-FR" sz="1000" b="0" i="0" u="none" strike="noStrike" dirty="0">
                          <a:solidFill>
                            <a:srgbClr val="000000"/>
                          </a:solidFill>
                          <a:effectLst/>
                          <a:latin typeface="Calibri" panose="020F0502020204030204" pitchFamily="34" charset="0"/>
                        </a:rPr>
                        <a:t>Dans un souci d'optimiser la consommation d'énergie grise (énergie "cachée" utilisée pour le transport et le traitement des déchets), les filières de traitement locales seront privilégiées.</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9521810"/>
                  </a:ext>
                </a:extLst>
              </a:tr>
              <a:tr h="784425">
                <a:tc>
                  <a:txBody>
                    <a:bodyPr/>
                    <a:lstStyle/>
                    <a:p>
                      <a:pPr algn="l" fontAlgn="ctr"/>
                      <a:r>
                        <a:rPr lang="fr-FR" sz="800" b="1" i="0" u="none" strike="noStrike">
                          <a:solidFill>
                            <a:srgbClr val="000000"/>
                          </a:solidFill>
                          <a:effectLst/>
                          <a:latin typeface="PT Sans"/>
                        </a:rPr>
                        <a:t>2.2.2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Travailler avec les maîtres d'ouvrage pour revoir les critères d'acceptabilité dans le bâtiment</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776602386"/>
                  </a:ext>
                </a:extLst>
              </a:tr>
            </a:tbl>
          </a:graphicData>
        </a:graphic>
      </p:graphicFrame>
    </p:spTree>
    <p:extLst>
      <p:ext uri="{BB962C8B-B14F-4D97-AF65-F5344CB8AC3E}">
        <p14:creationId xmlns:p14="http://schemas.microsoft.com/office/powerpoint/2010/main" val="21048070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191</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7" name="Tableau 6">
            <a:extLst>
              <a:ext uri="{FF2B5EF4-FFF2-40B4-BE49-F238E27FC236}">
                <a16:creationId xmlns:a16="http://schemas.microsoft.com/office/drawing/2014/main" id="{6B353B5D-6966-43E9-80A0-2A491242B572}"/>
              </a:ext>
            </a:extLst>
          </p:cNvPr>
          <p:cNvGraphicFramePr>
            <a:graphicFrameLocks noGrp="1"/>
          </p:cNvGraphicFramePr>
          <p:nvPr>
            <p:extLst>
              <p:ext uri="{D42A27DB-BD31-4B8C-83A1-F6EECF244321}">
                <p14:modId xmlns:p14="http://schemas.microsoft.com/office/powerpoint/2010/main" val="2583158347"/>
              </p:ext>
            </p:extLst>
          </p:nvPr>
        </p:nvGraphicFramePr>
        <p:xfrm>
          <a:off x="628650" y="2401881"/>
          <a:ext cx="7886699" cy="3591038"/>
        </p:xfrm>
        <a:graphic>
          <a:graphicData uri="http://schemas.openxmlformats.org/drawingml/2006/table">
            <a:tbl>
              <a:tblPr/>
              <a:tblGrid>
                <a:gridCol w="568793">
                  <a:extLst>
                    <a:ext uri="{9D8B030D-6E8A-4147-A177-3AD203B41FA5}">
                      <a16:colId xmlns:a16="http://schemas.microsoft.com/office/drawing/2014/main" val="2005372246"/>
                    </a:ext>
                  </a:extLst>
                </a:gridCol>
                <a:gridCol w="3675932">
                  <a:extLst>
                    <a:ext uri="{9D8B030D-6E8A-4147-A177-3AD203B41FA5}">
                      <a16:colId xmlns:a16="http://schemas.microsoft.com/office/drawing/2014/main" val="2989137615"/>
                    </a:ext>
                  </a:extLst>
                </a:gridCol>
                <a:gridCol w="1927105">
                  <a:extLst>
                    <a:ext uri="{9D8B030D-6E8A-4147-A177-3AD203B41FA5}">
                      <a16:colId xmlns:a16="http://schemas.microsoft.com/office/drawing/2014/main" val="2185110899"/>
                    </a:ext>
                  </a:extLst>
                </a:gridCol>
                <a:gridCol w="1714869">
                  <a:extLst>
                    <a:ext uri="{9D8B030D-6E8A-4147-A177-3AD203B41FA5}">
                      <a16:colId xmlns:a16="http://schemas.microsoft.com/office/drawing/2014/main" val="2427838515"/>
                    </a:ext>
                  </a:extLst>
                </a:gridCol>
              </a:tblGrid>
              <a:tr h="127342">
                <a:tc gridSpan="2">
                  <a:txBody>
                    <a:bodyPr/>
                    <a:lstStyle/>
                    <a:p>
                      <a:pPr algn="ctr" fontAlgn="ctr"/>
                      <a:r>
                        <a:rPr lang="fr-FR" sz="600" b="1" i="0" u="none" strike="noStrike">
                          <a:solidFill>
                            <a:srgbClr val="FFFFFF"/>
                          </a:solidFill>
                          <a:effectLst/>
                          <a:latin typeface="PT Sans"/>
                        </a:rPr>
                        <a:t>2.3 ACCOMPAGNER LES PROFESSIONNELS À LA MAÎTRISE DE L'ÉNERGIE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700" b="1" i="0" u="none" strike="noStrike" dirty="0">
                          <a:solidFill>
                            <a:srgbClr val="FFFFFF"/>
                          </a:solidFill>
                          <a:effectLst/>
                          <a:latin typeface="PT Sans"/>
                        </a:rPr>
                        <a:t> Impacts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700" b="1" i="0" u="none" strike="noStrike" dirty="0">
                          <a:solidFill>
                            <a:srgbClr val="FFFFFF"/>
                          </a:solidFill>
                          <a:effectLst/>
                          <a:latin typeface="PT Sans"/>
                        </a:rPr>
                        <a:t>Mesures</a:t>
                      </a:r>
                    </a:p>
                  </a:txBody>
                  <a:tcPr marL="5094" marR="5094" marT="5094"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87070488"/>
                  </a:ext>
                </a:extLst>
              </a:tr>
              <a:tr h="412587">
                <a:tc>
                  <a:txBody>
                    <a:bodyPr/>
                    <a:lstStyle/>
                    <a:p>
                      <a:pPr algn="l" fontAlgn="ctr"/>
                      <a:r>
                        <a:rPr lang="fr-FR" sz="800" b="1" i="0" u="none" strike="noStrike">
                          <a:solidFill>
                            <a:srgbClr val="000000"/>
                          </a:solidFill>
                          <a:effectLst/>
                          <a:latin typeface="PT Sans"/>
                        </a:rPr>
                        <a:t>2.3.1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le secteur tertiaire, industriel et agricole à la maîtrise de l'énergie</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700" b="1" i="0" u="none" strike="noStrike">
                          <a:solidFill>
                            <a:srgbClr val="000000"/>
                          </a:solidFill>
                          <a:effectLst/>
                          <a:latin typeface="PT Sans"/>
                        </a:rPr>
                        <a:t>//</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5592091"/>
                  </a:ext>
                </a:extLst>
              </a:tr>
              <a:tr h="799706">
                <a:tc>
                  <a:txBody>
                    <a:bodyPr/>
                    <a:lstStyle/>
                    <a:p>
                      <a:pPr algn="l" fontAlgn="ctr"/>
                      <a:r>
                        <a:rPr lang="fr-FR" sz="800" b="1" i="0" u="none" strike="noStrike">
                          <a:solidFill>
                            <a:srgbClr val="000000"/>
                          </a:solidFill>
                          <a:effectLst/>
                          <a:latin typeface="PT Sans"/>
                        </a:rPr>
                        <a:t>2.3.2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Améliorer l'éclairage commercial des entreprises artisanales</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700" b="1" i="0" u="none" strike="noStrike">
                          <a:solidFill>
                            <a:srgbClr val="000000"/>
                          </a:solidFill>
                          <a:effectLst/>
                          <a:latin typeface="PT Sans"/>
                        </a:rPr>
                        <a:t>//</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8788816"/>
                  </a:ext>
                </a:extLst>
              </a:tr>
              <a:tr h="392213">
                <a:tc>
                  <a:txBody>
                    <a:bodyPr/>
                    <a:lstStyle/>
                    <a:p>
                      <a:pPr algn="l" fontAlgn="ctr"/>
                      <a:r>
                        <a:rPr lang="fr-FR" sz="800" b="1" i="0" u="none" strike="noStrike">
                          <a:solidFill>
                            <a:srgbClr val="000000"/>
                          </a:solidFill>
                          <a:effectLst/>
                          <a:latin typeface="PT Sans"/>
                        </a:rPr>
                        <a:t>2.3.3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Suivi et réduction des consommations énergétiques du patrimoine du Conseil Départemental</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700" b="1" i="0" u="none" strike="noStrike">
                          <a:solidFill>
                            <a:srgbClr val="000000"/>
                          </a:solidFill>
                          <a:effectLst/>
                          <a:latin typeface="PT Sans"/>
                        </a:rPr>
                        <a:t>//</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824990404"/>
                  </a:ext>
                </a:extLst>
              </a:tr>
              <a:tr h="392213">
                <a:tc>
                  <a:txBody>
                    <a:bodyPr/>
                    <a:lstStyle/>
                    <a:p>
                      <a:pPr algn="l" fontAlgn="ctr"/>
                      <a:r>
                        <a:rPr lang="fr-FR" sz="800" b="1" i="0" u="none" strike="noStrike" dirty="0">
                          <a:solidFill>
                            <a:srgbClr val="000000"/>
                          </a:solidFill>
                          <a:effectLst/>
                          <a:latin typeface="PT Sans"/>
                        </a:rPr>
                        <a:t>2.3.4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T Sans"/>
                        </a:rPr>
                        <a:t>Accompagner les entreprises à la maitrise de l’énergie</a:t>
                      </a:r>
                    </a:p>
                    <a:p>
                      <a:pPr algn="l" fontAlgn="ctr"/>
                      <a:endParaRPr lang="fr-FR" sz="800" b="1" i="0" u="none" strike="noStrike" dirty="0">
                        <a:solidFill>
                          <a:srgbClr val="000000"/>
                        </a:solidFill>
                        <a:effectLst/>
                        <a:latin typeface="PT Sans"/>
                      </a:endParaRP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700" b="1" i="0" u="none" strike="noStrike" dirty="0">
                          <a:solidFill>
                            <a:srgbClr val="000000"/>
                          </a:solidFill>
                          <a:effectLst/>
                          <a:latin typeface="PT Sans"/>
                        </a:rPr>
                        <a:t>//</a:t>
                      </a:r>
                    </a:p>
                  </a:txBody>
                  <a:tcPr marL="5094" marR="5094" marT="50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fontAlgn="ctr"/>
                      <a:endParaRPr lang="fr-FR" sz="700" b="1" i="0" u="none" strike="noStrike" dirty="0">
                        <a:solidFill>
                          <a:srgbClr val="FFFFFF"/>
                        </a:solidFill>
                        <a:effectLst/>
                        <a:latin typeface="PT Sans"/>
                      </a:endParaRP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195468647"/>
                  </a:ext>
                </a:extLst>
              </a:tr>
              <a:tr h="127342">
                <a:tc gridSpan="2">
                  <a:txBody>
                    <a:bodyPr/>
                    <a:lstStyle/>
                    <a:p>
                      <a:pPr algn="ctr" fontAlgn="ctr"/>
                      <a:r>
                        <a:rPr lang="fr-FR" sz="800" b="1" i="0" u="none" strike="noStrike">
                          <a:solidFill>
                            <a:srgbClr val="FFFFFF"/>
                          </a:solidFill>
                          <a:effectLst/>
                          <a:latin typeface="PT Sans"/>
                        </a:rPr>
                        <a:t>2.4 FAVORISER LES PROJETS EXEMPLAIRES ET LA CONSTRUCTION BIOSOURCEE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ctr" fontAlgn="ctr"/>
                      <a:r>
                        <a:rPr lang="fr-FR" sz="6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endParaRPr lang="fr-FR"/>
                    </a:p>
                  </a:txBody>
                  <a:tcPr/>
                </a:tc>
                <a:extLst>
                  <a:ext uri="{0D108BD9-81ED-4DB2-BD59-A6C34878D82A}">
                    <a16:rowId xmlns:a16="http://schemas.microsoft.com/office/drawing/2014/main" val="2617577709"/>
                  </a:ext>
                </a:extLst>
              </a:tr>
              <a:tr h="1339635">
                <a:tc>
                  <a:txBody>
                    <a:bodyPr/>
                    <a:lstStyle/>
                    <a:p>
                      <a:pPr algn="l" fontAlgn="ctr"/>
                      <a:r>
                        <a:rPr lang="fr-FR" sz="800" b="1" i="0" u="none" strike="noStrike">
                          <a:solidFill>
                            <a:srgbClr val="000000"/>
                          </a:solidFill>
                          <a:effectLst/>
                          <a:latin typeface="PT Sans"/>
                        </a:rPr>
                        <a:t>2.4.1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Promouvoir l’utilisation des matériaux biosourcés dans la construction et structuration d’une filière chanvre</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600" b="0" i="0" u="none" strike="noStrike">
                          <a:solidFill>
                            <a:srgbClr val="000000"/>
                          </a:solidFill>
                          <a:effectLst/>
                          <a:latin typeface="Calibri Light" panose="020F0302020204030204" pitchFamily="34" charset="0"/>
                        </a:rPr>
                        <a:t>//</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dirty="0">
                          <a:solidFill>
                            <a:srgbClr val="FF0000"/>
                          </a:solidFill>
                          <a:effectLst/>
                          <a:latin typeface="Calibri Light" panose="020F0302020204030204" pitchFamily="34" charset="0"/>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5117312"/>
                  </a:ext>
                </a:extLst>
              </a:tr>
            </a:tbl>
          </a:graphicData>
        </a:graphic>
      </p:graphicFrame>
    </p:spTree>
    <p:extLst>
      <p:ext uri="{BB962C8B-B14F-4D97-AF65-F5344CB8AC3E}">
        <p14:creationId xmlns:p14="http://schemas.microsoft.com/office/powerpoint/2010/main" val="41148129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192</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6" name="Tableau 5">
            <a:extLst>
              <a:ext uri="{FF2B5EF4-FFF2-40B4-BE49-F238E27FC236}">
                <a16:creationId xmlns:a16="http://schemas.microsoft.com/office/drawing/2014/main" id="{02E344AA-52E5-4EF6-BAFF-0056F86A8ED4}"/>
              </a:ext>
            </a:extLst>
          </p:cNvPr>
          <p:cNvGraphicFramePr>
            <a:graphicFrameLocks noGrp="1"/>
          </p:cNvGraphicFramePr>
          <p:nvPr>
            <p:extLst>
              <p:ext uri="{D42A27DB-BD31-4B8C-83A1-F6EECF244321}">
                <p14:modId xmlns:p14="http://schemas.microsoft.com/office/powerpoint/2010/main" val="3614189065"/>
              </p:ext>
            </p:extLst>
          </p:nvPr>
        </p:nvGraphicFramePr>
        <p:xfrm>
          <a:off x="872208" y="1683627"/>
          <a:ext cx="7399584" cy="4359465"/>
        </p:xfrm>
        <a:graphic>
          <a:graphicData uri="http://schemas.openxmlformats.org/drawingml/2006/table">
            <a:tbl>
              <a:tblPr/>
              <a:tblGrid>
                <a:gridCol w="533662">
                  <a:extLst>
                    <a:ext uri="{9D8B030D-6E8A-4147-A177-3AD203B41FA5}">
                      <a16:colId xmlns:a16="http://schemas.microsoft.com/office/drawing/2014/main" val="2995862413"/>
                    </a:ext>
                  </a:extLst>
                </a:gridCol>
                <a:gridCol w="3448891">
                  <a:extLst>
                    <a:ext uri="{9D8B030D-6E8A-4147-A177-3AD203B41FA5}">
                      <a16:colId xmlns:a16="http://schemas.microsoft.com/office/drawing/2014/main" val="2563961363"/>
                    </a:ext>
                  </a:extLst>
                </a:gridCol>
                <a:gridCol w="1808079">
                  <a:extLst>
                    <a:ext uri="{9D8B030D-6E8A-4147-A177-3AD203B41FA5}">
                      <a16:colId xmlns:a16="http://schemas.microsoft.com/office/drawing/2014/main" val="3728572786"/>
                    </a:ext>
                  </a:extLst>
                </a:gridCol>
                <a:gridCol w="1608952">
                  <a:extLst>
                    <a:ext uri="{9D8B030D-6E8A-4147-A177-3AD203B41FA5}">
                      <a16:colId xmlns:a16="http://schemas.microsoft.com/office/drawing/2014/main" val="158380348"/>
                    </a:ext>
                  </a:extLst>
                </a:gridCol>
              </a:tblGrid>
              <a:tr h="262849">
                <a:tc gridSpan="2">
                  <a:txBody>
                    <a:bodyPr/>
                    <a:lstStyle/>
                    <a:p>
                      <a:pPr algn="ctr" fontAlgn="ctr"/>
                      <a:r>
                        <a:rPr lang="fr-FR" sz="700" b="1" i="0" u="none" strike="noStrike">
                          <a:solidFill>
                            <a:srgbClr val="FFFFFF"/>
                          </a:solidFill>
                          <a:effectLst/>
                          <a:latin typeface="PT Sans"/>
                        </a:rPr>
                        <a:t>AXE 3. DEVELOPPER LES ENERGIES RENOUVELABLES</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4779" marR="4779" marT="4779"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F5496"/>
                    </a:solidFill>
                  </a:tcPr>
                </a:tc>
                <a:tc>
                  <a:txBody>
                    <a:bodyPr/>
                    <a:lstStyle/>
                    <a:p>
                      <a:pPr algn="l" fontAlgn="ctr"/>
                      <a:r>
                        <a:rPr lang="fr-FR" sz="700" b="1" i="0" u="none" strike="noStrike">
                          <a:solidFill>
                            <a:srgbClr val="FFFFFF"/>
                          </a:solidFill>
                          <a:effectLst/>
                          <a:latin typeface="PT Sans"/>
                        </a:rPr>
                        <a:t> </a:t>
                      </a:r>
                    </a:p>
                  </a:txBody>
                  <a:tcPr marL="4779" marR="4779" marT="4779" marB="0" anchor="ctr">
                    <a:lnL>
                      <a:noFill/>
                    </a:lnL>
                    <a:lnR>
                      <a:noFill/>
                    </a:lnR>
                    <a:lnT>
                      <a:noFill/>
                    </a:lnT>
                    <a:lnB w="12700" cap="flat" cmpd="sng" algn="ctr">
                      <a:solidFill>
                        <a:srgbClr val="CCCCCC"/>
                      </a:solidFill>
                      <a:prstDash val="solid"/>
                      <a:round/>
                      <a:headEnd type="none" w="med" len="med"/>
                      <a:tailEnd type="none" w="med" len="med"/>
                    </a:lnB>
                    <a:solidFill>
                      <a:srgbClr val="2F5496"/>
                    </a:solidFill>
                  </a:tcPr>
                </a:tc>
                <a:extLst>
                  <a:ext uri="{0D108BD9-81ED-4DB2-BD59-A6C34878D82A}">
                    <a16:rowId xmlns:a16="http://schemas.microsoft.com/office/drawing/2014/main" val="1449867063"/>
                  </a:ext>
                </a:extLst>
              </a:tr>
              <a:tr h="272407">
                <a:tc gridSpan="2">
                  <a:txBody>
                    <a:bodyPr/>
                    <a:lstStyle/>
                    <a:p>
                      <a:pPr algn="ctr" fontAlgn="ctr"/>
                      <a:r>
                        <a:rPr lang="fr-FR" sz="600" b="1" i="0" u="none" strike="noStrike" dirty="0">
                          <a:solidFill>
                            <a:srgbClr val="FFFFFF"/>
                          </a:solidFill>
                          <a:effectLst/>
                          <a:latin typeface="PT Sans"/>
                        </a:rPr>
                        <a:t>3.1 CADRER, COORDONNER, ET FINANCER LE DÉVELOPPEMENT DES ÉNERGIES RENOUVELABLES SUR LE TERRITOIRE</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ctr" fontAlgn="ctr"/>
                      <a:r>
                        <a:rPr lang="fr-FR" sz="900" b="0" i="0" u="none" strike="noStrike" dirty="0">
                          <a:solidFill>
                            <a:srgbClr val="FFFFFF"/>
                          </a:solidFill>
                          <a:effectLst/>
                          <a:latin typeface="PT Sans"/>
                        </a:rPr>
                        <a:t> Impacts</a:t>
                      </a:r>
                    </a:p>
                  </a:txBody>
                  <a:tcPr marL="4779" marR="4779" marT="4779"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ctr" fontAlgn="ctr"/>
                      <a:r>
                        <a:rPr lang="fr-FR" sz="900" b="0" i="0" u="none" strike="noStrike" dirty="0">
                          <a:solidFill>
                            <a:srgbClr val="FFFFFF"/>
                          </a:solidFill>
                          <a:effectLst/>
                          <a:latin typeface="PT Sans"/>
                        </a:rPr>
                        <a:t>Mesures</a:t>
                      </a:r>
                    </a:p>
                  </a:txBody>
                  <a:tcPr marL="4779" marR="4779" marT="4779"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2558687697"/>
                  </a:ext>
                </a:extLst>
              </a:tr>
              <a:tr h="137398">
                <a:tc>
                  <a:txBody>
                    <a:bodyPr/>
                    <a:lstStyle/>
                    <a:p>
                      <a:pPr algn="l" fontAlgn="ctr"/>
                      <a:r>
                        <a:rPr lang="fr-FR" sz="600" b="1" i="0" u="none" strike="noStrike">
                          <a:solidFill>
                            <a:srgbClr val="000000"/>
                          </a:solidFill>
                          <a:effectLst/>
                          <a:latin typeface="PT Sans"/>
                        </a:rPr>
                        <a:t>3.1.1</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600" b="1" i="0" u="none" strike="noStrike">
                          <a:solidFill>
                            <a:srgbClr val="000000"/>
                          </a:solidFill>
                          <a:effectLst/>
                          <a:latin typeface="PT Sans"/>
                        </a:rPr>
                        <a:t>Piloter et cadrer le développement des ENR sur le territoire</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2" gridSpan="2">
                  <a:txBody>
                    <a:bodyPr/>
                    <a:lstStyle/>
                    <a:p>
                      <a:pPr algn="ctr" fontAlgn="ctr"/>
                      <a:r>
                        <a:rPr lang="fr-FR" sz="900" b="0" i="0" u="none" strike="noStrike">
                          <a:solidFill>
                            <a:srgbClr val="000000"/>
                          </a:solidFill>
                          <a:effectLst/>
                          <a:latin typeface="Calibri Light" panose="020F0302020204030204" pitchFamily="34" charset="0"/>
                        </a:rPr>
                        <a:t>Cette action est positive car elle permettra d'augmenter la production d'énergie renouvelable sur le territoire.</a:t>
                      </a:r>
                    </a:p>
                  </a:txBody>
                  <a:tcPr marL="4779" marR="4779" marT="477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extLst>
                  <a:ext uri="{0D108BD9-81ED-4DB2-BD59-A6C34878D82A}">
                    <a16:rowId xmlns:a16="http://schemas.microsoft.com/office/drawing/2014/main" val="251044068"/>
                  </a:ext>
                </a:extLst>
              </a:tr>
              <a:tr h="227006">
                <a:tc>
                  <a:txBody>
                    <a:bodyPr/>
                    <a:lstStyle/>
                    <a:p>
                      <a:pPr algn="l" fontAlgn="ctr"/>
                      <a:r>
                        <a:rPr lang="fr-FR" sz="600" b="1" i="0" u="none" strike="noStrike">
                          <a:solidFill>
                            <a:srgbClr val="000000"/>
                          </a:solidFill>
                          <a:effectLst/>
                          <a:latin typeface="PT Sans"/>
                        </a:rPr>
                        <a:t>3.1.2</a:t>
                      </a:r>
                    </a:p>
                  </a:txBody>
                  <a:tcPr marL="4779" marR="4779" marT="477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600" b="1" i="0" u="none" strike="noStrike">
                          <a:solidFill>
                            <a:srgbClr val="000000"/>
                          </a:solidFill>
                          <a:effectLst/>
                          <a:latin typeface="PT Sans"/>
                        </a:rPr>
                        <a:t>Proposer des Appels à Manifestation d’Intérêt pour massifier le développement des énergies renouvelables sur le territoire</a:t>
                      </a:r>
                    </a:p>
                  </a:txBody>
                  <a:tcPr marL="4779" marR="4779" marT="4779" marB="0" anchor="ctr">
                    <a:lnL>
                      <a:noFill/>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2752573665"/>
                  </a:ext>
                </a:extLst>
              </a:tr>
              <a:tr h="133814">
                <a:tc gridSpan="2">
                  <a:txBody>
                    <a:bodyPr/>
                    <a:lstStyle/>
                    <a:p>
                      <a:pPr algn="ctr" fontAlgn="ctr"/>
                      <a:r>
                        <a:rPr lang="fr-FR" sz="600" b="1" i="0" u="none" strike="noStrike">
                          <a:solidFill>
                            <a:srgbClr val="FFFFFF"/>
                          </a:solidFill>
                          <a:effectLst/>
                          <a:latin typeface="PT Sans"/>
                        </a:rPr>
                        <a:t>3.2 DÉVELOPPER LES ÉNERGIES RENOUVELABLES</a:t>
                      </a:r>
                    </a:p>
                  </a:txBody>
                  <a:tcPr marL="4779" marR="4779" marT="4779"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l" fontAlgn="ctr"/>
                      <a:endParaRPr lang="fr-FR" sz="900" b="1" i="0" u="none" strike="noStrike" dirty="0">
                        <a:solidFill>
                          <a:srgbClr val="FFFFFF"/>
                        </a:solidFill>
                        <a:effectLst/>
                        <a:latin typeface="PT Sans"/>
                      </a:endParaRPr>
                    </a:p>
                  </a:txBody>
                  <a:tcPr marL="4779" marR="4779" marT="4779"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l" fontAlgn="ctr"/>
                      <a:endParaRPr lang="fr-FR" sz="900" b="1" i="0" u="none" strike="noStrike" dirty="0">
                        <a:solidFill>
                          <a:srgbClr val="FFFFFF"/>
                        </a:solidFill>
                        <a:effectLst/>
                        <a:latin typeface="PT Sans"/>
                      </a:endParaRPr>
                    </a:p>
                  </a:txBody>
                  <a:tcPr marL="4779" marR="4779" marT="477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689871667"/>
                  </a:ext>
                </a:extLst>
              </a:tr>
              <a:tr h="603357">
                <a:tc>
                  <a:txBody>
                    <a:bodyPr/>
                    <a:lstStyle/>
                    <a:p>
                      <a:pPr algn="l" fontAlgn="ctr"/>
                      <a:r>
                        <a:rPr lang="fr-FR" sz="600" b="1" i="0" u="none" strike="noStrike">
                          <a:solidFill>
                            <a:srgbClr val="000000"/>
                          </a:solidFill>
                          <a:effectLst/>
                          <a:latin typeface="PT Sans"/>
                        </a:rPr>
                        <a:t>3.2.1</a:t>
                      </a:r>
                    </a:p>
                  </a:txBody>
                  <a:tcPr marL="4779" marR="4779" marT="4779"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600" b="1" i="0" u="none" strike="noStrike">
                          <a:solidFill>
                            <a:srgbClr val="000000"/>
                          </a:solidFill>
                          <a:effectLst/>
                          <a:latin typeface="PT Sans"/>
                        </a:rPr>
                        <a:t>Développer les solutions photovoltaïques</a:t>
                      </a:r>
                    </a:p>
                  </a:txBody>
                  <a:tcPr marL="4779" marR="4779" marT="477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4">
                  <a:txBody>
                    <a:bodyPr/>
                    <a:lstStyle/>
                    <a:p>
                      <a:pPr algn="ctr" fontAlgn="ctr"/>
                      <a:r>
                        <a:rPr lang="fr-FR" sz="900" b="0" i="0" u="none" strike="noStrike" dirty="0">
                          <a:solidFill>
                            <a:srgbClr val="000000"/>
                          </a:solidFill>
                          <a:effectLst/>
                          <a:latin typeface="Calibri" panose="020F0502020204030204" pitchFamily="34" charset="0"/>
                        </a:rPr>
                        <a:t>Les panneaux solaires photovoltaïques contiennent de nombreux métaux toxiques qu'ils convient de gérer en fin de vie des panneaux. </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4">
                  <a:txBody>
                    <a:bodyPr/>
                    <a:lstStyle/>
                    <a:p>
                      <a:pPr algn="ctr" fontAlgn="ctr"/>
                      <a:r>
                        <a:rPr lang="fr-FR" sz="900" b="0" i="0" u="none" strike="noStrike">
                          <a:solidFill>
                            <a:srgbClr val="000000"/>
                          </a:solidFill>
                          <a:effectLst/>
                          <a:latin typeface="Calibri" panose="020F0502020204030204" pitchFamily="34" charset="0"/>
                        </a:rPr>
                        <a:t>Prévoir dès a présent les solutions de gestion des panneaux solaires en fin di vie. Privilégier au maximum leur recyclage</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1491335"/>
                  </a:ext>
                </a:extLst>
              </a:tr>
              <a:tr h="716860">
                <a:tc>
                  <a:txBody>
                    <a:bodyPr/>
                    <a:lstStyle/>
                    <a:p>
                      <a:pPr algn="l" fontAlgn="ctr"/>
                      <a:r>
                        <a:rPr lang="fr-FR" sz="600" b="1" i="0" u="none" strike="noStrike">
                          <a:solidFill>
                            <a:srgbClr val="000000"/>
                          </a:solidFill>
                          <a:effectLst/>
                          <a:latin typeface="PT Sans"/>
                        </a:rPr>
                        <a:t>3.2.2</a:t>
                      </a:r>
                    </a:p>
                  </a:txBody>
                  <a:tcPr marL="4779" marR="4779" marT="4779" marB="0" anchor="ctr">
                    <a:lnL>
                      <a:noFill/>
                    </a:lnL>
                    <a:lnR>
                      <a:noFill/>
                    </a:lnR>
                    <a:lnT>
                      <a:noFill/>
                    </a:lnT>
                    <a:lnB>
                      <a:noFill/>
                    </a:lnB>
                    <a:solidFill>
                      <a:srgbClr val="C6D9F1"/>
                    </a:solidFill>
                  </a:tcPr>
                </a:tc>
                <a:tc>
                  <a:txBody>
                    <a:bodyPr/>
                    <a:lstStyle/>
                    <a:p>
                      <a:pPr algn="l" fontAlgn="ctr"/>
                      <a:r>
                        <a:rPr lang="fr-FR" sz="600" b="1" i="0" u="none" strike="noStrike">
                          <a:solidFill>
                            <a:srgbClr val="000000"/>
                          </a:solidFill>
                          <a:effectLst/>
                          <a:latin typeface="PT Sans"/>
                        </a:rPr>
                        <a:t>Réaliser un cadastre solaire départemental</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55480534"/>
                  </a:ext>
                </a:extLst>
              </a:tr>
              <a:tr h="372767">
                <a:tc>
                  <a:txBody>
                    <a:bodyPr/>
                    <a:lstStyle/>
                    <a:p>
                      <a:pPr algn="l" fontAlgn="ctr"/>
                      <a:r>
                        <a:rPr lang="fr-FR" sz="600" b="1" i="0" u="none" strike="noStrike">
                          <a:solidFill>
                            <a:srgbClr val="000000"/>
                          </a:solidFill>
                          <a:effectLst/>
                          <a:latin typeface="PT Sans"/>
                        </a:rPr>
                        <a:t>3.2.3</a:t>
                      </a:r>
                    </a:p>
                  </a:txBody>
                  <a:tcPr marL="4779" marR="4779" marT="4779" marB="0" anchor="ctr">
                    <a:lnL>
                      <a:noFill/>
                    </a:lnL>
                    <a:lnR>
                      <a:noFill/>
                    </a:lnR>
                    <a:lnT>
                      <a:noFill/>
                    </a:lnT>
                    <a:lnB>
                      <a:noFill/>
                    </a:lnB>
                    <a:solidFill>
                      <a:srgbClr val="C6D9F1"/>
                    </a:solidFill>
                  </a:tcPr>
                </a:tc>
                <a:tc>
                  <a:txBody>
                    <a:bodyPr/>
                    <a:lstStyle/>
                    <a:p>
                      <a:pPr algn="l" fontAlgn="ctr"/>
                      <a:r>
                        <a:rPr lang="fr-FR" sz="600" b="1" i="0" u="none" strike="noStrike">
                          <a:solidFill>
                            <a:srgbClr val="000000"/>
                          </a:solidFill>
                          <a:effectLst/>
                          <a:latin typeface="PT Sans"/>
                        </a:rPr>
                        <a:t>Réaliser une cartographie des espaces délaissés, hors foncier agricole, pour implantation de projets solaires photovoltaïques au sol </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29284057"/>
                  </a:ext>
                </a:extLst>
              </a:tr>
              <a:tr h="439674">
                <a:tc>
                  <a:txBody>
                    <a:bodyPr/>
                    <a:lstStyle/>
                    <a:p>
                      <a:pPr algn="l" fontAlgn="ctr"/>
                      <a:r>
                        <a:rPr lang="fr-FR" sz="600" b="1" i="0" u="none" strike="noStrike">
                          <a:solidFill>
                            <a:srgbClr val="000000"/>
                          </a:solidFill>
                          <a:effectLst/>
                          <a:latin typeface="PT Sans"/>
                        </a:rPr>
                        <a:t>3.2.4</a:t>
                      </a:r>
                    </a:p>
                  </a:txBody>
                  <a:tcPr marL="4779" marR="4779" marT="4779" marB="0" anchor="ctr">
                    <a:lnL>
                      <a:noFill/>
                    </a:lnL>
                    <a:lnR>
                      <a:noFill/>
                    </a:lnR>
                    <a:lnT>
                      <a:noFill/>
                    </a:lnT>
                    <a:lnB>
                      <a:noFill/>
                    </a:lnB>
                    <a:solidFill>
                      <a:srgbClr val="C6D9F1"/>
                    </a:solidFill>
                  </a:tcPr>
                </a:tc>
                <a:tc>
                  <a:txBody>
                    <a:bodyPr/>
                    <a:lstStyle/>
                    <a:p>
                      <a:pPr algn="l" fontAlgn="ctr"/>
                      <a:r>
                        <a:rPr lang="fr-FR" sz="600" b="1" i="0" u="none" strike="noStrike">
                          <a:solidFill>
                            <a:srgbClr val="000000"/>
                          </a:solidFill>
                          <a:effectLst/>
                          <a:latin typeface="PT Sans"/>
                        </a:rPr>
                        <a:t>Déploiement de panneaux solaires sur les toitures des bâtiments du CD 03</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57082759"/>
                  </a:ext>
                </a:extLst>
              </a:tr>
              <a:tr h="673848">
                <a:tc>
                  <a:txBody>
                    <a:bodyPr/>
                    <a:lstStyle/>
                    <a:p>
                      <a:pPr algn="l" fontAlgn="ctr"/>
                      <a:r>
                        <a:rPr lang="fr-FR" sz="600" b="1" i="0" u="none" strike="noStrike">
                          <a:solidFill>
                            <a:srgbClr val="000000"/>
                          </a:solidFill>
                          <a:effectLst/>
                          <a:latin typeface="PT Sans"/>
                        </a:rPr>
                        <a:t>3.2.5</a:t>
                      </a:r>
                    </a:p>
                  </a:txBody>
                  <a:tcPr marL="4779" marR="4779" marT="4779" marB="0" anchor="ctr">
                    <a:lnL>
                      <a:noFill/>
                    </a:lnL>
                    <a:lnR>
                      <a:noFill/>
                    </a:lnR>
                    <a:lnT>
                      <a:noFill/>
                    </a:lnT>
                    <a:lnB>
                      <a:noFill/>
                    </a:lnB>
                    <a:solidFill>
                      <a:srgbClr val="C6D9F1"/>
                    </a:solidFill>
                  </a:tcPr>
                </a:tc>
                <a:tc>
                  <a:txBody>
                    <a:bodyPr/>
                    <a:lstStyle/>
                    <a:p>
                      <a:pPr algn="l" fontAlgn="ctr"/>
                      <a:r>
                        <a:rPr lang="fr-FR" sz="600" b="1" i="0" u="none" strike="noStrike">
                          <a:solidFill>
                            <a:srgbClr val="000000"/>
                          </a:solidFill>
                          <a:effectLst/>
                          <a:latin typeface="PT Sans"/>
                        </a:rPr>
                        <a:t>Structurer la filière bois Energie sur le département de l'Allier</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rowSpan="2">
                  <a:txBody>
                    <a:bodyPr/>
                    <a:lstStyle/>
                    <a:p>
                      <a:pPr algn="ctr" fontAlgn="ctr"/>
                      <a:r>
                        <a:rPr lang="fr-FR" sz="1000" b="0" i="0" u="none" strike="noStrike">
                          <a:solidFill>
                            <a:srgbClr val="000000"/>
                          </a:solidFill>
                          <a:effectLst/>
                          <a:latin typeface="Arial" panose="020B0604020202020204" pitchFamily="34" charset="0"/>
                        </a:rPr>
                        <a:t> // </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fr-FR" sz="900" b="0" i="0" u="none" strike="noStrike" dirty="0">
                          <a:solidFill>
                            <a:srgbClr val="000000"/>
                          </a:solidFill>
                          <a:effectLst/>
                          <a:latin typeface="Calibri" panose="020F0502020204030204" pitchFamily="34" charset="0"/>
                        </a:rPr>
                        <a:t>Déchets : Il s'agit de créer un contexte favorable à l'organisation de la valorisation des déchets issus de la filière bois énergie. </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546107"/>
                  </a:ext>
                </a:extLst>
              </a:tr>
              <a:tr h="511360">
                <a:tc>
                  <a:txBody>
                    <a:bodyPr/>
                    <a:lstStyle/>
                    <a:p>
                      <a:pPr algn="l" fontAlgn="ctr"/>
                      <a:r>
                        <a:rPr lang="fr-FR" sz="600" b="1" i="0" u="none" strike="noStrike">
                          <a:solidFill>
                            <a:srgbClr val="000000"/>
                          </a:solidFill>
                          <a:effectLst/>
                          <a:latin typeface="PT Sans"/>
                        </a:rPr>
                        <a:t>3.2.6</a:t>
                      </a:r>
                    </a:p>
                  </a:txBody>
                  <a:tcPr marL="4779" marR="4779" marT="4779" marB="0" anchor="ctr">
                    <a:lnL>
                      <a:noFill/>
                    </a:lnL>
                    <a:lnR>
                      <a:noFill/>
                    </a:lnR>
                    <a:lnT>
                      <a:noFill/>
                    </a:lnT>
                    <a:lnB>
                      <a:noFill/>
                    </a:lnB>
                    <a:solidFill>
                      <a:srgbClr val="C6D9F1"/>
                    </a:solidFill>
                  </a:tcPr>
                </a:tc>
                <a:tc>
                  <a:txBody>
                    <a:bodyPr/>
                    <a:lstStyle/>
                    <a:p>
                      <a:pPr algn="l" fontAlgn="ctr"/>
                      <a:r>
                        <a:rPr lang="fr-FR" sz="600" b="1" i="0" u="none" strike="noStrike" dirty="0">
                          <a:solidFill>
                            <a:srgbClr val="000000"/>
                          </a:solidFill>
                          <a:effectLst/>
                          <a:latin typeface="PT Sans"/>
                        </a:rPr>
                        <a:t>Soutien à l’acquisition et l’installation par les particuliers de chaudières automatiques bois-énergie</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42647704"/>
                  </a:ext>
                </a:extLst>
              </a:tr>
            </a:tbl>
          </a:graphicData>
        </a:graphic>
      </p:graphicFrame>
    </p:spTree>
    <p:extLst>
      <p:ext uri="{BB962C8B-B14F-4D97-AF65-F5344CB8AC3E}">
        <p14:creationId xmlns:p14="http://schemas.microsoft.com/office/powerpoint/2010/main" val="17964785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193</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9" name="Tableau 8">
            <a:extLst>
              <a:ext uri="{FF2B5EF4-FFF2-40B4-BE49-F238E27FC236}">
                <a16:creationId xmlns:a16="http://schemas.microsoft.com/office/drawing/2014/main" id="{0E568FF7-DD6F-484C-BE14-9E35CEB62F6E}"/>
              </a:ext>
            </a:extLst>
          </p:cNvPr>
          <p:cNvGraphicFramePr>
            <a:graphicFrameLocks noGrp="1"/>
          </p:cNvGraphicFramePr>
          <p:nvPr>
            <p:extLst>
              <p:ext uri="{D42A27DB-BD31-4B8C-83A1-F6EECF244321}">
                <p14:modId xmlns:p14="http://schemas.microsoft.com/office/powerpoint/2010/main" val="1700869025"/>
              </p:ext>
            </p:extLst>
          </p:nvPr>
        </p:nvGraphicFramePr>
        <p:xfrm>
          <a:off x="556933" y="1683627"/>
          <a:ext cx="7886699" cy="4370305"/>
        </p:xfrm>
        <a:graphic>
          <a:graphicData uri="http://schemas.openxmlformats.org/drawingml/2006/table">
            <a:tbl>
              <a:tblPr/>
              <a:tblGrid>
                <a:gridCol w="568793">
                  <a:extLst>
                    <a:ext uri="{9D8B030D-6E8A-4147-A177-3AD203B41FA5}">
                      <a16:colId xmlns:a16="http://schemas.microsoft.com/office/drawing/2014/main" val="3042946514"/>
                    </a:ext>
                  </a:extLst>
                </a:gridCol>
                <a:gridCol w="2720133">
                  <a:extLst>
                    <a:ext uri="{9D8B030D-6E8A-4147-A177-3AD203B41FA5}">
                      <a16:colId xmlns:a16="http://schemas.microsoft.com/office/drawing/2014/main" val="1244642578"/>
                    </a:ext>
                  </a:extLst>
                </a:gridCol>
                <a:gridCol w="2572870">
                  <a:extLst>
                    <a:ext uri="{9D8B030D-6E8A-4147-A177-3AD203B41FA5}">
                      <a16:colId xmlns:a16="http://schemas.microsoft.com/office/drawing/2014/main" val="3942760674"/>
                    </a:ext>
                  </a:extLst>
                </a:gridCol>
                <a:gridCol w="2024903">
                  <a:extLst>
                    <a:ext uri="{9D8B030D-6E8A-4147-A177-3AD203B41FA5}">
                      <a16:colId xmlns:a16="http://schemas.microsoft.com/office/drawing/2014/main" val="1070122800"/>
                    </a:ext>
                  </a:extLst>
                </a:gridCol>
              </a:tblGrid>
              <a:tr h="1375291">
                <a:tc>
                  <a:txBody>
                    <a:bodyPr/>
                    <a:lstStyle/>
                    <a:p>
                      <a:pPr algn="l" fontAlgn="ctr"/>
                      <a:r>
                        <a:rPr lang="fr-FR" sz="800" b="1" i="0" u="none" strike="noStrike" dirty="0">
                          <a:solidFill>
                            <a:srgbClr val="000000"/>
                          </a:solidFill>
                          <a:effectLst/>
                          <a:latin typeface="PT Sans"/>
                        </a:rPr>
                        <a:t>3.2.7</a:t>
                      </a:r>
                    </a:p>
                  </a:txBody>
                  <a:tcPr marL="5094" marR="5094" marT="5094"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Méthanisation agricole : Accompagner techniquement et financièrement les agriculteurs</a:t>
                      </a:r>
                    </a:p>
                  </a:txBody>
                  <a:tcPr marL="5094" marR="5094" marT="5094" marB="0" anchor="ctr">
                    <a:lnL>
                      <a:noFill/>
                    </a:lnL>
                    <a:lnR>
                      <a:noFill/>
                    </a:lnR>
                    <a:lnT>
                      <a:noFill/>
                    </a:lnT>
                    <a:lnB>
                      <a:noFill/>
                    </a:lnB>
                    <a:solidFill>
                      <a:srgbClr val="C6D9F1"/>
                    </a:solidFill>
                  </a:tcPr>
                </a:tc>
                <a:tc>
                  <a:txBody>
                    <a:bodyPr/>
                    <a:lstStyle/>
                    <a:p>
                      <a:pPr algn="ctr" fontAlgn="ctr"/>
                      <a:r>
                        <a:rPr lang="fr-FR" sz="1000" b="0" i="0" u="none" strike="noStrike" dirty="0">
                          <a:solidFill>
                            <a:srgbClr val="000000"/>
                          </a:solidFill>
                          <a:effectLst/>
                          <a:latin typeface="Calibri" panose="020F0502020204030204" pitchFamily="34" charset="0"/>
                        </a:rPr>
                        <a:t>Déchets : La valorisation des déchets agricoles ou d'assainissement peut prendre des formes variées (effluents agricoles, boues d'épuration, déchets fermentescibles...).</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dirty="0">
                          <a:solidFill>
                            <a:srgbClr val="000000"/>
                          </a:solidFill>
                          <a:effectLst/>
                          <a:latin typeface="Calibri" panose="020F0502020204030204" pitchFamily="34" charset="0"/>
                        </a:rPr>
                        <a:t>Déchets : Il s'agit de favoriser les synergies territoriales pour l'alimentation des digesteurs et pour la valorisation des résidus de la méthanisation, notamment par leur épandage sur les terres agricoles.</a:t>
                      </a:r>
                      <a:br>
                        <a:rPr lang="fr-FR" sz="1000" b="0" i="0" u="none" strike="noStrike" dirty="0">
                          <a:solidFill>
                            <a:srgbClr val="000000"/>
                          </a:solidFill>
                          <a:effectLst/>
                          <a:latin typeface="Calibri" panose="020F0502020204030204" pitchFamily="34" charset="0"/>
                        </a:rPr>
                      </a:br>
                      <a:r>
                        <a:rPr lang="fr-FR" sz="1000" b="0" i="0" u="none" strike="noStrike" dirty="0">
                          <a:solidFill>
                            <a:srgbClr val="000000"/>
                          </a:solidFill>
                          <a:effectLst/>
                          <a:latin typeface="Calibri" panose="020F0502020204030204" pitchFamily="34" charset="0"/>
                        </a:rPr>
                        <a:t> Il convient de définir d'avantage la répartition des différents  acteurs afin de s'assurer qu'aucun déficit d'effluents n'est à prévoir au regard du fonctionnement des méthaniseurs. Ce phénomène inciterait à la spécialisation de cultures qui se destineraient à la méthanisation, ce qui ne correspond pas au but recherché par le PCAET.</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7938058"/>
                  </a:ext>
                </a:extLst>
              </a:tr>
              <a:tr h="1278511">
                <a:tc>
                  <a:txBody>
                    <a:bodyPr/>
                    <a:lstStyle/>
                    <a:p>
                      <a:pPr algn="l" fontAlgn="ctr"/>
                      <a:r>
                        <a:rPr lang="fr-FR" sz="800" b="1" i="0" u="none" strike="noStrike">
                          <a:solidFill>
                            <a:srgbClr val="000000"/>
                          </a:solidFill>
                          <a:effectLst/>
                          <a:latin typeface="PT Sans"/>
                        </a:rPr>
                        <a:t>3.2.8</a:t>
                      </a:r>
                    </a:p>
                  </a:txBody>
                  <a:tcPr marL="5094" marR="5094" marT="5094"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a:solidFill>
                            <a:srgbClr val="000000"/>
                          </a:solidFill>
                          <a:effectLst/>
                          <a:latin typeface="PT Sans"/>
                        </a:rPr>
                        <a:t>Etudier le potentiel hydroélectrique du département</a:t>
                      </a:r>
                    </a:p>
                  </a:txBody>
                  <a:tcPr marL="5094" marR="5094" marT="5094"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ctr" fontAlgn="ctr"/>
                      <a:r>
                        <a:rPr lang="fr-FR" sz="900" b="0" i="0" u="none" strike="noStrike" dirty="0">
                          <a:solidFill>
                            <a:srgbClr val="000000"/>
                          </a:solidFill>
                          <a:effectLst/>
                          <a:latin typeface="Calibri" panose="020F0502020204030204" pitchFamily="34" charset="0"/>
                        </a:rPr>
                        <a:t>Eau : Dans un contexte de changement climatique et de raréfaction de la ressource, d'augmentation des périodes d'étiage, le développement de cette source d'énergie renouvelable est particulièrement impactant sur la ressource.</a:t>
                      </a:r>
                      <a:br>
                        <a:rPr lang="fr-FR" sz="900" b="0" i="0" u="none" strike="noStrike" dirty="0">
                          <a:solidFill>
                            <a:srgbClr val="000000"/>
                          </a:solidFill>
                          <a:effectLst/>
                          <a:latin typeface="Calibri" panose="020F0502020204030204" pitchFamily="34" charset="0"/>
                        </a:rPr>
                      </a:br>
                      <a:br>
                        <a:rPr lang="fr-FR" sz="900" b="0" i="0" u="none" strike="noStrike" dirty="0">
                          <a:solidFill>
                            <a:srgbClr val="000000"/>
                          </a:solidFill>
                          <a:effectLst/>
                          <a:latin typeface="Calibri" panose="020F0502020204030204" pitchFamily="34" charset="0"/>
                        </a:rPr>
                      </a:br>
                      <a:r>
                        <a:rPr lang="fr-FR" sz="900" b="0" i="0" u="none" strike="noStrike" dirty="0">
                          <a:solidFill>
                            <a:srgbClr val="000000"/>
                          </a:solidFill>
                          <a:effectLst/>
                          <a:latin typeface="Calibri" panose="020F0502020204030204" pitchFamily="34" charset="0"/>
                        </a:rPr>
                        <a:t>Les centrales hydroélectriques prévues sont néanmoins de gabarits réduits (microcentrales) et présenteront de fait des incidences légères, mais non négligeables.</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tc>
                  <a:txBody>
                    <a:bodyPr/>
                    <a:lstStyle/>
                    <a:p>
                      <a:pPr algn="ctr" fontAlgn="ctr"/>
                      <a:r>
                        <a:rPr lang="fr-FR" sz="1000" b="0" i="0" u="none" strike="noStrike" dirty="0">
                          <a:solidFill>
                            <a:srgbClr val="000000"/>
                          </a:solidFill>
                          <a:effectLst/>
                          <a:latin typeface="Calibri" panose="020F0502020204030204" pitchFamily="34" charset="0"/>
                        </a:rPr>
                        <a:t>Eau : Un point de vigilance important est à soulever quant à la gestion de l'ouvrage :  il existe en effet un risque de déficit de recharge de la nappe alluviale pour les captages d'eau qui puisent dans les nappes de l'Allier notamment, et donc une aggravation de la problématique quantitative de la ressource en eau sur le territoire.</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084570139"/>
                  </a:ext>
                </a:extLst>
              </a:tr>
              <a:tr h="188466">
                <a:tc gridSpan="2">
                  <a:txBody>
                    <a:bodyPr/>
                    <a:lstStyle/>
                    <a:p>
                      <a:pPr algn="ctr" fontAlgn="ctr"/>
                      <a:r>
                        <a:rPr lang="fr-FR" sz="800" b="1" i="0" u="none" strike="noStrike">
                          <a:solidFill>
                            <a:srgbClr val="FFFFFF"/>
                          </a:solidFill>
                          <a:effectLst/>
                          <a:latin typeface="PT Sans"/>
                        </a:rPr>
                        <a:t>3.3 DÉVELOPPER LES RÉSEAUX DE TRANSPORT ET DE DISTRIBUTION DE L'ÉNERGIE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l" fontAlgn="ctr"/>
                      <a:r>
                        <a:rPr lang="fr-FR" sz="900" b="1" i="0" u="none" strike="noStrike" dirty="0">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492238466"/>
                  </a:ext>
                </a:extLst>
              </a:tr>
              <a:tr h="361651">
                <a:tc>
                  <a:txBody>
                    <a:bodyPr/>
                    <a:lstStyle/>
                    <a:p>
                      <a:pPr algn="l" fontAlgn="ctr"/>
                      <a:r>
                        <a:rPr lang="fr-FR" sz="800" b="1" i="0" u="none" strike="noStrike">
                          <a:solidFill>
                            <a:srgbClr val="000000"/>
                          </a:solidFill>
                          <a:effectLst/>
                          <a:latin typeface="PT Sans"/>
                        </a:rPr>
                        <a:t>3.3.2</a:t>
                      </a:r>
                    </a:p>
                  </a:txBody>
                  <a:tcPr marL="5094" marR="5094" marT="5094"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dirty="0">
                          <a:solidFill>
                            <a:srgbClr val="000000"/>
                          </a:solidFill>
                          <a:effectLst/>
                          <a:latin typeface="PT Sans"/>
                        </a:rPr>
                        <a:t>Assurer une cohérence entre le développement des réseaux électriques et celui des énergies renouvelables</a:t>
                      </a:r>
                    </a:p>
                  </a:txBody>
                  <a:tcPr marL="5094" marR="5094" marT="5094"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ctr" fontAlgn="ctr"/>
                      <a:r>
                        <a:rPr lang="fr-FR" sz="900" b="0" i="0" u="none" strike="noStrike">
                          <a:solidFill>
                            <a:srgbClr val="000000"/>
                          </a:solidFill>
                          <a:effectLst/>
                          <a:latin typeface="Calibri "/>
                        </a:rPr>
                        <a:t>//</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900" b="0" i="0" u="none" strike="noStrike" dirty="0">
                          <a:solidFill>
                            <a:srgbClr val="000000"/>
                          </a:solidFill>
                          <a:effectLst/>
                          <a:latin typeface="Calibri "/>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6579165"/>
                  </a:ext>
                </a:extLst>
              </a:tr>
            </a:tbl>
          </a:graphicData>
        </a:graphic>
      </p:graphicFrame>
    </p:spTree>
    <p:extLst>
      <p:ext uri="{BB962C8B-B14F-4D97-AF65-F5344CB8AC3E}">
        <p14:creationId xmlns:p14="http://schemas.microsoft.com/office/powerpoint/2010/main" val="35369084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194</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6" name="Tableau 5">
            <a:extLst>
              <a:ext uri="{FF2B5EF4-FFF2-40B4-BE49-F238E27FC236}">
                <a16:creationId xmlns:a16="http://schemas.microsoft.com/office/drawing/2014/main" id="{4C2F0D20-CCDE-45A5-8250-EC6B1E6EC41A}"/>
              </a:ext>
            </a:extLst>
          </p:cNvPr>
          <p:cNvGraphicFramePr>
            <a:graphicFrameLocks noGrp="1"/>
          </p:cNvGraphicFramePr>
          <p:nvPr>
            <p:extLst>
              <p:ext uri="{D42A27DB-BD31-4B8C-83A1-F6EECF244321}">
                <p14:modId xmlns:p14="http://schemas.microsoft.com/office/powerpoint/2010/main" val="3836175352"/>
              </p:ext>
            </p:extLst>
          </p:nvPr>
        </p:nvGraphicFramePr>
        <p:xfrm>
          <a:off x="512109" y="1807436"/>
          <a:ext cx="7886699" cy="3177682"/>
        </p:xfrm>
        <a:graphic>
          <a:graphicData uri="http://schemas.openxmlformats.org/drawingml/2006/table">
            <a:tbl>
              <a:tblPr/>
              <a:tblGrid>
                <a:gridCol w="568793">
                  <a:extLst>
                    <a:ext uri="{9D8B030D-6E8A-4147-A177-3AD203B41FA5}">
                      <a16:colId xmlns:a16="http://schemas.microsoft.com/office/drawing/2014/main" val="105431933"/>
                    </a:ext>
                  </a:extLst>
                </a:gridCol>
                <a:gridCol w="3347663">
                  <a:extLst>
                    <a:ext uri="{9D8B030D-6E8A-4147-A177-3AD203B41FA5}">
                      <a16:colId xmlns:a16="http://schemas.microsoft.com/office/drawing/2014/main" val="1848471796"/>
                    </a:ext>
                  </a:extLst>
                </a:gridCol>
                <a:gridCol w="1990164">
                  <a:extLst>
                    <a:ext uri="{9D8B030D-6E8A-4147-A177-3AD203B41FA5}">
                      <a16:colId xmlns:a16="http://schemas.microsoft.com/office/drawing/2014/main" val="2497565832"/>
                    </a:ext>
                  </a:extLst>
                </a:gridCol>
                <a:gridCol w="1980079">
                  <a:extLst>
                    <a:ext uri="{9D8B030D-6E8A-4147-A177-3AD203B41FA5}">
                      <a16:colId xmlns:a16="http://schemas.microsoft.com/office/drawing/2014/main" val="3066559010"/>
                    </a:ext>
                  </a:extLst>
                </a:gridCol>
              </a:tblGrid>
              <a:tr h="122248">
                <a:tc gridSpan="2">
                  <a:txBody>
                    <a:bodyPr/>
                    <a:lstStyle/>
                    <a:p>
                      <a:pPr algn="ctr" fontAlgn="ctr"/>
                      <a:r>
                        <a:rPr lang="fr-FR" sz="900" b="1" i="0" u="none" strike="noStrike">
                          <a:solidFill>
                            <a:srgbClr val="FFFFFF"/>
                          </a:solidFill>
                          <a:effectLst/>
                          <a:latin typeface="PT Sans"/>
                        </a:rPr>
                        <a:t>4. ADAPTER LES  TERRITOIRE AU CHANGEMENT CLIMATIQUE A VENIR</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a:txBody>
                    <a:bodyPr/>
                    <a:lstStyle/>
                    <a:p>
                      <a:pPr algn="l" fontAlgn="ctr"/>
                      <a:r>
                        <a:rPr lang="fr-FR" sz="900" b="1" i="0" u="none" strike="noStrike">
                          <a:solidFill>
                            <a:srgbClr val="FFFFFF"/>
                          </a:solidFill>
                          <a:effectLst/>
                          <a:latin typeface="PT Sans"/>
                        </a:rPr>
                        <a:t> </a:t>
                      </a:r>
                    </a:p>
                  </a:txBody>
                  <a:tcPr marL="5094" marR="5094" marT="50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extLst>
                  <a:ext uri="{0D108BD9-81ED-4DB2-BD59-A6C34878D82A}">
                    <a16:rowId xmlns:a16="http://schemas.microsoft.com/office/drawing/2014/main" val="173961766"/>
                  </a:ext>
                </a:extLst>
              </a:tr>
              <a:tr h="188466">
                <a:tc gridSpan="2">
                  <a:txBody>
                    <a:bodyPr/>
                    <a:lstStyle/>
                    <a:p>
                      <a:pPr algn="ctr" fontAlgn="ctr"/>
                      <a:r>
                        <a:rPr lang="fr-FR" sz="800" b="1" i="0" u="none" strike="noStrike">
                          <a:solidFill>
                            <a:srgbClr val="FFFFFF"/>
                          </a:solidFill>
                          <a:effectLst/>
                          <a:latin typeface="PT Sans"/>
                        </a:rPr>
                        <a:t>4.1 ANTICIPER LA GESTION DE L’EAU DANS UN CONTEXTE DE CHANGEMENT CLIMATIQUE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Impacts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fr-FR" sz="800" b="1" i="0" u="none" strike="noStrike" dirty="0">
                          <a:solidFill>
                            <a:srgbClr val="FFFFFF"/>
                          </a:solidFill>
                          <a:effectLst/>
                          <a:latin typeface="PT Sans"/>
                        </a:rPr>
                        <a:t>Mesures</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220987752"/>
                  </a:ext>
                </a:extLst>
              </a:tr>
              <a:tr h="300527">
                <a:tc>
                  <a:txBody>
                    <a:bodyPr/>
                    <a:lstStyle/>
                    <a:p>
                      <a:pPr algn="l" fontAlgn="ctr"/>
                      <a:r>
                        <a:rPr lang="fr-FR" sz="800" b="1" i="0" u="none" strike="noStrike">
                          <a:solidFill>
                            <a:srgbClr val="000000"/>
                          </a:solidFill>
                          <a:effectLst/>
                          <a:latin typeface="PT Sans"/>
                        </a:rPr>
                        <a:t>4.1.1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Étudier la faisabilité de récupération d'eau de pluie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5">
                  <a:txBody>
                    <a:bodyPr/>
                    <a:lstStyle/>
                    <a:p>
                      <a:pPr algn="ctr" fontAlgn="ctr"/>
                      <a:r>
                        <a:rPr lang="fr-FR" sz="1000" b="0" i="0" u="none" strike="noStrike" dirty="0">
                          <a:solidFill>
                            <a:srgbClr val="000000"/>
                          </a:solidFill>
                          <a:effectLst/>
                          <a:latin typeface="Calibri" panose="020F0502020204030204" pitchFamily="34" charset="0"/>
                        </a:rPr>
                        <a:t>Les actions d'optimisation des usages de l'eau potable devrait diminuer les pressions sur la ressource et rendre plus résilient le territoire en fixant une stratégie d’adaptation de la gestion des ressources en eau. La préservation des nappes alluviales sera bénéfique et entrainera une augmentation du stockage d'eau potable.</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1000" b="1" i="0" u="none" strike="noStrike" dirty="0">
                          <a:solidFill>
                            <a:srgbClr val="000000"/>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437295299"/>
                  </a:ext>
                </a:extLst>
              </a:tr>
              <a:tr h="331089">
                <a:tc>
                  <a:txBody>
                    <a:bodyPr/>
                    <a:lstStyle/>
                    <a:p>
                      <a:pPr algn="l" fontAlgn="ctr"/>
                      <a:r>
                        <a:rPr lang="fr-FR" sz="800" b="1" i="0" u="none" strike="noStrike">
                          <a:solidFill>
                            <a:srgbClr val="000000"/>
                          </a:solidFill>
                          <a:effectLst/>
                          <a:latin typeface="PT Sans"/>
                        </a:rPr>
                        <a:t>4.1.2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dirty="0">
                          <a:solidFill>
                            <a:srgbClr val="000000"/>
                          </a:solidFill>
                          <a:effectLst/>
                          <a:latin typeface="PT Sans"/>
                        </a:rPr>
                        <a:t>Gestion quantitative : Projet de Territoire de la Gestion des Eaux du bassin versant Allier aval</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66336398"/>
                  </a:ext>
                </a:extLst>
              </a:tr>
              <a:tr h="376932">
                <a:tc>
                  <a:txBody>
                    <a:bodyPr/>
                    <a:lstStyle/>
                    <a:p>
                      <a:pPr algn="l" fontAlgn="ctr"/>
                      <a:r>
                        <a:rPr lang="fr-FR" sz="800" b="1" i="0" u="none" strike="noStrike">
                          <a:solidFill>
                            <a:srgbClr val="000000"/>
                          </a:solidFill>
                          <a:effectLst/>
                          <a:latin typeface="PT Sans"/>
                        </a:rPr>
                        <a:t>4.1.3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Préservation des cours d'eau alluviaux, de leur dynamique fluviale et de leurs nappes alluviales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60944277"/>
                  </a:ext>
                </a:extLst>
              </a:tr>
              <a:tr h="245770">
                <a:tc>
                  <a:txBody>
                    <a:bodyPr/>
                    <a:lstStyle/>
                    <a:p>
                      <a:pPr algn="l" fontAlgn="ctr"/>
                      <a:r>
                        <a:rPr lang="fr-FR" sz="800" b="1" i="0" u="none" strike="noStrike">
                          <a:solidFill>
                            <a:srgbClr val="000000"/>
                          </a:solidFill>
                          <a:effectLst/>
                          <a:latin typeface="PT Sans"/>
                        </a:rPr>
                        <a:t>4.1.4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Création d'une filière "cultures bas intrants" en zone de captage d'eau potable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5394914"/>
                  </a:ext>
                </a:extLst>
              </a:tr>
              <a:tr h="229215">
                <a:tc>
                  <a:txBody>
                    <a:bodyPr/>
                    <a:lstStyle/>
                    <a:p>
                      <a:pPr algn="l" fontAlgn="ctr"/>
                      <a:r>
                        <a:rPr lang="fr-FR" sz="800" b="1" i="0" u="none" strike="noStrike">
                          <a:solidFill>
                            <a:srgbClr val="000000"/>
                          </a:solidFill>
                          <a:effectLst/>
                          <a:latin typeface="PT Sans"/>
                        </a:rPr>
                        <a:t>4.1.5</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Accompagner les collectivités dans l’optimisation des usages en eau potable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40098754"/>
                  </a:ext>
                </a:extLst>
              </a:tr>
              <a:tr h="127342">
                <a:tc gridSpan="2">
                  <a:txBody>
                    <a:bodyPr/>
                    <a:lstStyle/>
                    <a:p>
                      <a:pPr algn="ctr" fontAlgn="ctr"/>
                      <a:r>
                        <a:rPr lang="fr-FR" sz="800" b="1" i="0" u="none" strike="noStrike">
                          <a:solidFill>
                            <a:srgbClr val="FFFFFF"/>
                          </a:solidFill>
                          <a:effectLst/>
                          <a:latin typeface="PT Sans"/>
                        </a:rPr>
                        <a:t>4.2 ACCOMPAGNER LA RÉSILIENCE DE L'AGRICULTURE LOCALE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ctr"/>
                      <a:r>
                        <a:rPr lang="fr-FR" sz="900" b="1" i="0" u="none" strike="noStrike" dirty="0">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910429478"/>
                  </a:ext>
                </a:extLst>
              </a:tr>
              <a:tr h="127342">
                <a:tc>
                  <a:txBody>
                    <a:bodyPr/>
                    <a:lstStyle/>
                    <a:p>
                      <a:pPr algn="l" fontAlgn="ctr"/>
                      <a:r>
                        <a:rPr lang="fr-FR" sz="800" b="1" i="0" u="none" strike="noStrike">
                          <a:solidFill>
                            <a:srgbClr val="000000"/>
                          </a:solidFill>
                          <a:effectLst/>
                          <a:latin typeface="PT Sans"/>
                        </a:rPr>
                        <a:t>4.2.1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Expérimentation d'élevages Bas Carbone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4">
                  <a:txBody>
                    <a:bodyPr/>
                    <a:lstStyle/>
                    <a:p>
                      <a:pPr algn="ctr" fontAlgn="ctr"/>
                      <a:r>
                        <a:rPr lang="fr-FR" sz="1000" b="0" i="0" u="none" strike="noStrike" dirty="0">
                          <a:solidFill>
                            <a:srgbClr val="000000"/>
                          </a:solidFill>
                          <a:effectLst/>
                          <a:latin typeface="Calibri" panose="020F0502020204030204" pitchFamily="34" charset="0"/>
                        </a:rPr>
                        <a:t>L'adaptation des cultures au changement climatique permettra de réduire les consommation d'eau.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rowSpan="4">
                  <a:txBody>
                    <a:bodyPr/>
                    <a:lstStyle/>
                    <a:p>
                      <a:pPr algn="ctr" fontAlgn="ctr"/>
                      <a:r>
                        <a:rPr lang="fr-FR" sz="900" b="0" i="0" u="none" strike="noStrike" dirty="0">
                          <a:solidFill>
                            <a:srgbClr val="000000"/>
                          </a:solidFill>
                          <a:effectLst/>
                          <a:latin typeface="Calibri" panose="020F0502020204030204" pitchFamily="34" charset="0"/>
                        </a:rPr>
                        <a:t>Eau : Il est nécessaire de veiller à la sobriété de toutes les cultures en termes de consommations d'eau.</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6644424"/>
                  </a:ext>
                </a:extLst>
              </a:tr>
              <a:tr h="285246">
                <a:tc>
                  <a:txBody>
                    <a:bodyPr/>
                    <a:lstStyle/>
                    <a:p>
                      <a:pPr algn="l" fontAlgn="ctr"/>
                      <a:r>
                        <a:rPr lang="fr-FR" sz="800" b="1" i="0" u="none" strike="noStrike">
                          <a:solidFill>
                            <a:srgbClr val="000000"/>
                          </a:solidFill>
                          <a:effectLst/>
                          <a:latin typeface="PT Sans"/>
                        </a:rPr>
                        <a:t>4.2.2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Adaptation culturale des pratiques au changement climatique ou AP3C</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42237155"/>
                  </a:ext>
                </a:extLst>
              </a:tr>
              <a:tr h="254684">
                <a:tc>
                  <a:txBody>
                    <a:bodyPr/>
                    <a:lstStyle/>
                    <a:p>
                      <a:pPr algn="l" fontAlgn="ctr"/>
                      <a:r>
                        <a:rPr lang="fr-FR" sz="800" b="1" i="0" u="none" strike="noStrike">
                          <a:solidFill>
                            <a:srgbClr val="000000"/>
                          </a:solidFill>
                          <a:effectLst/>
                          <a:latin typeface="PT Sans"/>
                        </a:rPr>
                        <a:t>4.2.3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Agir sur la présence d'ambroisie en milieu agricole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44732465"/>
                  </a:ext>
                </a:extLst>
              </a:tr>
              <a:tr h="310714">
                <a:tc>
                  <a:txBody>
                    <a:bodyPr/>
                    <a:lstStyle/>
                    <a:p>
                      <a:pPr algn="l" fontAlgn="ctr"/>
                      <a:r>
                        <a:rPr lang="fr-FR" sz="800" b="1" i="0" u="none" strike="noStrike">
                          <a:solidFill>
                            <a:srgbClr val="000000"/>
                          </a:solidFill>
                          <a:effectLst/>
                          <a:latin typeface="PT Sans"/>
                        </a:rPr>
                        <a:t>4.2.4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dirty="0">
                          <a:solidFill>
                            <a:srgbClr val="000000"/>
                          </a:solidFill>
                          <a:effectLst/>
                          <a:latin typeface="PT Sans"/>
                        </a:rPr>
                        <a:t>Faciliter la reprise agricole et l’accès au foncier pour de nouveaux agriculteurs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22959449"/>
                  </a:ext>
                </a:extLst>
              </a:tr>
            </a:tbl>
          </a:graphicData>
        </a:graphic>
      </p:graphicFrame>
    </p:spTree>
    <p:extLst>
      <p:ext uri="{BB962C8B-B14F-4D97-AF65-F5344CB8AC3E}">
        <p14:creationId xmlns:p14="http://schemas.microsoft.com/office/powerpoint/2010/main" val="34564177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195</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7" name="Tableau 6">
            <a:extLst>
              <a:ext uri="{FF2B5EF4-FFF2-40B4-BE49-F238E27FC236}">
                <a16:creationId xmlns:a16="http://schemas.microsoft.com/office/drawing/2014/main" id="{58571BFC-5E11-469D-B865-03C213B8E2DC}"/>
              </a:ext>
            </a:extLst>
          </p:cNvPr>
          <p:cNvGraphicFramePr>
            <a:graphicFrameLocks noGrp="1"/>
          </p:cNvGraphicFramePr>
          <p:nvPr>
            <p:extLst>
              <p:ext uri="{D42A27DB-BD31-4B8C-83A1-F6EECF244321}">
                <p14:modId xmlns:p14="http://schemas.microsoft.com/office/powerpoint/2010/main" val="4010946185"/>
              </p:ext>
            </p:extLst>
          </p:nvPr>
        </p:nvGraphicFramePr>
        <p:xfrm>
          <a:off x="565897" y="1683627"/>
          <a:ext cx="7886699" cy="4297137"/>
        </p:xfrm>
        <a:graphic>
          <a:graphicData uri="http://schemas.openxmlformats.org/drawingml/2006/table">
            <a:tbl>
              <a:tblPr/>
              <a:tblGrid>
                <a:gridCol w="568793">
                  <a:extLst>
                    <a:ext uri="{9D8B030D-6E8A-4147-A177-3AD203B41FA5}">
                      <a16:colId xmlns:a16="http://schemas.microsoft.com/office/drawing/2014/main" val="1501651837"/>
                    </a:ext>
                  </a:extLst>
                </a:gridCol>
                <a:gridCol w="3675932">
                  <a:extLst>
                    <a:ext uri="{9D8B030D-6E8A-4147-A177-3AD203B41FA5}">
                      <a16:colId xmlns:a16="http://schemas.microsoft.com/office/drawing/2014/main" val="3260866638"/>
                    </a:ext>
                  </a:extLst>
                </a:gridCol>
                <a:gridCol w="1927105">
                  <a:extLst>
                    <a:ext uri="{9D8B030D-6E8A-4147-A177-3AD203B41FA5}">
                      <a16:colId xmlns:a16="http://schemas.microsoft.com/office/drawing/2014/main" val="2815814496"/>
                    </a:ext>
                  </a:extLst>
                </a:gridCol>
                <a:gridCol w="1714869">
                  <a:extLst>
                    <a:ext uri="{9D8B030D-6E8A-4147-A177-3AD203B41FA5}">
                      <a16:colId xmlns:a16="http://schemas.microsoft.com/office/drawing/2014/main" val="3285781673"/>
                    </a:ext>
                  </a:extLst>
                </a:gridCol>
              </a:tblGrid>
              <a:tr h="127342">
                <a:tc gridSpan="2">
                  <a:txBody>
                    <a:bodyPr/>
                    <a:lstStyle/>
                    <a:p>
                      <a:pPr algn="ctr" fontAlgn="ctr"/>
                      <a:r>
                        <a:rPr lang="fr-FR" sz="800" b="1" i="0" u="none" strike="noStrike">
                          <a:solidFill>
                            <a:srgbClr val="FFFFFF"/>
                          </a:solidFill>
                          <a:effectLst/>
                          <a:latin typeface="PT Sans"/>
                        </a:rPr>
                        <a:t>4.3 PRÉSERVER VOIR AUGMENTER LE STOCKAGE CARBONE DU TERRITOIRE</a:t>
                      </a:r>
                    </a:p>
                  </a:txBody>
                  <a:tcPr marL="5094" marR="5094" marT="50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Impacts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fr-FR" sz="800" b="1" i="0" u="none" strike="noStrike" dirty="0">
                          <a:solidFill>
                            <a:srgbClr val="FFFFFF"/>
                          </a:solidFill>
                          <a:effectLst/>
                          <a:latin typeface="PT Sans"/>
                        </a:rPr>
                        <a:t>Mesures</a:t>
                      </a:r>
                    </a:p>
                  </a:txBody>
                  <a:tcPr marL="5094" marR="5094" marT="5094"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2958873839"/>
                  </a:ext>
                </a:extLst>
              </a:tr>
              <a:tr h="443149">
                <a:tc>
                  <a:txBody>
                    <a:bodyPr/>
                    <a:lstStyle/>
                    <a:p>
                      <a:pPr algn="l" fontAlgn="ctr"/>
                      <a:r>
                        <a:rPr lang="fr-FR" sz="800" b="1" i="0" u="none" strike="noStrike">
                          <a:solidFill>
                            <a:srgbClr val="000000"/>
                          </a:solidFill>
                          <a:effectLst/>
                          <a:latin typeface="PT Sans"/>
                        </a:rPr>
                        <a:t>4.3.1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Préservation et valorisation des haies et du bocage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1000" b="0" i="0" u="none" strike="noStrike">
                          <a:solidFill>
                            <a:srgbClr val="000000"/>
                          </a:solidFill>
                          <a:effectLst/>
                          <a:latin typeface="Calibri" panose="020F0502020204030204" pitchFamily="34" charset="0"/>
                        </a:rPr>
                        <a:t>Le développement des haies et de l'agroforestrie entraînerait par ailleurs des conséquences très positives sur la ressource en eau car il limiterait le ruissellement et améliorerait la filtration des intrants agricoles.</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1000" b="1" i="0" u="none" strike="noStrike" dirty="0">
                          <a:solidFill>
                            <a:srgbClr val="FFFFFF"/>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3848949"/>
                  </a:ext>
                </a:extLst>
              </a:tr>
              <a:tr h="494086">
                <a:tc>
                  <a:txBody>
                    <a:bodyPr/>
                    <a:lstStyle/>
                    <a:p>
                      <a:pPr algn="l" fontAlgn="ctr"/>
                      <a:r>
                        <a:rPr lang="fr-FR" sz="800" b="1" i="0" u="none" strike="noStrike">
                          <a:solidFill>
                            <a:srgbClr val="000000"/>
                          </a:solidFill>
                          <a:effectLst/>
                          <a:latin typeface="PT Sans"/>
                        </a:rPr>
                        <a:t>4.3.2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Réfléchir au développement d’un outil de compensation Carbone lié au bocage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803041"/>
                  </a:ext>
                </a:extLst>
              </a:tr>
              <a:tr h="732215">
                <a:tc>
                  <a:txBody>
                    <a:bodyPr/>
                    <a:lstStyle/>
                    <a:p>
                      <a:pPr algn="l" fontAlgn="ctr"/>
                      <a:r>
                        <a:rPr lang="fr-FR" sz="800" b="1" i="0" u="none" strike="noStrike">
                          <a:solidFill>
                            <a:srgbClr val="000000"/>
                          </a:solidFill>
                          <a:effectLst/>
                          <a:latin typeface="PT Sans"/>
                        </a:rPr>
                        <a:t>4.3.3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Inventorier et prendre en compte les zones humides de son territoire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1000" b="0" i="0" u="none" strike="noStrike">
                          <a:solidFill>
                            <a:srgbClr val="000000"/>
                          </a:solidFill>
                          <a:effectLst/>
                          <a:latin typeface="Calibri" panose="020F0502020204030204" pitchFamily="34" charset="0"/>
                        </a:rPr>
                        <a:t>Les zones humides agissent comme un filtre naturel contre les pollutions, cette action aura un impact positif en limitant les pollutions de l'eau potable et en diminuant les besoins en traitements.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1000" b="1" i="0" u="none" strike="noStrike" dirty="0">
                          <a:solidFill>
                            <a:srgbClr val="FFFFFF"/>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9314919"/>
                  </a:ext>
                </a:extLst>
              </a:tr>
              <a:tr h="351463">
                <a:tc>
                  <a:txBody>
                    <a:bodyPr/>
                    <a:lstStyle/>
                    <a:p>
                      <a:pPr algn="l" fontAlgn="ctr"/>
                      <a:r>
                        <a:rPr lang="fr-FR" sz="800" b="1" i="0" u="none" strike="noStrike">
                          <a:solidFill>
                            <a:srgbClr val="000000"/>
                          </a:solidFill>
                          <a:effectLst/>
                          <a:latin typeface="PT Sans"/>
                        </a:rPr>
                        <a:t>4.3.4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Inventaire et restauration des zones tourbeuses même dégradées, pour le stockage du carbone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37981486"/>
                  </a:ext>
                </a:extLst>
              </a:tr>
              <a:tr h="799706">
                <a:tc>
                  <a:txBody>
                    <a:bodyPr/>
                    <a:lstStyle/>
                    <a:p>
                      <a:pPr algn="l" fontAlgn="ctr"/>
                      <a:r>
                        <a:rPr lang="fr-FR" sz="800" b="1" i="0" u="none" strike="noStrike">
                          <a:solidFill>
                            <a:srgbClr val="000000"/>
                          </a:solidFill>
                          <a:effectLst/>
                          <a:latin typeface="PT Sans"/>
                        </a:rPr>
                        <a:t>4.3.5</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Valoriser le rôle de l'élevage pour le stockage carbone, la biodiversité et l'économie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1000" b="0" i="0" u="none" strike="noStrike">
                          <a:solidFill>
                            <a:srgbClr val="000000"/>
                          </a:solidFill>
                          <a:effectLst/>
                          <a:latin typeface="Calibri" panose="020F0502020204030204" pitchFamily="34" charset="0"/>
                        </a:rPr>
                        <a:t>Le développement des haies et de l'agroforesterie entraînerait par ailleurs des conséquences très positives sur la ressource en eau car il limiterait le ruissellement et améliorerait la filtration des intrants agricoles.</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fr-FR" sz="1000" b="0" i="0" u="none" strike="noStrike">
                        <a:solidFill>
                          <a:srgbClr val="000000"/>
                        </a:solidFill>
                        <a:effectLst/>
                        <a:latin typeface="Arial" panose="020B0604020202020204" pitchFamily="34" charset="0"/>
                      </a:endParaRPr>
                    </a:p>
                  </a:txBody>
                  <a:tcPr marL="5094" marR="5094" marT="509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594673"/>
                  </a:ext>
                </a:extLst>
              </a:tr>
              <a:tr h="942329">
                <a:tc>
                  <a:txBody>
                    <a:bodyPr/>
                    <a:lstStyle/>
                    <a:p>
                      <a:pPr algn="l" fontAlgn="ctr"/>
                      <a:r>
                        <a:rPr lang="fr-FR" sz="800" b="1" i="0" u="none" strike="noStrike">
                          <a:solidFill>
                            <a:srgbClr val="000000"/>
                          </a:solidFill>
                          <a:effectLst/>
                          <a:latin typeface="PT Sans"/>
                        </a:rPr>
                        <a:t>4.3.6</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dirty="0">
                          <a:solidFill>
                            <a:srgbClr val="000000"/>
                          </a:solidFill>
                          <a:effectLst/>
                          <a:latin typeface="PT Sans"/>
                        </a:rPr>
                        <a:t>Préservation des vieilles forêts pour le stockage carbone et la biodiversité</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900" b="0" i="0" u="none" strike="noStrike">
                          <a:solidFill>
                            <a:srgbClr val="000000"/>
                          </a:solidFill>
                          <a:effectLst/>
                          <a:latin typeface="Calibri" panose="020F0502020204030204" pitchFamily="34" charset="0"/>
                        </a:rPr>
                        <a:t>//</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1000" b="1" i="0" u="none" strike="noStrike" dirty="0">
                          <a:solidFill>
                            <a:srgbClr val="FFFFFF"/>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0385866"/>
                  </a:ext>
                </a:extLst>
              </a:tr>
            </a:tbl>
          </a:graphicData>
        </a:graphic>
      </p:graphicFrame>
    </p:spTree>
    <p:extLst>
      <p:ext uri="{BB962C8B-B14F-4D97-AF65-F5344CB8AC3E}">
        <p14:creationId xmlns:p14="http://schemas.microsoft.com/office/powerpoint/2010/main" val="23661104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196</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6" name="Tableau 5">
            <a:extLst>
              <a:ext uri="{FF2B5EF4-FFF2-40B4-BE49-F238E27FC236}">
                <a16:creationId xmlns:a16="http://schemas.microsoft.com/office/drawing/2014/main" id="{2C64D849-4FD6-4482-BD2A-B3364526D47E}"/>
              </a:ext>
            </a:extLst>
          </p:cNvPr>
          <p:cNvGraphicFramePr>
            <a:graphicFrameLocks noGrp="1"/>
          </p:cNvGraphicFramePr>
          <p:nvPr>
            <p:extLst>
              <p:ext uri="{D42A27DB-BD31-4B8C-83A1-F6EECF244321}">
                <p14:modId xmlns:p14="http://schemas.microsoft.com/office/powerpoint/2010/main" val="552666572"/>
              </p:ext>
            </p:extLst>
          </p:nvPr>
        </p:nvGraphicFramePr>
        <p:xfrm>
          <a:off x="628650" y="1881057"/>
          <a:ext cx="7886699" cy="3670327"/>
        </p:xfrm>
        <a:graphic>
          <a:graphicData uri="http://schemas.openxmlformats.org/drawingml/2006/table">
            <a:tbl>
              <a:tblPr/>
              <a:tblGrid>
                <a:gridCol w="568793">
                  <a:extLst>
                    <a:ext uri="{9D8B030D-6E8A-4147-A177-3AD203B41FA5}">
                      <a16:colId xmlns:a16="http://schemas.microsoft.com/office/drawing/2014/main" val="116039368"/>
                    </a:ext>
                  </a:extLst>
                </a:gridCol>
                <a:gridCol w="3132510">
                  <a:extLst>
                    <a:ext uri="{9D8B030D-6E8A-4147-A177-3AD203B41FA5}">
                      <a16:colId xmlns:a16="http://schemas.microsoft.com/office/drawing/2014/main" val="1853819744"/>
                    </a:ext>
                  </a:extLst>
                </a:gridCol>
                <a:gridCol w="2470527">
                  <a:extLst>
                    <a:ext uri="{9D8B030D-6E8A-4147-A177-3AD203B41FA5}">
                      <a16:colId xmlns:a16="http://schemas.microsoft.com/office/drawing/2014/main" val="664813587"/>
                    </a:ext>
                  </a:extLst>
                </a:gridCol>
                <a:gridCol w="1714869">
                  <a:extLst>
                    <a:ext uri="{9D8B030D-6E8A-4147-A177-3AD203B41FA5}">
                      <a16:colId xmlns:a16="http://schemas.microsoft.com/office/drawing/2014/main" val="1609719279"/>
                    </a:ext>
                  </a:extLst>
                </a:gridCol>
              </a:tblGrid>
              <a:tr h="122248">
                <a:tc gridSpan="2">
                  <a:txBody>
                    <a:bodyPr/>
                    <a:lstStyle/>
                    <a:p>
                      <a:pPr algn="ctr" fontAlgn="ctr"/>
                      <a:r>
                        <a:rPr lang="fr-FR" sz="800" b="1" i="0" u="none" strike="noStrike">
                          <a:solidFill>
                            <a:srgbClr val="FFFFFF"/>
                          </a:solidFill>
                          <a:effectLst/>
                          <a:latin typeface="PT Sans"/>
                        </a:rPr>
                        <a:t>5. UN TERRITOIRE AUX MOBILITÉS DURABLES ET ADAPTÉES</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extLst>
                  <a:ext uri="{0D108BD9-81ED-4DB2-BD59-A6C34878D82A}">
                    <a16:rowId xmlns:a16="http://schemas.microsoft.com/office/drawing/2014/main" val="2441957068"/>
                  </a:ext>
                </a:extLst>
              </a:tr>
              <a:tr h="127342">
                <a:tc gridSpan="2">
                  <a:txBody>
                    <a:bodyPr/>
                    <a:lstStyle/>
                    <a:p>
                      <a:pPr algn="ctr" fontAlgn="ctr"/>
                      <a:r>
                        <a:rPr lang="fr-FR" sz="700" b="1" i="0" u="none" strike="noStrike">
                          <a:solidFill>
                            <a:srgbClr val="FFFFFF"/>
                          </a:solidFill>
                          <a:effectLst/>
                          <a:latin typeface="PT Sans"/>
                        </a:rPr>
                        <a:t>5.1 DÉVELOPPER LES CARBURANTS ALTERNATIFS</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ctr" fontAlgn="ctr"/>
                      <a:r>
                        <a:rPr lang="fr-FR" sz="900" b="1" i="0" u="none" strike="noStrike" dirty="0">
                          <a:solidFill>
                            <a:srgbClr val="FFFFFF"/>
                          </a:solidFill>
                          <a:effectLst/>
                          <a:latin typeface="PT Sans"/>
                        </a:rPr>
                        <a:t>Impacts</a:t>
                      </a:r>
                      <a:r>
                        <a:rPr lang="fr-FR" sz="600" b="1" i="0" u="none" strike="noStrike" dirty="0">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a:r>
                        <a:rPr lang="fr-FR" sz="900" b="1" i="0" u="none" strike="noStrike" kern="1200" dirty="0">
                          <a:solidFill>
                            <a:srgbClr val="FFFFFF"/>
                          </a:solidFill>
                          <a:effectLst/>
                          <a:latin typeface="PT Sans"/>
                          <a:ea typeface="+mn-ea"/>
                          <a:cs typeface="+mn-cs"/>
                        </a:rPr>
                        <a:t>Mesures</a:t>
                      </a:r>
                    </a:p>
                  </a:txBody>
                  <a:tcPr marL="5094" marR="5094" marT="5094"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472721011"/>
                  </a:ext>
                </a:extLst>
              </a:tr>
              <a:tr h="694013">
                <a:tc>
                  <a:txBody>
                    <a:bodyPr/>
                    <a:lstStyle/>
                    <a:p>
                      <a:pPr algn="l" fontAlgn="ctr"/>
                      <a:endParaRPr lang="fr-FR" sz="700" b="1" i="0" u="none" strike="noStrike" dirty="0">
                        <a:solidFill>
                          <a:srgbClr val="000000"/>
                        </a:solidFill>
                        <a:effectLst/>
                        <a:latin typeface="PT Sans"/>
                      </a:endParaRP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Schéma global de développement de la mobilité GNV entre véhicules, stations et unité de méthanisation</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2">
                  <a:txBody>
                    <a:bodyPr/>
                    <a:lstStyle/>
                    <a:p>
                      <a:pPr algn="ctr" fontAlgn="ctr"/>
                      <a:r>
                        <a:rPr lang="fr-FR" sz="800" b="0" i="0" u="none" strike="noStrike" dirty="0">
                          <a:solidFill>
                            <a:srgbClr val="000000"/>
                          </a:solidFill>
                          <a:effectLst/>
                          <a:latin typeface="Calibri" panose="020F0502020204030204" pitchFamily="34" charset="0"/>
                        </a:rPr>
                        <a:t>//</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2">
                  <a:txBody>
                    <a:bodyPr/>
                    <a:lstStyle/>
                    <a:p>
                      <a:pPr algn="ctr" fontAlgn="ctr"/>
                      <a:r>
                        <a:rPr lang="fr-FR" sz="800" b="0" i="0" u="none" strike="noStrike" kern="1200" dirty="0">
                          <a:solidFill>
                            <a:schemeClr val="tx1"/>
                          </a:solidFill>
                          <a:effectLst/>
                          <a:latin typeface="PT Sans"/>
                          <a:ea typeface="+mn-ea"/>
                          <a:cs typeface="+mn-cs"/>
                        </a:rPr>
                        <a:t>Déchets : Une attention particulière doit être portée sur le recyclage du parc automobile existant. Celui-ci doit être réalisé à l'échelle locale dans l'optique de ne pas consommer une quantité d'énergie grise contre-indicative avec les objectifs du PCAET.</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771416766"/>
                  </a:ext>
                </a:extLst>
              </a:tr>
              <a:tr h="519554">
                <a:tc>
                  <a:txBody>
                    <a:bodyPr/>
                    <a:lstStyle/>
                    <a:p>
                      <a:pPr algn="l" fontAlgn="ctr"/>
                      <a:r>
                        <a:rPr lang="fr-FR" sz="700" b="1" i="0" u="none" strike="noStrike">
                          <a:solidFill>
                            <a:srgbClr val="000000"/>
                          </a:solidFill>
                          <a:effectLst/>
                          <a:latin typeface="PT Sans"/>
                        </a:rPr>
                        <a:t>5.1.2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br>
                        <a:rPr lang="fr-FR" sz="700" b="1" i="0" u="none" strike="noStrike">
                          <a:solidFill>
                            <a:srgbClr val="000000"/>
                          </a:solidFill>
                          <a:effectLst/>
                          <a:latin typeface="PT Sans"/>
                        </a:rPr>
                      </a:br>
                      <a:r>
                        <a:rPr lang="fr-FR" sz="700" b="1" i="0" u="none" strike="noStrike">
                          <a:solidFill>
                            <a:srgbClr val="000000"/>
                          </a:solidFill>
                          <a:effectLst/>
                          <a:latin typeface="PT Sans"/>
                        </a:rPr>
                        <a:t>Développer le réseau public départemental d’infrastructures de recharge pour les véhicules électriques</a:t>
                      </a:r>
                      <a:br>
                        <a:rPr lang="fr-FR" sz="700" b="1" i="0" u="none" strike="noStrike">
                          <a:solidFill>
                            <a:srgbClr val="000000"/>
                          </a:solidFill>
                          <a:effectLst/>
                          <a:latin typeface="PT Sans"/>
                        </a:rPr>
                      </a:br>
                      <a:endParaRPr lang="fr-FR" sz="700" b="1" i="0" u="none" strike="noStrike">
                        <a:solidFill>
                          <a:srgbClr val="000000"/>
                        </a:solidFill>
                        <a:effectLst/>
                        <a:latin typeface="PT Sans"/>
                      </a:endParaRP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128660296"/>
                  </a:ext>
                </a:extLst>
              </a:tr>
              <a:tr h="127342">
                <a:tc gridSpan="2">
                  <a:txBody>
                    <a:bodyPr/>
                    <a:lstStyle/>
                    <a:p>
                      <a:pPr algn="ctr" fontAlgn="ctr"/>
                      <a:r>
                        <a:rPr lang="fr-FR" sz="700" b="1" i="0" u="none" strike="noStrike">
                          <a:solidFill>
                            <a:srgbClr val="FFFFFF"/>
                          </a:solidFill>
                          <a:effectLst/>
                          <a:latin typeface="PT Sans"/>
                        </a:rPr>
                        <a:t>5.2 DÉVELOPPER LES MOBILITÉS ALTERNATIVES</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ctr"/>
                      <a:r>
                        <a:rPr lang="fr-FR" sz="900" b="1" i="0" u="none" strike="noStrike">
                          <a:solidFill>
                            <a:schemeClr val="tx1"/>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1481931097"/>
                  </a:ext>
                </a:extLst>
              </a:tr>
              <a:tr h="463524">
                <a:tc>
                  <a:txBody>
                    <a:bodyPr/>
                    <a:lstStyle/>
                    <a:p>
                      <a:pPr algn="l" fontAlgn="ctr"/>
                      <a:r>
                        <a:rPr lang="fr-FR" sz="700" b="1" i="0" u="none" strike="noStrike">
                          <a:solidFill>
                            <a:srgbClr val="000000"/>
                          </a:solidFill>
                          <a:effectLst/>
                          <a:latin typeface="PT Sans"/>
                        </a:rPr>
                        <a:t>5.2.1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Réaliser un Plan de Mobilité à destination des agents et des entreprises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3">
                  <a:txBody>
                    <a:bodyPr/>
                    <a:lstStyle/>
                    <a:p>
                      <a:pPr algn="ctr" fontAlgn="ctr"/>
                      <a:r>
                        <a:rPr lang="fr-FR" sz="900" b="0" i="0" u="none" strike="noStrike" dirty="0">
                          <a:solidFill>
                            <a:srgbClr val="000000"/>
                          </a:solidFill>
                          <a:effectLst/>
                          <a:latin typeface="Calibri" panose="020F0502020204030204" pitchFamily="34" charset="0"/>
                        </a:rPr>
                        <a:t>Eau : Si le projet prévoit la construction de nouveaux réseaux imperméabilisés, il entraînera une augmentation du risque de ruissellement et de pollution de la ressource.</a:t>
                      </a:r>
                      <a:br>
                        <a:rPr lang="fr-FR" sz="900" b="0" i="0" u="none" strike="noStrike" dirty="0">
                          <a:solidFill>
                            <a:srgbClr val="000000"/>
                          </a:solidFill>
                          <a:effectLst/>
                          <a:latin typeface="Calibri" panose="020F0502020204030204" pitchFamily="34" charset="0"/>
                        </a:rPr>
                      </a:br>
                      <a:br>
                        <a:rPr lang="fr-FR" sz="900" b="0" i="0" u="none" strike="noStrike" dirty="0">
                          <a:solidFill>
                            <a:srgbClr val="000000"/>
                          </a:solidFill>
                          <a:effectLst/>
                          <a:latin typeface="Calibri" panose="020F0502020204030204" pitchFamily="34" charset="0"/>
                        </a:rPr>
                      </a:br>
                      <a:r>
                        <a:rPr lang="fr-FR" sz="900" b="0" i="0" u="none" strike="noStrike" dirty="0">
                          <a:solidFill>
                            <a:srgbClr val="000000"/>
                          </a:solidFill>
                          <a:effectLst/>
                          <a:latin typeface="Calibri" panose="020F0502020204030204" pitchFamily="34" charset="0"/>
                        </a:rPr>
                        <a:t>Toutefois, l'ambition du PCAET est de réduire les déplacements, il conduira donc à la réduction du rejet d'hydrocarbures dans les milieux récepteurs et ainsi à une réduction de la pollution de la ressource en eau.</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ctr" fontAlgn="ctr"/>
                      <a:r>
                        <a:rPr lang="fr-FR" sz="900" b="0" i="0" u="none" strike="noStrike" dirty="0">
                          <a:solidFill>
                            <a:schemeClr val="tx1"/>
                          </a:solidFill>
                          <a:effectLst/>
                          <a:latin typeface="Calibri" panose="020F0502020204030204" pitchFamily="34" charset="0"/>
                        </a:rPr>
                        <a:t>Eau : Il s'agit avant tout de privilégier des matériaux perméables ou des systèmes d'infiltration naturelle des eaux dans les sols au niveau des nouveaux espaces de stationnement envisagés.</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290768589"/>
                  </a:ext>
                </a:extLst>
              </a:tr>
              <a:tr h="443149">
                <a:tc>
                  <a:txBody>
                    <a:bodyPr/>
                    <a:lstStyle/>
                    <a:p>
                      <a:pPr algn="l" fontAlgn="ctr"/>
                      <a:r>
                        <a:rPr lang="fr-FR" sz="700" b="1" i="0" u="none" strike="noStrike">
                          <a:solidFill>
                            <a:srgbClr val="000000"/>
                          </a:solidFill>
                          <a:effectLst/>
                          <a:latin typeface="PT Sans"/>
                        </a:rPr>
                        <a:t>5.2.2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Promouvoir et diversifier les solutions de mobilité alternatives à la voiture individuelle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96694893"/>
                  </a:ext>
                </a:extLst>
              </a:tr>
              <a:tr h="305620">
                <a:tc>
                  <a:txBody>
                    <a:bodyPr/>
                    <a:lstStyle/>
                    <a:p>
                      <a:pPr algn="l" fontAlgn="ctr"/>
                      <a:r>
                        <a:rPr lang="fr-FR" sz="700" b="1" i="0" u="none" strike="noStrike">
                          <a:solidFill>
                            <a:srgbClr val="000000"/>
                          </a:solidFill>
                          <a:effectLst/>
                          <a:latin typeface="PT Sans"/>
                        </a:rPr>
                        <a:t>5.2.3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Améliorer l'offre de mobilité active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01924297"/>
                  </a:ext>
                </a:extLst>
              </a:tr>
              <a:tr h="127342">
                <a:tc gridSpan="2">
                  <a:txBody>
                    <a:bodyPr/>
                    <a:lstStyle/>
                    <a:p>
                      <a:pPr algn="ctr" fontAlgn="ctr"/>
                      <a:r>
                        <a:rPr lang="fr-FR" sz="700" b="1" i="0" u="none" strike="noStrike">
                          <a:solidFill>
                            <a:srgbClr val="FFFFFF"/>
                          </a:solidFill>
                          <a:effectLst/>
                          <a:latin typeface="PT Sans"/>
                        </a:rPr>
                        <a:t>5.3 FAVORISER LA PROXIMITE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3313358359"/>
                  </a:ext>
                </a:extLst>
              </a:tr>
              <a:tr h="541202">
                <a:tc>
                  <a:txBody>
                    <a:bodyPr/>
                    <a:lstStyle/>
                    <a:p>
                      <a:pPr algn="l" fontAlgn="ctr"/>
                      <a:r>
                        <a:rPr lang="fr-FR" sz="700" b="1" i="0" u="none" strike="noStrike">
                          <a:solidFill>
                            <a:srgbClr val="000000"/>
                          </a:solidFill>
                          <a:effectLst/>
                          <a:latin typeface="PT Sans"/>
                        </a:rPr>
                        <a:t>5.3.1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dirty="0">
                          <a:solidFill>
                            <a:srgbClr val="000000"/>
                          </a:solidFill>
                          <a:effectLst/>
                          <a:latin typeface="PT Sans"/>
                        </a:rPr>
                        <a:t>Démultiplier sur </a:t>
                      </a:r>
                      <a:r>
                        <a:rPr lang="fr-FR" sz="700" b="1" i="0" u="none" strike="noStrike" dirty="0" err="1">
                          <a:solidFill>
                            <a:srgbClr val="000000"/>
                          </a:solidFill>
                          <a:effectLst/>
                          <a:latin typeface="PT Sans"/>
                        </a:rPr>
                        <a:t>lles</a:t>
                      </a:r>
                      <a:r>
                        <a:rPr lang="fr-FR" sz="700" b="1" i="0" u="none" strike="noStrike" dirty="0">
                          <a:solidFill>
                            <a:srgbClr val="000000"/>
                          </a:solidFill>
                          <a:effectLst/>
                          <a:latin typeface="PT Sans"/>
                        </a:rPr>
                        <a:t> services de proximité sur le territoire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gridSpan="2">
                  <a:txBody>
                    <a:bodyPr/>
                    <a:lstStyle/>
                    <a:p>
                      <a:pPr algn="ctr" fontAlgn="ctr"/>
                      <a:r>
                        <a:rPr lang="fr-FR" sz="900" b="0" i="0" u="none" strike="noStrike" dirty="0">
                          <a:solidFill>
                            <a:srgbClr val="000000"/>
                          </a:solidFill>
                          <a:effectLst/>
                          <a:latin typeface="Calibri "/>
                        </a:rPr>
                        <a:t>Globalement ces actions sont positives car elles permettent une diffusion des informations et une sensibilisation aux mobilités alternative à la voiture individuelle, très utilisée dans l'Allier. Les nombres de trajet en voiture sera diminué.</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hMerge="1">
                  <a:txBody>
                    <a:bodyPr/>
                    <a:lstStyle/>
                    <a:p>
                      <a:endParaRPr lang="fr-FR"/>
                    </a:p>
                  </a:txBody>
                  <a:tcPr>
                    <a:lnL w="12700" cmpd="sng">
                      <a:noFill/>
                      <a:prstDash val="solid"/>
                    </a:lnL>
                    <a:lnT w="1270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1363061131"/>
                  </a:ext>
                </a:extLst>
              </a:tr>
            </a:tbl>
          </a:graphicData>
        </a:graphic>
      </p:graphicFrame>
    </p:spTree>
    <p:extLst>
      <p:ext uri="{BB962C8B-B14F-4D97-AF65-F5344CB8AC3E}">
        <p14:creationId xmlns:p14="http://schemas.microsoft.com/office/powerpoint/2010/main" val="19096865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197</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Gestion des ressources</a:t>
            </a:r>
          </a:p>
        </p:txBody>
      </p:sp>
      <p:graphicFrame>
        <p:nvGraphicFramePr>
          <p:cNvPr id="7" name="Tableau 6">
            <a:extLst>
              <a:ext uri="{FF2B5EF4-FFF2-40B4-BE49-F238E27FC236}">
                <a16:creationId xmlns:a16="http://schemas.microsoft.com/office/drawing/2014/main" id="{5768F1E9-E08A-421C-9AF8-CE47705FBF01}"/>
              </a:ext>
            </a:extLst>
          </p:cNvPr>
          <p:cNvGraphicFramePr>
            <a:graphicFrameLocks noGrp="1"/>
          </p:cNvGraphicFramePr>
          <p:nvPr>
            <p:extLst>
              <p:ext uri="{D42A27DB-BD31-4B8C-83A1-F6EECF244321}">
                <p14:modId xmlns:p14="http://schemas.microsoft.com/office/powerpoint/2010/main" val="314041707"/>
              </p:ext>
            </p:extLst>
          </p:nvPr>
        </p:nvGraphicFramePr>
        <p:xfrm>
          <a:off x="628650" y="1683627"/>
          <a:ext cx="7886699" cy="4408214"/>
        </p:xfrm>
        <a:graphic>
          <a:graphicData uri="http://schemas.openxmlformats.org/drawingml/2006/table">
            <a:tbl>
              <a:tblPr/>
              <a:tblGrid>
                <a:gridCol w="568793">
                  <a:extLst>
                    <a:ext uri="{9D8B030D-6E8A-4147-A177-3AD203B41FA5}">
                      <a16:colId xmlns:a16="http://schemas.microsoft.com/office/drawing/2014/main" val="827350177"/>
                    </a:ext>
                  </a:extLst>
                </a:gridCol>
                <a:gridCol w="3150439">
                  <a:extLst>
                    <a:ext uri="{9D8B030D-6E8A-4147-A177-3AD203B41FA5}">
                      <a16:colId xmlns:a16="http://schemas.microsoft.com/office/drawing/2014/main" val="2666010520"/>
                    </a:ext>
                  </a:extLst>
                </a:gridCol>
                <a:gridCol w="2452598">
                  <a:extLst>
                    <a:ext uri="{9D8B030D-6E8A-4147-A177-3AD203B41FA5}">
                      <a16:colId xmlns:a16="http://schemas.microsoft.com/office/drawing/2014/main" val="1548622360"/>
                    </a:ext>
                  </a:extLst>
                </a:gridCol>
                <a:gridCol w="1714869">
                  <a:extLst>
                    <a:ext uri="{9D8B030D-6E8A-4147-A177-3AD203B41FA5}">
                      <a16:colId xmlns:a16="http://schemas.microsoft.com/office/drawing/2014/main" val="1804673043"/>
                    </a:ext>
                  </a:extLst>
                </a:gridCol>
              </a:tblGrid>
              <a:tr h="305620">
                <a:tc gridSpan="2">
                  <a:txBody>
                    <a:bodyPr/>
                    <a:lstStyle/>
                    <a:p>
                      <a:pPr algn="ctr" fontAlgn="ctr"/>
                      <a:r>
                        <a:rPr lang="fr-FR" sz="800" b="1" i="0" u="none" strike="noStrike" dirty="0">
                          <a:solidFill>
                            <a:srgbClr val="FFFFFF"/>
                          </a:solidFill>
                          <a:effectLst/>
                          <a:latin typeface="PT Sans"/>
                        </a:rPr>
                        <a:t>6. UN TERRITOIRE TOURNÉ VERS L'ÉCONOMIE LOCALE ET CIRCULAIRE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endParaRPr lang="fr-FR"/>
                    </a:p>
                  </a:txBody>
                  <a:tcPr/>
                </a:tc>
                <a:tc>
                  <a:txBody>
                    <a:bodyPr/>
                    <a:lstStyle/>
                    <a:p>
                      <a:pPr algn="l" fontAlgn="ctr"/>
                      <a:r>
                        <a:rPr lang="fr-FR" sz="7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a:txBody>
                    <a:bodyPr/>
                    <a:lstStyle/>
                    <a:p>
                      <a:pPr algn="l" fontAlgn="ctr"/>
                      <a:r>
                        <a:rPr lang="fr-FR" sz="700" b="1" i="0" u="none" strike="noStrike">
                          <a:solidFill>
                            <a:srgbClr val="FFFFFF"/>
                          </a:solidFill>
                          <a:effectLst/>
                          <a:latin typeface="PT Sans"/>
                        </a:rPr>
                        <a:t> </a:t>
                      </a:r>
                    </a:p>
                  </a:txBody>
                  <a:tcPr marL="5094" marR="5094" marT="5094"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extLst>
                  <a:ext uri="{0D108BD9-81ED-4DB2-BD59-A6C34878D82A}">
                    <a16:rowId xmlns:a16="http://schemas.microsoft.com/office/drawing/2014/main" val="2814696313"/>
                  </a:ext>
                </a:extLst>
              </a:tr>
              <a:tr h="188466">
                <a:tc gridSpan="2">
                  <a:txBody>
                    <a:bodyPr/>
                    <a:lstStyle/>
                    <a:p>
                      <a:pPr algn="ctr" fontAlgn="ctr"/>
                      <a:r>
                        <a:rPr lang="fr-FR" sz="700" b="1" i="0" u="none" strike="noStrike" dirty="0">
                          <a:solidFill>
                            <a:srgbClr val="FFFFFF"/>
                          </a:solidFill>
                          <a:effectLst/>
                          <a:latin typeface="PT Sans"/>
                        </a:rPr>
                        <a:t>6.1 DÉVELOPPER LES CIRCUITS DE PROXIMITÉ ET AMÉLIORER LA CONSOMMATION</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Impacts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ctr" fontAlgn="ctr"/>
                      <a:r>
                        <a:rPr lang="fr-FR" sz="800" b="1" i="0" u="none" strike="noStrike" dirty="0">
                          <a:solidFill>
                            <a:srgbClr val="FFFFFF"/>
                          </a:solidFill>
                          <a:effectLst/>
                          <a:latin typeface="PT Sans"/>
                        </a:rPr>
                        <a:t>Mesures</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728055147"/>
                  </a:ext>
                </a:extLst>
              </a:tr>
              <a:tr h="127342">
                <a:tc>
                  <a:txBody>
                    <a:bodyPr/>
                    <a:lstStyle/>
                    <a:p>
                      <a:pPr algn="l" fontAlgn="ctr"/>
                      <a:r>
                        <a:rPr lang="fr-FR" sz="700" b="1" i="0" u="none" strike="noStrike" dirty="0">
                          <a:solidFill>
                            <a:srgbClr val="000000"/>
                          </a:solidFill>
                          <a:effectLst/>
                          <a:latin typeface="PT Sans"/>
                        </a:rPr>
                        <a:t>6.1.1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a:solidFill>
                            <a:srgbClr val="000000"/>
                          </a:solidFill>
                          <a:effectLst/>
                          <a:latin typeface="PT Sans"/>
                        </a:rPr>
                        <a:t>Étudier la faisabilité de réaliser un Projet Alimentaire Territorial (PAT)</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800" b="0" i="0" u="none" strike="noStrike">
                          <a:solidFill>
                            <a:srgbClr val="000000"/>
                          </a:solidFill>
                          <a:effectLst/>
                          <a:latin typeface="Calibri" panose="020F0502020204030204" pitchFamily="34" charset="0"/>
                        </a:rPr>
                        <a:t>//</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4">
                  <a:txBody>
                    <a:bodyPr/>
                    <a:lstStyle/>
                    <a:p>
                      <a:pPr algn="ctr" fontAlgn="ctr"/>
                      <a:r>
                        <a:rPr lang="fr-FR" sz="800" b="0" i="0" u="none" strike="noStrike">
                          <a:solidFill>
                            <a:srgbClr val="000000"/>
                          </a:solidFill>
                          <a:effectLst/>
                          <a:latin typeface="Calibri" panose="020F0502020204030204" pitchFamily="34" charset="0"/>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283365594"/>
                  </a:ext>
                </a:extLst>
              </a:tr>
              <a:tr h="241949">
                <a:tc>
                  <a:txBody>
                    <a:bodyPr/>
                    <a:lstStyle/>
                    <a:p>
                      <a:pPr algn="l" fontAlgn="ctr"/>
                      <a:r>
                        <a:rPr lang="fr-FR" sz="700" b="1" i="0" u="none" strike="noStrike">
                          <a:solidFill>
                            <a:srgbClr val="000000"/>
                          </a:solidFill>
                          <a:effectLst/>
                          <a:latin typeface="PT Sans"/>
                        </a:rPr>
                        <a:t>6.1.2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Mettre en relation les producteurs et les consommateurs locaux</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98952748"/>
                  </a:ext>
                </a:extLst>
              </a:tr>
              <a:tr h="203747">
                <a:tc>
                  <a:txBody>
                    <a:bodyPr/>
                    <a:lstStyle/>
                    <a:p>
                      <a:pPr algn="l" fontAlgn="ctr"/>
                      <a:r>
                        <a:rPr lang="fr-FR" sz="700" b="1" i="0" u="none" strike="noStrike">
                          <a:solidFill>
                            <a:srgbClr val="000000"/>
                          </a:solidFill>
                          <a:effectLst/>
                          <a:latin typeface="PT Sans"/>
                        </a:rPr>
                        <a:t>6.1.3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Optimisation de la logistique en circuit alimentaire de proximité</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31477200"/>
                  </a:ext>
                </a:extLst>
              </a:tr>
              <a:tr h="122248">
                <a:tc>
                  <a:txBody>
                    <a:bodyPr/>
                    <a:lstStyle/>
                    <a:p>
                      <a:pPr algn="l" fontAlgn="ctr"/>
                      <a:r>
                        <a:rPr lang="fr-FR" sz="700" b="1" i="0" u="none" strike="noStrike">
                          <a:solidFill>
                            <a:srgbClr val="000000"/>
                          </a:solidFill>
                          <a:effectLst/>
                          <a:latin typeface="PT Sans"/>
                        </a:rPr>
                        <a:t>6.1.4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Sensibilisation de la population à l'amélioration de sa consommation alimentaire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53691339"/>
                  </a:ext>
                </a:extLst>
              </a:tr>
              <a:tr h="127342">
                <a:tc gridSpan="2">
                  <a:txBody>
                    <a:bodyPr/>
                    <a:lstStyle/>
                    <a:p>
                      <a:pPr algn="ctr" fontAlgn="ctr"/>
                      <a:r>
                        <a:rPr lang="fr-FR" sz="700" b="1" i="0" u="none" strike="noStrike" dirty="0">
                          <a:solidFill>
                            <a:srgbClr val="FFFFFF"/>
                          </a:solidFill>
                          <a:effectLst/>
                          <a:latin typeface="PT Sans"/>
                        </a:rPr>
                        <a:t>6.2 MENER UNE VRAIE POLITIQUE D'ÉCONOMIE CIRCULAIRE À L'ÉCHELLE DU TERRITOIRE</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a:noFill/>
                    </a:lnB>
                    <a:solidFill>
                      <a:srgbClr val="D6A300"/>
                    </a:solidFill>
                  </a:tcPr>
                </a:tc>
                <a:extLst>
                  <a:ext uri="{0D108BD9-81ED-4DB2-BD59-A6C34878D82A}">
                    <a16:rowId xmlns:a16="http://schemas.microsoft.com/office/drawing/2014/main" val="3736049403"/>
                  </a:ext>
                </a:extLst>
              </a:tr>
              <a:tr h="305620">
                <a:tc>
                  <a:txBody>
                    <a:bodyPr/>
                    <a:lstStyle/>
                    <a:p>
                      <a:pPr algn="l" fontAlgn="ctr"/>
                      <a:r>
                        <a:rPr lang="fr-FR" sz="700" b="1" i="0" u="none" strike="noStrike">
                          <a:solidFill>
                            <a:srgbClr val="000000"/>
                          </a:solidFill>
                          <a:effectLst/>
                          <a:latin typeface="PT Sans"/>
                        </a:rPr>
                        <a:t>6.2.1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S'engager dans une démarche en cohérence avec le référentiel Economie Circulaire déployé par l'ADEME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2">
                  <a:txBody>
                    <a:bodyPr/>
                    <a:lstStyle/>
                    <a:p>
                      <a:pPr algn="ctr" fontAlgn="ctr"/>
                      <a:r>
                        <a:rPr lang="fr-FR" sz="900" b="0" i="0" u="none" strike="noStrike">
                          <a:solidFill>
                            <a:srgbClr val="000000"/>
                          </a:solidFill>
                          <a:effectLst/>
                          <a:latin typeface="Calibri" panose="020F0502020204030204" pitchFamily="34" charset="0"/>
                        </a:rPr>
                        <a:t>Ces actions permettrons une diminution de la production des déchets ainsi qu'une meilleure valorisation de ceux-ci.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b"/>
                      <a:r>
                        <a:rPr lang="fr-FR" sz="900" b="0" i="0" u="none" strike="noStrike">
                          <a:solidFill>
                            <a:srgbClr val="000000"/>
                          </a:solidFill>
                          <a:effectLst/>
                          <a:latin typeface="Arial" panose="020B0604020202020204" pitchFamily="34" charset="0"/>
                        </a:rPr>
                        <a:t> </a:t>
                      </a:r>
                    </a:p>
                  </a:txBody>
                  <a:tcPr marL="5094" marR="5094" marT="5094" marB="0" anchor="b">
                    <a:lnL w="6350" cap="flat" cmpd="sng" algn="ctr">
                      <a:solidFill>
                        <a:srgbClr val="000000"/>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027435445"/>
                  </a:ext>
                </a:extLst>
              </a:tr>
              <a:tr h="361651">
                <a:tc>
                  <a:txBody>
                    <a:bodyPr/>
                    <a:lstStyle/>
                    <a:p>
                      <a:pPr algn="l" fontAlgn="ctr"/>
                      <a:r>
                        <a:rPr lang="fr-FR" sz="700" b="1" i="0" u="none" strike="noStrike">
                          <a:solidFill>
                            <a:srgbClr val="000000"/>
                          </a:solidFill>
                          <a:effectLst/>
                          <a:latin typeface="PT Sans"/>
                        </a:rPr>
                        <a:t>6.2.2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Sensibiliser les citoyens autour de l'économie circulaire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02801458"/>
                  </a:ext>
                </a:extLst>
              </a:tr>
              <a:tr h="188466">
                <a:tc gridSpan="2">
                  <a:txBody>
                    <a:bodyPr/>
                    <a:lstStyle/>
                    <a:p>
                      <a:pPr algn="ctr" fontAlgn="ctr"/>
                      <a:r>
                        <a:rPr lang="fr-FR" sz="700" b="1" i="0" u="none" strike="noStrike" dirty="0">
                          <a:solidFill>
                            <a:srgbClr val="FFFFFF"/>
                          </a:solidFill>
                          <a:effectLst/>
                          <a:latin typeface="PT Sans"/>
                        </a:rPr>
                        <a:t>6.3 FAVORISER LES SYNERGIES INTER ENTREPRISES ET L'ÉCONOMIE CIRCULAIRE</a:t>
                      </a:r>
                    </a:p>
                  </a:txBody>
                  <a:tcPr marL="5094" marR="5094" marT="50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1548892481"/>
                  </a:ext>
                </a:extLst>
              </a:tr>
              <a:tr h="776785">
                <a:tc>
                  <a:txBody>
                    <a:bodyPr/>
                    <a:lstStyle/>
                    <a:p>
                      <a:pPr algn="l" fontAlgn="ctr"/>
                      <a:r>
                        <a:rPr lang="fr-FR" sz="700" b="1" i="0" u="none" strike="noStrike">
                          <a:solidFill>
                            <a:srgbClr val="000000"/>
                          </a:solidFill>
                          <a:effectLst/>
                          <a:latin typeface="PT Sans"/>
                        </a:rPr>
                        <a:t>6.3.1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err="1">
                          <a:solidFill>
                            <a:srgbClr val="000000"/>
                          </a:solidFill>
                          <a:effectLst/>
                          <a:latin typeface="PT Sans"/>
                        </a:rPr>
                        <a:t>Réflechir</a:t>
                      </a:r>
                      <a:r>
                        <a:rPr lang="fr-FR" sz="700" b="1" i="0" u="none" strike="noStrike" dirty="0">
                          <a:solidFill>
                            <a:srgbClr val="000000"/>
                          </a:solidFill>
                          <a:effectLst/>
                          <a:latin typeface="PT Sans"/>
                        </a:rPr>
                        <a:t> à animer une démarche d'écologie industrielle territoriale</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ctr" fontAlgn="ctr"/>
                      <a:r>
                        <a:rPr lang="fr-FR" sz="900" b="0" i="0" u="none" strike="noStrike" dirty="0">
                          <a:solidFill>
                            <a:srgbClr val="000000"/>
                          </a:solidFill>
                          <a:effectLst/>
                          <a:latin typeface="Calibri" panose="020F0502020204030204" pitchFamily="34" charset="0"/>
                        </a:rPr>
                        <a:t>La valorisation de synergies permet de tendre vers une économie circulaire en lieu et place d’une économie linéaire (produire consommer jeter). La valorisation des ressources et des déchets tend à diminuer les émissions de gaz à effet de serre (baisse de la consommation et des traitements de déchets)</a:t>
                      </a:r>
                    </a:p>
                  </a:txBody>
                  <a:tcPr marL="5094" marR="5094" marT="50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a:txBody>
                    <a:bodyPr/>
                    <a:lstStyle/>
                    <a:p>
                      <a:pPr algn="ctr" fontAlgn="ctr"/>
                      <a:r>
                        <a:rPr lang="fr-FR" sz="900" b="0" i="0" u="none" strike="noStrike">
                          <a:solidFill>
                            <a:srgbClr val="000000"/>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197507655"/>
                  </a:ext>
                </a:extLst>
              </a:tr>
              <a:tr h="188466">
                <a:tc gridSpan="2">
                  <a:txBody>
                    <a:bodyPr/>
                    <a:lstStyle/>
                    <a:p>
                      <a:pPr algn="ctr" fontAlgn="ctr"/>
                      <a:r>
                        <a:rPr lang="fr-FR" sz="700" b="1" i="0" u="none" strike="noStrike" dirty="0">
                          <a:solidFill>
                            <a:srgbClr val="FFFFFF"/>
                          </a:solidFill>
                          <a:effectLst/>
                          <a:latin typeface="PT Sans"/>
                        </a:rPr>
                        <a:t>6.4 LIMITER LA PRODUCTION DE DECHETS</a:t>
                      </a:r>
                    </a:p>
                  </a:txBody>
                  <a:tcPr marL="5094" marR="5094" marT="50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800" b="1" i="0" u="none" strike="noStrike">
                          <a:solidFill>
                            <a:srgbClr val="FFFFFF"/>
                          </a:solidFill>
                          <a:effectLst/>
                          <a:latin typeface="PT Sans"/>
                        </a:rPr>
                        <a:t> </a:t>
                      </a:r>
                    </a:p>
                  </a:txBody>
                  <a:tcPr marL="5094" marR="5094" marT="50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554249128"/>
                  </a:ext>
                </a:extLst>
              </a:tr>
              <a:tr h="239403">
                <a:tc>
                  <a:txBody>
                    <a:bodyPr/>
                    <a:lstStyle/>
                    <a:p>
                      <a:pPr algn="l" fontAlgn="ctr"/>
                      <a:r>
                        <a:rPr lang="fr-FR" sz="700" b="1" i="0" u="none" strike="noStrike">
                          <a:solidFill>
                            <a:srgbClr val="000000"/>
                          </a:solidFill>
                          <a:effectLst/>
                          <a:latin typeface="PT Sans"/>
                        </a:rPr>
                        <a:t>6.4.1</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Réduction du gaspillage alimentaire dans les collèges publics de l’Allier</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900" b="0" i="0" u="none" strike="noStrike">
                          <a:solidFill>
                            <a:srgbClr val="000000"/>
                          </a:solidFill>
                          <a:effectLst/>
                          <a:latin typeface="Calibri" panose="020F0502020204030204" pitchFamily="34" charset="0"/>
                        </a:rPr>
                        <a:t>Ces actions permettrons une diminution de la production des déchets ainsi qu'une meilleure valorisation de ceux-ci.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900" b="0" i="0" u="none" strike="noStrike" dirty="0">
                          <a:solidFill>
                            <a:srgbClr val="000000"/>
                          </a:solidFill>
                          <a:effectLst/>
                          <a:latin typeface="PT Sans"/>
                        </a:rPr>
                        <a:t> </a:t>
                      </a:r>
                    </a:p>
                  </a:txBody>
                  <a:tcPr marL="5094" marR="5094" marT="50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012664"/>
                  </a:ext>
                </a:extLst>
              </a:tr>
              <a:tr h="208840">
                <a:tc>
                  <a:txBody>
                    <a:bodyPr/>
                    <a:lstStyle/>
                    <a:p>
                      <a:pPr algn="l" fontAlgn="ctr"/>
                      <a:r>
                        <a:rPr lang="fr-FR" sz="700" b="1" i="0" u="none" strike="noStrike">
                          <a:solidFill>
                            <a:srgbClr val="000000"/>
                          </a:solidFill>
                          <a:effectLst/>
                          <a:latin typeface="PT Sans"/>
                        </a:rPr>
                        <a:t>6.4.2</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Continuer la mise en place d'actions de sensibilisation et d’accompagnement sur la prévention et la réduction des déchets </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17094555"/>
                  </a:ext>
                </a:extLst>
              </a:tr>
              <a:tr h="208840">
                <a:tc>
                  <a:txBody>
                    <a:bodyPr/>
                    <a:lstStyle/>
                    <a:p>
                      <a:pPr algn="l" fontAlgn="ctr"/>
                      <a:r>
                        <a:rPr lang="fr-FR" sz="700" b="1" i="0" u="none" strike="noStrike">
                          <a:solidFill>
                            <a:srgbClr val="000000"/>
                          </a:solidFill>
                          <a:effectLst/>
                          <a:latin typeface="PT Sans"/>
                        </a:rPr>
                        <a:t>6.4.3</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Accompagner le territoire dans la réduction de ses déchets et tendre vers une consommation plus raisonnée</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43651075"/>
                  </a:ext>
                </a:extLst>
              </a:tr>
              <a:tr h="208840">
                <a:tc>
                  <a:txBody>
                    <a:bodyPr/>
                    <a:lstStyle/>
                    <a:p>
                      <a:pPr algn="l" fontAlgn="ctr"/>
                      <a:r>
                        <a:rPr lang="fr-FR" sz="700" b="1" i="0" u="none" strike="noStrike">
                          <a:solidFill>
                            <a:srgbClr val="000000"/>
                          </a:solidFill>
                          <a:effectLst/>
                          <a:latin typeface="PT Sans"/>
                        </a:rPr>
                        <a:t>6.4.4</a:t>
                      </a:r>
                    </a:p>
                  </a:txBody>
                  <a:tcPr marL="5094" marR="5094" marT="50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700" b="1" i="0" u="none" strike="noStrike" dirty="0">
                          <a:solidFill>
                            <a:srgbClr val="000000"/>
                          </a:solidFill>
                          <a:effectLst/>
                          <a:latin typeface="PT Sans"/>
                        </a:rPr>
                        <a:t>Réaliser et mettre en œuvre le Programme Local de Prévention des Déchets Ménagers et Assimilés</a:t>
                      </a:r>
                    </a:p>
                  </a:txBody>
                  <a:tcPr marL="5094" marR="5094" marT="50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75538489"/>
                  </a:ext>
                </a:extLst>
              </a:tr>
            </a:tbl>
          </a:graphicData>
        </a:graphic>
      </p:graphicFrame>
    </p:spTree>
    <p:extLst>
      <p:ext uri="{BB962C8B-B14F-4D97-AF65-F5344CB8AC3E}">
        <p14:creationId xmlns:p14="http://schemas.microsoft.com/office/powerpoint/2010/main" val="39808433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198</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10" name="Tableau 9">
            <a:extLst>
              <a:ext uri="{FF2B5EF4-FFF2-40B4-BE49-F238E27FC236}">
                <a16:creationId xmlns:a16="http://schemas.microsoft.com/office/drawing/2014/main" id="{3ADB0A25-AD9E-48B3-875C-0F3B1ED61D9B}"/>
              </a:ext>
            </a:extLst>
          </p:cNvPr>
          <p:cNvGraphicFramePr>
            <a:graphicFrameLocks noGrp="1"/>
          </p:cNvGraphicFramePr>
          <p:nvPr>
            <p:extLst>
              <p:ext uri="{D42A27DB-BD31-4B8C-83A1-F6EECF244321}">
                <p14:modId xmlns:p14="http://schemas.microsoft.com/office/powerpoint/2010/main" val="2484290277"/>
              </p:ext>
            </p:extLst>
          </p:nvPr>
        </p:nvGraphicFramePr>
        <p:xfrm>
          <a:off x="628650" y="1683627"/>
          <a:ext cx="7886700" cy="4026779"/>
        </p:xfrm>
        <a:graphic>
          <a:graphicData uri="http://schemas.openxmlformats.org/drawingml/2006/table">
            <a:tbl>
              <a:tblPr/>
              <a:tblGrid>
                <a:gridCol w="580032">
                  <a:extLst>
                    <a:ext uri="{9D8B030D-6E8A-4147-A177-3AD203B41FA5}">
                      <a16:colId xmlns:a16="http://schemas.microsoft.com/office/drawing/2014/main" val="2841615605"/>
                    </a:ext>
                  </a:extLst>
                </a:gridCol>
                <a:gridCol w="3452965">
                  <a:extLst>
                    <a:ext uri="{9D8B030D-6E8A-4147-A177-3AD203B41FA5}">
                      <a16:colId xmlns:a16="http://schemas.microsoft.com/office/drawing/2014/main" val="1148970421"/>
                    </a:ext>
                  </a:extLst>
                </a:gridCol>
                <a:gridCol w="2182865">
                  <a:extLst>
                    <a:ext uri="{9D8B030D-6E8A-4147-A177-3AD203B41FA5}">
                      <a16:colId xmlns:a16="http://schemas.microsoft.com/office/drawing/2014/main" val="1010861241"/>
                    </a:ext>
                  </a:extLst>
                </a:gridCol>
                <a:gridCol w="1670838">
                  <a:extLst>
                    <a:ext uri="{9D8B030D-6E8A-4147-A177-3AD203B41FA5}">
                      <a16:colId xmlns:a16="http://schemas.microsoft.com/office/drawing/2014/main" val="300232463"/>
                    </a:ext>
                  </a:extLst>
                </a:gridCol>
              </a:tblGrid>
              <a:tr h="129858">
                <a:tc>
                  <a:txBody>
                    <a:bodyPr/>
                    <a:lstStyle/>
                    <a:p>
                      <a:pPr algn="l" fontAlgn="ctr"/>
                      <a:r>
                        <a:rPr lang="fr-FR" sz="900" b="0" i="0" u="none" strike="noStrike">
                          <a:solidFill>
                            <a:srgbClr val="000000"/>
                          </a:solidFill>
                          <a:effectLst/>
                          <a:latin typeface="Calibri" panose="020F0502020204030204" pitchFamily="34" charset="0"/>
                        </a:rPr>
                        <a:t> </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fontAlgn="ctr"/>
                      <a:r>
                        <a:rPr lang="fr-FR" sz="900" b="0" i="0" u="none" strike="noStrike">
                          <a:solidFill>
                            <a:srgbClr val="000000"/>
                          </a:solidFill>
                          <a:effectLst/>
                          <a:latin typeface="Calibri" panose="020F0502020204030204" pitchFamily="34" charset="0"/>
                        </a:rPr>
                        <a:t> </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900" b="1" i="0" u="none" strike="noStrike">
                          <a:solidFill>
                            <a:srgbClr val="FFFFFF"/>
                          </a:solidFill>
                          <a:effectLst/>
                          <a:latin typeface="PT Sans"/>
                        </a:rPr>
                        <a:t>Incidences</a:t>
                      </a:r>
                    </a:p>
                  </a:txBody>
                  <a:tcPr marL="5194" marR="5194" marT="5194"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525252"/>
                    </a:solidFill>
                  </a:tcPr>
                </a:tc>
                <a:tc>
                  <a:txBody>
                    <a:bodyPr/>
                    <a:lstStyle/>
                    <a:p>
                      <a:pPr algn="ctr" fontAlgn="ctr"/>
                      <a:r>
                        <a:rPr lang="fr-FR" sz="900" b="1" i="0" u="none" strike="noStrike">
                          <a:solidFill>
                            <a:srgbClr val="FFFFFF"/>
                          </a:solidFill>
                          <a:effectLst/>
                          <a:latin typeface="PT Sans"/>
                        </a:rPr>
                        <a:t>Mesures</a:t>
                      </a:r>
                    </a:p>
                  </a:txBody>
                  <a:tcPr marL="5194" marR="5194" marT="5194" marB="0" anchor="ctr">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extLst>
                  <a:ext uri="{0D108BD9-81ED-4DB2-BD59-A6C34878D82A}">
                    <a16:rowId xmlns:a16="http://schemas.microsoft.com/office/drawing/2014/main" val="558344910"/>
                  </a:ext>
                </a:extLst>
              </a:tr>
              <a:tr h="124664">
                <a:tc gridSpan="2">
                  <a:txBody>
                    <a:bodyPr/>
                    <a:lstStyle/>
                    <a:p>
                      <a:pPr algn="ctr" fontAlgn="ctr"/>
                      <a:r>
                        <a:rPr lang="fr-FR" sz="900" b="1" i="0" u="none" strike="noStrike" dirty="0">
                          <a:solidFill>
                            <a:srgbClr val="FFFFFF"/>
                          </a:solidFill>
                          <a:effectLst/>
                          <a:latin typeface="PT Sans"/>
                        </a:rPr>
                        <a:t>AXE 1. UNE COLLECTIVITÉ EXEMPLAIRE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tc gridSpan="2">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extLst>
                  <a:ext uri="{0D108BD9-81ED-4DB2-BD59-A6C34878D82A}">
                    <a16:rowId xmlns:a16="http://schemas.microsoft.com/office/drawing/2014/main" val="1548784528"/>
                  </a:ext>
                </a:extLst>
              </a:tr>
              <a:tr h="129858">
                <a:tc gridSpan="2">
                  <a:txBody>
                    <a:bodyPr/>
                    <a:lstStyle/>
                    <a:p>
                      <a:pPr algn="ctr" fontAlgn="ctr"/>
                      <a:r>
                        <a:rPr lang="fr-FR" sz="800" b="1" i="0" u="none" strike="noStrike">
                          <a:solidFill>
                            <a:srgbClr val="FFFFFF"/>
                          </a:solidFill>
                          <a:effectLst/>
                          <a:latin typeface="PT Sans"/>
                        </a:rPr>
                        <a:t>1.1 PILOTER ET SUIVRE LE PCAET</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ctr"/>
                      <a:r>
                        <a:rPr lang="fr-FR" sz="800" b="1" i="0" u="none" strike="noStrike">
                          <a:solidFill>
                            <a:srgbClr val="FFFFFF"/>
                          </a:solidFill>
                          <a:effectLst/>
                          <a:latin typeface="PT Sans"/>
                        </a:rPr>
                        <a:t> </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653418126"/>
                  </a:ext>
                </a:extLst>
              </a:tr>
              <a:tr h="129858">
                <a:tc>
                  <a:txBody>
                    <a:bodyPr/>
                    <a:lstStyle/>
                    <a:p>
                      <a:pPr algn="l" fontAlgn="ctr"/>
                      <a:r>
                        <a:rPr lang="fr-FR" sz="800" b="1" i="0" u="none" strike="noStrike">
                          <a:solidFill>
                            <a:srgbClr val="000000"/>
                          </a:solidFill>
                          <a:effectLst/>
                          <a:latin typeface="PT Sans"/>
                        </a:rPr>
                        <a:t>1.1.1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Piloter et suivre le PCAET</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rowSpan="17">
                  <a:txBody>
                    <a:bodyPr/>
                    <a:lstStyle/>
                    <a:p>
                      <a:pPr algn="ctr" fontAlgn="ctr"/>
                      <a:r>
                        <a:rPr lang="fr-FR" sz="900" b="1" i="0" u="none" strike="noStrike">
                          <a:solidFill>
                            <a:srgbClr val="000000"/>
                          </a:solidFill>
                          <a:effectLst/>
                          <a:latin typeface="Calibri" panose="020F0502020204030204" pitchFamily="34" charset="0"/>
                        </a:rPr>
                        <a:t>Les choix en matière d'aménagement peuvent avoir des impacts importants en matière de consommations énergétiques, d’émissions de gaz à effets de serre et d'adaptation au changement climatique</a:t>
                      </a:r>
                      <a:r>
                        <a:rPr lang="fr-FR" sz="900" b="0" i="0" u="none" strike="noStrike">
                          <a:solidFill>
                            <a:srgbClr val="000000"/>
                          </a:solidFill>
                          <a:effectLst/>
                          <a:latin typeface="Calibri" panose="020F0502020204030204" pitchFamily="34" charset="0"/>
                        </a:rPr>
                        <a:t>.                                     Les différentes actions envisagées dans la thématique sont toutes positives et concentrent essentiellement des actions de suivi et de diffusion des mesures et de sensibilisation envers les élus, professionnels et les particuliers du territoire. La création et l’élaboration de divers contrats et opérations en faveur de la réduction des consommations d'énergie et de la baisse des mobilités (TEPOS, Cit'energie) iront en faveur de la transition énergétique et climatique et  vont contribuer à préserver une bonne qualité de l’air en réduisant les émissions de GES.En favorisant les changements de comportements, l'exemplarité des services publics aura un impact positif. L'action "sensibiliser au enjeux de la qualité de l'air (ambiant et intérieur", permettra une amélioration de la santé des habitants, grâce a un air intérieur plus sain.</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800" b="0" i="0" u="none" strike="noStrike" dirty="0">
                          <a:solidFill>
                            <a:srgbClr val="000000"/>
                          </a:solidFill>
                          <a:effectLst/>
                          <a:latin typeface="Calibri" panose="020F0502020204030204" pitchFamily="34" charset="0"/>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6064876"/>
                  </a:ext>
                </a:extLst>
              </a:tr>
              <a:tr h="129858">
                <a:tc>
                  <a:txBody>
                    <a:bodyPr/>
                    <a:lstStyle/>
                    <a:p>
                      <a:pPr algn="l" fontAlgn="ctr"/>
                      <a:r>
                        <a:rPr lang="fr-FR" sz="800" b="1" i="0" u="none" strike="noStrike">
                          <a:solidFill>
                            <a:srgbClr val="000000"/>
                          </a:solidFill>
                          <a:effectLst/>
                          <a:latin typeface="PT Sans"/>
                        </a:rPr>
                        <a:t>1.1.2</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Réfléchir à s'engager  dans une démarche cit'ergie</a:t>
                      </a:r>
                    </a:p>
                  </a:txBody>
                  <a:tcPr marL="5194" marR="5194" marT="51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588443855"/>
                  </a:ext>
                </a:extLst>
              </a:tr>
              <a:tr h="129858">
                <a:tc>
                  <a:txBody>
                    <a:bodyPr/>
                    <a:lstStyle/>
                    <a:p>
                      <a:pPr algn="l" fontAlgn="ctr"/>
                      <a:r>
                        <a:rPr lang="fr-FR" sz="800" b="1" i="0" u="none" strike="noStrike">
                          <a:solidFill>
                            <a:srgbClr val="000000"/>
                          </a:solidFill>
                          <a:effectLst/>
                          <a:latin typeface="PT Sans"/>
                        </a:rPr>
                        <a:t>1.1.3</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Réfléchir à s'engager  dans une démarche TEPOS</a:t>
                      </a:r>
                    </a:p>
                  </a:txBody>
                  <a:tcPr marL="5194" marR="5194" marT="51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19979142"/>
                  </a:ext>
                </a:extLst>
              </a:tr>
              <a:tr h="129858">
                <a:tc gridSpan="2">
                  <a:txBody>
                    <a:bodyPr/>
                    <a:lstStyle/>
                    <a:p>
                      <a:pPr algn="ctr" fontAlgn="ctr"/>
                      <a:r>
                        <a:rPr lang="fr-FR" sz="800" b="1" i="0" u="none" strike="noStrike">
                          <a:solidFill>
                            <a:srgbClr val="FFFFFF"/>
                          </a:solidFill>
                          <a:effectLst/>
                          <a:latin typeface="PT Sans"/>
                        </a:rPr>
                        <a:t>1.2 FAIRE LE LIEN ENTRE LES ENJEUX DU PCAET ET LES AUTRES ENJEUX</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646090838"/>
                  </a:ext>
                </a:extLst>
              </a:tr>
              <a:tr h="124664">
                <a:tc>
                  <a:txBody>
                    <a:bodyPr/>
                    <a:lstStyle/>
                    <a:p>
                      <a:pPr algn="l" fontAlgn="ctr"/>
                      <a:r>
                        <a:rPr lang="fr-FR" sz="800" b="1" i="0" u="none" strike="noStrike">
                          <a:solidFill>
                            <a:srgbClr val="000000"/>
                          </a:solidFill>
                          <a:effectLst/>
                          <a:latin typeface="PT Sans"/>
                        </a:rPr>
                        <a:t>1.2.1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Intégrer dans le futur PLUi des prescriptions liées aux enjeux du PCAET </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99338320"/>
                  </a:ext>
                </a:extLst>
              </a:tr>
              <a:tr h="212967">
                <a:tc>
                  <a:txBody>
                    <a:bodyPr/>
                    <a:lstStyle/>
                    <a:p>
                      <a:pPr algn="l" fontAlgn="ctr"/>
                      <a:r>
                        <a:rPr lang="fr-FR" sz="800" b="1" i="0" u="none" strike="noStrike">
                          <a:solidFill>
                            <a:srgbClr val="000000"/>
                          </a:solidFill>
                          <a:effectLst/>
                          <a:latin typeface="PT Sans"/>
                        </a:rPr>
                        <a:t>1.2.2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Accompagner à l'intégration des enjeux environnementaux et sanitaires dans les décisions, notamment via la formation des élus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13977884"/>
                  </a:ext>
                </a:extLst>
              </a:tr>
              <a:tr h="124664">
                <a:tc gridSpan="2">
                  <a:txBody>
                    <a:bodyPr/>
                    <a:lstStyle/>
                    <a:p>
                      <a:pPr algn="ctr" fontAlgn="ctr"/>
                      <a:r>
                        <a:rPr lang="fr-FR" sz="800" b="1" i="0" u="none" strike="noStrike">
                          <a:solidFill>
                            <a:srgbClr val="FFFFFF"/>
                          </a:solidFill>
                          <a:effectLst/>
                          <a:latin typeface="PT Sans"/>
                        </a:rPr>
                        <a:t>1.3 ÊTRE EXEMPLAIRE SUR SON PATRIMOINE ET SES ACTIVITÉS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61322449"/>
                  </a:ext>
                </a:extLst>
              </a:tr>
              <a:tr h="363602">
                <a:tc>
                  <a:txBody>
                    <a:bodyPr/>
                    <a:lstStyle/>
                    <a:p>
                      <a:pPr algn="l" fontAlgn="ctr"/>
                      <a:r>
                        <a:rPr lang="fr-FR" sz="800" b="1" i="0" u="none" strike="noStrike">
                          <a:solidFill>
                            <a:srgbClr val="000000"/>
                          </a:solidFill>
                          <a:effectLst/>
                          <a:latin typeface="PT Sans"/>
                        </a:rPr>
                        <a:t>1.3.1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Sensibiliser les élus et les agents à l'amélioration des pratiques </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60871653"/>
                  </a:ext>
                </a:extLst>
              </a:tr>
              <a:tr h="124664">
                <a:tc>
                  <a:txBody>
                    <a:bodyPr/>
                    <a:lstStyle/>
                    <a:p>
                      <a:pPr algn="l" fontAlgn="ctr"/>
                      <a:r>
                        <a:rPr lang="fr-FR" sz="800" b="1" i="0" u="none" strike="noStrike">
                          <a:solidFill>
                            <a:srgbClr val="000000"/>
                          </a:solidFill>
                          <a:effectLst/>
                          <a:latin typeface="PT Sans"/>
                        </a:rPr>
                        <a:t>1.3.2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Exemplarité de la collectivité dans la commande publique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7162879"/>
                  </a:ext>
                </a:extLst>
              </a:tr>
              <a:tr h="212967">
                <a:tc>
                  <a:txBody>
                    <a:bodyPr/>
                    <a:lstStyle/>
                    <a:p>
                      <a:pPr algn="l" fontAlgn="ctr"/>
                      <a:r>
                        <a:rPr lang="fr-FR" sz="800" b="1" i="0" u="none" strike="noStrike">
                          <a:solidFill>
                            <a:srgbClr val="000000"/>
                          </a:solidFill>
                          <a:effectLst/>
                          <a:latin typeface="PT Sans"/>
                        </a:rPr>
                        <a:t>1.3.3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Assurer un suivi efficace et une réduction des consommations énergétiques des bâtiments communaux et intercommunaux</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24890295"/>
                  </a:ext>
                </a:extLst>
              </a:tr>
              <a:tr h="212967">
                <a:tc>
                  <a:txBody>
                    <a:bodyPr/>
                    <a:lstStyle/>
                    <a:p>
                      <a:pPr algn="l" fontAlgn="ctr"/>
                      <a:r>
                        <a:rPr lang="fr-FR" sz="800" b="1" i="0" u="none" strike="noStrike">
                          <a:solidFill>
                            <a:srgbClr val="000000"/>
                          </a:solidFill>
                          <a:effectLst/>
                          <a:latin typeface="PT Sans"/>
                        </a:rPr>
                        <a:t>1.3.4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Inscrire un ou des bâtiments communautaires dans une démarche exemplaire, notamment sur les énergies renouvelables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17705804"/>
                  </a:ext>
                </a:extLst>
              </a:tr>
              <a:tr h="220758">
                <a:tc>
                  <a:txBody>
                    <a:bodyPr/>
                    <a:lstStyle/>
                    <a:p>
                      <a:pPr algn="l" fontAlgn="ctr"/>
                      <a:r>
                        <a:rPr lang="fr-FR" sz="800" b="1" i="0" u="none" strike="noStrike">
                          <a:solidFill>
                            <a:srgbClr val="000000"/>
                          </a:solidFill>
                          <a:effectLst/>
                          <a:latin typeface="PT Sans"/>
                        </a:rPr>
                        <a:t>1.3.5</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Déployer un Contrat d’objectif territorialisé sur la maîtrise de l’énergie et des énergies renouvelables thermiques à l’échelle du département</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138651660"/>
                  </a:ext>
                </a:extLst>
              </a:tr>
              <a:tr h="129858">
                <a:tc>
                  <a:txBody>
                    <a:bodyPr/>
                    <a:lstStyle/>
                    <a:p>
                      <a:pPr algn="l" fontAlgn="ctr"/>
                      <a:r>
                        <a:rPr lang="fr-FR" sz="800" b="1" i="0" u="none" strike="noStrike">
                          <a:solidFill>
                            <a:srgbClr val="000000"/>
                          </a:solidFill>
                          <a:effectLst/>
                          <a:latin typeface="PT Sans"/>
                        </a:rPr>
                        <a:t>1.3.6</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Valoriser les Certificats d'Économie d'Énergie lors de la réalisation de travaux sur le patrimoine bâti</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99980868"/>
                  </a:ext>
                </a:extLst>
              </a:tr>
              <a:tr h="290882">
                <a:tc>
                  <a:txBody>
                    <a:bodyPr/>
                    <a:lstStyle/>
                    <a:p>
                      <a:pPr algn="l" fontAlgn="ctr"/>
                      <a:r>
                        <a:rPr lang="fr-FR" sz="800" b="1" i="0" u="none" strike="noStrike">
                          <a:solidFill>
                            <a:srgbClr val="000000"/>
                          </a:solidFill>
                          <a:effectLst/>
                          <a:latin typeface="PT Sans"/>
                        </a:rPr>
                        <a:t>1.3.7</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a:rPr>
                        <a:t>Poursuivre le programme de remplacement de l’éclairage publique des communes et des collectivités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82701900"/>
                  </a:ext>
                </a:extLst>
              </a:tr>
              <a:tr h="129858">
                <a:tc gridSpan="2">
                  <a:txBody>
                    <a:bodyPr/>
                    <a:lstStyle/>
                    <a:p>
                      <a:pPr algn="ctr" fontAlgn="ctr"/>
                      <a:r>
                        <a:rPr lang="fr-FR" sz="800" b="1" i="0" u="none" strike="noStrike">
                          <a:solidFill>
                            <a:srgbClr val="FFFFFF"/>
                          </a:solidFill>
                          <a:effectLst/>
                          <a:latin typeface="PT Sans"/>
                        </a:rPr>
                        <a:t>1.4 IMPLIQUER LE TERRITOIRE DANS LA DEMARCHE</a:t>
                      </a:r>
                    </a:p>
                  </a:txBody>
                  <a:tcPr marL="5194" marR="5194" marT="51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22874747"/>
                  </a:ext>
                </a:extLst>
              </a:tr>
              <a:tr h="280493">
                <a:tc>
                  <a:txBody>
                    <a:bodyPr/>
                    <a:lstStyle/>
                    <a:p>
                      <a:pPr algn="l" fontAlgn="ctr"/>
                      <a:r>
                        <a:rPr lang="fr-FR" sz="900" b="1" i="0" u="none" strike="noStrike">
                          <a:solidFill>
                            <a:srgbClr val="000000"/>
                          </a:solidFill>
                          <a:effectLst/>
                          <a:latin typeface="Calibri" panose="020F0502020204030204" pitchFamily="34" charset="0"/>
                        </a:rPr>
                        <a:t>1.4.1</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900" b="1" i="0" u="none" strike="noStrike">
                          <a:solidFill>
                            <a:srgbClr val="000000"/>
                          </a:solidFill>
                          <a:effectLst/>
                          <a:latin typeface="Calibri" panose="020F0502020204030204" pitchFamily="34" charset="0"/>
                        </a:rPr>
                        <a:t>Sensibilisation des enjeux de la qualité de l’air (ambiant et intérieur) aux scolaires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9089921"/>
                  </a:ext>
                </a:extLst>
              </a:tr>
              <a:tr h="166218">
                <a:tc>
                  <a:txBody>
                    <a:bodyPr/>
                    <a:lstStyle/>
                    <a:p>
                      <a:pPr algn="l" fontAlgn="ctr"/>
                      <a:r>
                        <a:rPr lang="fr-FR" sz="900" b="1" i="0" u="none" strike="noStrike">
                          <a:solidFill>
                            <a:srgbClr val="000000"/>
                          </a:solidFill>
                          <a:effectLst/>
                          <a:latin typeface="Calibri" panose="020F0502020204030204" pitchFamily="34" charset="0"/>
                        </a:rPr>
                        <a:t>1.4.2</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900" b="1" i="0" u="none" strike="noStrike" dirty="0">
                          <a:solidFill>
                            <a:srgbClr val="000000"/>
                          </a:solidFill>
                          <a:effectLst/>
                          <a:latin typeface="Calibri" panose="020F0502020204030204" pitchFamily="34" charset="0"/>
                        </a:rPr>
                        <a:t>Proposer aux établissements scolaires des programmes de sensibilisation aux enjeux du PCAET</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17650690"/>
                  </a:ext>
                </a:extLst>
              </a:tr>
            </a:tbl>
          </a:graphicData>
        </a:graphic>
      </p:graphicFrame>
    </p:spTree>
    <p:extLst>
      <p:ext uri="{BB962C8B-B14F-4D97-AF65-F5344CB8AC3E}">
        <p14:creationId xmlns:p14="http://schemas.microsoft.com/office/powerpoint/2010/main" val="11301345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199</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6" name="Tableau 5">
            <a:extLst>
              <a:ext uri="{FF2B5EF4-FFF2-40B4-BE49-F238E27FC236}">
                <a16:creationId xmlns:a16="http://schemas.microsoft.com/office/drawing/2014/main" id="{79EE2BEF-60F3-4998-B564-1D21E53D691E}"/>
              </a:ext>
            </a:extLst>
          </p:cNvPr>
          <p:cNvGraphicFramePr>
            <a:graphicFrameLocks noGrp="1"/>
          </p:cNvGraphicFramePr>
          <p:nvPr>
            <p:extLst>
              <p:ext uri="{D42A27DB-BD31-4B8C-83A1-F6EECF244321}">
                <p14:modId xmlns:p14="http://schemas.microsoft.com/office/powerpoint/2010/main" val="168610755"/>
              </p:ext>
            </p:extLst>
          </p:nvPr>
        </p:nvGraphicFramePr>
        <p:xfrm>
          <a:off x="665521" y="2033731"/>
          <a:ext cx="7886700" cy="3956453"/>
        </p:xfrm>
        <a:graphic>
          <a:graphicData uri="http://schemas.openxmlformats.org/drawingml/2006/table">
            <a:tbl>
              <a:tblPr/>
              <a:tblGrid>
                <a:gridCol w="580032">
                  <a:extLst>
                    <a:ext uri="{9D8B030D-6E8A-4147-A177-3AD203B41FA5}">
                      <a16:colId xmlns:a16="http://schemas.microsoft.com/office/drawing/2014/main" val="3041191478"/>
                    </a:ext>
                  </a:extLst>
                </a:gridCol>
                <a:gridCol w="3246777">
                  <a:extLst>
                    <a:ext uri="{9D8B030D-6E8A-4147-A177-3AD203B41FA5}">
                      <a16:colId xmlns:a16="http://schemas.microsoft.com/office/drawing/2014/main" val="1293427730"/>
                    </a:ext>
                  </a:extLst>
                </a:gridCol>
                <a:gridCol w="2389053">
                  <a:extLst>
                    <a:ext uri="{9D8B030D-6E8A-4147-A177-3AD203B41FA5}">
                      <a16:colId xmlns:a16="http://schemas.microsoft.com/office/drawing/2014/main" val="2199492703"/>
                    </a:ext>
                  </a:extLst>
                </a:gridCol>
                <a:gridCol w="1670838">
                  <a:extLst>
                    <a:ext uri="{9D8B030D-6E8A-4147-A177-3AD203B41FA5}">
                      <a16:colId xmlns:a16="http://schemas.microsoft.com/office/drawing/2014/main" val="3671622318"/>
                    </a:ext>
                  </a:extLst>
                </a:gridCol>
              </a:tblGrid>
              <a:tr h="124664">
                <a:tc gridSpan="2">
                  <a:txBody>
                    <a:bodyPr/>
                    <a:lstStyle/>
                    <a:p>
                      <a:pPr algn="ctr" fontAlgn="ctr"/>
                      <a:r>
                        <a:rPr lang="fr-FR" sz="900" b="1" i="0" u="none" strike="noStrike">
                          <a:solidFill>
                            <a:srgbClr val="FFFFFF"/>
                          </a:solidFill>
                          <a:effectLst/>
                          <a:latin typeface="PT Sans"/>
                        </a:rPr>
                        <a:t>AXE 2. SOBRIETE ET EFFICACITE EN ÉNERGETIQUE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hMerge="1">
                  <a:txBody>
                    <a:bodyPr/>
                    <a:lstStyle/>
                    <a:p>
                      <a:endParaRPr lang="fr-FR"/>
                    </a:p>
                  </a:txBody>
                  <a:tcPr/>
                </a:tc>
                <a:tc gridSpan="2">
                  <a:txBody>
                    <a:bodyPr/>
                    <a:lstStyle/>
                    <a:p>
                      <a:pPr algn="l" fontAlgn="ctr"/>
                      <a:r>
                        <a:rPr lang="fr-FR" sz="10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hMerge="1">
                  <a:txBody>
                    <a:bodyPr/>
                    <a:lstStyle/>
                    <a:p>
                      <a:endParaRPr lang="fr-FR"/>
                    </a:p>
                  </a:txBody>
                  <a:tcPr/>
                </a:tc>
                <a:extLst>
                  <a:ext uri="{0D108BD9-81ED-4DB2-BD59-A6C34878D82A}">
                    <a16:rowId xmlns:a16="http://schemas.microsoft.com/office/drawing/2014/main" val="3251498801"/>
                  </a:ext>
                </a:extLst>
              </a:tr>
              <a:tr h="129858">
                <a:tc gridSpan="2">
                  <a:txBody>
                    <a:bodyPr/>
                    <a:lstStyle/>
                    <a:p>
                      <a:pPr algn="ctr" fontAlgn="ctr"/>
                      <a:r>
                        <a:rPr lang="fr-FR" sz="800" b="1" i="0" u="none" strike="noStrike">
                          <a:solidFill>
                            <a:srgbClr val="FFFFFF"/>
                          </a:solidFill>
                          <a:effectLst/>
                          <a:latin typeface="PT Sans"/>
                        </a:rPr>
                        <a:t>2.1 ACCOMPAGNER LES PARTICULIERS À LA MAÎTRISE DE L'ÉNERGIE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900" b="1" i="0" u="none" strike="noStrike" dirty="0">
                          <a:solidFill>
                            <a:srgbClr val="FFFFFF"/>
                          </a:solidFill>
                          <a:effectLst/>
                          <a:latin typeface="PT Sans"/>
                        </a:rPr>
                        <a:t> Impacts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900" b="1" i="0" u="none" strike="noStrike" kern="1200" dirty="0">
                          <a:solidFill>
                            <a:srgbClr val="FFFFFF"/>
                          </a:solidFill>
                          <a:effectLst/>
                          <a:latin typeface="PT Sans"/>
                          <a:ea typeface="+mn-ea"/>
                          <a:cs typeface="+mn-cs"/>
                        </a:rPr>
                        <a:t>Mesures</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2755012816"/>
                  </a:ext>
                </a:extLst>
              </a:tr>
              <a:tr h="696038">
                <a:tc>
                  <a:txBody>
                    <a:bodyPr/>
                    <a:lstStyle/>
                    <a:p>
                      <a:pPr algn="l" fontAlgn="ctr"/>
                      <a:r>
                        <a:rPr lang="fr-FR" sz="800" b="1" i="0" u="none" strike="noStrike">
                          <a:solidFill>
                            <a:srgbClr val="000000"/>
                          </a:solidFill>
                          <a:effectLst/>
                          <a:latin typeface="PT Sans"/>
                        </a:rPr>
                        <a:t>2.1.1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Étudier la faisabilité d'une politique habitat (OPAH, PLH, ...) sur le territoire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5" gridSpan="2">
                  <a:txBody>
                    <a:bodyPr/>
                    <a:lstStyle/>
                    <a:p>
                      <a:pPr algn="ctr" fontAlgn="ctr"/>
                      <a:r>
                        <a:rPr lang="fr-FR" sz="900" b="0" i="0" u="none" strike="noStrike" kern="1200" dirty="0">
                          <a:solidFill>
                            <a:srgbClr val="000000"/>
                          </a:solidFill>
                          <a:effectLst/>
                          <a:latin typeface="Calibri Light" panose="020F0302020204030204" pitchFamily="34" charset="0"/>
                          <a:ea typeface="+mn-ea"/>
                          <a:cs typeface="+mn-cs"/>
                        </a:rPr>
                        <a:t>Cette action est positive car elle permettra, en améliorant la qualité des habitations, la réduction de la consommation énergétique liée au chauffage et donc les émissions de GES. Le bien-être des habitants se verra renforcé si leur logement est plus performant en consommation d'énergie et mieux isolé. </a:t>
                      </a:r>
                    </a:p>
                  </a:txBody>
                  <a:tcPr marL="5194" marR="5194" marT="519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a:noFill/>
                    </a:lnB>
                    <a:solidFill>
                      <a:srgbClr val="92D050"/>
                    </a:solidFill>
                  </a:tcPr>
                </a:tc>
                <a:tc rowSpan="5" hMerge="1">
                  <a:txBody>
                    <a:bodyPr/>
                    <a:lstStyle/>
                    <a:p>
                      <a:endParaRPr lang="fr-FR"/>
                    </a:p>
                  </a:txBody>
                  <a:tcPr/>
                </a:tc>
                <a:extLst>
                  <a:ext uri="{0D108BD9-81ED-4DB2-BD59-A6C34878D82A}">
                    <a16:rowId xmlns:a16="http://schemas.microsoft.com/office/drawing/2014/main" val="3442769503"/>
                  </a:ext>
                </a:extLst>
              </a:tr>
              <a:tr h="410351">
                <a:tc>
                  <a:txBody>
                    <a:bodyPr/>
                    <a:lstStyle/>
                    <a:p>
                      <a:pPr algn="l" fontAlgn="ctr"/>
                      <a:r>
                        <a:rPr lang="fr-FR" sz="800" b="1" i="0" u="none" strike="noStrike">
                          <a:solidFill>
                            <a:srgbClr val="000000"/>
                          </a:solidFill>
                          <a:effectLst/>
                          <a:latin typeface="PT Sans"/>
                        </a:rPr>
                        <a:t>2.1.2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les particuliers les plus précaires à la rénovation énergétique (PIG)</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04686051"/>
                  </a:ext>
                </a:extLst>
              </a:tr>
              <a:tr h="410351">
                <a:tc>
                  <a:txBody>
                    <a:bodyPr/>
                    <a:lstStyle/>
                    <a:p>
                      <a:pPr algn="l" fontAlgn="ctr"/>
                      <a:r>
                        <a:rPr lang="fr-FR" sz="800" b="1" i="0" u="none" strike="noStrike">
                          <a:solidFill>
                            <a:srgbClr val="000000"/>
                          </a:solidFill>
                          <a:effectLst/>
                          <a:latin typeface="PT Sans"/>
                        </a:rPr>
                        <a:t>2.1.3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Développer la PTRE Rénove Conseil</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252803927"/>
                  </a:ext>
                </a:extLst>
              </a:tr>
              <a:tr h="259716">
                <a:tc>
                  <a:txBody>
                    <a:bodyPr/>
                    <a:lstStyle/>
                    <a:p>
                      <a:pPr algn="l" fontAlgn="ctr"/>
                      <a:r>
                        <a:rPr lang="fr-FR" sz="800" b="1" i="0" u="none" strike="noStrike">
                          <a:solidFill>
                            <a:srgbClr val="000000"/>
                          </a:solidFill>
                          <a:effectLst/>
                          <a:latin typeface="PT Sans"/>
                        </a:rPr>
                        <a:t>2.1.4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Créer un Service Public pour la Performance Energétique de l'Habitat (SPPEH)</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007996431"/>
                  </a:ext>
                </a:extLst>
              </a:tr>
              <a:tr h="259716">
                <a:tc>
                  <a:txBody>
                    <a:bodyPr/>
                    <a:lstStyle/>
                    <a:p>
                      <a:pPr algn="l" fontAlgn="ctr"/>
                      <a:r>
                        <a:rPr lang="fr-FR" sz="800" b="1" i="0" u="none" strike="noStrike" dirty="0">
                          <a:solidFill>
                            <a:srgbClr val="000000"/>
                          </a:solidFill>
                          <a:effectLst/>
                          <a:latin typeface="PT Sans"/>
                        </a:rPr>
                        <a:t>2.1.5</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T Sans"/>
                        </a:rPr>
                        <a:t>Rénovation énergétique des logements par les bailleurs sociaux</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gridSpan="2" vMerge="1">
                  <a:txBody>
                    <a:bodyPr/>
                    <a:lstStyle/>
                    <a:p>
                      <a:pPr algn="ctr" fontAlgn="ctr"/>
                      <a:endParaRPr lang="fr-FR" sz="900" b="0" i="0" u="none" strike="noStrike" kern="1200" dirty="0">
                        <a:solidFill>
                          <a:srgbClr val="000000"/>
                        </a:solidFill>
                        <a:effectLst/>
                        <a:latin typeface="Calibri Light" panose="020F0302020204030204" pitchFamily="34" charset="0"/>
                        <a:ea typeface="+mn-ea"/>
                        <a:cs typeface="+mn-cs"/>
                      </a:endParaRP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92D050"/>
                    </a:solidFill>
                  </a:tcPr>
                </a:tc>
                <a:tc hMerge="1" vMerge="1">
                  <a:txBody>
                    <a:bodyPr/>
                    <a:lstStyle/>
                    <a:p>
                      <a:endParaRPr lang="fr-FR"/>
                    </a:p>
                  </a:txBody>
                  <a:tcPr/>
                </a:tc>
                <a:extLst>
                  <a:ext uri="{0D108BD9-81ED-4DB2-BD59-A6C34878D82A}">
                    <a16:rowId xmlns:a16="http://schemas.microsoft.com/office/drawing/2014/main" val="3278149913"/>
                  </a:ext>
                </a:extLst>
              </a:tr>
              <a:tr h="192190">
                <a:tc gridSpan="2">
                  <a:txBody>
                    <a:bodyPr/>
                    <a:lstStyle/>
                    <a:p>
                      <a:pPr algn="ctr" fontAlgn="ctr"/>
                      <a:r>
                        <a:rPr lang="fr-FR" sz="800" b="1" i="0" u="none" strike="noStrike">
                          <a:solidFill>
                            <a:srgbClr val="FFFFFF"/>
                          </a:solidFill>
                          <a:effectLst/>
                          <a:latin typeface="PT Sans"/>
                        </a:rPr>
                        <a:t>2.2 ACCOMPAGNER LA MONTÉE EN COMPÉTENCES DES PROFESSIONNELS DU BÂTIMENT</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a:rPr>
                        <a:t> </a:t>
                      </a:r>
                    </a:p>
                  </a:txBody>
                  <a:tcPr marL="5194" marR="5194" marT="5194" marB="0" anchor="ctr">
                    <a:lnL>
                      <a:noFill/>
                    </a:lnL>
                    <a:lnR>
                      <a:noFill/>
                    </a:lnR>
                    <a:lnT>
                      <a:noFill/>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7762629"/>
                  </a:ext>
                </a:extLst>
              </a:tr>
              <a:tr h="571375">
                <a:tc>
                  <a:txBody>
                    <a:bodyPr/>
                    <a:lstStyle/>
                    <a:p>
                      <a:pPr algn="l" fontAlgn="ctr"/>
                      <a:r>
                        <a:rPr lang="fr-FR" sz="800" b="1" i="0" u="none" strike="noStrike">
                          <a:solidFill>
                            <a:srgbClr val="000000"/>
                          </a:solidFill>
                          <a:effectLst/>
                          <a:latin typeface="PT Sans"/>
                        </a:rPr>
                        <a:t>2.2.1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la formation et la montée en compétence des artisans de la filière bâtiment</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2" gridSpan="2">
                  <a:txBody>
                    <a:bodyPr/>
                    <a:lstStyle/>
                    <a:p>
                      <a:pPr algn="ctr" fontAlgn="ctr"/>
                      <a:r>
                        <a:rPr lang="fr-FR" sz="900" b="0" i="0" u="none" strike="noStrike" dirty="0">
                          <a:solidFill>
                            <a:srgbClr val="000000"/>
                          </a:solidFill>
                          <a:effectLst/>
                          <a:latin typeface="Calibri Light" panose="020F0302020204030204" pitchFamily="34" charset="0"/>
                        </a:rPr>
                        <a:t>Ces actions sont positives car elle permettent de sensibiliser les artisans et maîtres d'ouvrage au développement durable. Le secteur </a:t>
                      </a:r>
                      <a:r>
                        <a:rPr lang="fr-FR" sz="900" b="0" i="0" u="none" strike="noStrike" dirty="0" err="1">
                          <a:solidFill>
                            <a:srgbClr val="000000"/>
                          </a:solidFill>
                          <a:effectLst/>
                          <a:latin typeface="Calibri Light" panose="020F0302020204030204" pitchFamily="34" charset="0"/>
                        </a:rPr>
                        <a:t>résidensiel</a:t>
                      </a:r>
                      <a:r>
                        <a:rPr lang="fr-FR" sz="900" b="0" i="0" u="none" strike="noStrike" dirty="0">
                          <a:solidFill>
                            <a:srgbClr val="000000"/>
                          </a:solidFill>
                          <a:effectLst/>
                          <a:latin typeface="Calibri Light" panose="020F0302020204030204" pitchFamily="34" charset="0"/>
                        </a:rPr>
                        <a:t> représentant une part importante de la consommation d'énergie sur le territoire, si des actions de rénovation énergétique/production d'</a:t>
                      </a:r>
                      <a:r>
                        <a:rPr lang="fr-FR" sz="900" b="0" i="0" u="none" strike="noStrike" dirty="0" err="1">
                          <a:solidFill>
                            <a:srgbClr val="000000"/>
                          </a:solidFill>
                          <a:effectLst/>
                          <a:latin typeface="Calibri Light" panose="020F0302020204030204" pitchFamily="34" charset="0"/>
                        </a:rPr>
                        <a:t>EnR</a:t>
                      </a:r>
                      <a:r>
                        <a:rPr lang="fr-FR" sz="900" b="0" i="0" u="none" strike="noStrike" dirty="0">
                          <a:solidFill>
                            <a:srgbClr val="000000"/>
                          </a:solidFill>
                          <a:effectLst/>
                          <a:latin typeface="Calibri Light" panose="020F0302020204030204" pitchFamily="34" charset="0"/>
                        </a:rPr>
                        <a:t>/matériaux durables, </a:t>
                      </a:r>
                      <a:r>
                        <a:rPr lang="fr-FR" sz="900" b="0" i="0" u="none" strike="noStrike" dirty="0" err="1">
                          <a:solidFill>
                            <a:srgbClr val="000000"/>
                          </a:solidFill>
                          <a:effectLst/>
                          <a:latin typeface="Calibri Light" panose="020F0302020204030204" pitchFamily="34" charset="0"/>
                        </a:rPr>
                        <a:t>etc</a:t>
                      </a:r>
                      <a:r>
                        <a:rPr lang="fr-FR" sz="900" b="0" i="0" u="none" strike="noStrike" dirty="0">
                          <a:solidFill>
                            <a:srgbClr val="000000"/>
                          </a:solidFill>
                          <a:effectLst/>
                          <a:latin typeface="Calibri Light" panose="020F0302020204030204" pitchFamily="34" charset="0"/>
                        </a:rPr>
                        <a:t>, sont mises en place plus souvent, cela aura une incidence positive sur le bien-être des habitants ainsi que sur les pollutions de associées au secteur du bâtiment.</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extLst>
                  <a:ext uri="{0D108BD9-81ED-4DB2-BD59-A6C34878D82A}">
                    <a16:rowId xmlns:a16="http://schemas.microsoft.com/office/drawing/2014/main" val="310885058"/>
                  </a:ext>
                </a:extLst>
              </a:tr>
              <a:tr h="799924">
                <a:tc>
                  <a:txBody>
                    <a:bodyPr/>
                    <a:lstStyle/>
                    <a:p>
                      <a:pPr algn="l" fontAlgn="ctr"/>
                      <a:r>
                        <a:rPr lang="fr-FR" sz="800" b="1" i="0" u="none" strike="noStrike">
                          <a:solidFill>
                            <a:srgbClr val="000000"/>
                          </a:solidFill>
                          <a:effectLst/>
                          <a:latin typeface="PT Sans"/>
                        </a:rPr>
                        <a:t>2.2.2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Travailler avec les maîtres d'ouvrage pour revoir les critères d'acceptabilité dans le bâtiment</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298850874"/>
                  </a:ext>
                </a:extLst>
              </a:tr>
            </a:tbl>
          </a:graphicData>
        </a:graphic>
      </p:graphicFrame>
    </p:spTree>
    <p:extLst>
      <p:ext uri="{BB962C8B-B14F-4D97-AF65-F5344CB8AC3E}">
        <p14:creationId xmlns:p14="http://schemas.microsoft.com/office/powerpoint/2010/main" val="397690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709" y="480428"/>
            <a:ext cx="9146709" cy="693772"/>
            <a:chOff x="-105490" y="3350720"/>
            <a:chExt cx="9622632" cy="693772"/>
          </a:xfrm>
        </p:grpSpPr>
        <p:sp>
          <p:nvSpPr>
            <p:cNvPr id="7" name="Rectangle 6">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numéro de diapositive 2">
            <a:extLst>
              <a:ext uri="{FF2B5EF4-FFF2-40B4-BE49-F238E27FC236}">
                <a16:creationId xmlns:a16="http://schemas.microsoft.com/office/drawing/2014/main" id="{9B855BA3-CB1F-4369-AAD8-C62893D35494}"/>
              </a:ext>
            </a:extLst>
          </p:cNvPr>
          <p:cNvSpPr>
            <a:spLocks noGrp="1"/>
          </p:cNvSpPr>
          <p:nvPr>
            <p:ph type="sldNum" sz="quarter" idx="12"/>
          </p:nvPr>
        </p:nvSpPr>
        <p:spPr/>
        <p:txBody>
          <a:bodyPr/>
          <a:lstStyle/>
          <a:p>
            <a:fld id="{CA1D08C0-627D-48F0-9216-B0288674F6B7}" type="slidenum">
              <a:rPr lang="fr-FR" smtClean="0"/>
              <a:t>2</a:t>
            </a:fld>
            <a:endParaRPr lang="fr-FR" dirty="0"/>
          </a:p>
        </p:txBody>
      </p:sp>
      <p:sp>
        <p:nvSpPr>
          <p:cNvPr id="4" name="Bulle narrative : rectangle 3">
            <a:extLst>
              <a:ext uri="{FF2B5EF4-FFF2-40B4-BE49-F238E27FC236}">
                <a16:creationId xmlns:a16="http://schemas.microsoft.com/office/drawing/2014/main" id="{50E50CC6-EFA2-4FFF-8603-0B39238A3859}"/>
              </a:ext>
            </a:extLst>
          </p:cNvPr>
          <p:cNvSpPr/>
          <p:nvPr/>
        </p:nvSpPr>
        <p:spPr>
          <a:xfrm>
            <a:off x="580571" y="595085"/>
            <a:ext cx="1741715" cy="464458"/>
          </a:xfrm>
          <a:prstGeom prst="wedgeRectCallout">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Gadugi" panose="020B0502040204020203" pitchFamily="34" charset="0"/>
              </a:rPr>
              <a:t>SOMMAIRE</a:t>
            </a:r>
          </a:p>
        </p:txBody>
      </p:sp>
      <p:graphicFrame>
        <p:nvGraphicFramePr>
          <p:cNvPr id="5" name="Tableau 4">
            <a:extLst>
              <a:ext uri="{FF2B5EF4-FFF2-40B4-BE49-F238E27FC236}">
                <a16:creationId xmlns:a16="http://schemas.microsoft.com/office/drawing/2014/main" id="{7B9F8575-5AC8-4797-BBED-30CDE9BD94ED}"/>
              </a:ext>
            </a:extLst>
          </p:cNvPr>
          <p:cNvGraphicFramePr>
            <a:graphicFrameLocks noGrp="1"/>
          </p:cNvGraphicFramePr>
          <p:nvPr>
            <p:extLst>
              <p:ext uri="{D42A27DB-BD31-4B8C-83A1-F6EECF244321}">
                <p14:modId xmlns:p14="http://schemas.microsoft.com/office/powerpoint/2010/main" val="1623436266"/>
              </p:ext>
            </p:extLst>
          </p:nvPr>
        </p:nvGraphicFramePr>
        <p:xfrm>
          <a:off x="583420" y="1508829"/>
          <a:ext cx="8288976" cy="4145280"/>
        </p:xfrm>
        <a:graphic>
          <a:graphicData uri="http://schemas.openxmlformats.org/drawingml/2006/table">
            <a:tbl>
              <a:tblPr firstRow="1" bandRow="1">
                <a:tableStyleId>{5C22544A-7EE6-4342-B048-85BDC9FD1C3A}</a:tableStyleId>
              </a:tblPr>
              <a:tblGrid>
                <a:gridCol w="7755255">
                  <a:extLst>
                    <a:ext uri="{9D8B030D-6E8A-4147-A177-3AD203B41FA5}">
                      <a16:colId xmlns:a16="http://schemas.microsoft.com/office/drawing/2014/main" val="20000"/>
                    </a:ext>
                  </a:extLst>
                </a:gridCol>
                <a:gridCol w="533721">
                  <a:extLst>
                    <a:ext uri="{9D8B030D-6E8A-4147-A177-3AD203B41FA5}">
                      <a16:colId xmlns:a16="http://schemas.microsoft.com/office/drawing/2014/main" val="20001"/>
                    </a:ext>
                  </a:extLst>
                </a:gridCol>
              </a:tblGrid>
              <a:tr h="195837">
                <a:tc>
                  <a:txBody>
                    <a:bodyPr/>
                    <a:lstStyle/>
                    <a:p>
                      <a:r>
                        <a:rPr lang="fr-FR" sz="1000" b="1" dirty="0">
                          <a:solidFill>
                            <a:schemeClr val="tx1"/>
                          </a:solidFill>
                          <a:latin typeface="+mn-lt"/>
                        </a:rPr>
                        <a:t>Préambule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5837">
                <a:tc>
                  <a:txBody>
                    <a:bodyPr/>
                    <a:lstStyle/>
                    <a:p>
                      <a:r>
                        <a:rPr lang="fr-FR" sz="1000" b="1" dirty="0">
                          <a:solidFill>
                            <a:schemeClr val="tx1"/>
                          </a:solidFill>
                          <a:latin typeface="+mn-lt"/>
                        </a:rPr>
                        <a:t>Résumé non technique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5837">
                <a:tc>
                  <a:txBody>
                    <a:bodyPr/>
                    <a:lstStyle/>
                    <a:p>
                      <a:r>
                        <a:rPr lang="fr-FR" sz="1000" b="1" dirty="0">
                          <a:solidFill>
                            <a:schemeClr val="tx1"/>
                          </a:solidFill>
                          <a:latin typeface="+mn-lt"/>
                        </a:rPr>
                        <a:t>Présentation du projet du </a:t>
                      </a:r>
                      <a:r>
                        <a:rPr lang="fr-FR" sz="1000" b="1" dirty="0" err="1">
                          <a:solidFill>
                            <a:schemeClr val="tx1"/>
                          </a:solidFill>
                          <a:latin typeface="+mn-lt"/>
                        </a:rPr>
                        <a:t>PCAET</a:t>
                      </a:r>
                      <a:endParaRPr lang="fr-FR" sz="1000"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5837">
                <a:tc>
                  <a:txBody>
                    <a:bodyPr/>
                    <a:lstStyle/>
                    <a:p>
                      <a:r>
                        <a:rPr lang="fr-FR" sz="1000" b="1" dirty="0">
                          <a:solidFill>
                            <a:schemeClr val="tx1"/>
                          </a:solidFill>
                          <a:latin typeface="+mn-lt"/>
                        </a:rPr>
                        <a:t>Méthodologie mise en œuvre pour l’évaluation environnementale stratégique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5837">
                <a:tc>
                  <a:txBody>
                    <a:bodyPr/>
                    <a:lstStyle/>
                    <a:p>
                      <a:r>
                        <a:rPr lang="fr-FR" sz="1000" b="1" dirty="0">
                          <a:solidFill>
                            <a:schemeClr val="tx1"/>
                          </a:solidFill>
                          <a:latin typeface="+mn-lt"/>
                        </a:rPr>
                        <a:t>Etat initial de l’environnement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95837">
                <a:tc>
                  <a:txBody>
                    <a:bodyPr/>
                    <a:lstStyle/>
                    <a:p>
                      <a:r>
                        <a:rPr lang="fr-FR" sz="1000" dirty="0">
                          <a:solidFill>
                            <a:schemeClr val="tx1"/>
                          </a:solidFill>
                          <a:latin typeface="+mn-lt"/>
                        </a:rPr>
                        <a:t>1. Le</a:t>
                      </a:r>
                      <a:r>
                        <a:rPr lang="fr-FR" sz="1000" baseline="0" dirty="0">
                          <a:solidFill>
                            <a:schemeClr val="tx1"/>
                          </a:solidFill>
                          <a:latin typeface="+mn-lt"/>
                        </a:rPr>
                        <a:t> cadre paysager et naturel</a:t>
                      </a:r>
                      <a:endParaRPr lang="fr-FR" sz="1000" i="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latin typeface="+mn-lt"/>
                        </a:rPr>
                        <a:t>p. 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95837">
                <a:tc>
                  <a:txBody>
                    <a:bodyPr/>
                    <a:lstStyle/>
                    <a:p>
                      <a:r>
                        <a:rPr lang="fr-FR" sz="1000" dirty="0">
                          <a:solidFill>
                            <a:schemeClr val="tx1"/>
                          </a:solidFill>
                          <a:latin typeface="+mn-lt"/>
                        </a:rPr>
                        <a:t>2. La gestion des ressources</a:t>
                      </a:r>
                      <a:endParaRPr lang="fr-FR" sz="1000" i="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latin typeface="+mn-lt"/>
                        </a:rPr>
                        <a:t>p. 99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5837">
                <a:tc>
                  <a:txBody>
                    <a:bodyPr/>
                    <a:lstStyle/>
                    <a:p>
                      <a:r>
                        <a:rPr lang="fr-FR" sz="1000" dirty="0">
                          <a:solidFill>
                            <a:schemeClr val="tx1"/>
                          </a:solidFill>
                          <a:latin typeface="+mn-lt"/>
                        </a:rPr>
                        <a:t>3.</a:t>
                      </a:r>
                      <a:r>
                        <a:rPr lang="fr-FR" sz="1000" baseline="0" dirty="0">
                          <a:solidFill>
                            <a:schemeClr val="tx1"/>
                          </a:solidFill>
                          <a:latin typeface="+mn-lt"/>
                        </a:rPr>
                        <a:t> Le bien-être et la santé des habitants</a:t>
                      </a:r>
                      <a:endParaRPr lang="fr-FR" sz="1000" i="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latin typeface="+mn-lt"/>
                        </a:rPr>
                        <a:t>p. 127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95837">
                <a:tc>
                  <a:txBody>
                    <a:bodyPr/>
                    <a:lstStyle/>
                    <a:p>
                      <a:r>
                        <a:rPr lang="fr-FR" sz="1000" dirty="0">
                          <a:solidFill>
                            <a:schemeClr val="tx1"/>
                          </a:solidFill>
                          <a:latin typeface="+mn-lt"/>
                        </a:rPr>
                        <a:t>4. Synthèse et enjeux au regard des enjeux du PCAET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latin typeface="+mn-lt"/>
                        </a:rPr>
                        <a:t>p. 145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95837">
                <a:tc>
                  <a:txBody>
                    <a:bodyPr/>
                    <a:lstStyle/>
                    <a:p>
                      <a:pPr marL="0" algn="l" defTabSz="685800" rtl="0" eaLnBrk="1" latinLnBrk="0" hangingPunct="1"/>
                      <a:r>
                        <a:rPr lang="fr-FR" sz="1000" b="1" kern="1200" dirty="0">
                          <a:solidFill>
                            <a:schemeClr val="tx1"/>
                          </a:solidFill>
                          <a:latin typeface="+mn-lt"/>
                          <a:ea typeface="+mn-ea"/>
                          <a:cs typeface="+mn-cs"/>
                        </a:rPr>
                        <a:t>Évaluation environnementale de la stratégie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148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58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000" b="0" kern="1200" dirty="0">
                          <a:solidFill>
                            <a:schemeClr val="tx1"/>
                          </a:solidFill>
                          <a:latin typeface="+mn-lt"/>
                          <a:ea typeface="+mn-ea"/>
                          <a:cs typeface="+mn-cs"/>
                        </a:rPr>
                        <a:t>1. </a:t>
                      </a:r>
                      <a:r>
                        <a:rPr lang="fr-FR" sz="1000" b="0" dirty="0">
                          <a:solidFill>
                            <a:schemeClr val="tx1"/>
                          </a:solidFill>
                          <a:latin typeface="+mn-lt"/>
                        </a:rPr>
                        <a:t>Analyse des incidences des scénarios envisagés et du scénario retenu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0" dirty="0">
                          <a:solidFill>
                            <a:schemeClr val="tx1"/>
                          </a:solidFill>
                          <a:latin typeface="+mn-lt"/>
                        </a:rPr>
                        <a:t>p. 149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95837">
                <a:tc>
                  <a:txBody>
                    <a:bodyPr/>
                    <a:lstStyle/>
                    <a:p>
                      <a:pPr marL="0" algn="l" defTabSz="685800" rtl="0" eaLnBrk="1" latinLnBrk="0" hangingPunct="1"/>
                      <a:r>
                        <a:rPr lang="fr-FR" sz="1000" b="0" kern="1200" dirty="0">
                          <a:solidFill>
                            <a:schemeClr val="tx1"/>
                          </a:solidFill>
                          <a:latin typeface="+mn-lt"/>
                          <a:ea typeface="+mn-ea"/>
                          <a:cs typeface="+mn-cs"/>
                        </a:rPr>
                        <a:t>2. Modélisation des effets de la mise en œuvre du </a:t>
                      </a:r>
                      <a:r>
                        <a:rPr lang="fr-FR" sz="1000" b="0" kern="1200" dirty="0" err="1">
                          <a:solidFill>
                            <a:schemeClr val="tx1"/>
                          </a:solidFill>
                          <a:latin typeface="+mn-lt"/>
                          <a:ea typeface="+mn-ea"/>
                          <a:cs typeface="+mn-cs"/>
                        </a:rPr>
                        <a:t>PCAET</a:t>
                      </a:r>
                      <a:endParaRPr lang="fr-FR"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0" dirty="0">
                          <a:solidFill>
                            <a:schemeClr val="tx1"/>
                          </a:solidFill>
                          <a:latin typeface="+mn-lt"/>
                        </a:rPr>
                        <a:t>p. 162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95837">
                <a:tc>
                  <a:txBody>
                    <a:bodyPr/>
                    <a:lstStyle/>
                    <a:p>
                      <a:pPr marL="0" algn="l" defTabSz="685800" rtl="0" eaLnBrk="1" latinLnBrk="0" hangingPunct="1"/>
                      <a:r>
                        <a:rPr lang="fr-FR" sz="1000" b="0" kern="1200" dirty="0">
                          <a:solidFill>
                            <a:schemeClr val="tx1"/>
                          </a:solidFill>
                          <a:latin typeface="+mn-lt"/>
                          <a:ea typeface="+mn-ea"/>
                          <a:cs typeface="+mn-cs"/>
                        </a:rPr>
                        <a:t>3. Évaluation environnementale de la stratégie retenue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0" dirty="0">
                          <a:solidFill>
                            <a:schemeClr val="tx1"/>
                          </a:solidFill>
                          <a:latin typeface="+mn-lt"/>
                        </a:rPr>
                        <a:t>p. 166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958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000" b="1" kern="1200" dirty="0">
                          <a:solidFill>
                            <a:schemeClr val="tx1"/>
                          </a:solidFill>
                          <a:latin typeface="+mn-lt"/>
                          <a:ea typeface="+mn-ea"/>
                          <a:cs typeface="+mn-cs"/>
                        </a:rPr>
                        <a:t>Évaluation environnementale du plan d’actions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179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958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000" b="1" kern="1200" dirty="0">
                          <a:solidFill>
                            <a:schemeClr val="tx1"/>
                          </a:solidFill>
                          <a:latin typeface="+mn-lt"/>
                          <a:ea typeface="+mn-ea"/>
                          <a:cs typeface="+mn-cs"/>
                        </a:rPr>
                        <a:t>E</a:t>
                      </a:r>
                      <a:r>
                        <a:rPr lang="fr-FR" sz="1000" b="1" dirty="0">
                          <a:solidFill>
                            <a:schemeClr val="tx1"/>
                          </a:solidFill>
                          <a:latin typeface="+mn-lt"/>
                        </a:rPr>
                        <a:t>xposé des effets notables prévisibles de la mise en œuvre du PCAET sur le réseau Natura 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213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95837">
                <a:tc>
                  <a:txBody>
                    <a:bodyPr/>
                    <a:lstStyle/>
                    <a:p>
                      <a:pPr marL="0" algn="l" defTabSz="685800" rtl="0" eaLnBrk="1" latinLnBrk="0" hangingPunct="1"/>
                      <a:r>
                        <a:rPr lang="fr-FR" sz="1000" b="1" kern="1200" dirty="0">
                          <a:solidFill>
                            <a:schemeClr val="tx1"/>
                          </a:solidFill>
                          <a:latin typeface="+mn-lt"/>
                          <a:ea typeface="+mn-ea"/>
                          <a:cs typeface="+mn-cs"/>
                        </a:rPr>
                        <a:t>Articulation avec</a:t>
                      </a:r>
                      <a:r>
                        <a:rPr lang="fr-FR" sz="1000" b="1" kern="1200" baseline="0" dirty="0">
                          <a:solidFill>
                            <a:schemeClr val="tx1"/>
                          </a:solidFill>
                          <a:latin typeface="+mn-lt"/>
                          <a:ea typeface="+mn-ea"/>
                          <a:cs typeface="+mn-cs"/>
                        </a:rPr>
                        <a:t> les documents cadres</a:t>
                      </a:r>
                      <a:endParaRPr lang="fr-FR" sz="10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225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0">
                <a:tc>
                  <a:txBody>
                    <a:bodyPr/>
                    <a:lstStyle/>
                    <a:p>
                      <a:pPr marL="0" algn="l" defTabSz="685800" rtl="0" eaLnBrk="1" latinLnBrk="0" hangingPunct="1"/>
                      <a:r>
                        <a:rPr lang="fr-FR" sz="1000" b="1" kern="1200" dirty="0">
                          <a:solidFill>
                            <a:schemeClr val="tx1"/>
                          </a:solidFill>
                          <a:latin typeface="+mn-lt"/>
                          <a:ea typeface="+mn-ea"/>
                          <a:cs typeface="+mn-cs"/>
                        </a:rPr>
                        <a:t>Indicateurs de suivi d’incidence du PCAET sur l’environnement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1" dirty="0">
                          <a:solidFill>
                            <a:schemeClr val="tx1"/>
                          </a:solidFill>
                          <a:latin typeface="+mn-lt"/>
                        </a:rPr>
                        <a:t>p. 238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76417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20</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de l’</a:t>
            </a:r>
            <a:r>
              <a:rPr lang="fr-FR" dirty="0" err="1"/>
              <a:t>Etat</a:t>
            </a:r>
            <a:r>
              <a:rPr lang="fr-FR" dirty="0"/>
              <a:t> initial de l’Environnement – Paysage et patrimoine </a:t>
            </a:r>
            <a:endParaRPr lang="fr-FR" noProof="0" dirty="0"/>
          </a:p>
        </p:txBody>
      </p:sp>
      <p:pic>
        <p:nvPicPr>
          <p:cNvPr id="8" name="Image 7">
            <a:extLst>
              <a:ext uri="{FF2B5EF4-FFF2-40B4-BE49-F238E27FC236}">
                <a16:creationId xmlns:a16="http://schemas.microsoft.com/office/drawing/2014/main" id="{AE376FFB-7701-404B-884C-18C038CBC6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329" y="1181000"/>
            <a:ext cx="7427343" cy="5251550"/>
          </a:xfrm>
          <a:prstGeom prst="rect">
            <a:avLst/>
          </a:prstGeom>
        </p:spPr>
      </p:pic>
    </p:spTree>
    <p:extLst>
      <p:ext uri="{BB962C8B-B14F-4D97-AF65-F5344CB8AC3E}">
        <p14:creationId xmlns:p14="http://schemas.microsoft.com/office/powerpoint/2010/main" val="20360395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200</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7" name="Tableau 6">
            <a:extLst>
              <a:ext uri="{FF2B5EF4-FFF2-40B4-BE49-F238E27FC236}">
                <a16:creationId xmlns:a16="http://schemas.microsoft.com/office/drawing/2014/main" id="{F772CD8F-8D3E-4BCE-A426-DC6593D314FA}"/>
              </a:ext>
            </a:extLst>
          </p:cNvPr>
          <p:cNvGraphicFramePr>
            <a:graphicFrameLocks noGrp="1"/>
          </p:cNvGraphicFramePr>
          <p:nvPr>
            <p:extLst>
              <p:ext uri="{D42A27DB-BD31-4B8C-83A1-F6EECF244321}">
                <p14:modId xmlns:p14="http://schemas.microsoft.com/office/powerpoint/2010/main" val="1798271746"/>
              </p:ext>
            </p:extLst>
          </p:nvPr>
        </p:nvGraphicFramePr>
        <p:xfrm>
          <a:off x="693170" y="1853289"/>
          <a:ext cx="7886700" cy="3835318"/>
        </p:xfrm>
        <a:graphic>
          <a:graphicData uri="http://schemas.openxmlformats.org/drawingml/2006/table">
            <a:tbl>
              <a:tblPr/>
              <a:tblGrid>
                <a:gridCol w="580032">
                  <a:extLst>
                    <a:ext uri="{9D8B030D-6E8A-4147-A177-3AD203B41FA5}">
                      <a16:colId xmlns:a16="http://schemas.microsoft.com/office/drawing/2014/main" val="3758129335"/>
                    </a:ext>
                  </a:extLst>
                </a:gridCol>
                <a:gridCol w="3444000">
                  <a:extLst>
                    <a:ext uri="{9D8B030D-6E8A-4147-A177-3AD203B41FA5}">
                      <a16:colId xmlns:a16="http://schemas.microsoft.com/office/drawing/2014/main" val="2963822950"/>
                    </a:ext>
                  </a:extLst>
                </a:gridCol>
                <a:gridCol w="2191830">
                  <a:extLst>
                    <a:ext uri="{9D8B030D-6E8A-4147-A177-3AD203B41FA5}">
                      <a16:colId xmlns:a16="http://schemas.microsoft.com/office/drawing/2014/main" val="4234069673"/>
                    </a:ext>
                  </a:extLst>
                </a:gridCol>
                <a:gridCol w="1670838">
                  <a:extLst>
                    <a:ext uri="{9D8B030D-6E8A-4147-A177-3AD203B41FA5}">
                      <a16:colId xmlns:a16="http://schemas.microsoft.com/office/drawing/2014/main" val="300420611"/>
                    </a:ext>
                  </a:extLst>
                </a:gridCol>
              </a:tblGrid>
              <a:tr h="129858">
                <a:tc gridSpan="2">
                  <a:txBody>
                    <a:bodyPr/>
                    <a:lstStyle/>
                    <a:p>
                      <a:pPr algn="ctr" fontAlgn="ctr"/>
                      <a:r>
                        <a:rPr lang="fr-FR" sz="800" b="1" i="0" u="none" strike="noStrike">
                          <a:solidFill>
                            <a:srgbClr val="FFFFFF"/>
                          </a:solidFill>
                          <a:effectLst/>
                          <a:latin typeface="PT Sans"/>
                        </a:rPr>
                        <a:t>2.3 ACCOMPAGNER LES PROFESSIONNELS À LA MAÎTRISE DE L'ÉNERGIE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900" b="1" i="0" u="none" strike="noStrike" dirty="0">
                          <a:solidFill>
                            <a:srgbClr val="FFFFFF"/>
                          </a:solidFill>
                          <a:effectLst/>
                          <a:latin typeface="PT Sans"/>
                        </a:rPr>
                        <a:t> Impacts </a:t>
                      </a:r>
                    </a:p>
                  </a:txBody>
                  <a:tcPr marL="5194" marR="5194" marT="5194"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900" b="1" i="0" u="none" strike="noStrike" kern="1200" dirty="0">
                          <a:solidFill>
                            <a:srgbClr val="FFFFFF"/>
                          </a:solidFill>
                          <a:effectLst/>
                          <a:latin typeface="PT Sans"/>
                          <a:ea typeface="+mn-ea"/>
                          <a:cs typeface="+mn-cs"/>
                        </a:rPr>
                        <a:t>Mesures</a:t>
                      </a:r>
                    </a:p>
                  </a:txBody>
                  <a:tcPr marL="5194" marR="5194" marT="5194" marB="0" anchor="ctr">
                    <a:lnL>
                      <a:noFill/>
                    </a:lnL>
                    <a:lnR>
                      <a:noFill/>
                    </a:lnR>
                    <a:lnT>
                      <a:noFill/>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727803211"/>
                  </a:ext>
                </a:extLst>
              </a:tr>
              <a:tr h="420739">
                <a:tc>
                  <a:txBody>
                    <a:bodyPr/>
                    <a:lstStyle/>
                    <a:p>
                      <a:pPr algn="l" fontAlgn="ctr"/>
                      <a:r>
                        <a:rPr lang="fr-FR" sz="800" b="1" i="0" u="none" strike="noStrike">
                          <a:solidFill>
                            <a:srgbClr val="000000"/>
                          </a:solidFill>
                          <a:effectLst/>
                          <a:latin typeface="PT Sans"/>
                        </a:rPr>
                        <a:t>2.3.1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Accompagner le secteur tertiaire, industriel et agricole à la maîtrise de l'énergie</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1000" b="0" i="0" u="none" strike="noStrike" dirty="0">
                          <a:solidFill>
                            <a:srgbClr val="000000"/>
                          </a:solidFill>
                          <a:effectLst/>
                          <a:latin typeface="Calibri" panose="020F0502020204030204" pitchFamily="34" charset="0"/>
                        </a:rPr>
                        <a:t>Cette action permettra une baisse de la consommation d'énergie des entreprises et industries</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fr-FR" sz="1050" b="1" i="0" u="none" strike="noStrike">
                          <a:solidFill>
                            <a:srgbClr val="FF0000"/>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52340"/>
                  </a:ext>
                </a:extLst>
              </a:tr>
              <a:tr h="815507">
                <a:tc>
                  <a:txBody>
                    <a:bodyPr/>
                    <a:lstStyle/>
                    <a:p>
                      <a:pPr algn="l" fontAlgn="ctr"/>
                      <a:r>
                        <a:rPr lang="fr-FR" sz="800" b="1" i="0" u="none" strike="noStrike">
                          <a:solidFill>
                            <a:srgbClr val="000000"/>
                          </a:solidFill>
                          <a:effectLst/>
                          <a:latin typeface="PT Sans"/>
                        </a:rPr>
                        <a:t>2.3.2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Améliorer l'éclairage commercial des entreprises artisanales</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1000" b="0" i="0" u="none" strike="noStrike" dirty="0">
                          <a:solidFill>
                            <a:srgbClr val="000000"/>
                          </a:solidFill>
                          <a:effectLst/>
                          <a:latin typeface="Calibri" panose="020F0502020204030204" pitchFamily="34" charset="0"/>
                        </a:rPr>
                        <a:t>Cette action permettra une baisse de la consommation d'énergie lié à l'éclairage public.</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fr-FR" sz="1050" b="1" i="0" u="none" strike="noStrike" dirty="0">
                          <a:solidFill>
                            <a:srgbClr val="FF0000"/>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0677328"/>
                  </a:ext>
                </a:extLst>
              </a:tr>
              <a:tr h="399962">
                <a:tc>
                  <a:txBody>
                    <a:bodyPr/>
                    <a:lstStyle/>
                    <a:p>
                      <a:pPr algn="l" fontAlgn="ctr"/>
                      <a:r>
                        <a:rPr lang="fr-FR" sz="800" b="1" i="0" u="none" strike="noStrike">
                          <a:solidFill>
                            <a:srgbClr val="000000"/>
                          </a:solidFill>
                          <a:effectLst/>
                          <a:latin typeface="PT Sans"/>
                        </a:rPr>
                        <a:t>2.3.3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Suivi et réduction des consommations énergétiques du patrimoine du Conseil Départemental</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2" gridSpan="2">
                  <a:txBody>
                    <a:bodyPr/>
                    <a:lstStyle/>
                    <a:p>
                      <a:pPr algn="ctr" fontAlgn="ctr"/>
                      <a:r>
                        <a:rPr lang="fr-FR" sz="1000" b="0" i="0" u="none" strike="noStrike" dirty="0">
                          <a:solidFill>
                            <a:srgbClr val="000000"/>
                          </a:solidFill>
                          <a:effectLst/>
                          <a:latin typeface="Calibri Light" panose="020F0302020204030204" pitchFamily="34" charset="0"/>
                        </a:rPr>
                        <a:t>Cette action est positive car elle permettra d'évaluer l'efficacité des dispositifs de réduction de la consommation énergétique, dans un soucis d'exemplarité du service public. Le contrat d'exploitation aura pour bénéfices de réduire les factures de chauffage, et de faciliter la gestion des bâtiments publics.</a:t>
                      </a:r>
                    </a:p>
                  </a:txBody>
                  <a:tcPr marL="5194" marR="5194" marT="5194" marB="0" anchor="ctr">
                    <a:lnL>
                      <a:noFill/>
                    </a:lnL>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2D050"/>
                    </a:solidFill>
                  </a:tcPr>
                </a:tc>
                <a:tc rowSpan="2" hMerge="1">
                  <a:txBody>
                    <a:bodyPr/>
                    <a:lstStyle/>
                    <a:p>
                      <a:endParaRPr lang="fr-FR"/>
                    </a:p>
                  </a:txBody>
                  <a:tcPr/>
                </a:tc>
                <a:extLst>
                  <a:ext uri="{0D108BD9-81ED-4DB2-BD59-A6C34878D82A}">
                    <a16:rowId xmlns:a16="http://schemas.microsoft.com/office/drawing/2014/main" val="1995182771"/>
                  </a:ext>
                </a:extLst>
              </a:tr>
              <a:tr h="399962">
                <a:tc>
                  <a:txBody>
                    <a:bodyPr/>
                    <a:lstStyle/>
                    <a:p>
                      <a:pPr algn="l" fontAlgn="ctr"/>
                      <a:r>
                        <a:rPr lang="fr-FR" sz="800" b="1" i="0" u="none" strike="noStrike" dirty="0">
                          <a:solidFill>
                            <a:srgbClr val="000000"/>
                          </a:solidFill>
                          <a:effectLst/>
                          <a:latin typeface="PT Sans"/>
                        </a:rPr>
                        <a:t>2.3.4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a:rPr>
                        <a:t>Accompagner les entreprises à la maitrise de l’énergie</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gridSpan="2" vMerge="1">
                  <a:txBody>
                    <a:bodyPr/>
                    <a:lstStyle/>
                    <a:p>
                      <a:pPr algn="ctr" fontAlgn="ctr"/>
                      <a:endParaRPr lang="fr-FR" sz="1000" b="0" i="0" u="none" strike="noStrike" dirty="0">
                        <a:solidFill>
                          <a:srgbClr val="000000"/>
                        </a:solidFill>
                        <a:effectLst/>
                        <a:latin typeface="Calibri Light" panose="020F0302020204030204" pitchFamily="34" charset="0"/>
                      </a:endParaRPr>
                    </a:p>
                  </a:txBody>
                  <a:tcPr marL="5194" marR="5194" marT="5194"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2D050"/>
                    </a:solidFill>
                  </a:tcPr>
                </a:tc>
                <a:tc hMerge="1" vMerge="1">
                  <a:txBody>
                    <a:bodyPr/>
                    <a:lstStyle/>
                    <a:p>
                      <a:endParaRPr lang="fr-FR"/>
                    </a:p>
                  </a:txBody>
                  <a:tcPr/>
                </a:tc>
                <a:extLst>
                  <a:ext uri="{0D108BD9-81ED-4DB2-BD59-A6C34878D82A}">
                    <a16:rowId xmlns:a16="http://schemas.microsoft.com/office/drawing/2014/main" val="3983263425"/>
                  </a:ext>
                </a:extLst>
              </a:tr>
              <a:tr h="129858">
                <a:tc gridSpan="2">
                  <a:txBody>
                    <a:bodyPr/>
                    <a:lstStyle/>
                    <a:p>
                      <a:pPr algn="ctr" fontAlgn="ctr"/>
                      <a:r>
                        <a:rPr lang="fr-FR" sz="800" b="1" i="0" u="none" strike="noStrike">
                          <a:solidFill>
                            <a:srgbClr val="FFFFFF"/>
                          </a:solidFill>
                          <a:effectLst/>
                          <a:latin typeface="PT Sans"/>
                        </a:rPr>
                        <a:t>2.4 FAVORISER LES PROJETS EXEMPLAIRES ET LA CONSTRUCTION BIOSOURCEE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ctr" fontAlgn="ctr"/>
                      <a:r>
                        <a:rPr lang="fr-FR" sz="10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endParaRPr lang="fr-FR"/>
                    </a:p>
                  </a:txBody>
                  <a:tcPr/>
                </a:tc>
                <a:extLst>
                  <a:ext uri="{0D108BD9-81ED-4DB2-BD59-A6C34878D82A}">
                    <a16:rowId xmlns:a16="http://schemas.microsoft.com/office/drawing/2014/main" val="4165535881"/>
                  </a:ext>
                </a:extLst>
              </a:tr>
              <a:tr h="1366105">
                <a:tc>
                  <a:txBody>
                    <a:bodyPr/>
                    <a:lstStyle/>
                    <a:p>
                      <a:pPr algn="l" fontAlgn="ctr"/>
                      <a:r>
                        <a:rPr lang="fr-FR" sz="800" b="1" i="0" u="none" strike="noStrike">
                          <a:solidFill>
                            <a:srgbClr val="000000"/>
                          </a:solidFill>
                          <a:effectLst/>
                          <a:latin typeface="PT Sans"/>
                        </a:rPr>
                        <a:t>2.4.1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a:rPr>
                        <a:t>Promouvoir l’utilisation des matériaux biosourcés dans la construction et structuration d’une filière chanvre</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1000" b="0" i="0" u="none" strike="noStrike">
                          <a:solidFill>
                            <a:srgbClr val="000000"/>
                          </a:solidFill>
                          <a:effectLst/>
                          <a:latin typeface="Calibri" panose="020F0502020204030204" pitchFamily="34" charset="0"/>
                        </a:rPr>
                        <a:t>Amélioration de la qualité de l'air intérieur des logements grâce aux matériaux biosourcés.</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dirty="0">
                          <a:solidFill>
                            <a:srgbClr val="FF0000"/>
                          </a:solidFill>
                          <a:effectLst/>
                          <a:latin typeface="Calibri Light" panose="020F0302020204030204" pitchFamily="34" charset="0"/>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5151470"/>
                  </a:ext>
                </a:extLst>
              </a:tr>
            </a:tbl>
          </a:graphicData>
        </a:graphic>
      </p:graphicFrame>
    </p:spTree>
    <p:extLst>
      <p:ext uri="{BB962C8B-B14F-4D97-AF65-F5344CB8AC3E}">
        <p14:creationId xmlns:p14="http://schemas.microsoft.com/office/powerpoint/2010/main" val="26232098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201</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6" name="Tableau 5">
            <a:extLst>
              <a:ext uri="{FF2B5EF4-FFF2-40B4-BE49-F238E27FC236}">
                <a16:creationId xmlns:a16="http://schemas.microsoft.com/office/drawing/2014/main" id="{4DFD8440-F95D-4400-8E60-B4FF6D9CB78F}"/>
              </a:ext>
            </a:extLst>
          </p:cNvPr>
          <p:cNvGraphicFramePr>
            <a:graphicFrameLocks noGrp="1"/>
          </p:cNvGraphicFramePr>
          <p:nvPr>
            <p:extLst>
              <p:ext uri="{D42A27DB-BD31-4B8C-83A1-F6EECF244321}">
                <p14:modId xmlns:p14="http://schemas.microsoft.com/office/powerpoint/2010/main" val="1011708944"/>
              </p:ext>
            </p:extLst>
          </p:nvPr>
        </p:nvGraphicFramePr>
        <p:xfrm>
          <a:off x="654425" y="1825624"/>
          <a:ext cx="7888940" cy="4460502"/>
        </p:xfrm>
        <a:graphic>
          <a:graphicData uri="http://schemas.openxmlformats.org/drawingml/2006/table">
            <a:tbl>
              <a:tblPr/>
              <a:tblGrid>
                <a:gridCol w="580196">
                  <a:extLst>
                    <a:ext uri="{9D8B030D-6E8A-4147-A177-3AD203B41FA5}">
                      <a16:colId xmlns:a16="http://schemas.microsoft.com/office/drawing/2014/main" val="4248176900"/>
                    </a:ext>
                  </a:extLst>
                </a:gridCol>
                <a:gridCol w="2925535">
                  <a:extLst>
                    <a:ext uri="{9D8B030D-6E8A-4147-A177-3AD203B41FA5}">
                      <a16:colId xmlns:a16="http://schemas.microsoft.com/office/drawing/2014/main" val="94063310"/>
                    </a:ext>
                  </a:extLst>
                </a:gridCol>
                <a:gridCol w="2509585">
                  <a:extLst>
                    <a:ext uri="{9D8B030D-6E8A-4147-A177-3AD203B41FA5}">
                      <a16:colId xmlns:a16="http://schemas.microsoft.com/office/drawing/2014/main" val="3339291313"/>
                    </a:ext>
                  </a:extLst>
                </a:gridCol>
                <a:gridCol w="202312">
                  <a:extLst>
                    <a:ext uri="{9D8B030D-6E8A-4147-A177-3AD203B41FA5}">
                      <a16:colId xmlns:a16="http://schemas.microsoft.com/office/drawing/2014/main" val="4043450189"/>
                    </a:ext>
                  </a:extLst>
                </a:gridCol>
                <a:gridCol w="1671312">
                  <a:extLst>
                    <a:ext uri="{9D8B030D-6E8A-4147-A177-3AD203B41FA5}">
                      <a16:colId xmlns:a16="http://schemas.microsoft.com/office/drawing/2014/main" val="531250495"/>
                    </a:ext>
                  </a:extLst>
                </a:gridCol>
              </a:tblGrid>
              <a:tr h="262849">
                <a:tc gridSpan="2">
                  <a:txBody>
                    <a:bodyPr/>
                    <a:lstStyle/>
                    <a:p>
                      <a:pPr algn="ctr" fontAlgn="ctr"/>
                      <a:r>
                        <a:rPr lang="fr-FR" sz="900" b="1" i="0" u="none" strike="noStrike">
                          <a:solidFill>
                            <a:srgbClr val="FFFFFF"/>
                          </a:solidFill>
                          <a:effectLst/>
                          <a:latin typeface="PT Sans"/>
                        </a:rPr>
                        <a:t>AXE 3. DEVELOPPER LES ENERGIES RENOUVELABLES</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gridSpan="2">
                  <a:txBody>
                    <a:bodyPr/>
                    <a:lstStyle/>
                    <a:p>
                      <a:pPr algn="l" fontAlgn="ctr"/>
                      <a:r>
                        <a:rPr lang="fr-FR" sz="700" b="1" i="0" u="none" strike="noStrike">
                          <a:solidFill>
                            <a:srgbClr val="FFFFFF"/>
                          </a:solidFill>
                          <a:effectLst/>
                          <a:latin typeface="PT Sans"/>
                        </a:rPr>
                        <a:t> </a:t>
                      </a:r>
                    </a:p>
                  </a:txBody>
                  <a:tcPr marL="4779" marR="4779" marT="4779"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F5496"/>
                    </a:solidFill>
                  </a:tcPr>
                </a:tc>
                <a:tc hMerge="1">
                  <a:txBody>
                    <a:bodyPr/>
                    <a:lstStyle/>
                    <a:p>
                      <a:pPr algn="l" fontAlgn="ctr"/>
                      <a:endParaRPr lang="fr-FR" sz="700" b="1" i="0" u="none" strike="noStrike">
                        <a:solidFill>
                          <a:srgbClr val="FFFFFF"/>
                        </a:solidFill>
                        <a:effectLst/>
                        <a:latin typeface="PT Sans"/>
                      </a:endParaRPr>
                    </a:p>
                  </a:txBody>
                  <a:tcPr marL="4779" marR="4779" marT="4779" marB="0" anchor="ctr">
                    <a:lnL w="12700" cap="flat" cmpd="sng" algn="ctr">
                      <a:no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F5496"/>
                    </a:solidFill>
                  </a:tcPr>
                </a:tc>
                <a:tc>
                  <a:txBody>
                    <a:bodyPr/>
                    <a:lstStyle/>
                    <a:p>
                      <a:pPr algn="l" fontAlgn="ctr"/>
                      <a:r>
                        <a:rPr lang="fr-FR" sz="700" b="1" i="0" u="none" strike="noStrike">
                          <a:solidFill>
                            <a:srgbClr val="FFFFFF"/>
                          </a:solidFill>
                          <a:effectLst/>
                          <a:latin typeface="PT Sans"/>
                        </a:rPr>
                        <a:t> </a:t>
                      </a:r>
                    </a:p>
                  </a:txBody>
                  <a:tcPr marL="4779" marR="4779" marT="4779" marB="0" anchor="ctr">
                    <a:lnL>
                      <a:noFill/>
                    </a:lnL>
                    <a:lnR>
                      <a:noFill/>
                    </a:lnR>
                    <a:lnT>
                      <a:noFill/>
                    </a:lnT>
                    <a:lnB w="12700" cap="flat" cmpd="sng" algn="ctr">
                      <a:solidFill>
                        <a:srgbClr val="CCCCCC"/>
                      </a:solidFill>
                      <a:prstDash val="solid"/>
                      <a:round/>
                      <a:headEnd type="none" w="med" len="med"/>
                      <a:tailEnd type="none" w="med" len="med"/>
                    </a:lnB>
                    <a:solidFill>
                      <a:srgbClr val="2F5496"/>
                    </a:solidFill>
                  </a:tcPr>
                </a:tc>
                <a:extLst>
                  <a:ext uri="{0D108BD9-81ED-4DB2-BD59-A6C34878D82A}">
                    <a16:rowId xmlns:a16="http://schemas.microsoft.com/office/drawing/2014/main" val="2032413592"/>
                  </a:ext>
                </a:extLst>
              </a:tr>
              <a:tr h="272407">
                <a:tc gridSpan="2">
                  <a:txBody>
                    <a:bodyPr/>
                    <a:lstStyle/>
                    <a:p>
                      <a:pPr algn="ctr" fontAlgn="ctr"/>
                      <a:r>
                        <a:rPr lang="fr-FR" sz="800" b="1" i="0" u="none" strike="noStrike">
                          <a:solidFill>
                            <a:srgbClr val="FFFFFF"/>
                          </a:solidFill>
                          <a:effectLst/>
                          <a:latin typeface="PT Sans"/>
                        </a:rPr>
                        <a:t>3.1 CADRER, COORDONNER, ET FINANCER LE DÉVELOPPEMENT DES ÉNERGIES RENOUVELABLES SUR LE TERRITOIRE</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2">
                  <a:txBody>
                    <a:bodyPr/>
                    <a:lstStyle/>
                    <a:p>
                      <a:pPr algn="ctr" fontAlgn="ctr"/>
                      <a:r>
                        <a:rPr lang="fr-FR" sz="900" b="1" i="0" u="none" strike="noStrike" dirty="0">
                          <a:solidFill>
                            <a:srgbClr val="FFFFFF"/>
                          </a:solidFill>
                          <a:effectLst/>
                          <a:latin typeface="PT Sans"/>
                        </a:rPr>
                        <a:t> Impacts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hMerge="1">
                  <a:txBody>
                    <a:bodyPr/>
                    <a:lstStyle/>
                    <a:p>
                      <a:pPr algn="ctr" fontAlgn="ctr"/>
                      <a:endParaRPr lang="fr-FR" sz="900" b="1" i="0" u="none" strike="noStrike" dirty="0">
                        <a:solidFill>
                          <a:srgbClr val="FFFFFF"/>
                        </a:solidFill>
                        <a:effectLst/>
                        <a:latin typeface="PT Sans"/>
                      </a:endParaRPr>
                    </a:p>
                  </a:txBody>
                  <a:tcPr marL="5194" marR="5194" marT="5194"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ctr" fontAlgn="ctr"/>
                      <a:r>
                        <a:rPr lang="fr-FR" sz="900" b="1" i="0" u="none" strike="noStrike" kern="1200" dirty="0">
                          <a:solidFill>
                            <a:srgbClr val="FFFFFF"/>
                          </a:solidFill>
                          <a:effectLst/>
                          <a:latin typeface="PT Sans"/>
                          <a:ea typeface="+mn-ea"/>
                          <a:cs typeface="+mn-cs"/>
                        </a:rPr>
                        <a:t>Mesures</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2171457245"/>
                  </a:ext>
                </a:extLst>
              </a:tr>
              <a:tr h="137398">
                <a:tc>
                  <a:txBody>
                    <a:bodyPr/>
                    <a:lstStyle/>
                    <a:p>
                      <a:pPr algn="l" fontAlgn="ctr"/>
                      <a:r>
                        <a:rPr lang="fr-FR" sz="800" b="1" i="0" u="none" strike="noStrike">
                          <a:solidFill>
                            <a:srgbClr val="000000"/>
                          </a:solidFill>
                          <a:effectLst/>
                          <a:latin typeface="PT Sans"/>
                        </a:rPr>
                        <a:t>3.1.1</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a:solidFill>
                            <a:srgbClr val="000000"/>
                          </a:solidFill>
                          <a:effectLst/>
                          <a:latin typeface="PT Sans"/>
                        </a:rPr>
                        <a:t>Piloter et cadrer le développement des ENR sur le territoire</a:t>
                      </a:r>
                    </a:p>
                  </a:txBody>
                  <a:tcPr marL="4779" marR="4779" marT="4779"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2" gridSpan="3">
                  <a:txBody>
                    <a:bodyPr/>
                    <a:lstStyle/>
                    <a:p>
                      <a:pPr algn="ctr" fontAlgn="ctr"/>
                      <a:r>
                        <a:rPr lang="fr-FR" sz="1050" b="0" i="0" u="none" strike="noStrike">
                          <a:solidFill>
                            <a:srgbClr val="000000"/>
                          </a:solidFill>
                          <a:effectLst/>
                          <a:latin typeface="Calibri Light" panose="020F0302020204030204" pitchFamily="34" charset="0"/>
                        </a:rPr>
                        <a:t>Cette action est positive car elle permettra d'augmenter la production d'énergie renouvelable sur le territoire.</a:t>
                      </a:r>
                    </a:p>
                  </a:txBody>
                  <a:tcPr marL="4779" marR="4779" marT="4779"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4171209414"/>
                  </a:ext>
                </a:extLst>
              </a:tr>
              <a:tr h="227006">
                <a:tc>
                  <a:txBody>
                    <a:bodyPr/>
                    <a:lstStyle/>
                    <a:p>
                      <a:pPr algn="l" fontAlgn="ctr"/>
                      <a:r>
                        <a:rPr lang="fr-FR" sz="800" b="1" i="0" u="none" strike="noStrike">
                          <a:solidFill>
                            <a:srgbClr val="000000"/>
                          </a:solidFill>
                          <a:effectLst/>
                          <a:latin typeface="PT Sans"/>
                        </a:rPr>
                        <a:t>3.1.2</a:t>
                      </a:r>
                    </a:p>
                  </a:txBody>
                  <a:tcPr marL="4779" marR="4779" marT="4779"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a:solidFill>
                            <a:srgbClr val="000000"/>
                          </a:solidFill>
                          <a:effectLst/>
                          <a:latin typeface="PT Sans"/>
                        </a:rPr>
                        <a:t>Proposer des Appels à Manifestation d’Intérêt pour massifier le développement des énergies renouvelables sur le territoire</a:t>
                      </a:r>
                    </a:p>
                  </a:txBody>
                  <a:tcPr marL="4779" marR="4779" marT="4779" marB="0" anchor="ctr">
                    <a:lnL>
                      <a:noFill/>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892319083"/>
                  </a:ext>
                </a:extLst>
              </a:tr>
              <a:tr h="133814">
                <a:tc gridSpan="2">
                  <a:txBody>
                    <a:bodyPr/>
                    <a:lstStyle/>
                    <a:p>
                      <a:pPr algn="ctr" fontAlgn="ctr"/>
                      <a:r>
                        <a:rPr lang="fr-FR" sz="800" b="1" i="0" u="none" strike="noStrike">
                          <a:solidFill>
                            <a:srgbClr val="FFFFFF"/>
                          </a:solidFill>
                          <a:effectLst/>
                          <a:latin typeface="PT Sans"/>
                        </a:rPr>
                        <a:t>3.2 DÉVELOPPER LES ÉNERGIES RENOUVELABLES</a:t>
                      </a:r>
                    </a:p>
                  </a:txBody>
                  <a:tcPr marL="4779" marR="4779" marT="4779"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l" fontAlgn="ctr"/>
                      <a:r>
                        <a:rPr lang="fr-FR" sz="1050" b="1" i="0" u="none" strike="noStrike">
                          <a:solidFill>
                            <a:srgbClr val="FFFFFF"/>
                          </a:solidFill>
                          <a:effectLst/>
                          <a:latin typeface="PT Sans"/>
                        </a:rPr>
                        <a:t> </a:t>
                      </a:r>
                    </a:p>
                  </a:txBody>
                  <a:tcPr marL="4779" marR="4779" marT="4779"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gridSpan="2">
                  <a:txBody>
                    <a:bodyPr/>
                    <a:lstStyle/>
                    <a:p>
                      <a:pPr algn="l" fontAlgn="ctr"/>
                      <a:r>
                        <a:rPr lang="fr-FR" sz="1050" b="1" i="0" u="none" strike="noStrike">
                          <a:solidFill>
                            <a:srgbClr val="FFFFFF"/>
                          </a:solidFill>
                          <a:effectLst/>
                          <a:latin typeface="PT Sans"/>
                        </a:rPr>
                        <a:t> </a:t>
                      </a:r>
                    </a:p>
                  </a:txBody>
                  <a:tcPr marL="4779" marR="4779" marT="477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hMerge="1">
                  <a:txBody>
                    <a:bodyPr/>
                    <a:lstStyle/>
                    <a:p>
                      <a:pPr algn="l" fontAlgn="ctr"/>
                      <a:r>
                        <a:rPr lang="fr-FR" sz="1050" b="1" i="0" u="none" strike="noStrike">
                          <a:solidFill>
                            <a:srgbClr val="FFFFFF"/>
                          </a:solidFill>
                          <a:effectLst/>
                          <a:latin typeface="PT Sans"/>
                        </a:rPr>
                        <a:t> </a:t>
                      </a:r>
                    </a:p>
                  </a:txBody>
                  <a:tcPr marL="4779" marR="4779" marT="477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786030981"/>
                  </a:ext>
                </a:extLst>
              </a:tr>
              <a:tr h="603357">
                <a:tc>
                  <a:txBody>
                    <a:bodyPr/>
                    <a:lstStyle/>
                    <a:p>
                      <a:pPr algn="l" fontAlgn="ctr"/>
                      <a:r>
                        <a:rPr lang="fr-FR" sz="800" b="1" i="0" u="none" strike="noStrike">
                          <a:solidFill>
                            <a:srgbClr val="000000"/>
                          </a:solidFill>
                          <a:effectLst/>
                          <a:latin typeface="PT Sans"/>
                        </a:rPr>
                        <a:t>3.2.1</a:t>
                      </a:r>
                    </a:p>
                  </a:txBody>
                  <a:tcPr marL="4779" marR="4779" marT="4779"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a:solidFill>
                            <a:srgbClr val="000000"/>
                          </a:solidFill>
                          <a:effectLst/>
                          <a:latin typeface="PT Sans"/>
                        </a:rPr>
                        <a:t>Développer les solutions photovoltaïques</a:t>
                      </a:r>
                    </a:p>
                  </a:txBody>
                  <a:tcPr marL="4779" marR="4779" marT="4779"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4">
                  <a:txBody>
                    <a:bodyPr/>
                    <a:lstStyle/>
                    <a:p>
                      <a:pPr algn="ctr" fontAlgn="ctr"/>
                      <a:r>
                        <a:rPr lang="fr-FR" sz="1050" b="0" i="0" u="none" strike="noStrike">
                          <a:solidFill>
                            <a:srgbClr val="000000"/>
                          </a:solidFill>
                          <a:effectLst/>
                          <a:latin typeface="Calibri" panose="020F0502020204030204" pitchFamily="34" charset="0"/>
                        </a:rPr>
                        <a:t>Risques : Les parcs photovoltaïques devront être implantés prioritairement au niveau des délaissés, et particulièrement ceux assujettis à des pollutions (BASOL ou BASIAS), ce qui permettra de limiter la consommation d'espaces, car aucune autre  mobilisation de ces sites ne pourrait y être envisagée.</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gridSpan="2">
                  <a:txBody>
                    <a:bodyPr/>
                    <a:lstStyle/>
                    <a:p>
                      <a:pPr algn="ctr" fontAlgn="ctr"/>
                      <a:r>
                        <a:rPr lang="fr-FR" sz="1050" b="0" i="0" u="none" strike="noStrike">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NaTech) avec un fonctionnement altéré des installations</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hMerge="1">
                  <a:txBody>
                    <a:bodyPr/>
                    <a:lstStyle/>
                    <a:p>
                      <a:pPr algn="ctr" fontAlgn="ctr"/>
                      <a:r>
                        <a:rPr lang="fr-FR" sz="1050" b="0" i="0" u="none" strike="noStrike">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NaTech) avec un fonctionnement altéré des installations</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7610324"/>
                  </a:ext>
                </a:extLst>
              </a:tr>
              <a:tr h="716860">
                <a:tc>
                  <a:txBody>
                    <a:bodyPr/>
                    <a:lstStyle/>
                    <a:p>
                      <a:pPr algn="l" fontAlgn="ctr"/>
                      <a:r>
                        <a:rPr lang="fr-FR" sz="800" b="1" i="0" u="none" strike="noStrike">
                          <a:solidFill>
                            <a:srgbClr val="000000"/>
                          </a:solidFill>
                          <a:effectLst/>
                          <a:latin typeface="PT Sans"/>
                        </a:rPr>
                        <a:t>3.2.2</a:t>
                      </a:r>
                    </a:p>
                  </a:txBody>
                  <a:tcPr marL="4779" marR="4779" marT="4779" marB="0" anchor="ctr">
                    <a:lnL>
                      <a:noFill/>
                    </a:lnL>
                    <a:lnR>
                      <a:noFill/>
                    </a:lnR>
                    <a:lnT>
                      <a:noFill/>
                    </a:lnT>
                    <a:lnB>
                      <a:noFill/>
                    </a:lnB>
                    <a:solidFill>
                      <a:srgbClr val="C6D9F1"/>
                    </a:solidFill>
                  </a:tcPr>
                </a:tc>
                <a:tc>
                  <a:txBody>
                    <a:bodyPr/>
                    <a:lstStyle/>
                    <a:p>
                      <a:pPr algn="l" fontAlgn="ctr"/>
                      <a:r>
                        <a:rPr lang="fr-FR" sz="800" b="1" i="0" u="none" strike="noStrike">
                          <a:solidFill>
                            <a:srgbClr val="000000"/>
                          </a:solidFill>
                          <a:effectLst/>
                          <a:latin typeface="PT Sans"/>
                        </a:rPr>
                        <a:t>Réaliser un cadastre solaire départemental</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070383934"/>
                  </a:ext>
                </a:extLst>
              </a:tr>
              <a:tr h="372767">
                <a:tc>
                  <a:txBody>
                    <a:bodyPr/>
                    <a:lstStyle/>
                    <a:p>
                      <a:pPr algn="l" fontAlgn="ctr"/>
                      <a:r>
                        <a:rPr lang="fr-FR" sz="800" b="1" i="0" u="none" strike="noStrike">
                          <a:solidFill>
                            <a:srgbClr val="000000"/>
                          </a:solidFill>
                          <a:effectLst/>
                          <a:latin typeface="PT Sans"/>
                        </a:rPr>
                        <a:t>3.2.3</a:t>
                      </a:r>
                    </a:p>
                  </a:txBody>
                  <a:tcPr marL="4779" marR="4779" marT="4779" marB="0" anchor="ctr">
                    <a:lnL>
                      <a:noFill/>
                    </a:lnL>
                    <a:lnR>
                      <a:noFill/>
                    </a:lnR>
                    <a:lnT>
                      <a:noFill/>
                    </a:lnT>
                    <a:lnB>
                      <a:noFill/>
                    </a:lnB>
                    <a:solidFill>
                      <a:srgbClr val="C6D9F1"/>
                    </a:solidFill>
                  </a:tcPr>
                </a:tc>
                <a:tc>
                  <a:txBody>
                    <a:bodyPr/>
                    <a:lstStyle/>
                    <a:p>
                      <a:pPr algn="l" fontAlgn="ctr"/>
                      <a:r>
                        <a:rPr lang="fr-FR" sz="800" b="1" i="0" u="none" strike="noStrike">
                          <a:solidFill>
                            <a:srgbClr val="000000"/>
                          </a:solidFill>
                          <a:effectLst/>
                          <a:latin typeface="PT Sans"/>
                        </a:rPr>
                        <a:t>Réaliser une cartographie des espaces délaissés, hors foncier agricole, pour implantation de projets solaires photovoltaïques au sol </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959756525"/>
                  </a:ext>
                </a:extLst>
              </a:tr>
              <a:tr h="374318">
                <a:tc>
                  <a:txBody>
                    <a:bodyPr/>
                    <a:lstStyle/>
                    <a:p>
                      <a:pPr algn="l" fontAlgn="ctr"/>
                      <a:r>
                        <a:rPr lang="fr-FR" sz="800" b="1" i="0" u="none" strike="noStrike">
                          <a:solidFill>
                            <a:srgbClr val="000000"/>
                          </a:solidFill>
                          <a:effectLst/>
                          <a:latin typeface="PT Sans"/>
                        </a:rPr>
                        <a:t>3.2.4</a:t>
                      </a:r>
                    </a:p>
                  </a:txBody>
                  <a:tcPr marL="4779" marR="4779" marT="4779" marB="0" anchor="ctr">
                    <a:lnL>
                      <a:noFill/>
                    </a:lnL>
                    <a:lnR>
                      <a:noFill/>
                    </a:lnR>
                    <a:lnT>
                      <a:noFill/>
                    </a:lnT>
                    <a:lnB>
                      <a:noFill/>
                    </a:lnB>
                    <a:solidFill>
                      <a:srgbClr val="C6D9F1"/>
                    </a:solidFill>
                  </a:tcPr>
                </a:tc>
                <a:tc>
                  <a:txBody>
                    <a:bodyPr/>
                    <a:lstStyle/>
                    <a:p>
                      <a:pPr algn="l" fontAlgn="ctr"/>
                      <a:r>
                        <a:rPr lang="fr-FR" sz="800" b="1" i="0" u="none" strike="noStrike">
                          <a:solidFill>
                            <a:srgbClr val="000000"/>
                          </a:solidFill>
                          <a:effectLst/>
                          <a:latin typeface="PT Sans"/>
                        </a:rPr>
                        <a:t>Déploiement de panneaux solaires sur les toitures des bâtiments du CD 03</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656117811"/>
                  </a:ext>
                </a:extLst>
              </a:tr>
              <a:tr h="673848">
                <a:tc>
                  <a:txBody>
                    <a:bodyPr/>
                    <a:lstStyle/>
                    <a:p>
                      <a:pPr algn="l" fontAlgn="ctr"/>
                      <a:r>
                        <a:rPr lang="fr-FR" sz="800" b="1" i="0" u="none" strike="noStrike">
                          <a:solidFill>
                            <a:srgbClr val="000000"/>
                          </a:solidFill>
                          <a:effectLst/>
                          <a:latin typeface="PT Sans"/>
                        </a:rPr>
                        <a:t>3.2.5</a:t>
                      </a:r>
                    </a:p>
                  </a:txBody>
                  <a:tcPr marL="4779" marR="4779" marT="4779" marB="0" anchor="ctr">
                    <a:lnL>
                      <a:noFill/>
                    </a:lnL>
                    <a:lnR>
                      <a:noFill/>
                    </a:lnR>
                    <a:lnT>
                      <a:noFill/>
                    </a:lnT>
                    <a:lnB>
                      <a:noFill/>
                    </a:lnB>
                    <a:solidFill>
                      <a:srgbClr val="C6D9F1"/>
                    </a:solidFill>
                  </a:tcPr>
                </a:tc>
                <a:tc>
                  <a:txBody>
                    <a:bodyPr/>
                    <a:lstStyle/>
                    <a:p>
                      <a:pPr algn="l" fontAlgn="ctr"/>
                      <a:r>
                        <a:rPr lang="fr-FR" sz="800" b="1" i="0" u="none" strike="noStrike">
                          <a:solidFill>
                            <a:srgbClr val="000000"/>
                          </a:solidFill>
                          <a:effectLst/>
                          <a:latin typeface="PT Sans"/>
                        </a:rPr>
                        <a:t>Structurer la filière bois Energie sur le département de l'Allier</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rowSpan="2">
                  <a:txBody>
                    <a:bodyPr/>
                    <a:lstStyle/>
                    <a:p>
                      <a:pPr algn="ctr" fontAlgn="ctr"/>
                      <a:r>
                        <a:rPr lang="fr-FR" sz="1100" b="0" i="0" u="none" strike="noStrike" dirty="0">
                          <a:solidFill>
                            <a:srgbClr val="000000"/>
                          </a:solidFill>
                          <a:effectLst/>
                          <a:latin typeface="Arial" panose="020B0604020202020204" pitchFamily="34" charset="0"/>
                        </a:rPr>
                        <a:t> // </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fr-FR" sz="1100" b="0" i="0" u="none" strike="noStrike" dirty="0">
                          <a:solidFill>
                            <a:srgbClr val="000000"/>
                          </a:solidFill>
                          <a:effectLst/>
                          <a:latin typeface="Arial" panose="020B0604020202020204" pitchFamily="34" charset="0"/>
                        </a:rPr>
                        <a:t> </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pPr algn="ctr" fontAlgn="ctr"/>
                      <a:r>
                        <a:rPr lang="fr-FR" sz="1100" b="0" i="0" u="none" strike="noStrike" dirty="0">
                          <a:solidFill>
                            <a:srgbClr val="000000"/>
                          </a:solidFill>
                          <a:effectLst/>
                          <a:latin typeface="Arial" panose="020B0604020202020204" pitchFamily="34" charset="0"/>
                        </a:rPr>
                        <a:t> </a:t>
                      </a:r>
                    </a:p>
                  </a:txBody>
                  <a:tcPr marL="4779" marR="4779" marT="4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940396"/>
                  </a:ext>
                </a:extLst>
              </a:tr>
              <a:tr h="511360">
                <a:tc>
                  <a:txBody>
                    <a:bodyPr/>
                    <a:lstStyle/>
                    <a:p>
                      <a:pPr algn="l" fontAlgn="ctr"/>
                      <a:r>
                        <a:rPr lang="fr-FR" sz="800" b="1" i="0" u="none" strike="noStrike">
                          <a:solidFill>
                            <a:srgbClr val="000000"/>
                          </a:solidFill>
                          <a:effectLst/>
                          <a:latin typeface="PT Sans"/>
                        </a:rPr>
                        <a:t>3.2.6</a:t>
                      </a:r>
                    </a:p>
                  </a:txBody>
                  <a:tcPr marL="4779" marR="4779" marT="4779"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Soutien à l’acquisition et l’installation par les particuliers de chaudières automatiques bois-énergie</a:t>
                      </a:r>
                    </a:p>
                  </a:txBody>
                  <a:tcPr marL="4779" marR="4779" marT="4779"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vMerge="1">
                  <a:txBody>
                    <a:bodyPr/>
                    <a:lstStyle/>
                    <a:p>
                      <a:endParaRPr lang="fr-FR"/>
                    </a:p>
                  </a:txBody>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651850839"/>
                  </a:ext>
                </a:extLst>
              </a:tr>
            </a:tbl>
          </a:graphicData>
        </a:graphic>
      </p:graphicFrame>
    </p:spTree>
    <p:extLst>
      <p:ext uri="{BB962C8B-B14F-4D97-AF65-F5344CB8AC3E}">
        <p14:creationId xmlns:p14="http://schemas.microsoft.com/office/powerpoint/2010/main" val="33717411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202</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7" name="Tableau 6">
            <a:extLst>
              <a:ext uri="{FF2B5EF4-FFF2-40B4-BE49-F238E27FC236}">
                <a16:creationId xmlns:a16="http://schemas.microsoft.com/office/drawing/2014/main" id="{4DFE5E0B-D1AD-4700-9391-EB002EA5F242}"/>
              </a:ext>
            </a:extLst>
          </p:cNvPr>
          <p:cNvGraphicFramePr>
            <a:graphicFrameLocks noGrp="1"/>
          </p:cNvGraphicFramePr>
          <p:nvPr>
            <p:extLst>
              <p:ext uri="{D42A27DB-BD31-4B8C-83A1-F6EECF244321}">
                <p14:modId xmlns:p14="http://schemas.microsoft.com/office/powerpoint/2010/main" val="4170091503"/>
              </p:ext>
            </p:extLst>
          </p:nvPr>
        </p:nvGraphicFramePr>
        <p:xfrm>
          <a:off x="421341" y="1999130"/>
          <a:ext cx="8094008" cy="3674896"/>
        </p:xfrm>
        <a:graphic>
          <a:graphicData uri="http://schemas.openxmlformats.org/drawingml/2006/table">
            <a:tbl>
              <a:tblPr/>
              <a:tblGrid>
                <a:gridCol w="526503">
                  <a:extLst>
                    <a:ext uri="{9D8B030D-6E8A-4147-A177-3AD203B41FA5}">
                      <a16:colId xmlns:a16="http://schemas.microsoft.com/office/drawing/2014/main" val="299252391"/>
                    </a:ext>
                  </a:extLst>
                </a:gridCol>
                <a:gridCol w="2720071">
                  <a:extLst>
                    <a:ext uri="{9D8B030D-6E8A-4147-A177-3AD203B41FA5}">
                      <a16:colId xmlns:a16="http://schemas.microsoft.com/office/drawing/2014/main" val="4198002736"/>
                    </a:ext>
                  </a:extLst>
                </a:gridCol>
                <a:gridCol w="2395657">
                  <a:extLst>
                    <a:ext uri="{9D8B030D-6E8A-4147-A177-3AD203B41FA5}">
                      <a16:colId xmlns:a16="http://schemas.microsoft.com/office/drawing/2014/main" val="2755003714"/>
                    </a:ext>
                  </a:extLst>
                </a:gridCol>
                <a:gridCol w="1516644">
                  <a:extLst>
                    <a:ext uri="{9D8B030D-6E8A-4147-A177-3AD203B41FA5}">
                      <a16:colId xmlns:a16="http://schemas.microsoft.com/office/drawing/2014/main" val="1226296320"/>
                    </a:ext>
                  </a:extLst>
                </a:gridCol>
                <a:gridCol w="935133">
                  <a:extLst>
                    <a:ext uri="{9D8B030D-6E8A-4147-A177-3AD203B41FA5}">
                      <a16:colId xmlns:a16="http://schemas.microsoft.com/office/drawing/2014/main" val="3091472118"/>
                    </a:ext>
                  </a:extLst>
                </a:gridCol>
              </a:tblGrid>
              <a:tr h="1283244">
                <a:tc>
                  <a:txBody>
                    <a:bodyPr/>
                    <a:lstStyle/>
                    <a:p>
                      <a:pPr algn="l" fontAlgn="ctr"/>
                      <a:r>
                        <a:rPr lang="fr-FR" sz="700" b="1" i="0" u="none" strike="noStrike">
                          <a:solidFill>
                            <a:srgbClr val="000000"/>
                          </a:solidFill>
                          <a:effectLst/>
                          <a:latin typeface="PT Sans"/>
                        </a:rPr>
                        <a:t>3.2.7</a:t>
                      </a:r>
                    </a:p>
                  </a:txBody>
                  <a:tcPr marL="4594" marR="4594" marT="4594"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Méthanisation agricole : Accompagner techniquement et financièrement les agriculteurs</a:t>
                      </a:r>
                    </a:p>
                  </a:txBody>
                  <a:tcPr marL="4594" marR="4594" marT="4594" marB="0" anchor="ctr">
                    <a:lnL>
                      <a:noFill/>
                    </a:lnL>
                    <a:lnR>
                      <a:noFill/>
                    </a:lnR>
                    <a:lnT>
                      <a:noFill/>
                    </a:lnT>
                    <a:lnB>
                      <a:noFill/>
                    </a:lnB>
                    <a:solidFill>
                      <a:srgbClr val="C6D9F1"/>
                    </a:solidFill>
                  </a:tcPr>
                </a:tc>
                <a:tc>
                  <a:txBody>
                    <a:bodyPr/>
                    <a:lstStyle/>
                    <a:p>
                      <a:pPr algn="ctr" fontAlgn="ctr"/>
                      <a:r>
                        <a:rPr lang="fr-FR" sz="1000" b="0" i="0" u="none" strike="noStrike" dirty="0">
                          <a:solidFill>
                            <a:srgbClr val="000000"/>
                          </a:solidFill>
                          <a:effectLst/>
                          <a:latin typeface="Calibri" panose="020F0502020204030204" pitchFamily="34" charset="0"/>
                        </a:rPr>
                        <a:t>Nuisances : Les méthaniseurs peuvent être source de nuisances auditives et olfactives pour les populations vivant à proximité. En outre, l'augmentation du trafic de poids lourds desservant ces unités est également à prendre en compte.</a:t>
                      </a:r>
                    </a:p>
                  </a:txBody>
                  <a:tcPr marL="4594" marR="4594" marT="45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900" b="0" i="0" u="none" strike="noStrike" dirty="0">
                          <a:solidFill>
                            <a:srgbClr val="000000"/>
                          </a:solidFill>
                          <a:effectLst/>
                          <a:latin typeface="Calibri" panose="020F0502020204030204" pitchFamily="34" charset="0"/>
                        </a:rPr>
                        <a:t>Risques : Une vigilance certaine doit être apportée sur la localisation des installations (zones de risques) pour ne pas créer un nouveau risque d'exposition des populations (risque </a:t>
                      </a:r>
                      <a:r>
                        <a:rPr lang="fr-FR" sz="900" b="0" i="0" u="none" strike="noStrike" dirty="0" err="1">
                          <a:solidFill>
                            <a:srgbClr val="000000"/>
                          </a:solidFill>
                          <a:effectLst/>
                          <a:latin typeface="Calibri" panose="020F0502020204030204" pitchFamily="34" charset="0"/>
                        </a:rPr>
                        <a:t>NaTech</a:t>
                      </a:r>
                      <a:r>
                        <a:rPr lang="fr-FR" sz="900" b="0" i="0" u="none" strike="noStrike" dirty="0">
                          <a:solidFill>
                            <a:srgbClr val="000000"/>
                          </a:solidFill>
                          <a:effectLst/>
                          <a:latin typeface="Calibri" panose="020F0502020204030204" pitchFamily="34" charset="0"/>
                        </a:rPr>
                        <a:t>) avec un fonctionnement altéré des installations</a:t>
                      </a:r>
                    </a:p>
                  </a:txBody>
                  <a:tcPr marL="4594" marR="4594" marT="4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libri" panose="020F0502020204030204" pitchFamily="34" charset="0"/>
                        </a:rPr>
                        <a:t>Remarques mobilité : Un point de vigilance est à émettre sur la localisation de ces solutions, particulièrement si elles sont collectives/territoriales. Il s'agit de veiller à la limitation des besoins en transports pour alimenter les digesteurs.</a:t>
                      </a:r>
                    </a:p>
                  </a:txBody>
                  <a:tcPr marL="4594" marR="4594" marT="459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41469305"/>
                  </a:ext>
                </a:extLst>
              </a:tr>
              <a:tr h="1192942">
                <a:tc>
                  <a:txBody>
                    <a:bodyPr/>
                    <a:lstStyle/>
                    <a:p>
                      <a:pPr algn="l" fontAlgn="ctr"/>
                      <a:r>
                        <a:rPr lang="fr-FR" sz="700" b="1" i="0" u="none" strike="noStrike">
                          <a:solidFill>
                            <a:srgbClr val="000000"/>
                          </a:solidFill>
                          <a:effectLst/>
                          <a:latin typeface="PT Sans"/>
                        </a:rPr>
                        <a:t>3.2.8</a:t>
                      </a:r>
                    </a:p>
                  </a:txBody>
                  <a:tcPr marL="4594" marR="4594" marT="4594"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a:solidFill>
                            <a:srgbClr val="000000"/>
                          </a:solidFill>
                          <a:effectLst/>
                          <a:latin typeface="PT Sans"/>
                        </a:rPr>
                        <a:t>Etudier le potentiel hydroélectrique du département</a:t>
                      </a:r>
                    </a:p>
                  </a:txBody>
                  <a:tcPr marL="4594" marR="4594" marT="4594"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ctr" fontAlgn="ctr"/>
                      <a:r>
                        <a:rPr lang="fr-FR" sz="900" b="0" i="0" u="none" strike="noStrike" dirty="0">
                          <a:solidFill>
                            <a:srgbClr val="000000"/>
                          </a:solidFill>
                          <a:effectLst/>
                          <a:latin typeface="Calibri" panose="020F0502020204030204" pitchFamily="34" charset="0"/>
                        </a:rPr>
                        <a:t>L'exposition de nouvelles populations aux risques de rupture de barrage.</a:t>
                      </a:r>
                    </a:p>
                  </a:txBody>
                  <a:tcPr marL="4594" marR="4594" marT="45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tc>
                  <a:txBody>
                    <a:bodyPr/>
                    <a:lstStyle/>
                    <a:p>
                      <a:pPr algn="ctr" fontAlgn="ctr"/>
                      <a:r>
                        <a:rPr lang="fr-FR" sz="900" b="0" i="0" u="none" strike="noStrike" dirty="0">
                          <a:solidFill>
                            <a:srgbClr val="000000"/>
                          </a:solidFill>
                          <a:effectLst/>
                          <a:latin typeface="Calibri" panose="020F0502020204030204" pitchFamily="34" charset="0"/>
                        </a:rPr>
                        <a:t>Risques : Il s'agit de porter une réflexion poussée sur la localisation de ces installations pour ne pas exposer de populations supplémentaires à ce risque déjà avéré sur le territoire (au sein du cœur d'agglomération).</a:t>
                      </a:r>
                    </a:p>
                  </a:txBody>
                  <a:tcPr marL="4594" marR="4594" marT="4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fontAlgn="ctr"/>
                      <a:r>
                        <a:rPr lang="fr-FR" sz="500" b="0" i="0" u="none" strike="noStrike" dirty="0">
                          <a:solidFill>
                            <a:srgbClr val="000000"/>
                          </a:solidFill>
                          <a:effectLst/>
                          <a:latin typeface="Calibri" panose="020F0502020204030204" pitchFamily="34" charset="0"/>
                        </a:rPr>
                        <a:t> </a:t>
                      </a:r>
                    </a:p>
                  </a:txBody>
                  <a:tcPr marL="4594" marR="4594" marT="459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03430657"/>
                  </a:ext>
                </a:extLst>
              </a:tr>
              <a:tr h="257008">
                <a:tc gridSpan="2">
                  <a:txBody>
                    <a:bodyPr/>
                    <a:lstStyle/>
                    <a:p>
                      <a:pPr algn="ctr" fontAlgn="ctr"/>
                      <a:r>
                        <a:rPr lang="fr-FR" sz="800" b="1" i="0" u="none" strike="noStrike">
                          <a:solidFill>
                            <a:srgbClr val="FFFFFF"/>
                          </a:solidFill>
                          <a:effectLst/>
                          <a:latin typeface="PT Sans"/>
                        </a:rPr>
                        <a:t>3.3 DÉVELOPPER LES RÉSEAUX DE TRANSPORT ET DE DISTRIBUTION DE L'ÉNERGIE</a:t>
                      </a:r>
                    </a:p>
                  </a:txBody>
                  <a:tcPr marL="4594" marR="4594" marT="45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4594" marR="4594" marT="45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l" fontAlgn="ctr"/>
                      <a:r>
                        <a:rPr lang="fr-FR" sz="900" b="1" i="0" u="none" strike="noStrike" dirty="0">
                          <a:solidFill>
                            <a:srgbClr val="FFFFFF"/>
                          </a:solidFill>
                          <a:effectLst/>
                          <a:latin typeface="PT Sans"/>
                        </a:rPr>
                        <a:t> </a:t>
                      </a:r>
                    </a:p>
                  </a:txBody>
                  <a:tcPr marL="4594" marR="4594" marT="45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l" fontAlgn="b"/>
                      <a:endParaRPr lang="fr-FR" sz="700" b="0" i="0" u="none" strike="noStrike">
                        <a:solidFill>
                          <a:srgbClr val="000000"/>
                        </a:solidFill>
                        <a:effectLst/>
                        <a:latin typeface="Arial" panose="020B0604020202020204" pitchFamily="34" charset="0"/>
                      </a:endParaRPr>
                    </a:p>
                  </a:txBody>
                  <a:tcPr marL="4594" marR="4594" marT="4594" marB="0" anchor="b">
                    <a:lnL>
                      <a:noFill/>
                    </a:lnL>
                    <a:lnR>
                      <a:noFill/>
                    </a:lnR>
                    <a:lnT>
                      <a:noFill/>
                    </a:lnT>
                    <a:lnB>
                      <a:noFill/>
                    </a:lnB>
                  </a:tcPr>
                </a:tc>
                <a:extLst>
                  <a:ext uri="{0D108BD9-81ED-4DB2-BD59-A6C34878D82A}">
                    <a16:rowId xmlns:a16="http://schemas.microsoft.com/office/drawing/2014/main" val="889727910"/>
                  </a:ext>
                </a:extLst>
              </a:tr>
              <a:tr h="635392">
                <a:tc>
                  <a:txBody>
                    <a:bodyPr/>
                    <a:lstStyle/>
                    <a:p>
                      <a:pPr algn="l" fontAlgn="ctr"/>
                      <a:r>
                        <a:rPr lang="fr-FR" sz="700" b="1" i="0" u="none" strike="noStrike">
                          <a:solidFill>
                            <a:srgbClr val="000000"/>
                          </a:solidFill>
                          <a:effectLst/>
                          <a:latin typeface="PT Sans"/>
                        </a:rPr>
                        <a:t>3.3.2</a:t>
                      </a:r>
                    </a:p>
                  </a:txBody>
                  <a:tcPr marL="4594" marR="4594" marT="4594"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dirty="0">
                          <a:solidFill>
                            <a:srgbClr val="000000"/>
                          </a:solidFill>
                          <a:effectLst/>
                          <a:latin typeface="PT Sans"/>
                        </a:rPr>
                        <a:t>Assurer une cohérence entre le développement des réseaux électriques et celui des énergies renouvelables</a:t>
                      </a:r>
                    </a:p>
                  </a:txBody>
                  <a:tcPr marL="4594" marR="4594" marT="4594"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ctr" fontAlgn="ctr"/>
                      <a:r>
                        <a:rPr lang="fr-FR" sz="1000" b="0" i="0" u="none" strike="noStrike">
                          <a:solidFill>
                            <a:srgbClr val="000000"/>
                          </a:solidFill>
                          <a:effectLst/>
                          <a:latin typeface="Calibri" panose="020F0502020204030204" pitchFamily="34" charset="0"/>
                        </a:rPr>
                        <a:t>Cette action, en facilitant le développement des érnergies renouvelables, limitera les nuisances et polutions liées aux énergies fossiles.</a:t>
                      </a:r>
                    </a:p>
                  </a:txBody>
                  <a:tcPr marL="4594" marR="4594" marT="45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fr-FR" sz="900" b="0" i="0" u="none" strike="noStrike" dirty="0">
                          <a:solidFill>
                            <a:srgbClr val="000000"/>
                          </a:solidFill>
                          <a:effectLst/>
                          <a:latin typeface="Calibri "/>
                        </a:rPr>
                        <a:t> </a:t>
                      </a:r>
                    </a:p>
                  </a:txBody>
                  <a:tcPr marL="4594" marR="4594" marT="4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fr-FR" sz="700" b="0" i="0" u="none" strike="noStrike" dirty="0">
                        <a:solidFill>
                          <a:srgbClr val="000000"/>
                        </a:solidFill>
                        <a:effectLst/>
                        <a:latin typeface="Arial" panose="020B0604020202020204" pitchFamily="34" charset="0"/>
                      </a:endParaRPr>
                    </a:p>
                  </a:txBody>
                  <a:tcPr marL="4594" marR="4594" marT="4594"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06465175"/>
                  </a:ext>
                </a:extLst>
              </a:tr>
            </a:tbl>
          </a:graphicData>
        </a:graphic>
      </p:graphicFrame>
    </p:spTree>
    <p:extLst>
      <p:ext uri="{BB962C8B-B14F-4D97-AF65-F5344CB8AC3E}">
        <p14:creationId xmlns:p14="http://schemas.microsoft.com/office/powerpoint/2010/main" val="31125772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203</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6" name="Tableau 5">
            <a:extLst>
              <a:ext uri="{FF2B5EF4-FFF2-40B4-BE49-F238E27FC236}">
                <a16:creationId xmlns:a16="http://schemas.microsoft.com/office/drawing/2014/main" id="{A6FD30FA-B3B0-4380-AE0B-53B72962C89D}"/>
              </a:ext>
            </a:extLst>
          </p:cNvPr>
          <p:cNvGraphicFramePr>
            <a:graphicFrameLocks noGrp="1"/>
          </p:cNvGraphicFramePr>
          <p:nvPr>
            <p:extLst>
              <p:ext uri="{D42A27DB-BD31-4B8C-83A1-F6EECF244321}">
                <p14:modId xmlns:p14="http://schemas.microsoft.com/office/powerpoint/2010/main" val="413821142"/>
              </p:ext>
            </p:extLst>
          </p:nvPr>
        </p:nvGraphicFramePr>
        <p:xfrm>
          <a:off x="547967" y="2050843"/>
          <a:ext cx="7886700" cy="3296166"/>
        </p:xfrm>
        <a:graphic>
          <a:graphicData uri="http://schemas.openxmlformats.org/drawingml/2006/table">
            <a:tbl>
              <a:tblPr/>
              <a:tblGrid>
                <a:gridCol w="580032">
                  <a:extLst>
                    <a:ext uri="{9D8B030D-6E8A-4147-A177-3AD203B41FA5}">
                      <a16:colId xmlns:a16="http://schemas.microsoft.com/office/drawing/2014/main" val="2955665965"/>
                    </a:ext>
                  </a:extLst>
                </a:gridCol>
                <a:gridCol w="3130236">
                  <a:extLst>
                    <a:ext uri="{9D8B030D-6E8A-4147-A177-3AD203B41FA5}">
                      <a16:colId xmlns:a16="http://schemas.microsoft.com/office/drawing/2014/main" val="1845078065"/>
                    </a:ext>
                  </a:extLst>
                </a:gridCol>
                <a:gridCol w="2505594">
                  <a:extLst>
                    <a:ext uri="{9D8B030D-6E8A-4147-A177-3AD203B41FA5}">
                      <a16:colId xmlns:a16="http://schemas.microsoft.com/office/drawing/2014/main" val="2848075327"/>
                    </a:ext>
                  </a:extLst>
                </a:gridCol>
                <a:gridCol w="1670838">
                  <a:extLst>
                    <a:ext uri="{9D8B030D-6E8A-4147-A177-3AD203B41FA5}">
                      <a16:colId xmlns:a16="http://schemas.microsoft.com/office/drawing/2014/main" val="2206127021"/>
                    </a:ext>
                  </a:extLst>
                </a:gridCol>
              </a:tblGrid>
              <a:tr h="124664">
                <a:tc gridSpan="2">
                  <a:txBody>
                    <a:bodyPr/>
                    <a:lstStyle/>
                    <a:p>
                      <a:pPr algn="ctr" fontAlgn="ctr"/>
                      <a:r>
                        <a:rPr lang="fr-FR" sz="900" b="1" i="0" u="none" strike="noStrike">
                          <a:solidFill>
                            <a:srgbClr val="FFFFFF"/>
                          </a:solidFill>
                          <a:effectLst/>
                          <a:latin typeface="PT Sans"/>
                        </a:rPr>
                        <a:t>4. ADAPTER LES  TERRITOIRE AU CHANGEMENT CLIMATIQUE A VENIR</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gridSpan="2">
                  <a:txBody>
                    <a:bodyPr/>
                    <a:lstStyle/>
                    <a:p>
                      <a:pPr algn="ctr" fontAlgn="ctr"/>
                      <a:r>
                        <a:rPr lang="fr-FR" sz="10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extLst>
                  <a:ext uri="{0D108BD9-81ED-4DB2-BD59-A6C34878D82A}">
                    <a16:rowId xmlns:a16="http://schemas.microsoft.com/office/drawing/2014/main" val="1235617541"/>
                  </a:ext>
                </a:extLst>
              </a:tr>
              <a:tr h="192190">
                <a:tc gridSpan="2">
                  <a:txBody>
                    <a:bodyPr/>
                    <a:lstStyle/>
                    <a:p>
                      <a:pPr algn="ctr" fontAlgn="ctr"/>
                      <a:r>
                        <a:rPr lang="fr-FR" sz="800" b="1" i="0" u="none" strike="noStrike">
                          <a:solidFill>
                            <a:srgbClr val="FFFFFF"/>
                          </a:solidFill>
                          <a:effectLst/>
                          <a:latin typeface="PT Sans"/>
                        </a:rPr>
                        <a:t>4.1 ANTICIPER LA GESTION DE L’EAU DANS UN CONTEXTE DE CHANGEMENT CLIMATIQUE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ctr" fontAlgn="ctr"/>
                      <a:r>
                        <a:rPr lang="fr-FR" sz="900" b="1" i="0" u="none" strike="noStrike" dirty="0">
                          <a:solidFill>
                            <a:srgbClr val="FFFFFF"/>
                          </a:solidFill>
                          <a:effectLst/>
                          <a:latin typeface="PT Sans"/>
                        </a:rPr>
                        <a:t> Impacts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fr-FR" sz="900" b="1" i="0" u="none" strike="noStrike" dirty="0">
                          <a:solidFill>
                            <a:srgbClr val="FFFFFF"/>
                          </a:solidFill>
                          <a:effectLst/>
                          <a:latin typeface="PT Sans"/>
                        </a:rPr>
                        <a:t>Mesures</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565854387"/>
                  </a:ext>
                </a:extLst>
              </a:tr>
              <a:tr h="306465">
                <a:tc>
                  <a:txBody>
                    <a:bodyPr/>
                    <a:lstStyle/>
                    <a:p>
                      <a:pPr algn="l" fontAlgn="ctr"/>
                      <a:r>
                        <a:rPr lang="fr-FR" sz="800" b="1" i="0" u="none" strike="noStrike">
                          <a:solidFill>
                            <a:srgbClr val="000000"/>
                          </a:solidFill>
                          <a:effectLst/>
                          <a:latin typeface="PT Sans"/>
                        </a:rPr>
                        <a:t>4.1.1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Étudier la faisabilité de récupération d'eau de pluie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5">
                  <a:txBody>
                    <a:bodyPr/>
                    <a:lstStyle/>
                    <a:p>
                      <a:pPr algn="ctr" fontAlgn="ctr"/>
                      <a:r>
                        <a:rPr lang="fr-FR" sz="1000" b="0" i="0" u="none" strike="noStrike">
                          <a:solidFill>
                            <a:srgbClr val="000000"/>
                          </a:solidFill>
                          <a:effectLst/>
                          <a:latin typeface="Calibri" panose="020F0502020204030204" pitchFamily="34" charset="0"/>
                        </a:rPr>
                        <a:t>La diminution des intrants de synthèse ira dans le sens de la réduction des pollutions et de la restauration de la qualité des masses d’eau du territoire, pour une eau consommée de meilleure qualité et moins de besoins en traitement.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1000" b="1" i="0" u="none" strike="noStrike">
                          <a:solidFill>
                            <a:srgbClr val="FF0000"/>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3775359"/>
                  </a:ext>
                </a:extLst>
              </a:tr>
              <a:tr h="337630">
                <a:tc>
                  <a:txBody>
                    <a:bodyPr/>
                    <a:lstStyle/>
                    <a:p>
                      <a:pPr algn="l" fontAlgn="ctr"/>
                      <a:r>
                        <a:rPr lang="fr-FR" sz="800" b="1" i="0" u="none" strike="noStrike">
                          <a:solidFill>
                            <a:srgbClr val="000000"/>
                          </a:solidFill>
                          <a:effectLst/>
                          <a:latin typeface="PT Sans"/>
                        </a:rPr>
                        <a:t>4.1.2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dirty="0">
                          <a:solidFill>
                            <a:srgbClr val="000000"/>
                          </a:solidFill>
                          <a:effectLst/>
                          <a:latin typeface="PT Sans"/>
                        </a:rPr>
                        <a:t>Gestion quantitative : Projet de Territoire de la Gestion des Eaux du bassin versant Allier aval</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62720734"/>
                  </a:ext>
                </a:extLst>
              </a:tr>
              <a:tr h="384379">
                <a:tc>
                  <a:txBody>
                    <a:bodyPr/>
                    <a:lstStyle/>
                    <a:p>
                      <a:pPr algn="l" fontAlgn="ctr"/>
                      <a:r>
                        <a:rPr lang="fr-FR" sz="800" b="1" i="0" u="none" strike="noStrike">
                          <a:solidFill>
                            <a:srgbClr val="000000"/>
                          </a:solidFill>
                          <a:effectLst/>
                          <a:latin typeface="PT Sans"/>
                        </a:rPr>
                        <a:t>4.1.3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Préservation des cours d'eau alluviaux, de leur dynamique fluviale et de leurs nappes alluviales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29855387"/>
                  </a:ext>
                </a:extLst>
              </a:tr>
              <a:tr h="250626">
                <a:tc>
                  <a:txBody>
                    <a:bodyPr/>
                    <a:lstStyle/>
                    <a:p>
                      <a:pPr algn="l" fontAlgn="ctr"/>
                      <a:r>
                        <a:rPr lang="fr-FR" sz="800" b="1" i="0" u="none" strike="noStrike">
                          <a:solidFill>
                            <a:srgbClr val="000000"/>
                          </a:solidFill>
                          <a:effectLst/>
                          <a:latin typeface="PT Sans"/>
                        </a:rPr>
                        <a:t>4.1.4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Création d'une filière "cultures bas intrants" en zone de captage d'eau potable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262807708"/>
                  </a:ext>
                </a:extLst>
              </a:tr>
              <a:tr h="233744">
                <a:tc>
                  <a:txBody>
                    <a:bodyPr/>
                    <a:lstStyle/>
                    <a:p>
                      <a:pPr algn="l" fontAlgn="ctr"/>
                      <a:r>
                        <a:rPr lang="fr-FR" sz="800" b="1" i="0" u="none" strike="noStrike">
                          <a:solidFill>
                            <a:srgbClr val="000000"/>
                          </a:solidFill>
                          <a:effectLst/>
                          <a:latin typeface="PT Sans"/>
                        </a:rPr>
                        <a:t>4.1.5</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Accompagner les collectivités dans l’optimisation des usages en eau potable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07780124"/>
                  </a:ext>
                </a:extLst>
              </a:tr>
              <a:tr h="129858">
                <a:tc gridSpan="2">
                  <a:txBody>
                    <a:bodyPr/>
                    <a:lstStyle/>
                    <a:p>
                      <a:pPr algn="ctr" fontAlgn="ctr"/>
                      <a:r>
                        <a:rPr lang="fr-FR" sz="800" b="1" i="0" u="none" strike="noStrike">
                          <a:solidFill>
                            <a:srgbClr val="FFFFFF"/>
                          </a:solidFill>
                          <a:effectLst/>
                          <a:latin typeface="PT Sans"/>
                        </a:rPr>
                        <a:t>4.2 ACCOMPAGNER LA RÉSILIENCE DE L'AGRICULTURE LOCALE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ctr"/>
                      <a:r>
                        <a:rPr lang="fr-FR" sz="900" b="1" i="0" u="none" strike="noStrike">
                          <a:solidFill>
                            <a:srgbClr val="FFFFFF"/>
                          </a:solidFill>
                          <a:effectLst/>
                          <a:latin typeface="PT Sans"/>
                        </a:rPr>
                        <a:t> </a:t>
                      </a:r>
                    </a:p>
                  </a:txBody>
                  <a:tcPr marL="5194" marR="5194" marT="51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799334426"/>
                  </a:ext>
                </a:extLst>
              </a:tr>
              <a:tr h="129858">
                <a:tc>
                  <a:txBody>
                    <a:bodyPr/>
                    <a:lstStyle/>
                    <a:p>
                      <a:pPr algn="l" fontAlgn="ctr"/>
                      <a:r>
                        <a:rPr lang="fr-FR" sz="800" b="1" i="0" u="none" strike="noStrike">
                          <a:solidFill>
                            <a:srgbClr val="000000"/>
                          </a:solidFill>
                          <a:effectLst/>
                          <a:latin typeface="PT Sans"/>
                        </a:rPr>
                        <a:t>4.2.1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Expérimentation d'élevages Bas Carbone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3">
                  <a:txBody>
                    <a:bodyPr/>
                    <a:lstStyle/>
                    <a:p>
                      <a:pPr algn="ctr" fontAlgn="ctr"/>
                      <a:r>
                        <a:rPr lang="fr-FR" sz="900" b="0" i="0" u="none" strike="noStrike">
                          <a:solidFill>
                            <a:srgbClr val="000000"/>
                          </a:solidFill>
                          <a:effectLst/>
                          <a:latin typeface="Calibri" panose="020F0502020204030204" pitchFamily="34" charset="0"/>
                        </a:rPr>
                        <a:t>//</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fr-FR" sz="900" b="0" i="0" u="none" strike="noStrike" dirty="0">
                          <a:solidFill>
                            <a:srgbClr val="000000"/>
                          </a:solidFill>
                          <a:effectLst/>
                          <a:latin typeface="Calibri" panose="020F0502020204030204" pitchFamily="34" charset="0"/>
                        </a:rPr>
                        <a:t>//</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8121263"/>
                  </a:ext>
                </a:extLst>
              </a:tr>
              <a:tr h="290882">
                <a:tc>
                  <a:txBody>
                    <a:bodyPr/>
                    <a:lstStyle/>
                    <a:p>
                      <a:pPr algn="l" fontAlgn="ctr"/>
                      <a:r>
                        <a:rPr lang="fr-FR" sz="800" b="1" i="0" u="none" strike="noStrike">
                          <a:solidFill>
                            <a:srgbClr val="000000"/>
                          </a:solidFill>
                          <a:effectLst/>
                          <a:latin typeface="PT Sans"/>
                        </a:rPr>
                        <a:t>4.2.2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Adaptation culturale des pratiques au changement climatique ou AP3C</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93771087"/>
                  </a:ext>
                </a:extLst>
              </a:tr>
              <a:tr h="259716">
                <a:tc>
                  <a:txBody>
                    <a:bodyPr/>
                    <a:lstStyle/>
                    <a:p>
                      <a:pPr algn="l" fontAlgn="ctr"/>
                      <a:r>
                        <a:rPr lang="fr-FR" sz="800" b="1" i="0" u="none" strike="noStrike">
                          <a:solidFill>
                            <a:srgbClr val="000000"/>
                          </a:solidFill>
                          <a:effectLst/>
                          <a:latin typeface="PT Sans"/>
                        </a:rPr>
                        <a:t>4.2.3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a:solidFill>
                            <a:srgbClr val="000000"/>
                          </a:solidFill>
                          <a:effectLst/>
                          <a:latin typeface="PT Sans"/>
                        </a:rPr>
                        <a:t>Agir sur la présence d'ambroisie en milieu agricole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300337844"/>
                  </a:ext>
                </a:extLst>
              </a:tr>
              <a:tr h="316853">
                <a:tc>
                  <a:txBody>
                    <a:bodyPr/>
                    <a:lstStyle/>
                    <a:p>
                      <a:pPr algn="l" fontAlgn="ctr"/>
                      <a:r>
                        <a:rPr lang="fr-FR" sz="800" b="1" i="0" u="none" strike="noStrike">
                          <a:solidFill>
                            <a:srgbClr val="000000"/>
                          </a:solidFill>
                          <a:effectLst/>
                          <a:latin typeface="PT Sans"/>
                        </a:rPr>
                        <a:t>4.2.4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800" b="1" i="0" u="none" strike="noStrike" dirty="0">
                          <a:solidFill>
                            <a:srgbClr val="000000"/>
                          </a:solidFill>
                          <a:effectLst/>
                          <a:latin typeface="PT Sans"/>
                        </a:rPr>
                        <a:t>Faciliter la reprise agricole et l’accès au foncier pour de nouveaux agriculteurs</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900" b="0" i="0" u="none" strike="noStrike" dirty="0">
                          <a:solidFill>
                            <a:srgbClr val="000000"/>
                          </a:solidFill>
                          <a:effectLst/>
                          <a:latin typeface="Calibri" panose="020F0502020204030204" pitchFamily="34" charset="0"/>
                        </a:rPr>
                        <a:t>L'ambroisie étant très allergisante,  la lutte contre cette plante sera bénéfique pour les habitants sensibles.</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fr-FR"/>
                    </a:p>
                  </a:txBody>
                  <a:tcPr/>
                </a:tc>
                <a:extLst>
                  <a:ext uri="{0D108BD9-81ED-4DB2-BD59-A6C34878D82A}">
                    <a16:rowId xmlns:a16="http://schemas.microsoft.com/office/drawing/2014/main" val="1211123625"/>
                  </a:ext>
                </a:extLst>
              </a:tr>
            </a:tbl>
          </a:graphicData>
        </a:graphic>
      </p:graphicFrame>
    </p:spTree>
    <p:extLst>
      <p:ext uri="{BB962C8B-B14F-4D97-AF65-F5344CB8AC3E}">
        <p14:creationId xmlns:p14="http://schemas.microsoft.com/office/powerpoint/2010/main" val="38657186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204</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7" name="Tableau 6">
            <a:extLst>
              <a:ext uri="{FF2B5EF4-FFF2-40B4-BE49-F238E27FC236}">
                <a16:creationId xmlns:a16="http://schemas.microsoft.com/office/drawing/2014/main" id="{C66ED842-0504-46F6-9BFF-B24135F43B48}"/>
              </a:ext>
            </a:extLst>
          </p:cNvPr>
          <p:cNvGraphicFramePr>
            <a:graphicFrameLocks noGrp="1"/>
          </p:cNvGraphicFramePr>
          <p:nvPr>
            <p:extLst>
              <p:ext uri="{D42A27DB-BD31-4B8C-83A1-F6EECF244321}">
                <p14:modId xmlns:p14="http://schemas.microsoft.com/office/powerpoint/2010/main" val="3882905571"/>
              </p:ext>
            </p:extLst>
          </p:nvPr>
        </p:nvGraphicFramePr>
        <p:xfrm>
          <a:off x="628650" y="2017715"/>
          <a:ext cx="7886700" cy="3967157"/>
        </p:xfrm>
        <a:graphic>
          <a:graphicData uri="http://schemas.openxmlformats.org/drawingml/2006/table">
            <a:tbl>
              <a:tblPr/>
              <a:tblGrid>
                <a:gridCol w="580032">
                  <a:extLst>
                    <a:ext uri="{9D8B030D-6E8A-4147-A177-3AD203B41FA5}">
                      <a16:colId xmlns:a16="http://schemas.microsoft.com/office/drawing/2014/main" val="1096796067"/>
                    </a:ext>
                  </a:extLst>
                </a:gridCol>
                <a:gridCol w="3748563">
                  <a:extLst>
                    <a:ext uri="{9D8B030D-6E8A-4147-A177-3AD203B41FA5}">
                      <a16:colId xmlns:a16="http://schemas.microsoft.com/office/drawing/2014/main" val="839982590"/>
                    </a:ext>
                  </a:extLst>
                </a:gridCol>
                <a:gridCol w="1887267">
                  <a:extLst>
                    <a:ext uri="{9D8B030D-6E8A-4147-A177-3AD203B41FA5}">
                      <a16:colId xmlns:a16="http://schemas.microsoft.com/office/drawing/2014/main" val="4175527882"/>
                    </a:ext>
                  </a:extLst>
                </a:gridCol>
                <a:gridCol w="1670838">
                  <a:extLst>
                    <a:ext uri="{9D8B030D-6E8A-4147-A177-3AD203B41FA5}">
                      <a16:colId xmlns:a16="http://schemas.microsoft.com/office/drawing/2014/main" val="4255871601"/>
                    </a:ext>
                  </a:extLst>
                </a:gridCol>
              </a:tblGrid>
              <a:tr h="129858">
                <a:tc gridSpan="2">
                  <a:txBody>
                    <a:bodyPr/>
                    <a:lstStyle/>
                    <a:p>
                      <a:pPr algn="ctr" fontAlgn="ctr"/>
                      <a:r>
                        <a:rPr lang="fr-FR" sz="600" b="1" i="0" u="none" strike="noStrike">
                          <a:solidFill>
                            <a:srgbClr val="FFFFFF"/>
                          </a:solidFill>
                          <a:effectLst/>
                          <a:latin typeface="PT Sans"/>
                        </a:rPr>
                        <a:t>4.3 PRÉSERVER VOIR AUGMENTER LE STOCKAGE CARBONE DU TERRITOIRE</a:t>
                      </a:r>
                    </a:p>
                  </a:txBody>
                  <a:tcPr marL="5194" marR="5194" marT="51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algn="l" fontAlgn="ctr"/>
                      <a:r>
                        <a:rPr lang="fr-FR" sz="6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4105138069"/>
                  </a:ext>
                </a:extLst>
              </a:tr>
              <a:tr h="451905">
                <a:tc>
                  <a:txBody>
                    <a:bodyPr/>
                    <a:lstStyle/>
                    <a:p>
                      <a:pPr algn="l" fontAlgn="ctr"/>
                      <a:r>
                        <a:rPr lang="fr-FR" sz="600" b="1" i="0" u="none" strike="noStrike">
                          <a:solidFill>
                            <a:srgbClr val="000000"/>
                          </a:solidFill>
                          <a:effectLst/>
                          <a:latin typeface="PT Sans"/>
                        </a:rPr>
                        <a:t>4.3.1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Préservation et valorisation des haies et du bocage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800" b="0" i="0" u="none" strike="noStrike">
                          <a:solidFill>
                            <a:srgbClr val="000000"/>
                          </a:solidFill>
                          <a:effectLst/>
                          <a:latin typeface="Calibri" panose="020F0502020204030204" pitchFamily="34" charset="0"/>
                        </a:rPr>
                        <a:t>Le maintien de prairies et autres milieux herbacés permet l'infiltration des eaux et limite le risque d'inondation.</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2544904"/>
                  </a:ext>
                </a:extLst>
              </a:tr>
              <a:tr h="503848">
                <a:tc>
                  <a:txBody>
                    <a:bodyPr/>
                    <a:lstStyle/>
                    <a:p>
                      <a:pPr algn="l" fontAlgn="ctr"/>
                      <a:r>
                        <a:rPr lang="fr-FR" sz="600" b="1" i="0" u="none" strike="noStrike">
                          <a:solidFill>
                            <a:srgbClr val="000000"/>
                          </a:solidFill>
                          <a:effectLst/>
                          <a:latin typeface="PT Sans"/>
                        </a:rPr>
                        <a:t>4.3.2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Réfléchir au développement d’un outil de compensation Carbone lié au bocage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6527327"/>
                  </a:ext>
                </a:extLst>
              </a:tr>
              <a:tr h="746683">
                <a:tc>
                  <a:txBody>
                    <a:bodyPr/>
                    <a:lstStyle/>
                    <a:p>
                      <a:pPr algn="l" fontAlgn="ctr"/>
                      <a:r>
                        <a:rPr lang="fr-FR" sz="600" b="1" i="0" u="none" strike="noStrike">
                          <a:solidFill>
                            <a:srgbClr val="000000"/>
                          </a:solidFill>
                          <a:effectLst/>
                          <a:latin typeface="PT Sans"/>
                        </a:rPr>
                        <a:t>4.3.3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Inventorier et prendre en compte les zones humides de son territoire</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800" b="0" i="0" u="none" strike="noStrike">
                          <a:solidFill>
                            <a:srgbClr val="000000"/>
                          </a:solidFill>
                          <a:effectLst/>
                          <a:latin typeface="Calibri" panose="020F0502020204030204" pitchFamily="34" charset="0"/>
                        </a:rPr>
                        <a:t>De part leur rôle de zone tampon, la préservation des zones humides limitera les risques d'inondation sur le territoire. </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800" b="1" i="0" u="none" strike="noStrike" dirty="0">
                          <a:solidFill>
                            <a:srgbClr val="FFFFFF"/>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2666465"/>
                  </a:ext>
                </a:extLst>
              </a:tr>
              <a:tr h="358408">
                <a:tc>
                  <a:txBody>
                    <a:bodyPr/>
                    <a:lstStyle/>
                    <a:p>
                      <a:pPr algn="l" fontAlgn="ctr"/>
                      <a:r>
                        <a:rPr lang="fr-FR" sz="600" b="1" i="0" u="none" strike="noStrike">
                          <a:solidFill>
                            <a:srgbClr val="000000"/>
                          </a:solidFill>
                          <a:effectLst/>
                          <a:latin typeface="PT Sans"/>
                        </a:rPr>
                        <a:t>4.3.4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Inventaire et restauration des zones tourbeuses même dégradées, pour le stockage du carbone</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12899361"/>
                  </a:ext>
                </a:extLst>
              </a:tr>
              <a:tr h="815507">
                <a:tc>
                  <a:txBody>
                    <a:bodyPr/>
                    <a:lstStyle/>
                    <a:p>
                      <a:pPr algn="l" fontAlgn="ctr"/>
                      <a:r>
                        <a:rPr lang="fr-FR" sz="600" b="1" i="0" u="none" strike="noStrike">
                          <a:solidFill>
                            <a:srgbClr val="000000"/>
                          </a:solidFill>
                          <a:effectLst/>
                          <a:latin typeface="PT Sans"/>
                        </a:rPr>
                        <a:t>4.3.5</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Valoriser le rôle de l'élevage pour le stockage carbone, la biodiversité et l'économie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800" b="0" i="0" u="none" strike="noStrike">
                          <a:solidFill>
                            <a:srgbClr val="000000"/>
                          </a:solidFill>
                          <a:effectLst/>
                          <a:latin typeface="Calibri" panose="020F0502020204030204" pitchFamily="34" charset="0"/>
                        </a:rPr>
                        <a:t>Le maintien de haies,  prairies et autres milieux herbacés permet l'infiltration des eaux et limite le risque d'inondation.</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fr-FR" sz="800" b="0" i="0" u="none" strike="noStrike">
                          <a:solidFill>
                            <a:srgbClr val="000000"/>
                          </a:solidFill>
                          <a:effectLst/>
                          <a:latin typeface="Arial" panose="020B0604020202020204" pitchFamily="34" charset="0"/>
                        </a:rPr>
                        <a:t> </a:t>
                      </a:r>
                    </a:p>
                  </a:txBody>
                  <a:tcPr marL="5194" marR="5194" marT="51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783690"/>
                  </a:ext>
                </a:extLst>
              </a:tr>
              <a:tr h="960948">
                <a:tc>
                  <a:txBody>
                    <a:bodyPr/>
                    <a:lstStyle/>
                    <a:p>
                      <a:pPr algn="l" fontAlgn="ctr"/>
                      <a:r>
                        <a:rPr lang="fr-FR" sz="600" b="1" i="0" u="none" strike="noStrike">
                          <a:solidFill>
                            <a:srgbClr val="000000"/>
                          </a:solidFill>
                          <a:effectLst/>
                          <a:latin typeface="PT Sans"/>
                        </a:rPr>
                        <a:t>4.3.6</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600" b="1" i="0" u="none" strike="noStrike">
                          <a:solidFill>
                            <a:srgbClr val="000000"/>
                          </a:solidFill>
                          <a:effectLst/>
                          <a:latin typeface="PT Sans"/>
                        </a:rPr>
                        <a:t>Préservation des vieilles forêts pour le stockage carbone et la biodiversité</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800" b="0" i="0" u="none" strike="noStrike">
                          <a:solidFill>
                            <a:srgbClr val="000000"/>
                          </a:solidFill>
                          <a:effectLst/>
                          <a:latin typeface="Calibri" panose="020F0502020204030204" pitchFamily="34" charset="0"/>
                        </a:rPr>
                        <a:t>Les forêts agissent comme un filtre naturel de l'air, cette action aura un impact positif en limitant les pollutions et en améliorant la qualité de l'air, pour une meilleure santé des habitants.  Les espaces boisés limitent également les ruissèlements et donc les risques d'inondation.</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fr-FR" sz="800" b="1" i="0" u="none" strike="noStrike" dirty="0">
                          <a:solidFill>
                            <a:srgbClr val="FFFFFF"/>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9907505"/>
                  </a:ext>
                </a:extLst>
              </a:tr>
            </a:tbl>
          </a:graphicData>
        </a:graphic>
      </p:graphicFrame>
    </p:spTree>
    <p:extLst>
      <p:ext uri="{BB962C8B-B14F-4D97-AF65-F5344CB8AC3E}">
        <p14:creationId xmlns:p14="http://schemas.microsoft.com/office/powerpoint/2010/main" val="25635162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205</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6" name="Tableau 5">
            <a:extLst>
              <a:ext uri="{FF2B5EF4-FFF2-40B4-BE49-F238E27FC236}">
                <a16:creationId xmlns:a16="http://schemas.microsoft.com/office/drawing/2014/main" id="{A4E7B7AE-75BA-4B73-A0DE-539863016EC4}"/>
              </a:ext>
            </a:extLst>
          </p:cNvPr>
          <p:cNvGraphicFramePr>
            <a:graphicFrameLocks noGrp="1"/>
          </p:cNvGraphicFramePr>
          <p:nvPr>
            <p:extLst>
              <p:ext uri="{D42A27DB-BD31-4B8C-83A1-F6EECF244321}">
                <p14:modId xmlns:p14="http://schemas.microsoft.com/office/powerpoint/2010/main" val="3321277337"/>
              </p:ext>
            </p:extLst>
          </p:nvPr>
        </p:nvGraphicFramePr>
        <p:xfrm>
          <a:off x="582706" y="1826165"/>
          <a:ext cx="8174692" cy="3732051"/>
        </p:xfrm>
        <a:graphic>
          <a:graphicData uri="http://schemas.openxmlformats.org/drawingml/2006/table">
            <a:tbl>
              <a:tblPr/>
              <a:tblGrid>
                <a:gridCol w="601212">
                  <a:extLst>
                    <a:ext uri="{9D8B030D-6E8A-4147-A177-3AD203B41FA5}">
                      <a16:colId xmlns:a16="http://schemas.microsoft.com/office/drawing/2014/main" val="1750123044"/>
                    </a:ext>
                  </a:extLst>
                </a:gridCol>
                <a:gridCol w="3291000">
                  <a:extLst>
                    <a:ext uri="{9D8B030D-6E8A-4147-A177-3AD203B41FA5}">
                      <a16:colId xmlns:a16="http://schemas.microsoft.com/office/drawing/2014/main" val="2524925826"/>
                    </a:ext>
                  </a:extLst>
                </a:gridCol>
                <a:gridCol w="2550630">
                  <a:extLst>
                    <a:ext uri="{9D8B030D-6E8A-4147-A177-3AD203B41FA5}">
                      <a16:colId xmlns:a16="http://schemas.microsoft.com/office/drawing/2014/main" val="123179642"/>
                    </a:ext>
                  </a:extLst>
                </a:gridCol>
                <a:gridCol w="1731850">
                  <a:extLst>
                    <a:ext uri="{9D8B030D-6E8A-4147-A177-3AD203B41FA5}">
                      <a16:colId xmlns:a16="http://schemas.microsoft.com/office/drawing/2014/main" val="3091147164"/>
                    </a:ext>
                  </a:extLst>
                </a:gridCol>
              </a:tblGrid>
              <a:tr h="130276">
                <a:tc gridSpan="2">
                  <a:txBody>
                    <a:bodyPr/>
                    <a:lstStyle/>
                    <a:p>
                      <a:pPr algn="ctr" fontAlgn="ctr"/>
                      <a:r>
                        <a:rPr lang="fr-FR" sz="800" b="1" i="0" u="none" strike="noStrike">
                          <a:solidFill>
                            <a:srgbClr val="FFFFFF"/>
                          </a:solidFill>
                          <a:effectLst/>
                          <a:latin typeface="PT Sans"/>
                        </a:rPr>
                        <a:t>5. UN TERRITOIRE AUX MOBILITÉS DURABLES ET ADAPTÉES</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gridSpan="2">
                  <a:txBody>
                    <a:bodyPr/>
                    <a:lstStyle/>
                    <a:p>
                      <a:pPr algn="l" fontAlgn="ctr"/>
                      <a:r>
                        <a:rPr lang="fr-FR" sz="700" b="1" i="0" u="none" strike="noStrike" dirty="0">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lnL w="12700" cmpd="sng">
                      <a:noFill/>
                      <a:prstDash val="solid"/>
                    </a:lnL>
                  </a:tcPr>
                </a:tc>
                <a:extLst>
                  <a:ext uri="{0D108BD9-81ED-4DB2-BD59-A6C34878D82A}">
                    <a16:rowId xmlns:a16="http://schemas.microsoft.com/office/drawing/2014/main" val="1976103170"/>
                  </a:ext>
                </a:extLst>
              </a:tr>
              <a:tr h="135704">
                <a:tc gridSpan="2">
                  <a:txBody>
                    <a:bodyPr/>
                    <a:lstStyle/>
                    <a:p>
                      <a:pPr algn="ctr" fontAlgn="ctr"/>
                      <a:r>
                        <a:rPr lang="fr-FR" sz="700" b="1" i="0" u="none" strike="noStrike">
                          <a:solidFill>
                            <a:srgbClr val="FFFFFF"/>
                          </a:solidFill>
                          <a:effectLst/>
                          <a:latin typeface="PT Sans"/>
                        </a:rPr>
                        <a:t>5.1 DÉVELOPPER LES CARBURANTS ALTERNATIFS</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ctr" fontAlgn="ctr"/>
                      <a:r>
                        <a:rPr lang="fr-FR" sz="900" b="1" i="0" u="none" strike="noStrike" dirty="0">
                          <a:solidFill>
                            <a:srgbClr val="FFFFFF"/>
                          </a:solidFill>
                          <a:effectLst/>
                          <a:latin typeface="PT Sans"/>
                        </a:rPr>
                        <a:t> Impacts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a:r>
                        <a:rPr lang="fr-FR" sz="900" b="1" i="0" u="none" strike="noStrike" kern="1200" dirty="0">
                          <a:solidFill>
                            <a:srgbClr val="FFFFFF"/>
                          </a:solidFill>
                          <a:effectLst/>
                          <a:latin typeface="PT Sans"/>
                          <a:ea typeface="+mn-ea"/>
                          <a:cs typeface="+mn-cs"/>
                        </a:rPr>
                        <a:t>Mesures</a:t>
                      </a:r>
                    </a:p>
                  </a:txBody>
                  <a:tcPr marL="5194" marR="5194" marT="5194" marB="0" anchor="ctr">
                    <a:lnL w="12700" cap="flat" cmpd="sng" algn="ctr">
                      <a:noFill/>
                      <a:prstDash val="solid"/>
                      <a:round/>
                      <a:headEnd type="none" w="med" len="med"/>
                      <a:tailEnd type="none" w="med" len="med"/>
                    </a:lnL>
                    <a:lnR>
                      <a:noFill/>
                    </a:lnR>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382091483"/>
                  </a:ext>
                </a:extLst>
              </a:tr>
              <a:tr h="739585">
                <a:tc>
                  <a:txBody>
                    <a:bodyPr/>
                    <a:lstStyle/>
                    <a:p>
                      <a:pPr algn="l" fontAlgn="ctr"/>
                      <a:r>
                        <a:rPr lang="fr-FR" sz="700" b="1" i="0" u="none" strike="noStrike" dirty="0">
                          <a:solidFill>
                            <a:srgbClr val="000000"/>
                          </a:solidFill>
                          <a:effectLst/>
                          <a:latin typeface="PT Sans"/>
                        </a:rPr>
                        <a:t>Mesures</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Schéma global de développement de la mobilité GNV entre véhicules, stations et unité de méthanisation</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2">
                  <a:txBody>
                    <a:bodyPr/>
                    <a:lstStyle/>
                    <a:p>
                      <a:pPr algn="ctr" fontAlgn="ctr"/>
                      <a:r>
                        <a:rPr lang="fr-FR" sz="1000" b="0" i="0" u="none" strike="noStrike" dirty="0">
                          <a:solidFill>
                            <a:srgbClr val="000000"/>
                          </a:solidFill>
                          <a:effectLst/>
                          <a:latin typeface="Calibri" panose="020F0502020204030204" pitchFamily="34" charset="0"/>
                        </a:rPr>
                        <a:t>Le projet présente globalement, une incidence positive sur l'environnement au niveau notamment de l'amélioration des ambiances sonores et de la qualité de l'air. Cette ambition est particulièrement synergique avec les objectifs de production d'</a:t>
                      </a:r>
                      <a:r>
                        <a:rPr lang="fr-FR" sz="1000" b="0" i="0" u="none" strike="noStrike" dirty="0" err="1">
                          <a:solidFill>
                            <a:srgbClr val="000000"/>
                          </a:solidFill>
                          <a:effectLst/>
                          <a:latin typeface="Calibri" panose="020F0502020204030204" pitchFamily="34" charset="0"/>
                        </a:rPr>
                        <a:t>EnR</a:t>
                      </a:r>
                      <a:r>
                        <a:rPr lang="fr-FR" sz="1000" b="0" i="0" u="none" strike="noStrike" dirty="0">
                          <a:solidFill>
                            <a:srgbClr val="000000"/>
                          </a:solidFill>
                          <a:effectLst/>
                          <a:latin typeface="Calibri" panose="020F0502020204030204" pitchFamily="34" charset="0"/>
                        </a:rPr>
                        <a:t> locales (électricité et biogaz) pour alimenter ces nouveaux véhicules.</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ctr"/>
                      <a:r>
                        <a:rPr lang="fr-FR" sz="1000" b="0" i="0" u="none" strike="noStrike" dirty="0">
                          <a:solidFill>
                            <a:srgbClr val="FF0000"/>
                          </a:solidFill>
                          <a:effectLst/>
                          <a:latin typeface="Arial" panose="020B0604020202020204" pitchFamily="34" charset="0"/>
                        </a:rPr>
                        <a:t> -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12338930"/>
                  </a:ext>
                </a:extLst>
              </a:tr>
              <a:tr h="553671">
                <a:tc>
                  <a:txBody>
                    <a:bodyPr/>
                    <a:lstStyle/>
                    <a:p>
                      <a:pPr algn="l" fontAlgn="ctr"/>
                      <a:r>
                        <a:rPr lang="fr-FR" sz="700" b="1" i="0" u="none" strike="noStrike">
                          <a:solidFill>
                            <a:srgbClr val="000000"/>
                          </a:solidFill>
                          <a:effectLst/>
                          <a:latin typeface="PT Sans"/>
                        </a:rPr>
                        <a:t>5.1.2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br>
                        <a:rPr lang="fr-FR" sz="700" b="1" i="0" u="none" strike="noStrike">
                          <a:solidFill>
                            <a:srgbClr val="000000"/>
                          </a:solidFill>
                          <a:effectLst/>
                          <a:latin typeface="PT Sans"/>
                        </a:rPr>
                      </a:br>
                      <a:r>
                        <a:rPr lang="fr-FR" sz="700" b="1" i="0" u="none" strike="noStrike">
                          <a:solidFill>
                            <a:srgbClr val="000000"/>
                          </a:solidFill>
                          <a:effectLst/>
                          <a:latin typeface="PT Sans"/>
                        </a:rPr>
                        <a:t>Développer le réseau public départemental d’infrastructures de recharge pour les véhicules électriques</a:t>
                      </a:r>
                      <a:br>
                        <a:rPr lang="fr-FR" sz="700" b="1" i="0" u="none" strike="noStrike">
                          <a:solidFill>
                            <a:srgbClr val="000000"/>
                          </a:solidFill>
                          <a:effectLst/>
                          <a:latin typeface="PT Sans"/>
                        </a:rPr>
                      </a:br>
                      <a:endParaRPr lang="fr-FR" sz="700" b="1" i="0" u="none" strike="noStrike">
                        <a:solidFill>
                          <a:srgbClr val="000000"/>
                        </a:solidFill>
                        <a:effectLst/>
                        <a:latin typeface="PT Sans"/>
                      </a:endParaRP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67572819"/>
                  </a:ext>
                </a:extLst>
              </a:tr>
              <a:tr h="148762">
                <a:tc gridSpan="2">
                  <a:txBody>
                    <a:bodyPr/>
                    <a:lstStyle/>
                    <a:p>
                      <a:pPr algn="ctr" fontAlgn="ctr"/>
                      <a:r>
                        <a:rPr lang="fr-FR" sz="700" b="1" i="0" u="none" strike="noStrike">
                          <a:solidFill>
                            <a:srgbClr val="FFFFFF"/>
                          </a:solidFill>
                          <a:effectLst/>
                          <a:latin typeface="PT Sans"/>
                        </a:rPr>
                        <a:t>5.2 DÉVELOPPER LES MOBILITÉS ALTERNATIVES</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ctr"/>
                      <a:r>
                        <a:rPr lang="fr-FR" sz="900" b="1" i="0" u="none" strike="noStrike">
                          <a:solidFill>
                            <a:srgbClr val="FFFFFF"/>
                          </a:solidFill>
                          <a:effectLst/>
                          <a:latin typeface="PT Sans"/>
                        </a:rPr>
                        <a:t> </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4195948537"/>
                  </a:ext>
                </a:extLst>
              </a:tr>
              <a:tr h="493962">
                <a:tc>
                  <a:txBody>
                    <a:bodyPr/>
                    <a:lstStyle/>
                    <a:p>
                      <a:pPr algn="l" fontAlgn="ctr"/>
                      <a:r>
                        <a:rPr lang="fr-FR" sz="700" b="1" i="0" u="none" strike="noStrike">
                          <a:solidFill>
                            <a:srgbClr val="000000"/>
                          </a:solidFill>
                          <a:effectLst/>
                          <a:latin typeface="PT Sans"/>
                        </a:rPr>
                        <a:t>5.2.1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dirty="0">
                          <a:solidFill>
                            <a:srgbClr val="000000"/>
                          </a:solidFill>
                          <a:effectLst/>
                          <a:latin typeface="PT Sans"/>
                        </a:rPr>
                        <a:t>Réaliser un Plan de Mobilité à destination des agents et des entreprises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3">
                  <a:txBody>
                    <a:bodyPr/>
                    <a:lstStyle/>
                    <a:p>
                      <a:pPr algn="ctr" fontAlgn="ctr"/>
                      <a:r>
                        <a:rPr lang="fr-FR" sz="1000" b="0" i="0" u="none" strike="noStrike">
                          <a:solidFill>
                            <a:srgbClr val="000000"/>
                          </a:solidFill>
                          <a:effectLst/>
                          <a:latin typeface="Calibri" panose="020F0502020204030204" pitchFamily="34" charset="0"/>
                        </a:rPr>
                        <a:t>Nuisances : amélioration des ambiances sonores (car au-delà de l'objectif de développement de ces réseaux, est affiché un objectif d'utilisation de ces réseaux pour les déplacements pendulaires)</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ctr" fontAlgn="b"/>
                      <a:r>
                        <a:rPr lang="fr-FR" sz="1000" b="0" i="0" u="none" strike="noStrike" dirty="0">
                          <a:solidFill>
                            <a:srgbClr val="000000"/>
                          </a:solidFill>
                          <a:effectLst/>
                          <a:latin typeface="Arial" panose="020B0604020202020204" pitchFamily="34" charset="0"/>
                        </a:rPr>
                        <a:t> </a:t>
                      </a:r>
                    </a:p>
                  </a:txBody>
                  <a:tcPr marL="5194" marR="5194" marT="51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946186"/>
                  </a:ext>
                </a:extLst>
              </a:tr>
              <a:tr h="472249">
                <a:tc>
                  <a:txBody>
                    <a:bodyPr/>
                    <a:lstStyle/>
                    <a:p>
                      <a:pPr algn="l" fontAlgn="ctr"/>
                      <a:r>
                        <a:rPr lang="fr-FR" sz="700" b="1" i="0" u="none" strike="noStrike">
                          <a:solidFill>
                            <a:srgbClr val="000000"/>
                          </a:solidFill>
                          <a:effectLst/>
                          <a:latin typeface="PT Sans"/>
                        </a:rPr>
                        <a:t>5.2.2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Promouvoir et diversifier les solutions de mobilité alternatives à la voiture individuelle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28336298"/>
                  </a:ext>
                </a:extLst>
              </a:tr>
              <a:tr h="325689">
                <a:tc>
                  <a:txBody>
                    <a:bodyPr/>
                    <a:lstStyle/>
                    <a:p>
                      <a:pPr algn="l" fontAlgn="ctr"/>
                      <a:r>
                        <a:rPr lang="fr-FR" sz="700" b="1" i="0" u="none" strike="noStrike">
                          <a:solidFill>
                            <a:srgbClr val="000000"/>
                          </a:solidFill>
                          <a:effectLst/>
                          <a:latin typeface="PT Sans"/>
                        </a:rPr>
                        <a:t>5.2.3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a:solidFill>
                            <a:srgbClr val="000000"/>
                          </a:solidFill>
                          <a:effectLst/>
                          <a:latin typeface="PT Sans"/>
                        </a:rPr>
                        <a:t>Améliorer l'offre de mobilité active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983314188"/>
                  </a:ext>
                </a:extLst>
              </a:tr>
              <a:tr h="148762">
                <a:tc gridSpan="2">
                  <a:txBody>
                    <a:bodyPr/>
                    <a:lstStyle/>
                    <a:p>
                      <a:pPr algn="ctr" fontAlgn="ctr"/>
                      <a:r>
                        <a:rPr lang="fr-FR" sz="700" b="1" i="0" u="none" strike="noStrike">
                          <a:solidFill>
                            <a:srgbClr val="FFFFFF"/>
                          </a:solidFill>
                          <a:effectLst/>
                          <a:latin typeface="PT Sans"/>
                        </a:rPr>
                        <a:t>5.3 FAVORISER LA PROXIMITE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a:txBody>
                    <a:bodyPr/>
                    <a:lstStyle/>
                    <a:p>
                      <a:pPr algn="l" fontAlgn="ctr"/>
                      <a:r>
                        <a:rPr lang="fr-FR" sz="900" b="1" i="0" u="none" strike="noStrike">
                          <a:solidFill>
                            <a:srgbClr val="FFFFFF"/>
                          </a:solidFill>
                          <a:effectLst/>
                          <a:latin typeface="PT Sans"/>
                        </a:rPr>
                        <a:t> </a:t>
                      </a:r>
                    </a:p>
                  </a:txBody>
                  <a:tcPr marL="5194" marR="5194" marT="519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3048659754"/>
                  </a:ext>
                </a:extLst>
              </a:tr>
              <a:tr h="576741">
                <a:tc>
                  <a:txBody>
                    <a:bodyPr/>
                    <a:lstStyle/>
                    <a:p>
                      <a:pPr algn="l" fontAlgn="ctr"/>
                      <a:r>
                        <a:rPr lang="fr-FR" sz="700" b="1" i="0" u="none" strike="noStrike">
                          <a:solidFill>
                            <a:srgbClr val="000000"/>
                          </a:solidFill>
                          <a:effectLst/>
                          <a:latin typeface="PT Sans"/>
                        </a:rPr>
                        <a:t>5.3.1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700" b="1" i="0" u="none" strike="noStrike" dirty="0">
                          <a:solidFill>
                            <a:srgbClr val="000000"/>
                          </a:solidFill>
                          <a:effectLst/>
                          <a:latin typeface="PT Sans"/>
                        </a:rPr>
                        <a:t>Démultiplier sur </a:t>
                      </a:r>
                      <a:r>
                        <a:rPr lang="fr-FR" sz="700" b="1" i="0" u="none" strike="noStrike" dirty="0" err="1">
                          <a:solidFill>
                            <a:srgbClr val="000000"/>
                          </a:solidFill>
                          <a:effectLst/>
                          <a:latin typeface="PT Sans"/>
                        </a:rPr>
                        <a:t>lles</a:t>
                      </a:r>
                      <a:r>
                        <a:rPr lang="fr-FR" sz="700" b="1" i="0" u="none" strike="noStrike" dirty="0">
                          <a:solidFill>
                            <a:srgbClr val="000000"/>
                          </a:solidFill>
                          <a:effectLst/>
                          <a:latin typeface="PT Sans"/>
                        </a:rPr>
                        <a:t> services de proximité sur le territoire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gridSpan="2">
                  <a:txBody>
                    <a:bodyPr/>
                    <a:lstStyle/>
                    <a:p>
                      <a:pPr algn="ctr" fontAlgn="ctr"/>
                      <a:r>
                        <a:rPr lang="fr-FR" sz="900" b="0" i="0" u="none" strike="noStrike" dirty="0">
                          <a:solidFill>
                            <a:srgbClr val="000000"/>
                          </a:solidFill>
                          <a:effectLst/>
                          <a:latin typeface="Calibri "/>
                        </a:rPr>
                        <a:t>Globalement ces actions sont positives car elles permettent une diffusion des informations et une sensibilisation aux mobilités alternative à la voiture individuelle, très utilisée dans l'Allier. Les nombres de trajet en voiture sera diminué.</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hMerge="1">
                  <a:txBody>
                    <a:bodyPr/>
                    <a:lstStyle/>
                    <a:p>
                      <a:endParaRPr lang="fr-FR"/>
                    </a:p>
                  </a:txBody>
                  <a:tcPr>
                    <a:lnL w="12700" cmpd="sng">
                      <a:noFill/>
                      <a:prstDash val="solid"/>
                    </a:lnL>
                    <a:lnT w="1270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1127737631"/>
                  </a:ext>
                </a:extLst>
              </a:tr>
            </a:tbl>
          </a:graphicData>
        </a:graphic>
      </p:graphicFrame>
    </p:spTree>
    <p:extLst>
      <p:ext uri="{BB962C8B-B14F-4D97-AF65-F5344CB8AC3E}">
        <p14:creationId xmlns:p14="http://schemas.microsoft.com/office/powerpoint/2010/main" val="170048570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206</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Risques et nuisances</a:t>
            </a:r>
          </a:p>
        </p:txBody>
      </p:sp>
      <p:graphicFrame>
        <p:nvGraphicFramePr>
          <p:cNvPr id="7" name="Tableau 6">
            <a:extLst>
              <a:ext uri="{FF2B5EF4-FFF2-40B4-BE49-F238E27FC236}">
                <a16:creationId xmlns:a16="http://schemas.microsoft.com/office/drawing/2014/main" id="{B8EE2090-DD98-4049-9D99-D4EBBEFF4530}"/>
              </a:ext>
            </a:extLst>
          </p:cNvPr>
          <p:cNvGraphicFramePr>
            <a:graphicFrameLocks noGrp="1"/>
          </p:cNvGraphicFramePr>
          <p:nvPr>
            <p:extLst>
              <p:ext uri="{D42A27DB-BD31-4B8C-83A1-F6EECF244321}">
                <p14:modId xmlns:p14="http://schemas.microsoft.com/office/powerpoint/2010/main" val="1023916658"/>
              </p:ext>
            </p:extLst>
          </p:nvPr>
        </p:nvGraphicFramePr>
        <p:xfrm>
          <a:off x="432072" y="1676008"/>
          <a:ext cx="8147798" cy="4693687"/>
        </p:xfrm>
        <a:graphic>
          <a:graphicData uri="http://schemas.openxmlformats.org/drawingml/2006/table">
            <a:tbl>
              <a:tblPr/>
              <a:tblGrid>
                <a:gridCol w="599235">
                  <a:extLst>
                    <a:ext uri="{9D8B030D-6E8A-4147-A177-3AD203B41FA5}">
                      <a16:colId xmlns:a16="http://schemas.microsoft.com/office/drawing/2014/main" val="2127337026"/>
                    </a:ext>
                  </a:extLst>
                </a:gridCol>
                <a:gridCol w="3424152">
                  <a:extLst>
                    <a:ext uri="{9D8B030D-6E8A-4147-A177-3AD203B41FA5}">
                      <a16:colId xmlns:a16="http://schemas.microsoft.com/office/drawing/2014/main" val="1041495759"/>
                    </a:ext>
                  </a:extLst>
                </a:gridCol>
                <a:gridCol w="2398258">
                  <a:extLst>
                    <a:ext uri="{9D8B030D-6E8A-4147-A177-3AD203B41FA5}">
                      <a16:colId xmlns:a16="http://schemas.microsoft.com/office/drawing/2014/main" val="1200672784"/>
                    </a:ext>
                  </a:extLst>
                </a:gridCol>
                <a:gridCol w="1726153">
                  <a:extLst>
                    <a:ext uri="{9D8B030D-6E8A-4147-A177-3AD203B41FA5}">
                      <a16:colId xmlns:a16="http://schemas.microsoft.com/office/drawing/2014/main" val="2180046514"/>
                    </a:ext>
                  </a:extLst>
                </a:gridCol>
              </a:tblGrid>
              <a:tr h="327828">
                <a:tc gridSpan="2">
                  <a:txBody>
                    <a:bodyPr/>
                    <a:lstStyle/>
                    <a:p>
                      <a:pPr algn="ctr" fontAlgn="ctr"/>
                      <a:r>
                        <a:rPr lang="fr-FR" sz="900" b="1" i="0" u="none" strike="noStrike">
                          <a:solidFill>
                            <a:srgbClr val="FFFFFF"/>
                          </a:solidFill>
                          <a:effectLst/>
                          <a:latin typeface="PT Sans"/>
                        </a:rPr>
                        <a:t>6. UN TERRITOIRE TOURNÉ VERS L'ÉCONOMIE LOCALE ET CIRCULAIRE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endParaRPr lang="fr-FR"/>
                    </a:p>
                  </a:txBody>
                  <a:tcPr/>
                </a:tc>
                <a:tc gridSpan="2">
                  <a:txBody>
                    <a:bodyPr/>
                    <a:lstStyle/>
                    <a:p>
                      <a:pPr algn="l" fontAlgn="ctr"/>
                      <a:r>
                        <a:rPr lang="fr-FR" sz="7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endParaRPr lang="fr-FR"/>
                    </a:p>
                  </a:txBody>
                  <a:tcPr/>
                </a:tc>
                <a:extLst>
                  <a:ext uri="{0D108BD9-81ED-4DB2-BD59-A6C34878D82A}">
                    <a16:rowId xmlns:a16="http://schemas.microsoft.com/office/drawing/2014/main" val="3856642514"/>
                  </a:ext>
                </a:extLst>
              </a:tr>
              <a:tr h="202161">
                <a:tc gridSpan="2">
                  <a:txBody>
                    <a:bodyPr/>
                    <a:lstStyle/>
                    <a:p>
                      <a:pPr algn="ctr" fontAlgn="ctr"/>
                      <a:r>
                        <a:rPr lang="fr-FR" sz="800" b="1" i="0" u="none" strike="noStrike">
                          <a:solidFill>
                            <a:srgbClr val="FFFFFF"/>
                          </a:solidFill>
                          <a:effectLst/>
                          <a:latin typeface="PT Sans"/>
                        </a:rPr>
                        <a:t>6.1 DÉVELOPPER LES CIRCUITS DE PROXIMITÉ ET AMÉLIORER LA CONSOMMATION</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ctr" fontAlgn="ctr"/>
                      <a:r>
                        <a:rPr lang="fr-FR" sz="800" b="1" i="0" u="none" strike="noStrike" dirty="0">
                          <a:solidFill>
                            <a:srgbClr val="FFFFFF"/>
                          </a:solidFill>
                          <a:effectLst/>
                          <a:latin typeface="PT Sans"/>
                        </a:rPr>
                        <a:t> Impacts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ctr" fontAlgn="ctr"/>
                      <a:r>
                        <a:rPr lang="fr-FR" sz="800" b="1" i="0" u="none" strike="noStrike" dirty="0">
                          <a:solidFill>
                            <a:srgbClr val="FFFFFF"/>
                          </a:solidFill>
                          <a:effectLst/>
                          <a:latin typeface="PT Sans"/>
                        </a:rPr>
                        <a:t>Mesures</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1542316067"/>
                  </a:ext>
                </a:extLst>
              </a:tr>
              <a:tr h="136595">
                <a:tc>
                  <a:txBody>
                    <a:bodyPr/>
                    <a:lstStyle/>
                    <a:p>
                      <a:pPr algn="l" fontAlgn="ctr"/>
                      <a:r>
                        <a:rPr lang="fr-FR" sz="800" b="1" i="0" u="none" strike="noStrike">
                          <a:solidFill>
                            <a:srgbClr val="000000"/>
                          </a:solidFill>
                          <a:effectLst/>
                          <a:latin typeface="PT Sans"/>
                        </a:rPr>
                        <a:t>6.1.1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Étudier la faisabilité de réaliser un Projet Alimentaire Territorial (PAT)</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1000" b="0" i="0" u="none" strike="noStrike" dirty="0">
                          <a:solidFill>
                            <a:srgbClr val="000000"/>
                          </a:solidFill>
                          <a:effectLst/>
                          <a:latin typeface="Calibri" panose="020F0502020204030204" pitchFamily="34" charset="0"/>
                        </a:rPr>
                        <a:t>Diminution des émissions et nuisances associées au transport des biens de consommation.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4">
                  <a:txBody>
                    <a:bodyPr/>
                    <a:lstStyle/>
                    <a:p>
                      <a:pPr algn="ctr" fontAlgn="ctr"/>
                      <a:r>
                        <a:rPr lang="fr-FR" sz="1000" b="1" i="0" u="none" strike="noStrike">
                          <a:solidFill>
                            <a:srgbClr val="FFFFFF"/>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154872917"/>
                  </a:ext>
                </a:extLst>
              </a:tr>
              <a:tr h="259530">
                <a:tc>
                  <a:txBody>
                    <a:bodyPr/>
                    <a:lstStyle/>
                    <a:p>
                      <a:pPr algn="l" fontAlgn="ctr"/>
                      <a:r>
                        <a:rPr lang="fr-FR" sz="800" b="1" i="0" u="none" strike="noStrike">
                          <a:solidFill>
                            <a:srgbClr val="000000"/>
                          </a:solidFill>
                          <a:effectLst/>
                          <a:latin typeface="PT Sans"/>
                        </a:rPr>
                        <a:t>6.1.2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Mettre en relation les producteurs et les consommateurs locaux</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73225111"/>
                  </a:ext>
                </a:extLst>
              </a:tr>
              <a:tr h="218552">
                <a:tc>
                  <a:txBody>
                    <a:bodyPr/>
                    <a:lstStyle/>
                    <a:p>
                      <a:pPr algn="l" fontAlgn="ctr"/>
                      <a:r>
                        <a:rPr lang="fr-FR" sz="800" b="1" i="0" u="none" strike="noStrike">
                          <a:solidFill>
                            <a:srgbClr val="000000"/>
                          </a:solidFill>
                          <a:effectLst/>
                          <a:latin typeface="PT Sans"/>
                        </a:rPr>
                        <a:t>6.1.3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Optimisation de la logistique en circuit alimentaire de proximité</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34088798"/>
                  </a:ext>
                </a:extLst>
              </a:tr>
              <a:tr h="131131">
                <a:tc>
                  <a:txBody>
                    <a:bodyPr/>
                    <a:lstStyle/>
                    <a:p>
                      <a:pPr algn="l" fontAlgn="ctr"/>
                      <a:r>
                        <a:rPr lang="fr-FR" sz="800" b="1" i="0" u="none" strike="noStrike">
                          <a:solidFill>
                            <a:srgbClr val="000000"/>
                          </a:solidFill>
                          <a:effectLst/>
                          <a:latin typeface="PT Sans"/>
                        </a:rPr>
                        <a:t>6.1.4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Sensibilisation de la population à l'amélioration de sa consommation alimentaire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92334772"/>
                  </a:ext>
                </a:extLst>
              </a:tr>
              <a:tr h="136595">
                <a:tc gridSpan="2">
                  <a:txBody>
                    <a:bodyPr/>
                    <a:lstStyle/>
                    <a:p>
                      <a:pPr algn="ctr" fontAlgn="ctr"/>
                      <a:r>
                        <a:rPr lang="fr-FR" sz="800" b="1" i="0" u="none" strike="noStrike">
                          <a:solidFill>
                            <a:srgbClr val="FFFFFF"/>
                          </a:solidFill>
                          <a:effectLst/>
                          <a:latin typeface="PT Sans"/>
                        </a:rPr>
                        <a:t>6.2 MENER UNE VRAIE POLITIQUE D'ÉCONOMIE CIRCULAIRE À L'ÉCHELLE DU TERRITOIRE</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900" b="1" i="0" u="none" strike="noStrike">
                          <a:solidFill>
                            <a:srgbClr val="FFFFFF"/>
                          </a:solidFill>
                          <a:effectLst/>
                          <a:latin typeface="PT Sans"/>
                        </a:rPr>
                        <a:t> </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3361811747"/>
                  </a:ext>
                </a:extLst>
              </a:tr>
              <a:tr h="327828">
                <a:tc>
                  <a:txBody>
                    <a:bodyPr/>
                    <a:lstStyle/>
                    <a:p>
                      <a:pPr algn="l" fontAlgn="ctr"/>
                      <a:r>
                        <a:rPr lang="fr-FR" sz="800" b="1" i="0" u="none" strike="noStrike">
                          <a:solidFill>
                            <a:srgbClr val="000000"/>
                          </a:solidFill>
                          <a:effectLst/>
                          <a:latin typeface="PT Sans"/>
                        </a:rPr>
                        <a:t>6.2.1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S'engager dans une démarche en cohérence avec le référentiel Economie Circulaire déployé par l'ADEME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2">
                  <a:txBody>
                    <a:bodyPr/>
                    <a:lstStyle/>
                    <a:p>
                      <a:pPr algn="ctr" fontAlgn="ctr"/>
                      <a:r>
                        <a:rPr lang="fr-FR" sz="1000" b="0" i="0" u="none" strike="noStrike">
                          <a:solidFill>
                            <a:srgbClr val="000000"/>
                          </a:solidFill>
                          <a:effectLst/>
                          <a:latin typeface="Calibri" panose="020F0502020204030204" pitchFamily="34" charset="0"/>
                        </a:rPr>
                        <a:t>Diminution des émissions et nuisances associées au transport et traitement des déchets ultimes et à l’importation de biens de consommation.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b"/>
                      <a:r>
                        <a:rPr lang="fr-FR" sz="1000" b="0" i="0" u="none" strike="noStrike" dirty="0">
                          <a:solidFill>
                            <a:srgbClr val="000000"/>
                          </a:solidFill>
                          <a:effectLst/>
                          <a:latin typeface="Arial" panose="020B0604020202020204" pitchFamily="34" charset="0"/>
                        </a:rPr>
                        <a:t> </a:t>
                      </a:r>
                    </a:p>
                  </a:txBody>
                  <a:tcPr marL="5194" marR="5194" marT="51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0334201"/>
                  </a:ext>
                </a:extLst>
              </a:tr>
              <a:tr h="387929">
                <a:tc>
                  <a:txBody>
                    <a:bodyPr/>
                    <a:lstStyle/>
                    <a:p>
                      <a:pPr algn="l" fontAlgn="ctr"/>
                      <a:r>
                        <a:rPr lang="fr-FR" sz="800" b="1" i="0" u="none" strike="noStrike">
                          <a:solidFill>
                            <a:srgbClr val="000000"/>
                          </a:solidFill>
                          <a:effectLst/>
                          <a:latin typeface="PT Sans"/>
                        </a:rPr>
                        <a:t>6.2.2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Sensibiliser les citoyens autour de l'économie circulaire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23152373"/>
                  </a:ext>
                </a:extLst>
              </a:tr>
              <a:tr h="202161">
                <a:tc gridSpan="2">
                  <a:txBody>
                    <a:bodyPr/>
                    <a:lstStyle/>
                    <a:p>
                      <a:pPr algn="ctr" fontAlgn="ctr"/>
                      <a:r>
                        <a:rPr lang="fr-FR" sz="800" b="1" i="0" u="none" strike="noStrike">
                          <a:solidFill>
                            <a:srgbClr val="FFFFFF"/>
                          </a:solidFill>
                          <a:effectLst/>
                          <a:latin typeface="PT Sans"/>
                        </a:rPr>
                        <a:t>6.3 FAVORISER LES SYNERGIES INTER ENTREPRISES ET L'ÉCONOMIE CIRCULAIRE</a:t>
                      </a:r>
                    </a:p>
                  </a:txBody>
                  <a:tcPr marL="5194" marR="5194" marT="51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900" b="1" i="0" u="none" strike="noStrike">
                          <a:solidFill>
                            <a:srgbClr val="FFFFFF"/>
                          </a:solidFill>
                          <a:effectLst/>
                          <a:latin typeface="PT Sans"/>
                        </a:rPr>
                        <a:t> </a:t>
                      </a:r>
                    </a:p>
                  </a:txBody>
                  <a:tcPr marL="5194" marR="5194" marT="51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417296947"/>
                  </a:ext>
                </a:extLst>
              </a:tr>
              <a:tr h="833228">
                <a:tc>
                  <a:txBody>
                    <a:bodyPr/>
                    <a:lstStyle/>
                    <a:p>
                      <a:pPr algn="l" fontAlgn="ctr"/>
                      <a:r>
                        <a:rPr lang="fr-FR" sz="800" b="1" i="0" u="none" strike="noStrike">
                          <a:solidFill>
                            <a:srgbClr val="000000"/>
                          </a:solidFill>
                          <a:effectLst/>
                          <a:latin typeface="PT Sans"/>
                        </a:rPr>
                        <a:t>6.3.1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Réflechir à animer une démarche d'écologie industrielle territoriale</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ctr" fontAlgn="ctr"/>
                      <a:r>
                        <a:rPr lang="fr-FR" sz="1000" b="0" i="0" u="none" strike="noStrike">
                          <a:solidFill>
                            <a:srgbClr val="000000"/>
                          </a:solidFill>
                          <a:effectLst/>
                          <a:latin typeface="Calibri" panose="020F0502020204030204" pitchFamily="34" charset="0"/>
                        </a:rPr>
                        <a:t>Diminution des émissions et nuisances associées au transport et traitement des déchets ultimes et à l’importation de biens de consommation. </a:t>
                      </a:r>
                    </a:p>
                  </a:txBody>
                  <a:tcPr marL="5194" marR="5194" marT="51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a:txBody>
                    <a:bodyPr/>
                    <a:lstStyle/>
                    <a:p>
                      <a:pPr algn="ctr" fontAlgn="ctr"/>
                      <a:r>
                        <a:rPr lang="fr-FR" sz="1000" b="1" i="0" u="none" strike="noStrike">
                          <a:solidFill>
                            <a:srgbClr val="FFFFFF"/>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540523866"/>
                  </a:ext>
                </a:extLst>
              </a:tr>
              <a:tr h="202161">
                <a:tc gridSpan="2">
                  <a:txBody>
                    <a:bodyPr/>
                    <a:lstStyle/>
                    <a:p>
                      <a:pPr algn="ctr" fontAlgn="ctr"/>
                      <a:r>
                        <a:rPr lang="fr-FR" sz="800" b="1" i="0" u="none" strike="noStrike" dirty="0">
                          <a:solidFill>
                            <a:srgbClr val="FFFFFF"/>
                          </a:solidFill>
                          <a:effectLst/>
                          <a:latin typeface="PT Sans"/>
                        </a:rPr>
                        <a:t>6.4 LIMITER LA PRODUCTION DE DECHETS</a:t>
                      </a:r>
                    </a:p>
                  </a:txBody>
                  <a:tcPr marL="5194" marR="5194" marT="5194"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a:txBody>
                    <a:bodyPr/>
                    <a:lstStyle/>
                    <a:p>
                      <a:pPr algn="l" fontAlgn="ctr"/>
                      <a:r>
                        <a:rPr lang="fr-FR" sz="900" b="1" i="0" u="none" strike="noStrike">
                          <a:solidFill>
                            <a:srgbClr val="FFFFFF"/>
                          </a:solidFill>
                          <a:effectLst/>
                          <a:latin typeface="PT Sans"/>
                        </a:rPr>
                        <a:t> </a:t>
                      </a:r>
                    </a:p>
                  </a:txBody>
                  <a:tcPr marL="5194" marR="5194" marT="5194"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900" b="1" i="0" u="none" strike="noStrike">
                          <a:solidFill>
                            <a:srgbClr val="FFFFFF"/>
                          </a:solidFill>
                          <a:effectLst/>
                          <a:latin typeface="PT Sans"/>
                        </a:rPr>
                        <a:t> </a:t>
                      </a:r>
                    </a:p>
                  </a:txBody>
                  <a:tcPr marL="5194" marR="5194" marT="5194"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2738942647"/>
                  </a:ext>
                </a:extLst>
              </a:tr>
              <a:tr h="256798">
                <a:tc>
                  <a:txBody>
                    <a:bodyPr/>
                    <a:lstStyle/>
                    <a:p>
                      <a:pPr algn="l" fontAlgn="ctr"/>
                      <a:r>
                        <a:rPr lang="fr-FR" sz="800" b="1" i="0" u="none" strike="noStrike">
                          <a:solidFill>
                            <a:srgbClr val="000000"/>
                          </a:solidFill>
                          <a:effectLst/>
                          <a:latin typeface="PT Sans"/>
                        </a:rPr>
                        <a:t>6.4.1</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Réduction du gaspillage alimentaire dans les collèges publics de l’Allier</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1000" b="0" i="0" u="none" strike="noStrike">
                          <a:solidFill>
                            <a:srgbClr val="000000"/>
                          </a:solidFill>
                          <a:effectLst/>
                          <a:latin typeface="Calibri" panose="020F0502020204030204" pitchFamily="34" charset="0"/>
                        </a:rPr>
                        <a:t>Diminution des émissions et nuisances associées au transport et traitement des déchets ultimes et à l’importation de biens de consommation.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1000" b="1" i="0" u="none" strike="noStrike" dirty="0">
                          <a:solidFill>
                            <a:srgbClr val="FFFFFF"/>
                          </a:solidFill>
                          <a:effectLst/>
                          <a:latin typeface="PT Sans"/>
                        </a:rPr>
                        <a:t> </a:t>
                      </a:r>
                    </a:p>
                  </a:txBody>
                  <a:tcPr marL="5194" marR="5194" marT="5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0016624"/>
                  </a:ext>
                </a:extLst>
              </a:tr>
              <a:tr h="224016">
                <a:tc>
                  <a:txBody>
                    <a:bodyPr/>
                    <a:lstStyle/>
                    <a:p>
                      <a:pPr algn="l" fontAlgn="ctr"/>
                      <a:r>
                        <a:rPr lang="fr-FR" sz="800" b="1" i="0" u="none" strike="noStrike">
                          <a:solidFill>
                            <a:srgbClr val="000000"/>
                          </a:solidFill>
                          <a:effectLst/>
                          <a:latin typeface="PT Sans"/>
                        </a:rPr>
                        <a:t>6.4.2</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Continuer la mise en place d'actions de sensibilisation et d’accompagnement sur la prévention et la réduction des déchets </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341370112"/>
                  </a:ext>
                </a:extLst>
              </a:tr>
              <a:tr h="224016">
                <a:tc>
                  <a:txBody>
                    <a:bodyPr/>
                    <a:lstStyle/>
                    <a:p>
                      <a:pPr algn="l" fontAlgn="ctr"/>
                      <a:r>
                        <a:rPr lang="fr-FR" sz="800" b="1" i="0" u="none" strike="noStrike">
                          <a:solidFill>
                            <a:srgbClr val="000000"/>
                          </a:solidFill>
                          <a:effectLst/>
                          <a:latin typeface="PT Sans"/>
                        </a:rPr>
                        <a:t>6.4.3</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Accompagner le territoire dans la réduction de ses déchets et tendre vers une consommation plus raisonnée</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95360869"/>
                  </a:ext>
                </a:extLst>
              </a:tr>
              <a:tr h="224016">
                <a:tc>
                  <a:txBody>
                    <a:bodyPr/>
                    <a:lstStyle/>
                    <a:p>
                      <a:pPr algn="l" fontAlgn="ctr"/>
                      <a:r>
                        <a:rPr lang="fr-FR" sz="800" b="1" i="0" u="none" strike="noStrike">
                          <a:solidFill>
                            <a:srgbClr val="000000"/>
                          </a:solidFill>
                          <a:effectLst/>
                          <a:latin typeface="PT Sans"/>
                        </a:rPr>
                        <a:t>6.4.4</a:t>
                      </a:r>
                    </a:p>
                  </a:txBody>
                  <a:tcPr marL="5194" marR="5194" marT="5194"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Réaliser et mettre en œuvre le Programme Local de Prévention des Déchets Ménagers et Assimilés</a:t>
                      </a:r>
                    </a:p>
                  </a:txBody>
                  <a:tcPr marL="5194" marR="5194" marT="5194"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60302690"/>
                  </a:ext>
                </a:extLst>
              </a:tr>
            </a:tbl>
          </a:graphicData>
        </a:graphic>
      </p:graphicFrame>
    </p:spTree>
    <p:extLst>
      <p:ext uri="{BB962C8B-B14F-4D97-AF65-F5344CB8AC3E}">
        <p14:creationId xmlns:p14="http://schemas.microsoft.com/office/powerpoint/2010/main" val="17741021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207</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Synthèse de l’évaluation environnementale</a:t>
            </a:r>
          </a:p>
        </p:txBody>
      </p:sp>
      <p:graphicFrame>
        <p:nvGraphicFramePr>
          <p:cNvPr id="6" name="Tableau 5">
            <a:extLst>
              <a:ext uri="{FF2B5EF4-FFF2-40B4-BE49-F238E27FC236}">
                <a16:creationId xmlns:a16="http://schemas.microsoft.com/office/drawing/2014/main" id="{426519DF-A9B5-47BE-B00B-82A57FC3BC1E}"/>
              </a:ext>
            </a:extLst>
          </p:cNvPr>
          <p:cNvGraphicFramePr>
            <a:graphicFrameLocks noGrp="1"/>
          </p:cNvGraphicFramePr>
          <p:nvPr>
            <p:extLst>
              <p:ext uri="{D42A27DB-BD31-4B8C-83A1-F6EECF244321}">
                <p14:modId xmlns:p14="http://schemas.microsoft.com/office/powerpoint/2010/main" val="2496057879"/>
              </p:ext>
            </p:extLst>
          </p:nvPr>
        </p:nvGraphicFramePr>
        <p:xfrm>
          <a:off x="439271" y="1769453"/>
          <a:ext cx="7995396" cy="4314220"/>
        </p:xfrm>
        <a:graphic>
          <a:graphicData uri="http://schemas.openxmlformats.org/drawingml/2006/table">
            <a:tbl>
              <a:tblPr/>
              <a:tblGrid>
                <a:gridCol w="789442">
                  <a:extLst>
                    <a:ext uri="{9D8B030D-6E8A-4147-A177-3AD203B41FA5}">
                      <a16:colId xmlns:a16="http://schemas.microsoft.com/office/drawing/2014/main" val="1975064607"/>
                    </a:ext>
                  </a:extLst>
                </a:gridCol>
                <a:gridCol w="3212846">
                  <a:extLst>
                    <a:ext uri="{9D8B030D-6E8A-4147-A177-3AD203B41FA5}">
                      <a16:colId xmlns:a16="http://schemas.microsoft.com/office/drawing/2014/main" val="557133748"/>
                    </a:ext>
                  </a:extLst>
                </a:gridCol>
                <a:gridCol w="1386113">
                  <a:extLst>
                    <a:ext uri="{9D8B030D-6E8A-4147-A177-3AD203B41FA5}">
                      <a16:colId xmlns:a16="http://schemas.microsoft.com/office/drawing/2014/main" val="398939189"/>
                    </a:ext>
                  </a:extLst>
                </a:gridCol>
                <a:gridCol w="1358575">
                  <a:extLst>
                    <a:ext uri="{9D8B030D-6E8A-4147-A177-3AD203B41FA5}">
                      <a16:colId xmlns:a16="http://schemas.microsoft.com/office/drawing/2014/main" val="3812374440"/>
                    </a:ext>
                  </a:extLst>
                </a:gridCol>
                <a:gridCol w="1248420">
                  <a:extLst>
                    <a:ext uri="{9D8B030D-6E8A-4147-A177-3AD203B41FA5}">
                      <a16:colId xmlns:a16="http://schemas.microsoft.com/office/drawing/2014/main" val="2429222252"/>
                    </a:ext>
                  </a:extLst>
                </a:gridCol>
              </a:tblGrid>
              <a:tr h="304240">
                <a:tc gridSpan="2">
                  <a:txBody>
                    <a:bodyPr/>
                    <a:lstStyle/>
                    <a:p>
                      <a:pPr algn="ctr" fontAlgn="ctr"/>
                      <a:r>
                        <a:rPr lang="fr-FR" sz="900" b="1" i="0" u="none" strike="noStrike">
                          <a:solidFill>
                            <a:srgbClr val="000000"/>
                          </a:solidFill>
                          <a:effectLst/>
                          <a:latin typeface="PT Sans" panose="020B0503020203020204"/>
                        </a:rPr>
                        <a:t>Fiche action</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600" b="1" i="0" u="none" strike="noStrike">
                          <a:solidFill>
                            <a:srgbClr val="000000"/>
                          </a:solidFill>
                          <a:effectLst/>
                          <a:latin typeface="PT Sans" panose="020B0503020203020204"/>
                        </a:rPr>
                        <a:t>CADRE PAYSAGER ET NATUREL (Paysage et biodiversité)</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1" i="0" u="none" strike="noStrike">
                          <a:solidFill>
                            <a:srgbClr val="000000"/>
                          </a:solidFill>
                          <a:effectLst/>
                          <a:latin typeface="PT Sans" panose="020B0503020203020204"/>
                        </a:rPr>
                        <a:t>GESTION DES RESSOURCES (Eau et déchets)</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1" i="0" u="none" strike="noStrike">
                          <a:solidFill>
                            <a:srgbClr val="000000"/>
                          </a:solidFill>
                          <a:effectLst/>
                          <a:latin typeface="PT Sans" panose="020B0503020203020204"/>
                        </a:rPr>
                        <a:t>BIEN ETRE ET SANTE DES HABITANTS (Risques et nuisances)</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995317"/>
                  </a:ext>
                </a:extLst>
              </a:tr>
              <a:tr h="130389">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8244056"/>
                  </a:ext>
                </a:extLst>
              </a:tr>
              <a:tr h="130389">
                <a:tc gridSpan="2">
                  <a:txBody>
                    <a:bodyPr/>
                    <a:lstStyle/>
                    <a:p>
                      <a:pPr algn="ctr" fontAlgn="ctr"/>
                      <a:r>
                        <a:rPr lang="fr-FR" sz="1000" b="1" i="0" u="none" strike="noStrike">
                          <a:solidFill>
                            <a:srgbClr val="FFFFFF"/>
                          </a:solidFill>
                          <a:effectLst/>
                          <a:latin typeface="PT Sans" panose="020B0503020203020204"/>
                        </a:rPr>
                        <a:t>AXE 1. UNE COLLECTIVITÉ EXEMPLAIRE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extLst>
                  <a:ext uri="{0D108BD9-81ED-4DB2-BD59-A6C34878D82A}">
                    <a16:rowId xmlns:a16="http://schemas.microsoft.com/office/drawing/2014/main" val="3921531113"/>
                  </a:ext>
                </a:extLst>
              </a:tr>
              <a:tr h="130389">
                <a:tc gridSpan="2">
                  <a:txBody>
                    <a:bodyPr/>
                    <a:lstStyle/>
                    <a:p>
                      <a:pPr algn="ctr" fontAlgn="ctr"/>
                      <a:r>
                        <a:rPr lang="fr-FR" sz="800" b="1" i="0" u="none" strike="noStrike">
                          <a:solidFill>
                            <a:srgbClr val="FFFFFF"/>
                          </a:solidFill>
                          <a:effectLst/>
                          <a:latin typeface="PT Sans" panose="020B0503020203020204"/>
                        </a:rPr>
                        <a:t>1.1 PILOTER ET SUIVRE LE PCAET</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710116578"/>
                  </a:ext>
                </a:extLst>
              </a:tr>
              <a:tr h="130389">
                <a:tc>
                  <a:txBody>
                    <a:bodyPr/>
                    <a:lstStyle/>
                    <a:p>
                      <a:pPr algn="l" fontAlgn="ctr"/>
                      <a:r>
                        <a:rPr lang="fr-FR" sz="800" b="1" i="0" u="none" strike="noStrike">
                          <a:solidFill>
                            <a:srgbClr val="000000"/>
                          </a:solidFill>
                          <a:effectLst/>
                          <a:latin typeface="PT Sans" panose="020B0503020203020204"/>
                        </a:rPr>
                        <a:t>1.1.1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Piloter et suivre le PCAET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rowSpan="17">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31470406"/>
                  </a:ext>
                </a:extLst>
              </a:tr>
              <a:tr h="130389">
                <a:tc>
                  <a:txBody>
                    <a:bodyPr/>
                    <a:lstStyle/>
                    <a:p>
                      <a:pPr algn="l" fontAlgn="ctr"/>
                      <a:r>
                        <a:rPr lang="fr-FR" sz="800" b="1" i="0" u="none" strike="noStrike">
                          <a:solidFill>
                            <a:srgbClr val="000000"/>
                          </a:solidFill>
                          <a:effectLst/>
                          <a:latin typeface="PT Sans" panose="020B0503020203020204"/>
                        </a:rPr>
                        <a:t>1.1.2</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Réfléchir à s'engager  dans une démarche cit'ergie</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724808909"/>
                  </a:ext>
                </a:extLst>
              </a:tr>
              <a:tr h="130389">
                <a:tc>
                  <a:txBody>
                    <a:bodyPr/>
                    <a:lstStyle/>
                    <a:p>
                      <a:pPr algn="l" fontAlgn="ctr"/>
                      <a:r>
                        <a:rPr lang="fr-FR" sz="800" b="1" i="0" u="none" strike="noStrike">
                          <a:solidFill>
                            <a:srgbClr val="000000"/>
                          </a:solidFill>
                          <a:effectLst/>
                          <a:latin typeface="PT Sans" panose="020B0503020203020204"/>
                        </a:rPr>
                        <a:t>1.1.3</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Réfléchir à s'engager  dans une démarche TEPOS</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0768672"/>
                  </a:ext>
                </a:extLst>
              </a:tr>
              <a:tr h="130389">
                <a:tc gridSpan="2">
                  <a:txBody>
                    <a:bodyPr/>
                    <a:lstStyle/>
                    <a:p>
                      <a:pPr algn="ctr" fontAlgn="ctr"/>
                      <a:r>
                        <a:rPr lang="fr-FR" sz="800" b="1" i="0" u="none" strike="noStrike">
                          <a:solidFill>
                            <a:srgbClr val="FFFFFF"/>
                          </a:solidFill>
                          <a:effectLst/>
                          <a:latin typeface="PT Sans" panose="020B0503020203020204"/>
                        </a:rPr>
                        <a:t>1.2 FAIRE LE LIEN ENTRE LES ENJEUX DU PCAET ET LES AUTRES ENJEUX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4504111"/>
                  </a:ext>
                </a:extLst>
              </a:tr>
              <a:tr h="130389">
                <a:tc>
                  <a:txBody>
                    <a:bodyPr/>
                    <a:lstStyle/>
                    <a:p>
                      <a:pPr algn="l" fontAlgn="ctr"/>
                      <a:r>
                        <a:rPr lang="fr-FR" sz="800" b="1" i="0" u="none" strike="noStrike">
                          <a:solidFill>
                            <a:srgbClr val="000000"/>
                          </a:solidFill>
                          <a:effectLst/>
                          <a:latin typeface="PT Sans" panose="020B0503020203020204"/>
                        </a:rPr>
                        <a:t>1.2.1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Intégrer dans le futur PLUi des prescriptions liées aux enjeux du PCAET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692118852"/>
                  </a:ext>
                </a:extLst>
              </a:tr>
              <a:tr h="222747">
                <a:tc>
                  <a:txBody>
                    <a:bodyPr/>
                    <a:lstStyle/>
                    <a:p>
                      <a:pPr algn="l" fontAlgn="ctr"/>
                      <a:r>
                        <a:rPr lang="fr-FR" sz="800" b="1" i="0" u="none" strike="noStrike">
                          <a:solidFill>
                            <a:srgbClr val="000000"/>
                          </a:solidFill>
                          <a:effectLst/>
                          <a:latin typeface="PT Sans" panose="020B0503020203020204"/>
                        </a:rPr>
                        <a:t>1.2.2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dirty="0">
                          <a:solidFill>
                            <a:srgbClr val="000000"/>
                          </a:solidFill>
                          <a:effectLst/>
                          <a:latin typeface="PT Sans" panose="020B0503020203020204"/>
                        </a:rPr>
                        <a:t>Accompagner à l'intégration des enjeux environnementaux et sanitaires dans les décisions, notamment via la formation des élus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74594928"/>
                  </a:ext>
                </a:extLst>
              </a:tr>
              <a:tr h="130389">
                <a:tc gridSpan="2">
                  <a:txBody>
                    <a:bodyPr/>
                    <a:lstStyle/>
                    <a:p>
                      <a:pPr algn="ctr" fontAlgn="ctr"/>
                      <a:r>
                        <a:rPr lang="fr-FR" sz="800" b="1" i="0" u="none" strike="noStrike">
                          <a:solidFill>
                            <a:srgbClr val="FFFFFF"/>
                          </a:solidFill>
                          <a:effectLst/>
                          <a:latin typeface="PT Sans" panose="020B0503020203020204"/>
                        </a:rPr>
                        <a:t>1.3 ÊTRE EXEMPLAIRE SUR SON PATRIMOINE ET SES ACTIVITÉS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57476942"/>
                  </a:ext>
                </a:extLst>
              </a:tr>
              <a:tr h="130389">
                <a:tc>
                  <a:txBody>
                    <a:bodyPr/>
                    <a:lstStyle/>
                    <a:p>
                      <a:pPr algn="l" fontAlgn="ctr"/>
                      <a:r>
                        <a:rPr lang="fr-FR" sz="800" b="1" i="0" u="none" strike="noStrike">
                          <a:solidFill>
                            <a:srgbClr val="000000"/>
                          </a:solidFill>
                          <a:effectLst/>
                          <a:latin typeface="PT Sans" panose="020B0503020203020204"/>
                        </a:rPr>
                        <a:t>1.3.1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Sensibiliser les élus et les agents à l'amélioration des pratiques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0917452"/>
                  </a:ext>
                </a:extLst>
              </a:tr>
              <a:tr h="130389">
                <a:tc>
                  <a:txBody>
                    <a:bodyPr/>
                    <a:lstStyle/>
                    <a:p>
                      <a:pPr algn="l" fontAlgn="ctr"/>
                      <a:r>
                        <a:rPr lang="fr-FR" sz="800" b="1" i="0" u="none" strike="noStrike">
                          <a:solidFill>
                            <a:srgbClr val="000000"/>
                          </a:solidFill>
                          <a:effectLst/>
                          <a:latin typeface="PT Sans" panose="020B0503020203020204"/>
                        </a:rPr>
                        <a:t>1.3.2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Exemplarité de la collectivité dans la commande publique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1498126"/>
                  </a:ext>
                </a:extLst>
              </a:tr>
              <a:tr h="222747">
                <a:tc>
                  <a:txBody>
                    <a:bodyPr/>
                    <a:lstStyle/>
                    <a:p>
                      <a:pPr algn="l" fontAlgn="ctr"/>
                      <a:r>
                        <a:rPr lang="fr-FR" sz="800" b="1" i="0" u="none" strike="noStrike">
                          <a:solidFill>
                            <a:srgbClr val="000000"/>
                          </a:solidFill>
                          <a:effectLst/>
                          <a:latin typeface="PT Sans" panose="020B0503020203020204"/>
                        </a:rPr>
                        <a:t>1.3.3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Assurer un suivi efficace et une réduction des consommations énergétiques des bâtiments communaux et intercommunaux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770226169"/>
                  </a:ext>
                </a:extLst>
              </a:tr>
              <a:tr h="222747">
                <a:tc>
                  <a:txBody>
                    <a:bodyPr/>
                    <a:lstStyle/>
                    <a:p>
                      <a:pPr algn="l" fontAlgn="ctr"/>
                      <a:r>
                        <a:rPr lang="fr-FR" sz="800" b="1" i="0" u="none" strike="noStrike">
                          <a:solidFill>
                            <a:srgbClr val="000000"/>
                          </a:solidFill>
                          <a:effectLst/>
                          <a:latin typeface="PT Sans" panose="020B0503020203020204"/>
                        </a:rPr>
                        <a:t>1.3.4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Inscrire un ou des bâtiments communautaires dans une démarche exemplaire, notamment sur les énergies renouvelables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98287488"/>
                  </a:ext>
                </a:extLst>
              </a:tr>
              <a:tr h="222747">
                <a:tc>
                  <a:txBody>
                    <a:bodyPr/>
                    <a:lstStyle/>
                    <a:p>
                      <a:pPr algn="l" fontAlgn="ctr"/>
                      <a:r>
                        <a:rPr lang="fr-FR" sz="800" b="1" i="0" u="none" strike="noStrike">
                          <a:solidFill>
                            <a:srgbClr val="000000"/>
                          </a:solidFill>
                          <a:effectLst/>
                          <a:latin typeface="PT Sans" panose="020B0503020203020204"/>
                        </a:rPr>
                        <a:t>1.3.5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Déployer un Contrat d’objectif territorialisé sur la maîtrise de l’énergie et des énergies renouvelables thermiques à l’échelle du département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18588756"/>
                  </a:ext>
                </a:extLst>
              </a:tr>
              <a:tr h="222747">
                <a:tc>
                  <a:txBody>
                    <a:bodyPr/>
                    <a:lstStyle/>
                    <a:p>
                      <a:pPr algn="l" fontAlgn="ctr"/>
                      <a:r>
                        <a:rPr lang="fr-FR" sz="800" b="1" i="0" u="none" strike="noStrike">
                          <a:solidFill>
                            <a:srgbClr val="000000"/>
                          </a:solidFill>
                          <a:effectLst/>
                          <a:latin typeface="PT Sans" panose="020B0503020203020204"/>
                        </a:rPr>
                        <a:t>1.3.6</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Valoriser les Certificats d'Économie d'Énergie lors de la réalisation de travaux sur le patrimoine bâti</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24391820"/>
                  </a:ext>
                </a:extLst>
              </a:tr>
              <a:tr h="222747">
                <a:tc>
                  <a:txBody>
                    <a:bodyPr/>
                    <a:lstStyle/>
                    <a:p>
                      <a:pPr algn="l" fontAlgn="ctr"/>
                      <a:r>
                        <a:rPr lang="fr-FR" sz="800" b="1" i="0" u="none" strike="noStrike">
                          <a:solidFill>
                            <a:srgbClr val="000000"/>
                          </a:solidFill>
                          <a:effectLst/>
                          <a:latin typeface="PT Sans" panose="020B0503020203020204"/>
                        </a:rPr>
                        <a:t>1.3.7</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Poursuivre le programme de remplacement de l’éclairage publique des communes et des collectivités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56050979"/>
                  </a:ext>
                </a:extLst>
              </a:tr>
              <a:tr h="130389">
                <a:tc gridSpan="2">
                  <a:txBody>
                    <a:bodyPr/>
                    <a:lstStyle/>
                    <a:p>
                      <a:pPr algn="ctr" fontAlgn="ctr"/>
                      <a:r>
                        <a:rPr lang="fr-FR" sz="800" b="1" i="0" u="none" strike="noStrike">
                          <a:solidFill>
                            <a:srgbClr val="FFFFFF"/>
                          </a:solidFill>
                          <a:effectLst/>
                          <a:latin typeface="PT Sans" panose="020B0503020203020204"/>
                        </a:rPr>
                        <a:t>1.4 IMPLIQUER LE TERRITOIRE DANS LA DEMARCHE</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31445100"/>
                  </a:ext>
                </a:extLst>
              </a:tr>
              <a:tr h="249911">
                <a:tc>
                  <a:txBody>
                    <a:bodyPr/>
                    <a:lstStyle/>
                    <a:p>
                      <a:pPr algn="l" fontAlgn="ctr"/>
                      <a:r>
                        <a:rPr lang="fr-FR" sz="900" b="1" i="0" u="none" strike="noStrike">
                          <a:solidFill>
                            <a:srgbClr val="000000"/>
                          </a:solidFill>
                          <a:effectLst/>
                          <a:latin typeface="Calibri" panose="020F0502020204030204" pitchFamily="34" charset="0"/>
                        </a:rPr>
                        <a:t>1.4.1</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900" b="1" i="0" u="none" strike="noStrike">
                          <a:solidFill>
                            <a:srgbClr val="000000"/>
                          </a:solidFill>
                          <a:effectLst/>
                          <a:latin typeface="Calibri" panose="020F0502020204030204" pitchFamily="34" charset="0"/>
                        </a:rPr>
                        <a:t>Sensibilisation des enjeux de la qualité de l’air (ambiant et intérieur) aux scolaires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98536924"/>
                  </a:ext>
                </a:extLst>
              </a:tr>
              <a:tr h="255344">
                <a:tc>
                  <a:txBody>
                    <a:bodyPr/>
                    <a:lstStyle/>
                    <a:p>
                      <a:pPr algn="l" fontAlgn="ctr"/>
                      <a:r>
                        <a:rPr lang="fr-FR" sz="900" b="1" i="0" u="none" strike="noStrike">
                          <a:solidFill>
                            <a:srgbClr val="000000"/>
                          </a:solidFill>
                          <a:effectLst/>
                          <a:latin typeface="Calibri" panose="020F0502020204030204" pitchFamily="34" charset="0"/>
                        </a:rPr>
                        <a:t>1.4.2</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900" b="1" i="0" u="none" strike="noStrike" dirty="0">
                          <a:solidFill>
                            <a:srgbClr val="000000"/>
                          </a:solidFill>
                          <a:effectLst/>
                          <a:latin typeface="Calibri" panose="020F0502020204030204" pitchFamily="34" charset="0"/>
                        </a:rPr>
                        <a:t>Proposer aux établissements scolaires des programmes de sensibilisation aux enjeux du PCAET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23362286"/>
                  </a:ext>
                </a:extLst>
              </a:tr>
            </a:tbl>
          </a:graphicData>
        </a:graphic>
      </p:graphicFrame>
    </p:spTree>
    <p:extLst>
      <p:ext uri="{BB962C8B-B14F-4D97-AF65-F5344CB8AC3E}">
        <p14:creationId xmlns:p14="http://schemas.microsoft.com/office/powerpoint/2010/main" val="27153776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208</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Synthèse de l’évaluation environnementale</a:t>
            </a:r>
          </a:p>
        </p:txBody>
      </p:sp>
      <p:graphicFrame>
        <p:nvGraphicFramePr>
          <p:cNvPr id="7" name="Tableau 6">
            <a:extLst>
              <a:ext uri="{FF2B5EF4-FFF2-40B4-BE49-F238E27FC236}">
                <a16:creationId xmlns:a16="http://schemas.microsoft.com/office/drawing/2014/main" id="{A73FD198-0662-4F65-ABFB-E4207A7D04CB}"/>
              </a:ext>
            </a:extLst>
          </p:cNvPr>
          <p:cNvGraphicFramePr>
            <a:graphicFrameLocks noGrp="1"/>
          </p:cNvGraphicFramePr>
          <p:nvPr>
            <p:extLst>
              <p:ext uri="{D42A27DB-BD31-4B8C-83A1-F6EECF244321}">
                <p14:modId xmlns:p14="http://schemas.microsoft.com/office/powerpoint/2010/main" val="881872937"/>
              </p:ext>
            </p:extLst>
          </p:nvPr>
        </p:nvGraphicFramePr>
        <p:xfrm>
          <a:off x="475689" y="2327829"/>
          <a:ext cx="8192621" cy="3382208"/>
        </p:xfrm>
        <a:graphic>
          <a:graphicData uri="http://schemas.openxmlformats.org/drawingml/2006/table">
            <a:tbl>
              <a:tblPr/>
              <a:tblGrid>
                <a:gridCol w="808916">
                  <a:extLst>
                    <a:ext uri="{9D8B030D-6E8A-4147-A177-3AD203B41FA5}">
                      <a16:colId xmlns:a16="http://schemas.microsoft.com/office/drawing/2014/main" val="1411993192"/>
                    </a:ext>
                  </a:extLst>
                </a:gridCol>
                <a:gridCol w="3654948">
                  <a:extLst>
                    <a:ext uri="{9D8B030D-6E8A-4147-A177-3AD203B41FA5}">
                      <a16:colId xmlns:a16="http://schemas.microsoft.com/office/drawing/2014/main" val="3851652062"/>
                    </a:ext>
                  </a:extLst>
                </a:gridCol>
                <a:gridCol w="1389529">
                  <a:extLst>
                    <a:ext uri="{9D8B030D-6E8A-4147-A177-3AD203B41FA5}">
                      <a16:colId xmlns:a16="http://schemas.microsoft.com/office/drawing/2014/main" val="266983271"/>
                    </a:ext>
                  </a:extLst>
                </a:gridCol>
                <a:gridCol w="1060013">
                  <a:extLst>
                    <a:ext uri="{9D8B030D-6E8A-4147-A177-3AD203B41FA5}">
                      <a16:colId xmlns:a16="http://schemas.microsoft.com/office/drawing/2014/main" val="3546282409"/>
                    </a:ext>
                  </a:extLst>
                </a:gridCol>
                <a:gridCol w="1279215">
                  <a:extLst>
                    <a:ext uri="{9D8B030D-6E8A-4147-A177-3AD203B41FA5}">
                      <a16:colId xmlns:a16="http://schemas.microsoft.com/office/drawing/2014/main" val="3942094876"/>
                    </a:ext>
                  </a:extLst>
                </a:gridCol>
              </a:tblGrid>
              <a:tr h="141266">
                <a:tc gridSpan="2">
                  <a:txBody>
                    <a:bodyPr/>
                    <a:lstStyle/>
                    <a:p>
                      <a:pPr algn="ctr" fontAlgn="ctr"/>
                      <a:r>
                        <a:rPr lang="fr-FR" sz="1000" b="1" i="0" u="none" strike="noStrike">
                          <a:solidFill>
                            <a:srgbClr val="FFFFFF"/>
                          </a:solidFill>
                          <a:effectLst/>
                          <a:latin typeface="PT Sans" panose="020B0503020203020204"/>
                        </a:rPr>
                        <a:t>AXE 2. SOBRIETE ET EFFICACITE EN ÉNERGETIQUE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E75B5"/>
                    </a:solidFill>
                  </a:tcPr>
                </a:tc>
                <a:tc hMerge="1">
                  <a:txBody>
                    <a:bodyPr/>
                    <a:lstStyle/>
                    <a:p>
                      <a:pPr algn="l" fontAlgn="ctr"/>
                      <a:endParaRPr lang="fr-FR" sz="800" b="1" i="0" u="none" strike="noStrike">
                        <a:solidFill>
                          <a:srgbClr val="FFFFFF"/>
                        </a:solidFill>
                        <a:effectLst/>
                        <a:latin typeface="PT Sans" panose="020B0503020203020204"/>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E75B5"/>
                    </a:solidFill>
                  </a:tcPr>
                </a:tc>
                <a:tc>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extLst>
                  <a:ext uri="{0D108BD9-81ED-4DB2-BD59-A6C34878D82A}">
                    <a16:rowId xmlns:a16="http://schemas.microsoft.com/office/drawing/2014/main" val="3709456803"/>
                  </a:ext>
                </a:extLst>
              </a:tr>
              <a:tr h="141266">
                <a:tc gridSpan="2">
                  <a:txBody>
                    <a:bodyPr/>
                    <a:lstStyle/>
                    <a:p>
                      <a:pPr algn="ctr" fontAlgn="ctr"/>
                      <a:r>
                        <a:rPr lang="fr-FR" sz="800" b="1" i="0" u="none" strike="noStrike">
                          <a:solidFill>
                            <a:srgbClr val="FFFFFF"/>
                          </a:solidFill>
                          <a:effectLst/>
                          <a:latin typeface="PT Sans" panose="020B0503020203020204"/>
                        </a:rPr>
                        <a:t>2.1 ACCOMPAGNER LES PARTICULIERS À LA MAÎTRISE DE L'ÉNERGIE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pPr algn="l" fontAlgn="ctr"/>
                      <a:endParaRPr lang="fr-FR" sz="600" b="1" i="0" u="none" strike="noStrike">
                        <a:solidFill>
                          <a:srgbClr val="FFFFFF"/>
                        </a:solidFill>
                        <a:effectLst/>
                        <a:latin typeface="PT Sans" panose="020B0503020203020204"/>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257259159"/>
                  </a:ext>
                </a:extLst>
              </a:tr>
              <a:tr h="141266">
                <a:tc>
                  <a:txBody>
                    <a:bodyPr/>
                    <a:lstStyle/>
                    <a:p>
                      <a:pPr algn="l" fontAlgn="ctr"/>
                      <a:r>
                        <a:rPr lang="fr-FR" sz="800" b="1" i="0" u="none" strike="noStrike">
                          <a:solidFill>
                            <a:srgbClr val="000000"/>
                          </a:solidFill>
                          <a:effectLst/>
                          <a:latin typeface="PT Sans" panose="020B0503020203020204"/>
                        </a:rPr>
                        <a:t>2.1.1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Étudier la faisabilité d'une politique habitat (OPAH, PLH, ...) sur le territoire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5">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5">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5">
                  <a:txBody>
                    <a:bodyPr/>
                    <a:lstStyle/>
                    <a:p>
                      <a:pPr algn="ctr" fontAlgn="ctr"/>
                      <a:r>
                        <a:rPr lang="fr-FR" sz="600" b="0" i="0" u="none" strike="noStrike" dirty="0">
                          <a:solidFill>
                            <a:srgbClr val="000000"/>
                          </a:solidFill>
                          <a:effectLst/>
                          <a:latin typeface="Calibri Light" panose="020F03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283776575"/>
                  </a:ext>
                </a:extLst>
              </a:tr>
              <a:tr h="241329">
                <a:tc>
                  <a:txBody>
                    <a:bodyPr/>
                    <a:lstStyle/>
                    <a:p>
                      <a:pPr algn="l" fontAlgn="ctr"/>
                      <a:r>
                        <a:rPr lang="fr-FR" sz="800" b="1" i="0" u="none" strike="noStrike">
                          <a:solidFill>
                            <a:srgbClr val="000000"/>
                          </a:solidFill>
                          <a:effectLst/>
                          <a:latin typeface="PT Sans" panose="020B0503020203020204"/>
                        </a:rPr>
                        <a:t>2.1.2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Accompagner les particuliers les plus précaires à la rénovation énergétique (PIG)</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465734"/>
                  </a:ext>
                </a:extLst>
              </a:tr>
              <a:tr h="141266">
                <a:tc>
                  <a:txBody>
                    <a:bodyPr/>
                    <a:lstStyle/>
                    <a:p>
                      <a:pPr algn="l" fontAlgn="ctr"/>
                      <a:r>
                        <a:rPr lang="fr-FR" sz="800" b="1" i="0" u="none" strike="noStrike">
                          <a:solidFill>
                            <a:srgbClr val="000000"/>
                          </a:solidFill>
                          <a:effectLst/>
                          <a:latin typeface="PT Sans" panose="020B0503020203020204"/>
                        </a:rPr>
                        <a:t>2.1.3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Développer la PTRE Rénove Conseil</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21705196"/>
                  </a:ext>
                </a:extLst>
              </a:tr>
              <a:tr h="141266">
                <a:tc>
                  <a:txBody>
                    <a:bodyPr/>
                    <a:lstStyle/>
                    <a:p>
                      <a:pPr algn="l" fontAlgn="ctr"/>
                      <a:r>
                        <a:rPr lang="fr-FR" sz="800" b="1" i="0" u="none" strike="noStrike" dirty="0">
                          <a:solidFill>
                            <a:srgbClr val="000000"/>
                          </a:solidFill>
                          <a:effectLst/>
                          <a:latin typeface="PT Sans" panose="020B0503020203020204"/>
                        </a:rPr>
                        <a:t>2.1.4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Créer un Service Public pour la Performance Energétique de l'Habitat (SPPEH)</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31822740"/>
                  </a:ext>
                </a:extLst>
              </a:tr>
              <a:tr h="141266">
                <a:tc>
                  <a:txBody>
                    <a:bodyPr/>
                    <a:lstStyle/>
                    <a:p>
                      <a:pPr algn="l" fontAlgn="ctr"/>
                      <a:r>
                        <a:rPr lang="fr-FR" sz="800" b="1" i="0" u="none" strike="noStrike" dirty="0">
                          <a:solidFill>
                            <a:srgbClr val="000000"/>
                          </a:solidFill>
                          <a:effectLst/>
                          <a:latin typeface="PT Sans" panose="020B0503020203020204"/>
                        </a:rPr>
                        <a:t>2.1.5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Rénovation énergétique des logements par les bailleurs sociaux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pPr algn="ctr" fontAlgn="ctr"/>
                      <a:endParaRPr lang="fr-FR" sz="700" b="0" i="0" u="none" strike="noStrike" dirty="0">
                        <a:solidFill>
                          <a:srgbClr val="000000"/>
                        </a:solidFill>
                        <a:effectLst/>
                        <a:latin typeface="Calibri" panose="020F05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pPr algn="ctr" fontAlgn="ctr"/>
                      <a:endParaRPr lang="fr-FR" sz="600" b="0" i="0" u="none" strike="noStrike" dirty="0">
                        <a:solidFill>
                          <a:srgbClr val="000000"/>
                        </a:solidFill>
                        <a:effectLst/>
                        <a:latin typeface="Calibri" panose="020F05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vMerge="1">
                  <a:txBody>
                    <a:bodyPr/>
                    <a:lstStyle/>
                    <a:p>
                      <a:pPr algn="ctr" fontAlgn="ctr"/>
                      <a:endParaRPr lang="fr-FR" sz="600" b="0" i="0" u="none" strike="noStrike" dirty="0">
                        <a:solidFill>
                          <a:srgbClr val="000000"/>
                        </a:solidFill>
                        <a:effectLst/>
                        <a:latin typeface="Calibri Light" panose="020F03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751430464"/>
                  </a:ext>
                </a:extLst>
              </a:tr>
              <a:tr h="141266">
                <a:tc gridSpan="2">
                  <a:txBody>
                    <a:bodyPr/>
                    <a:lstStyle/>
                    <a:p>
                      <a:pPr algn="ctr" fontAlgn="ctr"/>
                      <a:r>
                        <a:rPr lang="fr-FR" sz="800" b="1" i="0" u="none" strike="noStrike" dirty="0">
                          <a:solidFill>
                            <a:srgbClr val="FFFFFF"/>
                          </a:solidFill>
                          <a:effectLst/>
                          <a:latin typeface="PT Sans" panose="020B0503020203020204"/>
                        </a:rPr>
                        <a:t>2.2 ACCOMPAGNER LA MONTÉE EN COMPÉTENCES DES PROFESSIONNELS DU BÂTIMENT</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a:noFill/>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1995551904"/>
                  </a:ext>
                </a:extLst>
              </a:tr>
              <a:tr h="241329">
                <a:tc>
                  <a:txBody>
                    <a:bodyPr/>
                    <a:lstStyle/>
                    <a:p>
                      <a:pPr algn="l" fontAlgn="ctr"/>
                      <a:r>
                        <a:rPr lang="fr-FR" sz="800" b="1" i="0" u="none" strike="noStrike">
                          <a:solidFill>
                            <a:srgbClr val="000000"/>
                          </a:solidFill>
                          <a:effectLst/>
                          <a:latin typeface="PT Sans" panose="020B0503020203020204"/>
                        </a:rPr>
                        <a:t>2.2.1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Accompagner la formation et la montée en compétence des artisans de la filière bâtiment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fr-FR" sz="600" b="0" i="0" u="none" strike="noStrike" dirty="0">
                          <a:solidFill>
                            <a:srgbClr val="000000"/>
                          </a:solidFill>
                          <a:effectLst/>
                          <a:latin typeface="Calibri Light" panose="020F03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68959456"/>
                  </a:ext>
                </a:extLst>
              </a:tr>
              <a:tr h="241329">
                <a:tc>
                  <a:txBody>
                    <a:bodyPr/>
                    <a:lstStyle/>
                    <a:p>
                      <a:pPr algn="l" fontAlgn="ctr"/>
                      <a:r>
                        <a:rPr lang="fr-FR" sz="800" b="1" i="0" u="none" strike="noStrike">
                          <a:solidFill>
                            <a:srgbClr val="000000"/>
                          </a:solidFill>
                          <a:effectLst/>
                          <a:latin typeface="PT Sans" panose="020B0503020203020204"/>
                        </a:rPr>
                        <a:t>2.2.2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Travailler avec les maîtres d'ouvrage pour revoir les critères d'acceptabilité dans le bâtiment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579543683"/>
                  </a:ext>
                </a:extLst>
              </a:tr>
              <a:tr h="141266">
                <a:tc gridSpan="2">
                  <a:txBody>
                    <a:bodyPr/>
                    <a:lstStyle/>
                    <a:p>
                      <a:pPr algn="ctr" fontAlgn="ctr"/>
                      <a:r>
                        <a:rPr lang="fr-FR" sz="800" b="1" i="0" u="none" strike="noStrike">
                          <a:solidFill>
                            <a:srgbClr val="FFFFFF"/>
                          </a:solidFill>
                          <a:effectLst/>
                          <a:latin typeface="PT Sans" panose="020B0503020203020204"/>
                        </a:rPr>
                        <a:t>2.3 ACCOMPAGNER LES PROFESSIONNELS À LA MAÎTRISE DE L'ÉNERGIE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pPr algn="l" fontAlgn="ctr"/>
                      <a:endParaRPr lang="fr-FR" sz="600" b="1" i="0" u="none" strike="noStrike">
                        <a:solidFill>
                          <a:srgbClr val="FFFFFF"/>
                        </a:solidFill>
                        <a:effectLst/>
                        <a:latin typeface="PT Sans" panose="020B0503020203020204"/>
                      </a:endParaRPr>
                    </a:p>
                  </a:txBody>
                  <a:tcPr marL="5433" marR="5433" marT="5433" marB="0" anchor="ctr">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955523197"/>
                  </a:ext>
                </a:extLst>
              </a:tr>
              <a:tr h="141266">
                <a:tc>
                  <a:txBody>
                    <a:bodyPr/>
                    <a:lstStyle/>
                    <a:p>
                      <a:pPr algn="l" fontAlgn="ctr"/>
                      <a:r>
                        <a:rPr lang="fr-FR" sz="800" b="1" i="0" u="none" strike="noStrike">
                          <a:solidFill>
                            <a:srgbClr val="000000"/>
                          </a:solidFill>
                          <a:effectLst/>
                          <a:latin typeface="PT Sans" panose="020B0503020203020204"/>
                        </a:rPr>
                        <a:t>2.3.1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Accompagner le secteur tertiaire, industriel et agricole à la maîtrise de l'énergie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60331757"/>
                  </a:ext>
                </a:extLst>
              </a:tr>
              <a:tr h="141266">
                <a:tc>
                  <a:txBody>
                    <a:bodyPr/>
                    <a:lstStyle/>
                    <a:p>
                      <a:pPr algn="l" fontAlgn="ctr"/>
                      <a:r>
                        <a:rPr lang="fr-FR" sz="800" b="1" i="0" u="none" strike="noStrike">
                          <a:solidFill>
                            <a:srgbClr val="000000"/>
                          </a:solidFill>
                          <a:effectLst/>
                          <a:latin typeface="PT Sans" panose="020B0503020203020204"/>
                        </a:rPr>
                        <a:t>2.3.2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Améliorer l'éclairage commercial des entreprises artisanales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71676973"/>
                  </a:ext>
                </a:extLst>
              </a:tr>
              <a:tr h="241329">
                <a:tc>
                  <a:txBody>
                    <a:bodyPr/>
                    <a:lstStyle/>
                    <a:p>
                      <a:pPr algn="l" fontAlgn="ctr"/>
                      <a:r>
                        <a:rPr lang="fr-FR" sz="800" b="1" i="0" u="none" strike="noStrike">
                          <a:solidFill>
                            <a:srgbClr val="000000"/>
                          </a:solidFill>
                          <a:effectLst/>
                          <a:latin typeface="PT Sans" panose="020B0503020203020204"/>
                        </a:rPr>
                        <a:t>2.3.3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Suivi et réduction des consommations énergétiques du patrimoine du Conseil Départemental</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2D050"/>
                    </a:solidFill>
                  </a:tcPr>
                </a:tc>
                <a:extLst>
                  <a:ext uri="{0D108BD9-81ED-4DB2-BD59-A6C34878D82A}">
                    <a16:rowId xmlns:a16="http://schemas.microsoft.com/office/drawing/2014/main" val="184403794"/>
                  </a:ext>
                </a:extLst>
              </a:tr>
              <a:tr h="241329">
                <a:tc>
                  <a:txBody>
                    <a:bodyPr/>
                    <a:lstStyle/>
                    <a:p>
                      <a:pPr algn="l" fontAlgn="ctr"/>
                      <a:r>
                        <a:rPr lang="fr-FR" sz="800" b="1" i="0" u="none" strike="noStrike" dirty="0">
                          <a:solidFill>
                            <a:srgbClr val="000000"/>
                          </a:solidFill>
                          <a:effectLst/>
                          <a:latin typeface="PT Sans" panose="020B0503020203020204"/>
                        </a:rPr>
                        <a:t>2.3.4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Accompagner les entreprises à la maitrise de l’énergie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dirty="0">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dirty="0">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endParaRPr lang="fr-FR" sz="600" b="0" i="0" u="none" strike="noStrike" dirty="0">
                        <a:solidFill>
                          <a:srgbClr val="000000"/>
                        </a:solidFill>
                        <a:effectLst/>
                        <a:latin typeface="Calibri Light" panose="020F03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2D050"/>
                    </a:solidFill>
                  </a:tcPr>
                </a:tc>
                <a:extLst>
                  <a:ext uri="{0D108BD9-81ED-4DB2-BD59-A6C34878D82A}">
                    <a16:rowId xmlns:a16="http://schemas.microsoft.com/office/drawing/2014/main" val="2265270185"/>
                  </a:ext>
                </a:extLst>
              </a:tr>
              <a:tr h="141266">
                <a:tc gridSpan="2">
                  <a:txBody>
                    <a:bodyPr/>
                    <a:lstStyle/>
                    <a:p>
                      <a:pPr algn="ctr" fontAlgn="ctr"/>
                      <a:r>
                        <a:rPr lang="fr-FR" sz="800" b="1" i="0" u="none" strike="noStrike">
                          <a:solidFill>
                            <a:srgbClr val="FFFFFF"/>
                          </a:solidFill>
                          <a:effectLst/>
                          <a:latin typeface="PT Sans" panose="020B0503020203020204"/>
                        </a:rPr>
                        <a:t>2.4 FAVORISER LES PROJETS EXEMPLAIRES ET LA CONSTRUCTION BIOSOURCEE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1972812449"/>
                  </a:ext>
                </a:extLst>
              </a:tr>
              <a:tr h="241329">
                <a:tc>
                  <a:txBody>
                    <a:bodyPr/>
                    <a:lstStyle/>
                    <a:p>
                      <a:pPr algn="l" fontAlgn="ctr"/>
                      <a:r>
                        <a:rPr lang="fr-FR" sz="800" b="1" i="0" u="none" strike="noStrike">
                          <a:solidFill>
                            <a:srgbClr val="000000"/>
                          </a:solidFill>
                          <a:effectLst/>
                          <a:latin typeface="PT Sans" panose="020B0503020203020204"/>
                        </a:rPr>
                        <a:t>2.4.1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Promouvoir l’utilisation des matériaux biosourcés dans la construction et structuration d’une filière chanvre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600" b="0" i="0" u="none" strike="noStrike" dirty="0">
                          <a:solidFill>
                            <a:srgbClr val="000000"/>
                          </a:solidFill>
                          <a:effectLst/>
                          <a:latin typeface="Calibri Light" panose="020F03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49456678"/>
                  </a:ext>
                </a:extLst>
              </a:tr>
            </a:tbl>
          </a:graphicData>
        </a:graphic>
      </p:graphicFrame>
    </p:spTree>
    <p:extLst>
      <p:ext uri="{BB962C8B-B14F-4D97-AF65-F5344CB8AC3E}">
        <p14:creationId xmlns:p14="http://schemas.microsoft.com/office/powerpoint/2010/main" val="11453117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209</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Synthèse de l’évaluation environnementale</a:t>
            </a:r>
          </a:p>
        </p:txBody>
      </p:sp>
      <p:graphicFrame>
        <p:nvGraphicFramePr>
          <p:cNvPr id="6" name="Tableau 5">
            <a:extLst>
              <a:ext uri="{FF2B5EF4-FFF2-40B4-BE49-F238E27FC236}">
                <a16:creationId xmlns:a16="http://schemas.microsoft.com/office/drawing/2014/main" id="{45C09F56-CB32-4D8C-878B-0A2890A136AD}"/>
              </a:ext>
            </a:extLst>
          </p:cNvPr>
          <p:cNvGraphicFramePr>
            <a:graphicFrameLocks noGrp="1"/>
          </p:cNvGraphicFramePr>
          <p:nvPr>
            <p:extLst>
              <p:ext uri="{D42A27DB-BD31-4B8C-83A1-F6EECF244321}">
                <p14:modId xmlns:p14="http://schemas.microsoft.com/office/powerpoint/2010/main" val="1936724523"/>
              </p:ext>
            </p:extLst>
          </p:nvPr>
        </p:nvGraphicFramePr>
        <p:xfrm>
          <a:off x="521073" y="2175344"/>
          <a:ext cx="7886700" cy="2925243"/>
        </p:xfrm>
        <a:graphic>
          <a:graphicData uri="http://schemas.openxmlformats.org/drawingml/2006/table">
            <a:tbl>
              <a:tblPr/>
              <a:tblGrid>
                <a:gridCol w="778710">
                  <a:extLst>
                    <a:ext uri="{9D8B030D-6E8A-4147-A177-3AD203B41FA5}">
                      <a16:colId xmlns:a16="http://schemas.microsoft.com/office/drawing/2014/main" val="4123233230"/>
                    </a:ext>
                  </a:extLst>
                </a:gridCol>
                <a:gridCol w="3478405">
                  <a:extLst>
                    <a:ext uri="{9D8B030D-6E8A-4147-A177-3AD203B41FA5}">
                      <a16:colId xmlns:a16="http://schemas.microsoft.com/office/drawing/2014/main" val="4231443835"/>
                    </a:ext>
                  </a:extLst>
                </a:gridCol>
                <a:gridCol w="1058032">
                  <a:extLst>
                    <a:ext uri="{9D8B030D-6E8A-4147-A177-3AD203B41FA5}">
                      <a16:colId xmlns:a16="http://schemas.microsoft.com/office/drawing/2014/main" val="1422507421"/>
                    </a:ext>
                  </a:extLst>
                </a:gridCol>
                <a:gridCol w="304604">
                  <a:extLst>
                    <a:ext uri="{9D8B030D-6E8A-4147-A177-3AD203B41FA5}">
                      <a16:colId xmlns:a16="http://schemas.microsoft.com/office/drawing/2014/main" val="4114619248"/>
                    </a:ext>
                  </a:extLst>
                </a:gridCol>
                <a:gridCol w="1035501">
                  <a:extLst>
                    <a:ext uri="{9D8B030D-6E8A-4147-A177-3AD203B41FA5}">
                      <a16:colId xmlns:a16="http://schemas.microsoft.com/office/drawing/2014/main" val="3552776203"/>
                    </a:ext>
                  </a:extLst>
                </a:gridCol>
                <a:gridCol w="1231448">
                  <a:extLst>
                    <a:ext uri="{9D8B030D-6E8A-4147-A177-3AD203B41FA5}">
                      <a16:colId xmlns:a16="http://schemas.microsoft.com/office/drawing/2014/main" val="3632403302"/>
                    </a:ext>
                  </a:extLst>
                </a:gridCol>
              </a:tblGrid>
              <a:tr h="130389">
                <a:tc gridSpan="2">
                  <a:txBody>
                    <a:bodyPr/>
                    <a:lstStyle/>
                    <a:p>
                      <a:pPr algn="ctr" fontAlgn="ctr"/>
                      <a:r>
                        <a:rPr lang="fr-FR" sz="1000" b="1" i="0" u="none" strike="noStrike" dirty="0">
                          <a:solidFill>
                            <a:srgbClr val="FFFFFF"/>
                          </a:solidFill>
                          <a:effectLst/>
                          <a:latin typeface="PT Sans"/>
                        </a:rPr>
                        <a:t>AXE 3. DEVELOPPER LES ENERGIES RENOUVELABLES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gridSpan="4">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61124939"/>
                  </a:ext>
                </a:extLst>
              </a:tr>
              <a:tr h="211881">
                <a:tc gridSpan="2">
                  <a:txBody>
                    <a:bodyPr/>
                    <a:lstStyle/>
                    <a:p>
                      <a:pPr algn="ctr" fontAlgn="ctr"/>
                      <a:r>
                        <a:rPr lang="fr-FR" sz="800" b="1" i="0" u="none" strike="noStrike" dirty="0">
                          <a:solidFill>
                            <a:srgbClr val="FFFFFF"/>
                          </a:solidFill>
                          <a:effectLst/>
                          <a:latin typeface="PT Sans"/>
                        </a:rPr>
                        <a:t>3.1 CADRER, COORDONNER, ET FINANCER LE DÉVELOPPEMENT DES ÉNERGIES RENOUVELABLES SUR LE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4">
                  <a:txBody>
                    <a:bodyPr/>
                    <a:lstStyle/>
                    <a:p>
                      <a:pPr algn="ctr"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13327627"/>
                  </a:ext>
                </a:extLst>
              </a:tr>
              <a:tr h="130389">
                <a:tc>
                  <a:txBody>
                    <a:bodyPr/>
                    <a:lstStyle/>
                    <a:p>
                      <a:pPr algn="l" fontAlgn="ctr"/>
                      <a:r>
                        <a:rPr lang="fr-FR" sz="800" b="1" i="0" u="none" strike="noStrike">
                          <a:solidFill>
                            <a:srgbClr val="000000"/>
                          </a:solidFill>
                          <a:effectLst/>
                          <a:latin typeface="PT Sans"/>
                        </a:rPr>
                        <a:t>3.1.1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dirty="0">
                          <a:solidFill>
                            <a:srgbClr val="000000"/>
                          </a:solidFill>
                          <a:effectLst/>
                          <a:latin typeface="PT Sans"/>
                        </a:rPr>
                        <a:t>Piloter et cadrer le développement des ENR sur le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2">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gridSpan="2">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hMerge="1">
                  <a:txBody>
                    <a:bodyPr/>
                    <a:lstStyle/>
                    <a:p>
                      <a:pPr algn="ctr" fontAlgn="ctr"/>
                      <a:endParaRPr lang="fr-FR" sz="600" b="0" i="0" u="none" strike="noStrike">
                        <a:solidFill>
                          <a:srgbClr val="000000"/>
                        </a:solidFill>
                        <a:effectLst/>
                        <a:latin typeface="Calibri Light" panose="020F0302020204030204" pitchFamily="34" charset="0"/>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8371690"/>
                  </a:ext>
                </a:extLst>
              </a:tr>
              <a:tr h="222747">
                <a:tc>
                  <a:txBody>
                    <a:bodyPr/>
                    <a:lstStyle/>
                    <a:p>
                      <a:pPr algn="l" fontAlgn="ctr"/>
                      <a:r>
                        <a:rPr lang="fr-FR" sz="800" b="1" i="0" u="none" strike="noStrike">
                          <a:solidFill>
                            <a:srgbClr val="000000"/>
                          </a:solidFill>
                          <a:effectLst/>
                          <a:latin typeface="PT Sans"/>
                        </a:rPr>
                        <a:t>3.1.2</a:t>
                      </a:r>
                    </a:p>
                  </a:txBody>
                  <a:tcPr marL="5433" marR="5433" marT="5433"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dirty="0">
                          <a:solidFill>
                            <a:srgbClr val="000000"/>
                          </a:solidFill>
                          <a:effectLst/>
                          <a:latin typeface="PT Sans"/>
                        </a:rPr>
                        <a:t>Proposer des Appels à Manifestation d’Intérêt pour massifier le développement des énergies renouvelables sur le territoire</a:t>
                      </a:r>
                    </a:p>
                  </a:txBody>
                  <a:tcPr marL="5433" marR="5433" marT="5433" marB="0" anchor="ctr">
                    <a:lnL>
                      <a:noFill/>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endParaRPr lang="fr-FR"/>
                    </a:p>
                  </a:txBody>
                  <a:tcPr/>
                </a:tc>
                <a:extLst>
                  <a:ext uri="{0D108BD9-81ED-4DB2-BD59-A6C34878D82A}">
                    <a16:rowId xmlns:a16="http://schemas.microsoft.com/office/drawing/2014/main" val="273574358"/>
                  </a:ext>
                </a:extLst>
              </a:tr>
              <a:tr h="130389">
                <a:tc gridSpan="2">
                  <a:txBody>
                    <a:bodyPr/>
                    <a:lstStyle/>
                    <a:p>
                      <a:pPr algn="ctr" fontAlgn="ctr"/>
                      <a:r>
                        <a:rPr lang="fr-FR" sz="800" b="1" i="0" u="none" strike="noStrike" dirty="0">
                          <a:solidFill>
                            <a:srgbClr val="FFFFFF"/>
                          </a:solidFill>
                          <a:effectLst/>
                          <a:latin typeface="PT Sans"/>
                        </a:rPr>
                        <a:t>3.2 DÉVELOPPER LES ÉNERGIES RENOUVELABLES</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4">
                  <a:txBody>
                    <a:bodyPr/>
                    <a:lstStyle/>
                    <a:p>
                      <a:pPr algn="ctr"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980463721"/>
                  </a:ext>
                </a:extLst>
              </a:tr>
              <a:tr h="124956">
                <a:tc>
                  <a:txBody>
                    <a:bodyPr/>
                    <a:lstStyle/>
                    <a:p>
                      <a:pPr algn="l" fontAlgn="ctr"/>
                      <a:r>
                        <a:rPr lang="fr-FR" sz="800" b="1" i="0" u="none" strike="noStrike">
                          <a:solidFill>
                            <a:srgbClr val="000000"/>
                          </a:solidFill>
                          <a:effectLst/>
                          <a:latin typeface="PT Sans"/>
                        </a:rPr>
                        <a:t>3.2.1</a:t>
                      </a:r>
                    </a:p>
                  </a:txBody>
                  <a:tcPr marL="5433" marR="5433" marT="5433"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a:solidFill>
                            <a:srgbClr val="000000"/>
                          </a:solidFill>
                          <a:effectLst/>
                          <a:latin typeface="PT Sans"/>
                        </a:rPr>
                        <a:t>Développer les solutions photovoltaïques</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4" grid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hMerge="1">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4">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41012355"/>
                  </a:ext>
                </a:extLst>
              </a:tr>
              <a:tr h="124956">
                <a:tc>
                  <a:txBody>
                    <a:bodyPr/>
                    <a:lstStyle/>
                    <a:p>
                      <a:pPr algn="l" fontAlgn="ctr"/>
                      <a:r>
                        <a:rPr lang="fr-FR" sz="800" b="1" i="0" u="none" strike="noStrike">
                          <a:solidFill>
                            <a:srgbClr val="000000"/>
                          </a:solidFill>
                          <a:effectLst/>
                          <a:latin typeface="PT Sans"/>
                        </a:rPr>
                        <a:t>3.2.2</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Réaliser un cadastre solaire départemental</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04627836"/>
                  </a:ext>
                </a:extLst>
              </a:tr>
              <a:tr h="217314">
                <a:tc>
                  <a:txBody>
                    <a:bodyPr/>
                    <a:lstStyle/>
                    <a:p>
                      <a:pPr algn="l" fontAlgn="ctr"/>
                      <a:r>
                        <a:rPr lang="fr-FR" sz="800" b="1" i="0" u="none" strike="noStrike">
                          <a:solidFill>
                            <a:srgbClr val="000000"/>
                          </a:solidFill>
                          <a:effectLst/>
                          <a:latin typeface="PT Sans"/>
                        </a:rPr>
                        <a:t>3.2.3</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Réaliser une cartographie des espaces délaissés, hors foncier agricole, pour implantation de projets solaires photovoltaïques au sol </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0993647"/>
                  </a:ext>
                </a:extLst>
              </a:tr>
              <a:tr h="124956">
                <a:tc>
                  <a:txBody>
                    <a:bodyPr/>
                    <a:lstStyle/>
                    <a:p>
                      <a:pPr algn="l" fontAlgn="ctr"/>
                      <a:r>
                        <a:rPr lang="fr-FR" sz="800" b="1" i="0" u="none" strike="noStrike">
                          <a:solidFill>
                            <a:srgbClr val="000000"/>
                          </a:solidFill>
                          <a:effectLst/>
                          <a:latin typeface="PT Sans"/>
                        </a:rPr>
                        <a:t>3.2.4</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Déploiement de panneaux solaires sur les toitures des bâtiments du CD 03</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05671673"/>
                  </a:ext>
                </a:extLst>
              </a:tr>
              <a:tr h="124956">
                <a:tc>
                  <a:txBody>
                    <a:bodyPr/>
                    <a:lstStyle/>
                    <a:p>
                      <a:pPr algn="l" fontAlgn="ctr"/>
                      <a:r>
                        <a:rPr lang="fr-FR" sz="800" b="1" i="0" u="none" strike="noStrike">
                          <a:solidFill>
                            <a:srgbClr val="000000"/>
                          </a:solidFill>
                          <a:effectLst/>
                          <a:latin typeface="PT Sans"/>
                        </a:rPr>
                        <a:t>3.2.5</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Structurer la filière bois Energie sur le département de l'Allier</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rowSpan="2" grid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hMerge="1">
                  <a:txBody>
                    <a:bodyPr/>
                    <a:lstStyle/>
                    <a:p>
                      <a:pPr algn="ctr" fontAlgn="ctr"/>
                      <a:r>
                        <a:rPr lang="fr-FR" sz="800" b="0" i="0" u="none" strike="noStrike">
                          <a:solidFill>
                            <a:srgbClr val="000000"/>
                          </a:solidFill>
                          <a:effectLst/>
                          <a:latin typeface="Arial" panose="020B0604020202020204" pitchFamily="34" charset="0"/>
                        </a:rPr>
                        <a:t> //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fr-FR" sz="800" b="0" i="0" u="none" strike="noStrike">
                          <a:solidFill>
                            <a:srgbClr val="000000"/>
                          </a:solidFill>
                          <a:effectLst/>
                          <a:latin typeface="Arial" panose="020B0604020202020204" pitchFamily="34" charset="0"/>
                        </a:rPr>
                        <a:t> //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fr-FR" sz="800" b="0" i="0" u="none" strike="noStrike">
                          <a:solidFill>
                            <a:srgbClr val="000000"/>
                          </a:solidFill>
                          <a:effectLst/>
                          <a:latin typeface="Arial" panose="020B0604020202020204" pitchFamily="34" charset="0"/>
                        </a:rPr>
                        <a:t> //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9011229"/>
                  </a:ext>
                </a:extLst>
              </a:tr>
              <a:tr h="217314">
                <a:tc>
                  <a:txBody>
                    <a:bodyPr/>
                    <a:lstStyle/>
                    <a:p>
                      <a:pPr algn="l" fontAlgn="ctr"/>
                      <a:r>
                        <a:rPr lang="fr-FR" sz="800" b="1" i="0" u="none" strike="noStrike">
                          <a:solidFill>
                            <a:srgbClr val="000000"/>
                          </a:solidFill>
                          <a:effectLst/>
                          <a:latin typeface="PT Sans"/>
                        </a:rPr>
                        <a:t>3.2.6</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Soutien à l’acquisition et l’installation par les particuliers de chaudières automatiques bois-énergie</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71715706"/>
                  </a:ext>
                </a:extLst>
              </a:tr>
              <a:tr h="217314">
                <a:tc>
                  <a:txBody>
                    <a:bodyPr/>
                    <a:lstStyle/>
                    <a:p>
                      <a:pPr algn="l" fontAlgn="ctr"/>
                      <a:r>
                        <a:rPr lang="fr-FR" sz="800" b="1" i="0" u="none" strike="noStrike">
                          <a:solidFill>
                            <a:srgbClr val="000000"/>
                          </a:solidFill>
                          <a:effectLst/>
                          <a:latin typeface="PT Sans"/>
                        </a:rPr>
                        <a:t>3.2.7</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Méthanisation agricole : Accompagner techniquement et financièrement les agriculteurs</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47048795"/>
                  </a:ext>
                </a:extLst>
              </a:tr>
              <a:tr h="130389">
                <a:tc>
                  <a:txBody>
                    <a:bodyPr/>
                    <a:lstStyle/>
                    <a:p>
                      <a:pPr algn="l" fontAlgn="ctr"/>
                      <a:r>
                        <a:rPr lang="fr-FR" sz="800" b="1" i="0" u="none" strike="noStrike">
                          <a:solidFill>
                            <a:srgbClr val="000000"/>
                          </a:solidFill>
                          <a:effectLst/>
                          <a:latin typeface="PT Sans"/>
                        </a:rPr>
                        <a:t>3.2.8</a:t>
                      </a:r>
                    </a:p>
                  </a:txBody>
                  <a:tcPr marL="5433" marR="5433" marT="5433"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dirty="0">
                          <a:solidFill>
                            <a:srgbClr val="000000"/>
                          </a:solidFill>
                          <a:effectLst/>
                          <a:latin typeface="PT Sans"/>
                        </a:rPr>
                        <a:t>Etudier le potentiel hydroélectrique du département</a:t>
                      </a:r>
                    </a:p>
                  </a:txBody>
                  <a:tcPr marL="5433" marR="5433" marT="5433" marB="0" anchor="ctr">
                    <a:lnL>
                      <a:noFill/>
                    </a:lnL>
                    <a:lnR w="6350" cap="flat" cmpd="sng" algn="ctr">
                      <a:solidFill>
                        <a:srgbClr val="000000"/>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gridSpan="2">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E699"/>
                    </a:solidFill>
                  </a:tcPr>
                </a:tc>
                <a:tc hMerge="1">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tc>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extLst>
                  <a:ext uri="{0D108BD9-81ED-4DB2-BD59-A6C34878D82A}">
                    <a16:rowId xmlns:a16="http://schemas.microsoft.com/office/drawing/2014/main" val="2430908256"/>
                  </a:ext>
                </a:extLst>
              </a:tr>
              <a:tr h="130389">
                <a:tc gridSpan="2">
                  <a:txBody>
                    <a:bodyPr/>
                    <a:lstStyle/>
                    <a:p>
                      <a:pPr algn="ctr" fontAlgn="ctr"/>
                      <a:r>
                        <a:rPr lang="fr-FR" sz="800" b="1" i="0" u="none" strike="noStrike" dirty="0">
                          <a:solidFill>
                            <a:srgbClr val="FFFFFF"/>
                          </a:solidFill>
                          <a:effectLst/>
                          <a:latin typeface="PT Sans"/>
                        </a:rPr>
                        <a:t>3.3 DÉVELOPPER LES RÉSEAUX DE TRANSPORT ET DE DISTRIBUTION DE L'ÉNERGIE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3">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a:noFill/>
                    </a:lnB>
                    <a:solidFill>
                      <a:srgbClr val="548DD4"/>
                    </a:solidFill>
                  </a:tcPr>
                </a:tc>
                <a:tc hMerge="1">
                  <a:txBody>
                    <a:bodyPr/>
                    <a:lstStyle/>
                    <a:p>
                      <a:endParaRPr lang="fr-FR"/>
                    </a:p>
                  </a:txBody>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a:noFill/>
                    </a:lnB>
                    <a:solidFill>
                      <a:srgbClr val="548DD4"/>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a:noFill/>
                    </a:lnB>
                    <a:solidFill>
                      <a:srgbClr val="548DD4"/>
                    </a:solidFill>
                  </a:tcPr>
                </a:tc>
                <a:extLst>
                  <a:ext uri="{0D108BD9-81ED-4DB2-BD59-A6C34878D82A}">
                    <a16:rowId xmlns:a16="http://schemas.microsoft.com/office/drawing/2014/main" val="274681990"/>
                  </a:ext>
                </a:extLst>
              </a:tr>
              <a:tr h="128643">
                <a:tc>
                  <a:txBody>
                    <a:bodyPr/>
                    <a:lstStyle/>
                    <a:p>
                      <a:pPr algn="l" fontAlgn="ctr"/>
                      <a:r>
                        <a:rPr lang="fr-FR" sz="800" b="1" i="0" u="none" strike="noStrike">
                          <a:solidFill>
                            <a:srgbClr val="000000"/>
                          </a:solidFill>
                          <a:effectLst/>
                          <a:latin typeface="PT Sans"/>
                        </a:rPr>
                        <a:t>3.3.2</a:t>
                      </a:r>
                    </a:p>
                  </a:txBody>
                  <a:tcPr marL="5433" marR="5433" marT="5433"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dirty="0">
                          <a:solidFill>
                            <a:srgbClr val="000000"/>
                          </a:solidFill>
                          <a:effectLst/>
                          <a:latin typeface="PT Sans"/>
                        </a:rPr>
                        <a:t>Assurer une cohérence entre le développement des réseaux électriques et celui des énergies renouvelables</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gridSpan="2">
                  <a:txBody>
                    <a:bodyPr/>
                    <a:lstStyle/>
                    <a:p>
                      <a:pPr algn="ctr" fontAlgn="ctr"/>
                      <a:r>
                        <a:rPr lang="fr-FR" sz="600" b="0" i="0" u="none" strike="noStrike">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hMerge="1">
                  <a:txBody>
                    <a:bodyPr/>
                    <a:lstStyle/>
                    <a:p>
                      <a:pPr algn="ctr" fontAlgn="ctr"/>
                      <a:r>
                        <a:rPr lang="fr-FR" sz="600" b="0" i="0" u="none" strike="noStrike">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600" b="0" i="0" u="none" strike="noStrike" dirty="0">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600" b="0" i="0" u="none" strike="noStrike" dirty="0">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62019665"/>
                  </a:ext>
                </a:extLst>
              </a:tr>
            </a:tbl>
          </a:graphicData>
        </a:graphic>
      </p:graphicFrame>
    </p:spTree>
    <p:extLst>
      <p:ext uri="{BB962C8B-B14F-4D97-AF65-F5344CB8AC3E}">
        <p14:creationId xmlns:p14="http://schemas.microsoft.com/office/powerpoint/2010/main" val="197801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21</a:t>
            </a:fld>
            <a:endParaRPr lang="fr-FR" dirty="0"/>
          </a:p>
        </p:txBody>
      </p:sp>
      <p:sp>
        <p:nvSpPr>
          <p:cNvPr id="7" name="ZoneTexte 4">
            <a:extLst>
              <a:ext uri="{FF2B5EF4-FFF2-40B4-BE49-F238E27FC236}">
                <a16:creationId xmlns:a16="http://schemas.microsoft.com/office/drawing/2014/main" id="{7DFAF2C0-EAC2-4C59-86DF-EA201BFC4DC6}"/>
              </a:ext>
            </a:extLst>
          </p:cNvPr>
          <p:cNvSpPr txBox="1"/>
          <p:nvPr/>
        </p:nvSpPr>
        <p:spPr>
          <a:xfrm>
            <a:off x="4883506" y="3892211"/>
            <a:ext cx="3585171" cy="10669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La prise en compte des richesses patrimoniales et architecturales dans les décisions de localisation et de technologies mobilisées pour la production d’énergies renouvelables ;</a:t>
            </a:r>
          </a:p>
          <a:p>
            <a:pPr marL="171450" indent="-171450" algn="just">
              <a:spcAft>
                <a:spcPts val="400"/>
              </a:spcAft>
              <a:buFont typeface="Arial" panose="020B0604020202020204" pitchFamily="34" charset="0"/>
              <a:buChar char="•"/>
            </a:pPr>
            <a:r>
              <a:rPr lang="fr-FR" sz="1000" dirty="0"/>
              <a:t>La lutte contre le réchauffement climatique à travers la préservation de la haie « puits carbone ».</a:t>
            </a:r>
            <a:r>
              <a:rPr lang="fr-FR" sz="1000" dirty="0">
                <a:solidFill>
                  <a:srgbClr val="FF0000"/>
                </a:solidFill>
              </a:rPr>
              <a:t>	</a:t>
            </a:r>
          </a:p>
        </p:txBody>
      </p:sp>
      <p:sp>
        <p:nvSpPr>
          <p:cNvPr id="8" name="ZoneTexte 7">
            <a:extLst>
              <a:ext uri="{FF2B5EF4-FFF2-40B4-BE49-F238E27FC236}">
                <a16:creationId xmlns:a16="http://schemas.microsoft.com/office/drawing/2014/main" id="{8033FD0E-A068-4C8D-A7ED-8B03C188ABF2}"/>
              </a:ext>
            </a:extLst>
          </p:cNvPr>
          <p:cNvSpPr txBox="1"/>
          <p:nvPr/>
        </p:nvSpPr>
        <p:spPr>
          <a:xfrm>
            <a:off x="715097" y="698957"/>
            <a:ext cx="3585171"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000" b="1" dirty="0"/>
              <a:t>Un patrimoine naturel riche à préserver</a:t>
            </a:r>
          </a:p>
          <a:p>
            <a:pPr algn="ctr"/>
            <a:endParaRPr lang="fr-FR" sz="1000" b="1" dirty="0"/>
          </a:p>
          <a:p>
            <a:pPr marL="171450" indent="-171450" algn="just">
              <a:spcAft>
                <a:spcPts val="400"/>
              </a:spcAft>
              <a:buFont typeface="Arial" panose="020B0604020202020204" pitchFamily="34" charset="0"/>
              <a:buChar char="•"/>
            </a:pPr>
            <a:r>
              <a:rPr lang="fr-FR" sz="1000" dirty="0"/>
              <a:t>Un territoire aux reliefs doux marqués par un réseau bocager irrigué par l’Allier, la Loire, la Besbre et leurs affluents, vecteurs de l’image du territoire ;</a:t>
            </a:r>
          </a:p>
          <a:p>
            <a:pPr marL="171450" indent="-171450" algn="just">
              <a:spcAft>
                <a:spcPts val="400"/>
              </a:spcAft>
              <a:buFont typeface="Arial" panose="020B0604020202020204" pitchFamily="34" charset="0"/>
              <a:buChar char="•"/>
            </a:pPr>
            <a:r>
              <a:rPr lang="fr-FR" sz="1000" dirty="0"/>
              <a:t>Un bocage structurant le paysage et contributeur de la résilience environnementale du territoire (lutte contre l’érosion et régulation de l’eau, brise vent (confort thermique), rythme le grand paysage et les chemins, etc.).</a:t>
            </a:r>
          </a:p>
          <a:p>
            <a:pPr marL="171450" indent="-171450" algn="just">
              <a:spcAft>
                <a:spcPts val="400"/>
              </a:spcAft>
              <a:buFont typeface="Arial" panose="020B0604020202020204" pitchFamily="34" charset="0"/>
              <a:buChar char="•"/>
            </a:pPr>
            <a:endParaRPr lang="fr-FR" sz="1000" dirty="0"/>
          </a:p>
          <a:p>
            <a:pPr algn="just">
              <a:spcAft>
                <a:spcPts val="400"/>
              </a:spcAft>
            </a:pPr>
            <a:endParaRPr lang="fr-FR" sz="1000" dirty="0"/>
          </a:p>
        </p:txBody>
      </p:sp>
      <p:sp>
        <p:nvSpPr>
          <p:cNvPr id="9" name="Rectangle 8">
            <a:extLst>
              <a:ext uri="{FF2B5EF4-FFF2-40B4-BE49-F238E27FC236}">
                <a16:creationId xmlns:a16="http://schemas.microsoft.com/office/drawing/2014/main" id="{8A206881-4E9E-4788-9234-3E0C1DC1EECB}"/>
              </a:ext>
            </a:extLst>
          </p:cNvPr>
          <p:cNvSpPr/>
          <p:nvPr/>
        </p:nvSpPr>
        <p:spPr>
          <a:xfrm>
            <a:off x="4751414" y="698957"/>
            <a:ext cx="3883539" cy="1087477"/>
          </a:xfrm>
          <a:prstGeom prst="rect">
            <a:avLst/>
          </a:prstGeom>
        </p:spPr>
        <p:txBody>
          <a:bodyPr wrap="square">
            <a:spAutoFit/>
          </a:bodyPr>
          <a:lstStyle/>
          <a:p>
            <a:pPr algn="ctr"/>
            <a:r>
              <a:rPr lang="fr-FR" sz="1000" b="1" dirty="0"/>
              <a:t>Un patrimoine naturel en concurrence avec l’agriculture et l’urbanisation</a:t>
            </a:r>
          </a:p>
          <a:p>
            <a:pPr algn="ctr"/>
            <a:endParaRPr lang="fr-FR" sz="800" b="1" dirty="0"/>
          </a:p>
          <a:p>
            <a:pPr marL="171450" indent="-171450" algn="just">
              <a:spcAft>
                <a:spcPts val="400"/>
              </a:spcAft>
              <a:buFont typeface="Arial" panose="020B0604020202020204" pitchFamily="34" charset="0"/>
              <a:buChar char="•"/>
            </a:pPr>
            <a:r>
              <a:rPr lang="fr-FR" sz="1000" dirty="0"/>
              <a:t>Un bocage en proie à une dégradation croissante.</a:t>
            </a:r>
            <a:endParaRPr lang="fr-FR" sz="800" dirty="0"/>
          </a:p>
          <a:p>
            <a:pPr algn="just">
              <a:spcAft>
                <a:spcPts val="400"/>
              </a:spcAft>
            </a:pPr>
            <a:endParaRPr lang="fr-FR" sz="1000" dirty="0"/>
          </a:p>
          <a:p>
            <a:pPr marL="171450" indent="-171450" algn="just">
              <a:spcAft>
                <a:spcPts val="400"/>
              </a:spcAft>
              <a:buFont typeface="Arial" panose="020B0604020202020204" pitchFamily="34" charset="0"/>
              <a:buChar char="•"/>
            </a:pPr>
            <a:endParaRPr lang="fr-FR" sz="1000" dirty="0"/>
          </a:p>
        </p:txBody>
      </p:sp>
      <p:sp>
        <p:nvSpPr>
          <p:cNvPr id="10" name="ZoneTexte 3">
            <a:extLst>
              <a:ext uri="{FF2B5EF4-FFF2-40B4-BE49-F238E27FC236}">
                <a16:creationId xmlns:a16="http://schemas.microsoft.com/office/drawing/2014/main" id="{A181323F-59C6-4264-84A0-583A49E7F927}"/>
              </a:ext>
            </a:extLst>
          </p:cNvPr>
          <p:cNvSpPr txBox="1"/>
          <p:nvPr/>
        </p:nvSpPr>
        <p:spPr>
          <a:xfrm>
            <a:off x="638273" y="3875119"/>
            <a:ext cx="3873263" cy="15286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bocage menacé de disparition conduisant à un appauvrissement/simplification des paysages (grand arbres coupés pour le bois de chauffage, arrachage de haies bocagères, non entretien des haies en bord de voie) ;</a:t>
            </a:r>
          </a:p>
          <a:p>
            <a:pPr marL="171450" indent="-171450" algn="just">
              <a:spcAft>
                <a:spcPts val="400"/>
              </a:spcAft>
              <a:buFont typeface="Arial" panose="020B0604020202020204" pitchFamily="34" charset="0"/>
              <a:buChar char="•"/>
            </a:pPr>
            <a:r>
              <a:rPr lang="fr-FR" sz="1000" dirty="0"/>
              <a:t>Une richesse paysagère hétérogène et une trame végétale morcelée si les initiatives de protection/valorisation de l’environnement et du patrimoine demeurent ponctuelles et ne sont pas intégrées à une réflexion territoriale (documents d’urbanisme).</a:t>
            </a:r>
          </a:p>
        </p:txBody>
      </p:sp>
    </p:spTree>
    <p:extLst>
      <p:ext uri="{BB962C8B-B14F-4D97-AF65-F5344CB8AC3E}">
        <p14:creationId xmlns:p14="http://schemas.microsoft.com/office/powerpoint/2010/main" val="347603983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210</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Synthèse de l’évaluation environnementale</a:t>
            </a:r>
          </a:p>
        </p:txBody>
      </p:sp>
      <p:graphicFrame>
        <p:nvGraphicFramePr>
          <p:cNvPr id="7" name="Tableau 6">
            <a:extLst>
              <a:ext uri="{FF2B5EF4-FFF2-40B4-BE49-F238E27FC236}">
                <a16:creationId xmlns:a16="http://schemas.microsoft.com/office/drawing/2014/main" id="{C3D555B6-BEF6-42FA-8D73-EFA83EA311E3}"/>
              </a:ext>
            </a:extLst>
          </p:cNvPr>
          <p:cNvGraphicFramePr>
            <a:graphicFrameLocks noGrp="1"/>
          </p:cNvGraphicFramePr>
          <p:nvPr>
            <p:extLst>
              <p:ext uri="{D42A27DB-BD31-4B8C-83A1-F6EECF244321}">
                <p14:modId xmlns:p14="http://schemas.microsoft.com/office/powerpoint/2010/main" val="1544357542"/>
              </p:ext>
            </p:extLst>
          </p:nvPr>
        </p:nvGraphicFramePr>
        <p:xfrm>
          <a:off x="628650" y="2129647"/>
          <a:ext cx="7886700" cy="3419931"/>
        </p:xfrm>
        <a:graphic>
          <a:graphicData uri="http://schemas.openxmlformats.org/drawingml/2006/table">
            <a:tbl>
              <a:tblPr/>
              <a:tblGrid>
                <a:gridCol w="778710">
                  <a:extLst>
                    <a:ext uri="{9D8B030D-6E8A-4147-A177-3AD203B41FA5}">
                      <a16:colId xmlns:a16="http://schemas.microsoft.com/office/drawing/2014/main" val="2076390521"/>
                    </a:ext>
                  </a:extLst>
                </a:gridCol>
                <a:gridCol w="3169168">
                  <a:extLst>
                    <a:ext uri="{9D8B030D-6E8A-4147-A177-3AD203B41FA5}">
                      <a16:colId xmlns:a16="http://schemas.microsoft.com/office/drawing/2014/main" val="82772774"/>
                    </a:ext>
                  </a:extLst>
                </a:gridCol>
                <a:gridCol w="1367269">
                  <a:extLst>
                    <a:ext uri="{9D8B030D-6E8A-4147-A177-3AD203B41FA5}">
                      <a16:colId xmlns:a16="http://schemas.microsoft.com/office/drawing/2014/main" val="2759470731"/>
                    </a:ext>
                  </a:extLst>
                </a:gridCol>
                <a:gridCol w="1340105">
                  <a:extLst>
                    <a:ext uri="{9D8B030D-6E8A-4147-A177-3AD203B41FA5}">
                      <a16:colId xmlns:a16="http://schemas.microsoft.com/office/drawing/2014/main" val="1521244817"/>
                    </a:ext>
                  </a:extLst>
                </a:gridCol>
                <a:gridCol w="1231448">
                  <a:extLst>
                    <a:ext uri="{9D8B030D-6E8A-4147-A177-3AD203B41FA5}">
                      <a16:colId xmlns:a16="http://schemas.microsoft.com/office/drawing/2014/main" val="41796529"/>
                    </a:ext>
                  </a:extLst>
                </a:gridCol>
              </a:tblGrid>
              <a:tr h="130389">
                <a:tc gridSpan="2">
                  <a:txBody>
                    <a:bodyPr/>
                    <a:lstStyle/>
                    <a:p>
                      <a:pPr algn="ctr" fontAlgn="ctr"/>
                      <a:r>
                        <a:rPr lang="fr-FR" sz="900" b="1" i="0" u="none" strike="noStrike">
                          <a:solidFill>
                            <a:srgbClr val="FFFFFF"/>
                          </a:solidFill>
                          <a:effectLst/>
                          <a:latin typeface="PT Sans" panose="020B0503020203020204"/>
                        </a:rPr>
                        <a:t>4. ADAPTER LES  TERRITOIRE AU CHANGEMENT CLIMATIQUE A VENIR</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extLst>
                  <a:ext uri="{0D108BD9-81ED-4DB2-BD59-A6C34878D82A}">
                    <a16:rowId xmlns:a16="http://schemas.microsoft.com/office/drawing/2014/main" val="966312144"/>
                  </a:ext>
                </a:extLst>
              </a:tr>
              <a:tr h="130389">
                <a:tc gridSpan="2">
                  <a:txBody>
                    <a:bodyPr/>
                    <a:lstStyle/>
                    <a:p>
                      <a:pPr algn="ctr" fontAlgn="ctr"/>
                      <a:r>
                        <a:rPr lang="fr-FR" sz="700" b="1" i="0" u="none" strike="noStrike">
                          <a:solidFill>
                            <a:srgbClr val="FFFFFF"/>
                          </a:solidFill>
                          <a:effectLst/>
                          <a:latin typeface="PT Sans" panose="020B0503020203020204"/>
                        </a:rPr>
                        <a:t>4.1 ANTICIPER LA GESTION DE L’EAU DANS UN CONTEXTE DE CHANGEMENT CLIMATIQUE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630681643"/>
                  </a:ext>
                </a:extLst>
              </a:tr>
              <a:tr h="130389">
                <a:tc>
                  <a:txBody>
                    <a:bodyPr/>
                    <a:lstStyle/>
                    <a:p>
                      <a:pPr algn="l" fontAlgn="ctr"/>
                      <a:r>
                        <a:rPr lang="fr-FR" sz="700" b="1" i="0" u="none" strike="noStrike">
                          <a:solidFill>
                            <a:srgbClr val="000000"/>
                          </a:solidFill>
                          <a:effectLst/>
                          <a:latin typeface="PT Sans" panose="020B0503020203020204"/>
                        </a:rPr>
                        <a:t>4.1.1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Étudier la faisabilité de récupération d'eau de pluie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5">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529424785"/>
                  </a:ext>
                </a:extLst>
              </a:tr>
              <a:tr h="222747">
                <a:tc>
                  <a:txBody>
                    <a:bodyPr/>
                    <a:lstStyle/>
                    <a:p>
                      <a:pPr algn="l" fontAlgn="ctr"/>
                      <a:r>
                        <a:rPr lang="fr-FR" sz="700" b="1" i="0" u="none" strike="noStrike">
                          <a:solidFill>
                            <a:srgbClr val="000000"/>
                          </a:solidFill>
                          <a:effectLst/>
                          <a:latin typeface="PT Sans" panose="020B0503020203020204"/>
                        </a:rPr>
                        <a:t>4.1.2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Gestion quantitative : Projet de Territoire de la Gestion des Eaux du bassin versant Allier aval</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22214198"/>
                  </a:ext>
                </a:extLst>
              </a:tr>
              <a:tr h="222747">
                <a:tc>
                  <a:txBody>
                    <a:bodyPr/>
                    <a:lstStyle/>
                    <a:p>
                      <a:pPr algn="l" fontAlgn="ctr"/>
                      <a:r>
                        <a:rPr lang="fr-FR" sz="700" b="1" i="0" u="none" strike="noStrike">
                          <a:solidFill>
                            <a:srgbClr val="000000"/>
                          </a:solidFill>
                          <a:effectLst/>
                          <a:latin typeface="PT Sans" panose="020B0503020203020204"/>
                        </a:rPr>
                        <a:t>4.1.3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Préservation des cours d'eau alluviaux, de leur dynamique fluviale et de leurs nappes alluviales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88450825"/>
                  </a:ext>
                </a:extLst>
              </a:tr>
              <a:tr h="130389">
                <a:tc>
                  <a:txBody>
                    <a:bodyPr/>
                    <a:lstStyle/>
                    <a:p>
                      <a:pPr algn="l" fontAlgn="ctr"/>
                      <a:r>
                        <a:rPr lang="fr-FR" sz="700" b="1" i="0" u="none" strike="noStrike">
                          <a:solidFill>
                            <a:srgbClr val="000000"/>
                          </a:solidFill>
                          <a:effectLst/>
                          <a:latin typeface="PT Sans" panose="020B0503020203020204"/>
                        </a:rPr>
                        <a:t>4.1.4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Création d'une filière "cultures bas intrants" en zone de captage d'eau potable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81299887"/>
                  </a:ext>
                </a:extLst>
              </a:tr>
              <a:tr h="130389">
                <a:tc>
                  <a:txBody>
                    <a:bodyPr/>
                    <a:lstStyle/>
                    <a:p>
                      <a:pPr algn="l" fontAlgn="ctr"/>
                      <a:r>
                        <a:rPr lang="fr-FR" sz="700" b="1" i="0" u="none" strike="noStrike">
                          <a:solidFill>
                            <a:srgbClr val="000000"/>
                          </a:solidFill>
                          <a:effectLst/>
                          <a:latin typeface="PT Sans" panose="020B0503020203020204"/>
                        </a:rPr>
                        <a:t>4.1.5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Accompagner les collectivités dans l’optimisation des usages en eau potable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99579769"/>
                  </a:ext>
                </a:extLst>
              </a:tr>
              <a:tr h="130389">
                <a:tc gridSpan="2">
                  <a:txBody>
                    <a:bodyPr/>
                    <a:lstStyle/>
                    <a:p>
                      <a:pPr algn="ctr" fontAlgn="ctr"/>
                      <a:r>
                        <a:rPr lang="fr-FR" sz="700" b="1" i="0" u="none" strike="noStrike">
                          <a:solidFill>
                            <a:srgbClr val="FFFFFF"/>
                          </a:solidFill>
                          <a:effectLst/>
                          <a:latin typeface="PT Sans" panose="020B0503020203020204"/>
                        </a:rPr>
                        <a:t>4.2 ACCOMPAGNER LA RÉSILIENCE DE L'AGRICULTURE LOCALE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576928094"/>
                  </a:ext>
                </a:extLst>
              </a:tr>
              <a:tr h="130389">
                <a:tc>
                  <a:txBody>
                    <a:bodyPr/>
                    <a:lstStyle/>
                    <a:p>
                      <a:pPr algn="l" fontAlgn="ctr"/>
                      <a:r>
                        <a:rPr lang="fr-FR" sz="700" b="1" i="0" u="none" strike="noStrike">
                          <a:solidFill>
                            <a:srgbClr val="000000"/>
                          </a:solidFill>
                          <a:effectLst/>
                          <a:latin typeface="PT Sans" panose="020B0503020203020204"/>
                        </a:rPr>
                        <a:t>4.2.1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Expérimentation d'élevages Bas Carbone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rowSpan="3">
                  <a:txBody>
                    <a:bodyPr/>
                    <a:lstStyle/>
                    <a:p>
                      <a:pPr algn="ctr" fontAlgn="ctr"/>
                      <a:r>
                        <a:rPr lang="fr-FR" sz="6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2884778"/>
                  </a:ext>
                </a:extLst>
              </a:tr>
              <a:tr h="130389">
                <a:tc>
                  <a:txBody>
                    <a:bodyPr/>
                    <a:lstStyle/>
                    <a:p>
                      <a:pPr algn="l" fontAlgn="ctr"/>
                      <a:r>
                        <a:rPr lang="fr-FR" sz="700" b="1" i="0" u="none" strike="noStrike">
                          <a:solidFill>
                            <a:srgbClr val="000000"/>
                          </a:solidFill>
                          <a:effectLst/>
                          <a:latin typeface="PT Sans" panose="020B0503020203020204"/>
                        </a:rPr>
                        <a:t>4.2.2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Adaptation culturale des pratiques au changement climatique ou AP3C</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3488703"/>
                  </a:ext>
                </a:extLst>
              </a:tr>
              <a:tr h="130389">
                <a:tc>
                  <a:txBody>
                    <a:bodyPr/>
                    <a:lstStyle/>
                    <a:p>
                      <a:pPr algn="l" fontAlgn="ctr"/>
                      <a:r>
                        <a:rPr lang="fr-FR" sz="700" b="1" i="0" u="none" strike="noStrike">
                          <a:solidFill>
                            <a:srgbClr val="000000"/>
                          </a:solidFill>
                          <a:effectLst/>
                          <a:latin typeface="PT Sans" panose="020B0503020203020204"/>
                        </a:rPr>
                        <a:t>4.2.3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Agir sur la présence d'ambroisie en milieu agricole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4629015"/>
                  </a:ext>
                </a:extLst>
              </a:tr>
              <a:tr h="130389">
                <a:tc>
                  <a:txBody>
                    <a:bodyPr/>
                    <a:lstStyle/>
                    <a:p>
                      <a:pPr algn="l" fontAlgn="ctr"/>
                      <a:r>
                        <a:rPr lang="fr-FR" sz="700" b="1" i="0" u="none" strike="noStrike">
                          <a:solidFill>
                            <a:srgbClr val="000000"/>
                          </a:solidFill>
                          <a:effectLst/>
                          <a:latin typeface="PT Sans" panose="020B0503020203020204"/>
                        </a:rPr>
                        <a:t>4.2.4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Faciliter la reprise agricole et l’accès au foncier pour de nouveaux agriculteurs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44639477"/>
                  </a:ext>
                </a:extLst>
              </a:tr>
              <a:tr h="130389">
                <a:tc gridSpan="2">
                  <a:txBody>
                    <a:bodyPr/>
                    <a:lstStyle/>
                    <a:p>
                      <a:pPr algn="ctr" fontAlgn="ctr"/>
                      <a:r>
                        <a:rPr lang="fr-FR" sz="700" b="1" i="0" u="none" strike="noStrike">
                          <a:solidFill>
                            <a:srgbClr val="FFFFFF"/>
                          </a:solidFill>
                          <a:effectLst/>
                          <a:latin typeface="PT Sans" panose="020B0503020203020204"/>
                        </a:rPr>
                        <a:t>4.3 PRÉSERVER VOIR AUGMENTER LE STOCKAGE CARBONE DU TERRITOIRE</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2011714255"/>
                  </a:ext>
                </a:extLst>
              </a:tr>
              <a:tr h="130389">
                <a:tc>
                  <a:txBody>
                    <a:bodyPr/>
                    <a:lstStyle/>
                    <a:p>
                      <a:pPr algn="l" fontAlgn="ctr"/>
                      <a:r>
                        <a:rPr lang="fr-FR" sz="700" b="1" i="0" u="none" strike="noStrike">
                          <a:solidFill>
                            <a:srgbClr val="000000"/>
                          </a:solidFill>
                          <a:effectLst/>
                          <a:latin typeface="PT Sans" panose="020B0503020203020204"/>
                        </a:rPr>
                        <a:t>4.3.1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Préservation et valorisation des haies et du bocage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30184946"/>
                  </a:ext>
                </a:extLst>
              </a:tr>
              <a:tr h="130389">
                <a:tc>
                  <a:txBody>
                    <a:bodyPr/>
                    <a:lstStyle/>
                    <a:p>
                      <a:pPr algn="l" fontAlgn="ctr"/>
                      <a:r>
                        <a:rPr lang="fr-FR" sz="700" b="1" i="0" u="none" strike="noStrike">
                          <a:solidFill>
                            <a:srgbClr val="000000"/>
                          </a:solidFill>
                          <a:effectLst/>
                          <a:latin typeface="PT Sans" panose="020B0503020203020204"/>
                        </a:rPr>
                        <a:t>4.3.2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Réfléchir au développement d’un outil de compensation Carbone lié au bocage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0637688"/>
                  </a:ext>
                </a:extLst>
              </a:tr>
              <a:tr h="130389">
                <a:tc>
                  <a:txBody>
                    <a:bodyPr/>
                    <a:lstStyle/>
                    <a:p>
                      <a:pPr algn="l" fontAlgn="ctr"/>
                      <a:r>
                        <a:rPr lang="fr-FR" sz="700" b="1" i="0" u="none" strike="noStrike">
                          <a:solidFill>
                            <a:srgbClr val="000000"/>
                          </a:solidFill>
                          <a:effectLst/>
                          <a:latin typeface="PT Sans" panose="020B0503020203020204"/>
                        </a:rPr>
                        <a:t>4.3.3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Inventorier et prendre en compte les zones humides de son territoire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31817852"/>
                  </a:ext>
                </a:extLst>
              </a:tr>
              <a:tr h="222747">
                <a:tc>
                  <a:txBody>
                    <a:bodyPr/>
                    <a:lstStyle/>
                    <a:p>
                      <a:pPr algn="l" fontAlgn="ctr"/>
                      <a:r>
                        <a:rPr lang="fr-FR" sz="700" b="1" i="0" u="none" strike="noStrike">
                          <a:solidFill>
                            <a:srgbClr val="000000"/>
                          </a:solidFill>
                          <a:effectLst/>
                          <a:latin typeface="PT Sans" panose="020B0503020203020204"/>
                        </a:rPr>
                        <a:t>4.3.4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Inventaire et restauration des zones tourbeuses même dégradées, pour le stockage du carbone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49757162"/>
                  </a:ext>
                </a:extLst>
              </a:tr>
              <a:tr h="222747">
                <a:tc>
                  <a:txBody>
                    <a:bodyPr/>
                    <a:lstStyle/>
                    <a:p>
                      <a:pPr algn="l" fontAlgn="ctr"/>
                      <a:r>
                        <a:rPr lang="fr-FR" sz="700" b="1" i="0" u="none" strike="noStrike">
                          <a:solidFill>
                            <a:srgbClr val="000000"/>
                          </a:solidFill>
                          <a:effectLst/>
                          <a:latin typeface="PT Sans" panose="020B0503020203020204"/>
                        </a:rPr>
                        <a:t>4.3.5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Valoriser le rôle de l'élevage pour le stockage carbone, la biodiversité et l'économie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29151857"/>
                  </a:ext>
                </a:extLst>
              </a:tr>
              <a:tr h="0">
                <a:tc>
                  <a:txBody>
                    <a:bodyPr/>
                    <a:lstStyle/>
                    <a:p>
                      <a:pPr algn="l" fontAlgn="ctr"/>
                      <a:r>
                        <a:rPr lang="fr-FR" sz="700" b="1" i="0" u="none" strike="noStrike">
                          <a:solidFill>
                            <a:srgbClr val="000000"/>
                          </a:solidFill>
                          <a:effectLst/>
                          <a:latin typeface="PT Sans" panose="020B0503020203020204"/>
                        </a:rPr>
                        <a:t>4.3.6</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Préservation des vieilles forêts pour le stockage carbone et la biodiversité</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6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25010146"/>
                  </a:ext>
                </a:extLst>
              </a:tr>
            </a:tbl>
          </a:graphicData>
        </a:graphic>
      </p:graphicFrame>
    </p:spTree>
    <p:extLst>
      <p:ext uri="{BB962C8B-B14F-4D97-AF65-F5344CB8AC3E}">
        <p14:creationId xmlns:p14="http://schemas.microsoft.com/office/powerpoint/2010/main" val="268673640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211</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Synthèse de l’évaluation environnementale</a:t>
            </a:r>
          </a:p>
        </p:txBody>
      </p:sp>
      <p:graphicFrame>
        <p:nvGraphicFramePr>
          <p:cNvPr id="6" name="Tableau 5">
            <a:extLst>
              <a:ext uri="{FF2B5EF4-FFF2-40B4-BE49-F238E27FC236}">
                <a16:creationId xmlns:a16="http://schemas.microsoft.com/office/drawing/2014/main" id="{5A963034-DDF9-4B9C-9615-E0F06272A7B1}"/>
              </a:ext>
            </a:extLst>
          </p:cNvPr>
          <p:cNvGraphicFramePr>
            <a:graphicFrameLocks noGrp="1"/>
          </p:cNvGraphicFramePr>
          <p:nvPr>
            <p:extLst>
              <p:ext uri="{D42A27DB-BD31-4B8C-83A1-F6EECF244321}">
                <p14:modId xmlns:p14="http://schemas.microsoft.com/office/powerpoint/2010/main" val="2707709648"/>
              </p:ext>
            </p:extLst>
          </p:nvPr>
        </p:nvGraphicFramePr>
        <p:xfrm>
          <a:off x="628650" y="2510483"/>
          <a:ext cx="7886700" cy="2050710"/>
        </p:xfrm>
        <a:graphic>
          <a:graphicData uri="http://schemas.openxmlformats.org/drawingml/2006/table">
            <a:tbl>
              <a:tblPr/>
              <a:tblGrid>
                <a:gridCol w="778710">
                  <a:extLst>
                    <a:ext uri="{9D8B030D-6E8A-4147-A177-3AD203B41FA5}">
                      <a16:colId xmlns:a16="http://schemas.microsoft.com/office/drawing/2014/main" val="2183632633"/>
                    </a:ext>
                  </a:extLst>
                </a:gridCol>
                <a:gridCol w="3169168">
                  <a:extLst>
                    <a:ext uri="{9D8B030D-6E8A-4147-A177-3AD203B41FA5}">
                      <a16:colId xmlns:a16="http://schemas.microsoft.com/office/drawing/2014/main" val="1531968172"/>
                    </a:ext>
                  </a:extLst>
                </a:gridCol>
                <a:gridCol w="1367269">
                  <a:extLst>
                    <a:ext uri="{9D8B030D-6E8A-4147-A177-3AD203B41FA5}">
                      <a16:colId xmlns:a16="http://schemas.microsoft.com/office/drawing/2014/main" val="837262185"/>
                    </a:ext>
                  </a:extLst>
                </a:gridCol>
                <a:gridCol w="1340105">
                  <a:extLst>
                    <a:ext uri="{9D8B030D-6E8A-4147-A177-3AD203B41FA5}">
                      <a16:colId xmlns:a16="http://schemas.microsoft.com/office/drawing/2014/main" val="3853825234"/>
                    </a:ext>
                  </a:extLst>
                </a:gridCol>
                <a:gridCol w="1231448">
                  <a:extLst>
                    <a:ext uri="{9D8B030D-6E8A-4147-A177-3AD203B41FA5}">
                      <a16:colId xmlns:a16="http://schemas.microsoft.com/office/drawing/2014/main" val="633865553"/>
                    </a:ext>
                  </a:extLst>
                </a:gridCol>
              </a:tblGrid>
              <a:tr h="130389">
                <a:tc gridSpan="2">
                  <a:txBody>
                    <a:bodyPr/>
                    <a:lstStyle/>
                    <a:p>
                      <a:pPr algn="ctr" fontAlgn="ctr"/>
                      <a:r>
                        <a:rPr lang="fr-FR" sz="1000" b="1" i="0" u="none" strike="noStrike" dirty="0">
                          <a:solidFill>
                            <a:srgbClr val="FFFFFF"/>
                          </a:solidFill>
                          <a:effectLst/>
                          <a:latin typeface="PT Sans"/>
                        </a:rPr>
                        <a:t>5. UN TERRITOIRE AUX MOBILITÉS DURABLES ET ADAPTÉES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gridSpan="2">
                  <a:txBody>
                    <a:bodyPr/>
                    <a:lstStyle/>
                    <a:p>
                      <a:pPr algn="l" fontAlgn="ctr"/>
                      <a:r>
                        <a:rPr lang="fr-FR" sz="10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a:txBody>
                    <a:bodyPr/>
                    <a:lstStyle/>
                    <a:p>
                      <a:pPr algn="l" fontAlgn="ctr"/>
                      <a:r>
                        <a:rPr lang="fr-FR" sz="10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extLst>
                  <a:ext uri="{0D108BD9-81ED-4DB2-BD59-A6C34878D82A}">
                    <a16:rowId xmlns:a16="http://schemas.microsoft.com/office/drawing/2014/main" val="3289927014"/>
                  </a:ext>
                </a:extLst>
              </a:tr>
              <a:tr h="130389">
                <a:tc gridSpan="2">
                  <a:txBody>
                    <a:bodyPr/>
                    <a:lstStyle/>
                    <a:p>
                      <a:pPr algn="ctr" fontAlgn="ctr"/>
                      <a:r>
                        <a:rPr lang="fr-FR" sz="800" b="1" i="0" u="none" strike="noStrike" dirty="0">
                          <a:solidFill>
                            <a:srgbClr val="FFFFFF"/>
                          </a:solidFill>
                          <a:effectLst/>
                          <a:latin typeface="PT Sans"/>
                        </a:rPr>
                        <a:t>5.1 DÉVELOPPER LES CARBURANTS ALTERNATIFS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57979649"/>
                  </a:ext>
                </a:extLst>
              </a:tr>
              <a:tr h="222747">
                <a:tc>
                  <a:txBody>
                    <a:bodyPr/>
                    <a:lstStyle/>
                    <a:p>
                      <a:pPr algn="l" fontAlgn="ctr"/>
                      <a:r>
                        <a:rPr lang="fr-FR" sz="800" b="1" i="0" u="none" strike="noStrike">
                          <a:solidFill>
                            <a:srgbClr val="000000"/>
                          </a:solidFill>
                          <a:effectLst/>
                          <a:latin typeface="PT Sans"/>
                        </a:rPr>
                        <a:t>5.1.1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Schéma global de développement de la mobilité GNV entre véhicules, stations et unité de méthanisation</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2">
                  <a:txBody>
                    <a:bodyPr/>
                    <a:lstStyle/>
                    <a:p>
                      <a:pPr algn="ctr" fontAlgn="ctr"/>
                      <a:r>
                        <a:rPr lang="fr-FR" sz="8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2">
                  <a:txBody>
                    <a:bodyPr/>
                    <a:lstStyle/>
                    <a:p>
                      <a:pPr algn="ctr" fontAlgn="ctr"/>
                      <a:r>
                        <a:rPr lang="fr-FR" sz="8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2">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3842379524"/>
                  </a:ext>
                </a:extLst>
              </a:tr>
              <a:tr h="440062">
                <a:tc>
                  <a:txBody>
                    <a:bodyPr/>
                    <a:lstStyle/>
                    <a:p>
                      <a:pPr algn="l" fontAlgn="ctr"/>
                      <a:r>
                        <a:rPr lang="fr-FR" sz="800" b="1" i="0" u="none" strike="noStrike">
                          <a:solidFill>
                            <a:srgbClr val="000000"/>
                          </a:solidFill>
                          <a:effectLst/>
                          <a:latin typeface="PT Sans"/>
                        </a:rPr>
                        <a:t>5.1.2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br>
                        <a:rPr lang="fr-FR" sz="800" b="1" i="0" u="none" strike="noStrike" dirty="0">
                          <a:solidFill>
                            <a:srgbClr val="000000"/>
                          </a:solidFill>
                          <a:effectLst/>
                          <a:latin typeface="PT Sans"/>
                        </a:rPr>
                      </a:br>
                      <a:r>
                        <a:rPr lang="fr-FR" sz="800" b="1" i="0" u="none" strike="noStrike" dirty="0">
                          <a:solidFill>
                            <a:srgbClr val="000000"/>
                          </a:solidFill>
                          <a:effectLst/>
                          <a:latin typeface="PT Sans"/>
                        </a:rPr>
                        <a:t>Développer le réseau public départemental d’infrastructures de recharge pour les véhicules électriques</a:t>
                      </a:r>
                      <a:br>
                        <a:rPr lang="fr-FR" sz="800" b="1" i="0" u="none" strike="noStrike" dirty="0">
                          <a:solidFill>
                            <a:srgbClr val="000000"/>
                          </a:solidFill>
                          <a:effectLst/>
                          <a:latin typeface="PT Sans"/>
                        </a:rPr>
                      </a:br>
                      <a:endParaRPr lang="fr-FR" sz="800" b="1" i="0" u="none" strike="noStrike" dirty="0">
                        <a:solidFill>
                          <a:srgbClr val="000000"/>
                        </a:solidFill>
                        <a:effectLst/>
                        <a:latin typeface="PT Sans"/>
                      </a:endParaRP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60235561"/>
                  </a:ext>
                </a:extLst>
              </a:tr>
              <a:tr h="130389">
                <a:tc gridSpan="2">
                  <a:txBody>
                    <a:bodyPr/>
                    <a:lstStyle/>
                    <a:p>
                      <a:pPr algn="ctr" fontAlgn="ctr"/>
                      <a:r>
                        <a:rPr lang="fr-FR" sz="800" b="1" i="0" u="none" strike="noStrike" dirty="0">
                          <a:solidFill>
                            <a:srgbClr val="FFFFFF"/>
                          </a:solidFill>
                          <a:effectLst/>
                          <a:latin typeface="PT Sans"/>
                        </a:rPr>
                        <a:t>5.2 DÉVELOPPER LES MOBILITÉS ALTERNATIVES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283691266"/>
                  </a:ext>
                </a:extLst>
              </a:tr>
              <a:tr h="130389">
                <a:tc>
                  <a:txBody>
                    <a:bodyPr/>
                    <a:lstStyle/>
                    <a:p>
                      <a:pPr algn="l" fontAlgn="ctr"/>
                      <a:r>
                        <a:rPr lang="fr-FR" sz="800" b="1" i="0" u="none" strike="noStrike">
                          <a:solidFill>
                            <a:srgbClr val="000000"/>
                          </a:solidFill>
                          <a:effectLst/>
                          <a:latin typeface="PT Sans"/>
                        </a:rPr>
                        <a:t>5.2.1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Réaliser un Plan de Mobilité à destination des agents et des entreprises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3">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3">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3">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74062478"/>
                  </a:ext>
                </a:extLst>
              </a:tr>
              <a:tr h="222747">
                <a:tc>
                  <a:txBody>
                    <a:bodyPr/>
                    <a:lstStyle/>
                    <a:p>
                      <a:pPr algn="l" fontAlgn="ctr"/>
                      <a:r>
                        <a:rPr lang="fr-FR" sz="800" b="1" i="0" u="none" strike="noStrike">
                          <a:solidFill>
                            <a:srgbClr val="000000"/>
                          </a:solidFill>
                          <a:effectLst/>
                          <a:latin typeface="PT Sans"/>
                        </a:rPr>
                        <a:t>5.2.2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Promouvoir et diversifier les solutions de mobilité alternatives à la voiture individuelle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8153893"/>
                  </a:ext>
                </a:extLst>
              </a:tr>
              <a:tr h="130389">
                <a:tc>
                  <a:txBody>
                    <a:bodyPr/>
                    <a:lstStyle/>
                    <a:p>
                      <a:pPr algn="l" fontAlgn="ctr"/>
                      <a:r>
                        <a:rPr lang="fr-FR" sz="800" b="1" i="0" u="none" strike="noStrike">
                          <a:solidFill>
                            <a:srgbClr val="000000"/>
                          </a:solidFill>
                          <a:effectLst/>
                          <a:latin typeface="PT Sans"/>
                        </a:rPr>
                        <a:t>5.2.3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Améliorer l'offre de mobilité active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56819282"/>
                  </a:ext>
                </a:extLst>
              </a:tr>
              <a:tr h="130389">
                <a:tc gridSpan="2">
                  <a:txBody>
                    <a:bodyPr/>
                    <a:lstStyle/>
                    <a:p>
                      <a:pPr algn="ctr" fontAlgn="ctr"/>
                      <a:r>
                        <a:rPr lang="fr-FR" sz="800" b="1" i="0" u="none" strike="noStrike" dirty="0">
                          <a:solidFill>
                            <a:srgbClr val="FFFFFF"/>
                          </a:solidFill>
                          <a:effectLst/>
                          <a:latin typeface="PT Sans"/>
                        </a:rPr>
                        <a:t>5.3 FAVORISER LA PROXIMITE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1864308104"/>
                  </a:ext>
                </a:extLst>
              </a:tr>
              <a:tr h="130389">
                <a:tc>
                  <a:txBody>
                    <a:bodyPr/>
                    <a:lstStyle/>
                    <a:p>
                      <a:pPr algn="l" fontAlgn="ctr"/>
                      <a:r>
                        <a:rPr lang="fr-FR" sz="800" b="1" i="0" u="none" strike="noStrike">
                          <a:solidFill>
                            <a:srgbClr val="000000"/>
                          </a:solidFill>
                          <a:effectLst/>
                          <a:latin typeface="PT Sans"/>
                        </a:rPr>
                        <a:t>5.3.1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Démultiplier sur </a:t>
                      </a:r>
                      <a:r>
                        <a:rPr lang="fr-FR" sz="800" b="1" i="0" u="none" strike="noStrike" dirty="0" err="1">
                          <a:solidFill>
                            <a:srgbClr val="000000"/>
                          </a:solidFill>
                          <a:effectLst/>
                          <a:latin typeface="PT Sans"/>
                        </a:rPr>
                        <a:t>lles</a:t>
                      </a:r>
                      <a:r>
                        <a:rPr lang="fr-FR" sz="800" b="1" i="0" u="none" strike="noStrike" dirty="0">
                          <a:solidFill>
                            <a:srgbClr val="000000"/>
                          </a:solidFill>
                          <a:effectLst/>
                          <a:latin typeface="PT Sans"/>
                        </a:rPr>
                        <a:t> services de proximité sur le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ctr" fontAlgn="ctr"/>
                      <a:r>
                        <a:rPr lang="fr-FR" sz="800" b="0" i="0" u="none" strike="noStrike" dirty="0">
                          <a:solidFill>
                            <a:srgbClr val="000000"/>
                          </a:solidFill>
                          <a:effectLst/>
                          <a:latin typeface="Calibri "/>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a:txBody>
                    <a:bodyPr/>
                    <a:lstStyle/>
                    <a:p>
                      <a:pPr algn="ctr" fontAlgn="ctr"/>
                      <a:r>
                        <a:rPr lang="fr-FR" sz="800" b="0" i="0" u="none" strike="noStrike" dirty="0">
                          <a:solidFill>
                            <a:srgbClr val="000000"/>
                          </a:solidFill>
                          <a:effectLst/>
                          <a:latin typeface="Calibri "/>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a:txBody>
                    <a:bodyPr/>
                    <a:lstStyle/>
                    <a:p>
                      <a:pPr algn="ctr" fontAlgn="ctr"/>
                      <a:r>
                        <a:rPr lang="fr-FR" sz="800" b="0" i="0" u="none" strike="noStrike" dirty="0">
                          <a:solidFill>
                            <a:srgbClr val="000000"/>
                          </a:solidFill>
                          <a:effectLst/>
                          <a:latin typeface="Calibri "/>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extLst>
                  <a:ext uri="{0D108BD9-81ED-4DB2-BD59-A6C34878D82A}">
                    <a16:rowId xmlns:a16="http://schemas.microsoft.com/office/drawing/2014/main" val="3486016216"/>
                  </a:ext>
                </a:extLst>
              </a:tr>
            </a:tbl>
          </a:graphicData>
        </a:graphic>
      </p:graphicFrame>
    </p:spTree>
    <p:extLst>
      <p:ext uri="{BB962C8B-B14F-4D97-AF65-F5344CB8AC3E}">
        <p14:creationId xmlns:p14="http://schemas.microsoft.com/office/powerpoint/2010/main" val="27670727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A63C67-9736-45F6-8B22-DD549A45D123}"/>
              </a:ext>
            </a:extLst>
          </p:cNvPr>
          <p:cNvSpPr>
            <a:spLocks noGrp="1"/>
          </p:cNvSpPr>
          <p:nvPr>
            <p:ph type="sldNum" sz="quarter" idx="12"/>
          </p:nvPr>
        </p:nvSpPr>
        <p:spPr/>
        <p:txBody>
          <a:bodyPr/>
          <a:lstStyle/>
          <a:p>
            <a:fld id="{CA1D08C0-627D-48F0-9216-B0288674F6B7}" type="slidenum">
              <a:rPr lang="fr-FR" smtClean="0"/>
              <a:t>212</a:t>
            </a:fld>
            <a:endParaRPr lang="fr-FR" dirty="0"/>
          </a:p>
        </p:txBody>
      </p:sp>
      <p:sp>
        <p:nvSpPr>
          <p:cNvPr id="3" name="Espace réservé du texte 2"/>
          <p:cNvSpPr>
            <a:spLocks noGrp="1"/>
          </p:cNvSpPr>
          <p:nvPr>
            <p:ph type="body" sz="quarter" idx="13"/>
          </p:nvPr>
        </p:nvSpPr>
        <p:spPr>
          <a:xfrm>
            <a:off x="2392822" y="535178"/>
            <a:ext cx="6547978" cy="430123"/>
          </a:xfrm>
        </p:spPr>
        <p:txBody>
          <a:bodyPr/>
          <a:lstStyle/>
          <a:p>
            <a:r>
              <a:rPr lang="fr-FR" dirty="0"/>
              <a:t>Évaluation Environnementale du plan d’actions</a:t>
            </a:r>
          </a:p>
          <a:p>
            <a:endParaRPr lang="fr-FR" dirty="0"/>
          </a:p>
        </p:txBody>
      </p:sp>
      <p:sp>
        <p:nvSpPr>
          <p:cNvPr id="4" name="ZoneTexte 3">
            <a:extLst>
              <a:ext uri="{FF2B5EF4-FFF2-40B4-BE49-F238E27FC236}">
                <a16:creationId xmlns:a16="http://schemas.microsoft.com/office/drawing/2014/main" id="{548FD415-8CDD-414D-862F-39E06F4129CD}"/>
              </a:ext>
            </a:extLst>
          </p:cNvPr>
          <p:cNvSpPr txBox="1"/>
          <p:nvPr/>
        </p:nvSpPr>
        <p:spPr>
          <a:xfrm>
            <a:off x="220179" y="1202123"/>
            <a:ext cx="4572000" cy="244682"/>
          </a:xfrm>
          <a:prstGeom prst="rect">
            <a:avLst/>
          </a:prstGeom>
          <a:noFill/>
        </p:spPr>
        <p:txBody>
          <a:bodyPr wrap="square">
            <a:spAutoFit/>
          </a:bodyPr>
          <a:lstStyle/>
          <a:p>
            <a:pPr defTabSz="685766">
              <a:lnSpc>
                <a:spcPct val="90000"/>
              </a:lnSpc>
              <a:spcBef>
                <a:spcPts val="400"/>
              </a:spcBef>
              <a:buSzPct val="100000"/>
              <a:tabLst>
                <a:tab pos="266689" algn="l"/>
              </a:tabLst>
              <a:defRPr sz="1800" b="0" i="0" u="none" strike="noStrike" kern="0" cap="none" spc="0" baseline="0">
                <a:solidFill>
                  <a:srgbClr val="000000"/>
                </a:solidFill>
                <a:uFillTx/>
              </a:defRPr>
            </a:pPr>
            <a:r>
              <a:rPr lang="fr-FR" sz="1100" b="1" i="1" u="sng" kern="0" dirty="0">
                <a:solidFill>
                  <a:srgbClr val="218BC7"/>
                </a:solidFill>
              </a:rPr>
              <a:t>Synthèse de l’évaluation environnementale</a:t>
            </a:r>
          </a:p>
        </p:txBody>
      </p:sp>
      <p:graphicFrame>
        <p:nvGraphicFramePr>
          <p:cNvPr id="7" name="Tableau 6">
            <a:extLst>
              <a:ext uri="{FF2B5EF4-FFF2-40B4-BE49-F238E27FC236}">
                <a16:creationId xmlns:a16="http://schemas.microsoft.com/office/drawing/2014/main" id="{42CD07DE-06BE-4147-822B-7408774156CC}"/>
              </a:ext>
            </a:extLst>
          </p:cNvPr>
          <p:cNvGraphicFramePr>
            <a:graphicFrameLocks noGrp="1"/>
          </p:cNvGraphicFramePr>
          <p:nvPr>
            <p:extLst>
              <p:ext uri="{D42A27DB-BD31-4B8C-83A1-F6EECF244321}">
                <p14:modId xmlns:p14="http://schemas.microsoft.com/office/powerpoint/2010/main" val="4012236574"/>
              </p:ext>
            </p:extLst>
          </p:nvPr>
        </p:nvGraphicFramePr>
        <p:xfrm>
          <a:off x="547968" y="1912030"/>
          <a:ext cx="7886700" cy="3098256"/>
        </p:xfrm>
        <a:graphic>
          <a:graphicData uri="http://schemas.openxmlformats.org/drawingml/2006/table">
            <a:tbl>
              <a:tblPr/>
              <a:tblGrid>
                <a:gridCol w="778710">
                  <a:extLst>
                    <a:ext uri="{9D8B030D-6E8A-4147-A177-3AD203B41FA5}">
                      <a16:colId xmlns:a16="http://schemas.microsoft.com/office/drawing/2014/main" val="989174151"/>
                    </a:ext>
                  </a:extLst>
                </a:gridCol>
                <a:gridCol w="3451510">
                  <a:extLst>
                    <a:ext uri="{9D8B030D-6E8A-4147-A177-3AD203B41FA5}">
                      <a16:colId xmlns:a16="http://schemas.microsoft.com/office/drawing/2014/main" val="3639151994"/>
                    </a:ext>
                  </a:extLst>
                </a:gridCol>
                <a:gridCol w="1308847">
                  <a:extLst>
                    <a:ext uri="{9D8B030D-6E8A-4147-A177-3AD203B41FA5}">
                      <a16:colId xmlns:a16="http://schemas.microsoft.com/office/drawing/2014/main" val="2353369924"/>
                    </a:ext>
                  </a:extLst>
                </a:gridCol>
                <a:gridCol w="1116185">
                  <a:extLst>
                    <a:ext uri="{9D8B030D-6E8A-4147-A177-3AD203B41FA5}">
                      <a16:colId xmlns:a16="http://schemas.microsoft.com/office/drawing/2014/main" val="3274161644"/>
                    </a:ext>
                  </a:extLst>
                </a:gridCol>
                <a:gridCol w="1231448">
                  <a:extLst>
                    <a:ext uri="{9D8B030D-6E8A-4147-A177-3AD203B41FA5}">
                      <a16:colId xmlns:a16="http://schemas.microsoft.com/office/drawing/2014/main" val="2537284195"/>
                    </a:ext>
                  </a:extLst>
                </a:gridCol>
              </a:tblGrid>
              <a:tr h="130389">
                <a:tc gridSpan="2">
                  <a:txBody>
                    <a:bodyPr/>
                    <a:lstStyle/>
                    <a:p>
                      <a:pPr algn="ctr" fontAlgn="ctr"/>
                      <a:r>
                        <a:rPr lang="fr-FR" sz="1000" b="1" i="0" u="none" strike="noStrike" dirty="0">
                          <a:solidFill>
                            <a:srgbClr val="FFFFFF"/>
                          </a:solidFill>
                          <a:effectLst/>
                          <a:latin typeface="PT Sans"/>
                        </a:rPr>
                        <a:t>6. UN TERRITOIRE TOURNÉ VERS L'ÉCONOMIE LOCALE ET CIRCULAIRE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pPr algn="l" fontAlgn="ctr"/>
                      <a:endParaRPr lang="fr-FR" sz="800" b="1" i="0" u="none" strike="noStrike">
                        <a:solidFill>
                          <a:srgbClr val="FFFFFF"/>
                        </a:solidFill>
                        <a:effectLst/>
                        <a:latin typeface="PT Sans"/>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extLst>
                  <a:ext uri="{0D108BD9-81ED-4DB2-BD59-A6C34878D82A}">
                    <a16:rowId xmlns:a16="http://schemas.microsoft.com/office/drawing/2014/main" val="1157390514"/>
                  </a:ext>
                </a:extLst>
              </a:tr>
              <a:tr h="130389">
                <a:tc gridSpan="2">
                  <a:txBody>
                    <a:bodyPr/>
                    <a:lstStyle/>
                    <a:p>
                      <a:pPr algn="ctr" fontAlgn="ctr"/>
                      <a:r>
                        <a:rPr lang="fr-FR" sz="800" b="1" i="0" u="none" strike="noStrike">
                          <a:solidFill>
                            <a:srgbClr val="FFFFFF"/>
                          </a:solidFill>
                          <a:effectLst/>
                          <a:latin typeface="PT Sans"/>
                        </a:rPr>
                        <a:t>6.1 DÉVELOPPER LES CIRCUITS DE PROXIMITÉ ET AMÉLIORER LA CONSOMMATION</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3608749542"/>
                  </a:ext>
                </a:extLst>
              </a:tr>
              <a:tr h="130389">
                <a:tc>
                  <a:txBody>
                    <a:bodyPr/>
                    <a:lstStyle/>
                    <a:p>
                      <a:pPr algn="l" fontAlgn="ctr"/>
                      <a:r>
                        <a:rPr lang="fr-FR" sz="700" b="1" i="0" u="none" strike="noStrike">
                          <a:solidFill>
                            <a:srgbClr val="000000"/>
                          </a:solidFill>
                          <a:effectLst/>
                          <a:latin typeface="PT Sans"/>
                        </a:rPr>
                        <a:t>6.1.1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Étudier la faisabilité de réaliser un Projet Alimentaire Territorial (PAT)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4">
                  <a:txBody>
                    <a:bodyPr/>
                    <a:lstStyle/>
                    <a:p>
                      <a:pPr algn="ctr" fontAlgn="ctr"/>
                      <a:r>
                        <a:rPr lang="fr-FR" sz="600" b="0" i="0" u="none" strike="noStrike" dirty="0">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3650453631"/>
                  </a:ext>
                </a:extLst>
              </a:tr>
              <a:tr h="130389">
                <a:tc>
                  <a:txBody>
                    <a:bodyPr/>
                    <a:lstStyle/>
                    <a:p>
                      <a:pPr algn="l" fontAlgn="ctr"/>
                      <a:r>
                        <a:rPr lang="fr-FR" sz="700" b="1" i="0" u="none" strike="noStrike">
                          <a:solidFill>
                            <a:srgbClr val="000000"/>
                          </a:solidFill>
                          <a:effectLst/>
                          <a:latin typeface="PT Sans"/>
                        </a:rPr>
                        <a:t>6.1.2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Mettre en relation les producteurs et les consommateurs locaux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83731343"/>
                  </a:ext>
                </a:extLst>
              </a:tr>
              <a:tr h="130389">
                <a:tc>
                  <a:txBody>
                    <a:bodyPr/>
                    <a:lstStyle/>
                    <a:p>
                      <a:pPr algn="l" fontAlgn="ctr"/>
                      <a:r>
                        <a:rPr lang="fr-FR" sz="700" b="1" i="0" u="none" strike="noStrike">
                          <a:solidFill>
                            <a:srgbClr val="000000"/>
                          </a:solidFill>
                          <a:effectLst/>
                          <a:latin typeface="PT Sans"/>
                        </a:rPr>
                        <a:t>6.1.3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Optimisation de la logistique en circuit alimentaire de proximité</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06803242"/>
                  </a:ext>
                </a:extLst>
              </a:tr>
              <a:tr h="130389">
                <a:tc>
                  <a:txBody>
                    <a:bodyPr/>
                    <a:lstStyle/>
                    <a:p>
                      <a:pPr algn="l" fontAlgn="ctr"/>
                      <a:r>
                        <a:rPr lang="fr-FR" sz="700" b="1" i="0" u="none" strike="noStrike">
                          <a:solidFill>
                            <a:srgbClr val="000000"/>
                          </a:solidFill>
                          <a:effectLst/>
                          <a:latin typeface="PT Sans"/>
                        </a:rPr>
                        <a:t>6.1.4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Sensibilisation de la population à l'amélioration de sa consommation alimentaire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32509462"/>
                  </a:ext>
                </a:extLst>
              </a:tr>
              <a:tr h="130389">
                <a:tc gridSpan="2">
                  <a:txBody>
                    <a:bodyPr/>
                    <a:lstStyle/>
                    <a:p>
                      <a:pPr algn="ctr" fontAlgn="ctr"/>
                      <a:r>
                        <a:rPr lang="fr-FR" sz="800" b="1" i="0" u="none" strike="noStrike">
                          <a:solidFill>
                            <a:srgbClr val="FFFFFF"/>
                          </a:solidFill>
                          <a:effectLst/>
                          <a:latin typeface="PT Sans"/>
                        </a:rPr>
                        <a:t>6.2 MENER UNE VRAIE POLITIQUE D'ÉCONOMIE CIRCULAIRE À L'ÉCHELLE DU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1520006808"/>
                  </a:ext>
                </a:extLst>
              </a:tr>
              <a:tr h="222747">
                <a:tc>
                  <a:txBody>
                    <a:bodyPr/>
                    <a:lstStyle/>
                    <a:p>
                      <a:pPr algn="l" fontAlgn="ctr"/>
                      <a:r>
                        <a:rPr lang="fr-FR" sz="700" b="1" i="0" u="none" strike="noStrike">
                          <a:solidFill>
                            <a:srgbClr val="000000"/>
                          </a:solidFill>
                          <a:effectLst/>
                          <a:latin typeface="PT Sans"/>
                        </a:rPr>
                        <a:t>6.2.1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S'engager dans une démarche en cohérence avec le référentiel Economie Circulaire déployé par l'ADEME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22480"/>
                  </a:ext>
                </a:extLst>
              </a:tr>
              <a:tr h="130389">
                <a:tc>
                  <a:txBody>
                    <a:bodyPr/>
                    <a:lstStyle/>
                    <a:p>
                      <a:pPr algn="l" fontAlgn="ctr"/>
                      <a:r>
                        <a:rPr lang="fr-FR" sz="700" b="1" i="0" u="none" strike="noStrike">
                          <a:solidFill>
                            <a:srgbClr val="000000"/>
                          </a:solidFill>
                          <a:effectLst/>
                          <a:latin typeface="PT Sans"/>
                        </a:rPr>
                        <a:t>6.2.2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Sensibiliser les citoyens autour de l'économie circulaire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84971518"/>
                  </a:ext>
                </a:extLst>
              </a:tr>
              <a:tr h="130389">
                <a:tc gridSpan="2">
                  <a:txBody>
                    <a:bodyPr/>
                    <a:lstStyle/>
                    <a:p>
                      <a:pPr algn="ctr" fontAlgn="ctr"/>
                      <a:r>
                        <a:rPr lang="fr-FR" sz="800" b="1" i="0" u="none" strike="noStrike">
                          <a:solidFill>
                            <a:srgbClr val="FFFFFF"/>
                          </a:solidFill>
                          <a:effectLst/>
                          <a:latin typeface="PT Sans"/>
                        </a:rPr>
                        <a:t>6.3 FAVORISER LES SYNERGIES INTER ENTREPRISES ET L'ÉCONOMIE CIRCULAIRE</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2249617270"/>
                  </a:ext>
                </a:extLst>
              </a:tr>
              <a:tr h="130389">
                <a:tc>
                  <a:txBody>
                    <a:bodyPr/>
                    <a:lstStyle/>
                    <a:p>
                      <a:pPr algn="l" fontAlgn="ctr"/>
                      <a:r>
                        <a:rPr lang="fr-FR" sz="700" b="1" i="0" u="none" strike="noStrike">
                          <a:solidFill>
                            <a:srgbClr val="000000"/>
                          </a:solidFill>
                          <a:effectLst/>
                          <a:latin typeface="PT Sans"/>
                        </a:rPr>
                        <a:t>6.3.1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Réflechir à animer une démarche d'écologie industrielle territoriale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ctr" fontAlgn="ctr"/>
                      <a:r>
                        <a:rPr lang="fr-FR" sz="7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3356807789"/>
                  </a:ext>
                </a:extLst>
              </a:tr>
              <a:tr h="130389">
                <a:tc gridSpan="2">
                  <a:txBody>
                    <a:bodyPr/>
                    <a:lstStyle/>
                    <a:p>
                      <a:pPr algn="ctr" fontAlgn="ctr"/>
                      <a:r>
                        <a:rPr lang="fr-FR" sz="800" b="1" i="0" u="none" strike="noStrike">
                          <a:solidFill>
                            <a:srgbClr val="FFFFFF"/>
                          </a:solidFill>
                          <a:effectLst/>
                          <a:latin typeface="PT Sans"/>
                        </a:rPr>
                        <a:t>6.4 LIMITER LA PRODUCTION DE DECHETS</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4058674337"/>
                  </a:ext>
                </a:extLst>
              </a:tr>
              <a:tr h="130389">
                <a:tc>
                  <a:txBody>
                    <a:bodyPr/>
                    <a:lstStyle/>
                    <a:p>
                      <a:pPr algn="l" fontAlgn="ctr"/>
                      <a:r>
                        <a:rPr lang="fr-FR" sz="700" b="1" i="0" u="none" strike="noStrike">
                          <a:solidFill>
                            <a:srgbClr val="000000"/>
                          </a:solidFill>
                          <a:effectLst/>
                          <a:latin typeface="PT Sans"/>
                        </a:rPr>
                        <a:t>6.4.1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Réduction du gaspillage alimentaire dans les collèges publics de l’Allier</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8116820"/>
                  </a:ext>
                </a:extLst>
              </a:tr>
              <a:tr h="222747">
                <a:tc>
                  <a:txBody>
                    <a:bodyPr/>
                    <a:lstStyle/>
                    <a:p>
                      <a:pPr algn="l" fontAlgn="ctr"/>
                      <a:r>
                        <a:rPr lang="fr-FR" sz="700" b="1" i="0" u="none" strike="noStrike">
                          <a:solidFill>
                            <a:srgbClr val="000000"/>
                          </a:solidFill>
                          <a:effectLst/>
                          <a:latin typeface="PT Sans"/>
                        </a:rPr>
                        <a:t>6.4.2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Continuer la mise en place d'actions de sensibilisation et d’accompagnement sur la prévention et la réduction des déchets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53971822"/>
                  </a:ext>
                </a:extLst>
              </a:tr>
              <a:tr h="222747">
                <a:tc>
                  <a:txBody>
                    <a:bodyPr/>
                    <a:lstStyle/>
                    <a:p>
                      <a:pPr algn="l" fontAlgn="ctr"/>
                      <a:r>
                        <a:rPr lang="fr-FR" sz="700" b="1" i="0" u="none" strike="noStrike">
                          <a:solidFill>
                            <a:srgbClr val="000000"/>
                          </a:solidFill>
                          <a:effectLst/>
                          <a:latin typeface="PT Sans"/>
                        </a:rPr>
                        <a:t>6.4.3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Accompagner le territoire dans la réduction de ses déchets et tendre vers une consommation plus raisonnée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73108137"/>
                  </a:ext>
                </a:extLst>
              </a:tr>
              <a:tr h="222747">
                <a:tc>
                  <a:txBody>
                    <a:bodyPr/>
                    <a:lstStyle/>
                    <a:p>
                      <a:pPr algn="l" fontAlgn="ctr"/>
                      <a:r>
                        <a:rPr lang="fr-FR" sz="700" b="1" i="0" u="none" strike="noStrike">
                          <a:solidFill>
                            <a:srgbClr val="000000"/>
                          </a:solidFill>
                          <a:effectLst/>
                          <a:latin typeface="PT Sans"/>
                        </a:rPr>
                        <a:t>6.4.4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Réaliser et mettre en œuvre le Programme Local de Prévention des Déchets Ménagers et Assimilés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315466722"/>
                  </a:ext>
                </a:extLst>
              </a:tr>
            </a:tbl>
          </a:graphicData>
        </a:graphic>
      </p:graphicFrame>
    </p:spTree>
    <p:extLst>
      <p:ext uri="{BB962C8B-B14F-4D97-AF65-F5344CB8AC3E}">
        <p14:creationId xmlns:p14="http://schemas.microsoft.com/office/powerpoint/2010/main" val="252617263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213</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01216" y="2385166"/>
            <a:ext cx="4229100" cy="604088"/>
          </a:xfrm>
        </p:spPr>
        <p:txBody>
          <a:bodyPr>
            <a:noAutofit/>
          </a:bodyPr>
          <a:lstStyle/>
          <a:p>
            <a:pPr algn="ctr"/>
            <a:r>
              <a:rPr lang="fr-FR" sz="2400" b="1" dirty="0">
                <a:solidFill>
                  <a:schemeClr val="bg1"/>
                </a:solidFill>
              </a:rPr>
              <a:t>EXPOSÉ DES EFFETS NOTABLES PRÉVISIBLES DE LA MISE EN ŒUVRE DU PCAET SUR LE RÉSEAU NATURA 2000</a:t>
            </a:r>
            <a:endParaRPr lang="fr-FR" sz="2400" b="1" noProof="0" dirty="0"/>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941800" y="2190991"/>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17D75085-098D-45C8-B542-7897879AE8B8}"/>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111512" y="2440155"/>
            <a:ext cx="2000576" cy="1977689"/>
          </a:xfrm>
          <a:prstGeom prst="rect">
            <a:avLst/>
          </a:prstGeom>
          <a:ln>
            <a:noFill/>
          </a:ln>
        </p:spPr>
      </p:pic>
      <p:sp>
        <p:nvSpPr>
          <p:cNvPr id="9" name="ZoneTexte 8">
            <a:extLst>
              <a:ext uri="{FF2B5EF4-FFF2-40B4-BE49-F238E27FC236}">
                <a16:creationId xmlns:a16="http://schemas.microsoft.com/office/drawing/2014/main" id="{D7D6D728-374A-4A45-B623-0E7D56A37848}"/>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25950514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214</a:t>
            </a:fld>
            <a:endParaRPr lang="fr-FR" dirty="0"/>
          </a:p>
        </p:txBody>
      </p:sp>
      <p:sp>
        <p:nvSpPr>
          <p:cNvPr id="4" name="Espace réservé du texte 3"/>
          <p:cNvSpPr>
            <a:spLocks noGrp="1"/>
          </p:cNvSpPr>
          <p:nvPr>
            <p:ph type="body" sz="quarter" idx="14"/>
          </p:nvPr>
        </p:nvSpPr>
        <p:spPr>
          <a:xfrm>
            <a:off x="359229" y="1200151"/>
            <a:ext cx="4136571" cy="3916136"/>
          </a:xfrm>
        </p:spPr>
        <p:txBody>
          <a:bodyPr/>
          <a:lstStyle/>
          <a:p>
            <a:pPr>
              <a:spcBef>
                <a:spcPts val="400"/>
              </a:spcBef>
            </a:pPr>
            <a:r>
              <a:rPr lang="fr-FR" dirty="0"/>
              <a:t>Rappels réglementaires sur les obligations des PCAET vis-à-vis des sites Natura 2000</a:t>
            </a:r>
          </a:p>
          <a:p>
            <a:pPr marL="0" indent="0" algn="just">
              <a:spcBef>
                <a:spcPts val="400"/>
              </a:spcBef>
              <a:buNone/>
            </a:pPr>
            <a:r>
              <a:rPr lang="fr-FR" sz="1000" dirty="0">
                <a:solidFill>
                  <a:schemeClr val="tx1"/>
                </a:solidFill>
                <a:latin typeface="+mn-lt"/>
              </a:rPr>
              <a:t>Le réseau Natura 2000 </a:t>
            </a:r>
            <a:r>
              <a:rPr lang="fr-FR" sz="1000" b="0" dirty="0">
                <a:solidFill>
                  <a:schemeClr val="tx1"/>
                </a:solidFill>
                <a:latin typeface="+mn-lt"/>
              </a:rPr>
              <a:t>est un ensemble de sites naturels européens, terrestres et marins, identifiés pour la </a:t>
            </a:r>
            <a:r>
              <a:rPr lang="fr-FR" sz="1000" dirty="0">
                <a:solidFill>
                  <a:schemeClr val="tx1"/>
                </a:solidFill>
                <a:latin typeface="+mn-lt"/>
              </a:rPr>
              <a:t>rareté</a:t>
            </a:r>
            <a:r>
              <a:rPr lang="fr-FR" sz="1000" b="0" dirty="0">
                <a:solidFill>
                  <a:schemeClr val="tx1"/>
                </a:solidFill>
                <a:latin typeface="+mn-lt"/>
              </a:rPr>
              <a:t> ou la </a:t>
            </a:r>
            <a:r>
              <a:rPr lang="fr-FR" sz="1000" dirty="0">
                <a:solidFill>
                  <a:schemeClr val="tx1"/>
                </a:solidFill>
                <a:latin typeface="+mn-lt"/>
              </a:rPr>
              <a:t>fragilité</a:t>
            </a:r>
            <a:r>
              <a:rPr lang="fr-FR" sz="1000" b="0" dirty="0">
                <a:solidFill>
                  <a:schemeClr val="tx1"/>
                </a:solidFill>
                <a:latin typeface="+mn-lt"/>
              </a:rPr>
              <a:t> des habitats naturels, des espèces sauvages, animales et/ou/végétales, et de leurs </a:t>
            </a:r>
            <a:r>
              <a:rPr lang="fr-FR" sz="1000" dirty="0">
                <a:solidFill>
                  <a:schemeClr val="tx1"/>
                </a:solidFill>
                <a:latin typeface="+mn-lt"/>
              </a:rPr>
              <a:t>habitats</a:t>
            </a:r>
            <a:r>
              <a:rPr lang="fr-FR" sz="1000" b="0" dirty="0">
                <a:solidFill>
                  <a:schemeClr val="tx1"/>
                </a:solidFill>
                <a:latin typeface="+mn-lt"/>
              </a:rPr>
              <a:t>. </a:t>
            </a:r>
          </a:p>
          <a:p>
            <a:pPr marL="0" indent="0" algn="just">
              <a:spcBef>
                <a:spcPts val="400"/>
              </a:spcBef>
              <a:buNone/>
            </a:pPr>
            <a:r>
              <a:rPr lang="fr-FR" sz="1000" b="0" dirty="0">
                <a:solidFill>
                  <a:schemeClr val="tx1"/>
                </a:solidFill>
                <a:latin typeface="+mn-lt"/>
              </a:rPr>
              <a:t>La France a une obligation de résultat auprès de la Commission européenne pour mettre en place ce réseau et le maintenir ou le rétablir dans </a:t>
            </a:r>
            <a:r>
              <a:rPr lang="fr-FR" sz="1000" dirty="0">
                <a:solidFill>
                  <a:schemeClr val="tx1"/>
                </a:solidFill>
                <a:latin typeface="+mn-lt"/>
              </a:rPr>
              <a:t>un état de conservation favorable</a:t>
            </a:r>
            <a:r>
              <a:rPr lang="fr-FR" sz="1000" b="0" dirty="0">
                <a:solidFill>
                  <a:schemeClr val="tx1"/>
                </a:solidFill>
                <a:latin typeface="+mn-lt"/>
              </a:rPr>
              <a:t>. De ce fait, il est indispensable pour l’État de s’assurer que les projets, plans et programmes, n’iront pas à l’encontre de ces objectifs De ce fait, l’article R414-19 du Code de l’Environnement instaure l’obligation d’évaluer les incidences des plans et programmes, dont le PCAET, sur le réseau Natura 2000.</a:t>
            </a:r>
          </a:p>
          <a:p>
            <a:pPr marL="0" indent="0" algn="just">
              <a:spcBef>
                <a:spcPts val="400"/>
              </a:spcBef>
              <a:buNone/>
            </a:pPr>
            <a:r>
              <a:rPr lang="fr-FR" sz="1000" b="0" dirty="0">
                <a:solidFill>
                  <a:schemeClr val="tx1"/>
                </a:solidFill>
                <a:latin typeface="+mn-lt"/>
              </a:rPr>
              <a:t>Le contenu du dossier d’évaluation des incidences sur les sites Natura 2000 est défini à l’article R.414- 23 du code de l’environnement. L’évaluation des incidences Natura 2000 doit :</a:t>
            </a:r>
          </a:p>
          <a:p>
            <a:pPr marL="0" lvl="0" indent="0" algn="just">
              <a:spcBef>
                <a:spcPts val="400"/>
              </a:spcBef>
              <a:buNone/>
            </a:pPr>
            <a:r>
              <a:rPr lang="fr-FR" sz="1000" b="0" dirty="0">
                <a:solidFill>
                  <a:schemeClr val="tx1"/>
                </a:solidFill>
                <a:latin typeface="+mn-lt"/>
              </a:rPr>
              <a:t>Déterminer si le plan/schéma/programme « peut </a:t>
            </a:r>
            <a:r>
              <a:rPr lang="fr-FR" sz="1000" dirty="0">
                <a:solidFill>
                  <a:schemeClr val="tx1"/>
                </a:solidFill>
                <a:latin typeface="+mn-lt"/>
              </a:rPr>
              <a:t>avoir des effets significatifs dommageables</a:t>
            </a:r>
            <a:r>
              <a:rPr lang="fr-FR" sz="1000" b="0" dirty="0">
                <a:solidFill>
                  <a:schemeClr val="tx1"/>
                </a:solidFill>
                <a:latin typeface="+mn-lt"/>
              </a:rPr>
              <a:t>, pendant ou après sa réalisation ou pendant la durée de la validité du document de planification, sur l'état de conservation des habitats naturels et des espèces qui ont justifié la désignation du ou des sites » ;</a:t>
            </a:r>
          </a:p>
          <a:p>
            <a:pPr marL="0" lvl="0" indent="0" algn="just">
              <a:spcBef>
                <a:spcPts val="400"/>
              </a:spcBef>
              <a:buNone/>
            </a:pPr>
            <a:r>
              <a:rPr lang="fr-FR" sz="1000" dirty="0">
                <a:solidFill>
                  <a:schemeClr val="tx1"/>
                </a:solidFill>
                <a:latin typeface="+mn-lt"/>
              </a:rPr>
              <a:t>Proposer les</a:t>
            </a:r>
            <a:r>
              <a:rPr lang="fr-FR" sz="1000" b="0" dirty="0">
                <a:solidFill>
                  <a:schemeClr val="tx1"/>
                </a:solidFill>
                <a:latin typeface="+mn-lt"/>
              </a:rPr>
              <a:t> « […] </a:t>
            </a:r>
            <a:r>
              <a:rPr lang="fr-FR" sz="1000" dirty="0">
                <a:solidFill>
                  <a:schemeClr val="tx1"/>
                </a:solidFill>
                <a:latin typeface="+mn-lt"/>
              </a:rPr>
              <a:t>mesures</a:t>
            </a:r>
            <a:r>
              <a:rPr lang="fr-FR" sz="1000" b="0" dirty="0">
                <a:solidFill>
                  <a:schemeClr val="tx1"/>
                </a:solidFill>
                <a:latin typeface="+mn-lt"/>
              </a:rPr>
              <a:t> qui seront prises pour supprimer ou réduire ces effets dommageables » (article R. 414-23 du code de l’environnement) en cas d’atteintes aux objectifs de conservation ;</a:t>
            </a:r>
          </a:p>
          <a:p>
            <a:pPr marL="0" lvl="0" indent="0" algn="just">
              <a:spcBef>
                <a:spcPts val="400"/>
              </a:spcBef>
              <a:buNone/>
            </a:pPr>
            <a:r>
              <a:rPr lang="fr-FR" sz="1000" b="0" dirty="0">
                <a:solidFill>
                  <a:schemeClr val="tx1"/>
                </a:solidFill>
                <a:latin typeface="+mn-lt"/>
              </a:rPr>
              <a:t>Être </a:t>
            </a:r>
            <a:r>
              <a:rPr lang="fr-FR" sz="1000" dirty="0">
                <a:solidFill>
                  <a:schemeClr val="tx1"/>
                </a:solidFill>
                <a:latin typeface="+mn-lt"/>
              </a:rPr>
              <a:t>conclusive</a:t>
            </a:r>
            <a:r>
              <a:rPr lang="fr-FR" sz="1000" b="0" dirty="0">
                <a:solidFill>
                  <a:schemeClr val="tx1"/>
                </a:solidFill>
                <a:latin typeface="+mn-lt"/>
              </a:rPr>
              <a:t> quant au niveau d’incidence du plan/schéma/programme sur le réseau.</a:t>
            </a:r>
          </a:p>
          <a:p>
            <a:pPr marL="0" indent="0" algn="just">
              <a:spcBef>
                <a:spcPts val="400"/>
              </a:spcBef>
              <a:buNone/>
            </a:pPr>
            <a:r>
              <a:rPr lang="fr-FR" sz="1000" b="0" dirty="0">
                <a:solidFill>
                  <a:schemeClr val="tx1"/>
                </a:solidFill>
                <a:latin typeface="+mn-lt"/>
              </a:rPr>
              <a:t>Si l’évaluation des incidences Natura 2000 conclut à une atteinte aux objectifs de conservation d’un site Natura 2000, en l’absence de solutions alternatives, l’autorité compétente ne peut donner son accord que pour des raisons impératives d’intérêt public majeur.</a:t>
            </a:r>
          </a:p>
          <a:p>
            <a:pPr>
              <a:spcBef>
                <a:spcPts val="400"/>
              </a:spcBef>
            </a:pPr>
            <a:r>
              <a:rPr lang="fr-FR" sz="1000" dirty="0"/>
              <a:t>Le réseau Natura 2000 d’</a:t>
            </a:r>
            <a:r>
              <a:rPr lang="fr-FR" sz="1000" dirty="0" err="1"/>
              <a:t>Entr’Allier</a:t>
            </a:r>
            <a:r>
              <a:rPr lang="fr-FR" sz="1000" dirty="0"/>
              <a:t> Besbre et Loire</a:t>
            </a:r>
          </a:p>
          <a:p>
            <a:pPr marL="0" indent="0" algn="just">
              <a:spcBef>
                <a:spcPts val="400"/>
              </a:spcBef>
              <a:buNone/>
            </a:pPr>
            <a:r>
              <a:rPr lang="fr-FR" sz="1000" b="0" dirty="0">
                <a:solidFill>
                  <a:schemeClr val="tx1"/>
                </a:solidFill>
                <a:latin typeface="+mn-lt"/>
              </a:rPr>
              <a:t>La communauté de communes d’</a:t>
            </a:r>
            <a:r>
              <a:rPr lang="fr-FR" sz="1000" b="0" dirty="0" err="1">
                <a:solidFill>
                  <a:schemeClr val="tx1"/>
                </a:solidFill>
                <a:latin typeface="+mn-lt"/>
              </a:rPr>
              <a:t>Entr’Allier</a:t>
            </a:r>
            <a:r>
              <a:rPr lang="fr-FR" sz="1000" b="0" dirty="0">
                <a:solidFill>
                  <a:schemeClr val="tx1"/>
                </a:solidFill>
                <a:latin typeface="+mn-lt"/>
              </a:rPr>
              <a:t> Besbre et Loire est richement pourvue en zones Natura puisqu’elle en accueille au total sept : quatre Zones Spéciales de Conservation (ZSC) issues de la Directive Habitat et trois Zones de Protection Spéciale (ZPS) issues de la Directive Oiseau.</a:t>
            </a:r>
            <a:endParaRPr lang="fr-FR" sz="1000" b="0" dirty="0">
              <a:solidFill>
                <a:srgbClr val="FF0000"/>
              </a:solidFill>
              <a:latin typeface="+mn-lt"/>
            </a:endParaRP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graphicFrame>
        <p:nvGraphicFramePr>
          <p:cNvPr id="7" name="Tableau 7">
            <a:extLst>
              <a:ext uri="{FF2B5EF4-FFF2-40B4-BE49-F238E27FC236}">
                <a16:creationId xmlns:a16="http://schemas.microsoft.com/office/drawing/2014/main" id="{1319CF63-59AB-40F0-8D92-92A295E34ABC}"/>
              </a:ext>
            </a:extLst>
          </p:cNvPr>
          <p:cNvGraphicFramePr>
            <a:graphicFrameLocks noGrp="1"/>
          </p:cNvGraphicFramePr>
          <p:nvPr/>
        </p:nvGraphicFramePr>
        <p:xfrm>
          <a:off x="4718955" y="1234440"/>
          <a:ext cx="3995058" cy="2118360"/>
        </p:xfrm>
        <a:graphic>
          <a:graphicData uri="http://schemas.openxmlformats.org/drawingml/2006/table">
            <a:tbl>
              <a:tblPr firstRow="1" bandRow="1">
                <a:tableStyleId>{2A488322-F2BA-4B5B-9748-0D474271808F}</a:tableStyleId>
              </a:tblPr>
              <a:tblGrid>
                <a:gridCol w="1331686">
                  <a:extLst>
                    <a:ext uri="{9D8B030D-6E8A-4147-A177-3AD203B41FA5}">
                      <a16:colId xmlns:a16="http://schemas.microsoft.com/office/drawing/2014/main" val="4157814881"/>
                    </a:ext>
                  </a:extLst>
                </a:gridCol>
                <a:gridCol w="895532">
                  <a:extLst>
                    <a:ext uri="{9D8B030D-6E8A-4147-A177-3AD203B41FA5}">
                      <a16:colId xmlns:a16="http://schemas.microsoft.com/office/drawing/2014/main" val="2795937671"/>
                    </a:ext>
                  </a:extLst>
                </a:gridCol>
                <a:gridCol w="1767840">
                  <a:extLst>
                    <a:ext uri="{9D8B030D-6E8A-4147-A177-3AD203B41FA5}">
                      <a16:colId xmlns:a16="http://schemas.microsoft.com/office/drawing/2014/main" val="470500073"/>
                    </a:ext>
                  </a:extLst>
                </a:gridCol>
              </a:tblGrid>
              <a:tr h="195735">
                <a:tc>
                  <a:txBody>
                    <a:bodyPr/>
                    <a:lstStyle/>
                    <a:p>
                      <a:pPr algn="ctr"/>
                      <a:r>
                        <a:rPr lang="fr-FR" sz="1000" dirty="0"/>
                        <a:t>Classements</a:t>
                      </a:r>
                    </a:p>
                  </a:txBody>
                  <a:tcPr/>
                </a:tc>
                <a:tc>
                  <a:txBody>
                    <a:bodyPr/>
                    <a:lstStyle/>
                    <a:p>
                      <a:pPr algn="ctr"/>
                      <a:r>
                        <a:rPr lang="fr-FR" sz="1000" dirty="0"/>
                        <a:t>N°</a:t>
                      </a:r>
                    </a:p>
                  </a:txBody>
                  <a:tcPr/>
                </a:tc>
                <a:tc>
                  <a:txBody>
                    <a:bodyPr/>
                    <a:lstStyle/>
                    <a:p>
                      <a:pPr algn="ctr"/>
                      <a:r>
                        <a:rPr lang="fr-FR" sz="1000" dirty="0"/>
                        <a:t>Intitulé</a:t>
                      </a:r>
                    </a:p>
                  </a:txBody>
                  <a:tcPr/>
                </a:tc>
                <a:extLst>
                  <a:ext uri="{0D108BD9-81ED-4DB2-BD59-A6C34878D82A}">
                    <a16:rowId xmlns:a16="http://schemas.microsoft.com/office/drawing/2014/main" val="3226515175"/>
                  </a:ext>
                </a:extLst>
              </a:tr>
              <a:tr h="191588">
                <a:tc>
                  <a:txBody>
                    <a:bodyPr/>
                    <a:lstStyle/>
                    <a:p>
                      <a:pPr algn="ctr"/>
                      <a:r>
                        <a:rPr lang="fr-FR" sz="900" dirty="0"/>
                        <a:t>ZSC</a:t>
                      </a:r>
                    </a:p>
                  </a:txBody>
                  <a:tcPr/>
                </a:tc>
                <a:tc>
                  <a:txBody>
                    <a:bodyPr/>
                    <a:lstStyle/>
                    <a:p>
                      <a:pPr algn="ctr"/>
                      <a:r>
                        <a:rPr lang="fr-FR" sz="900" dirty="0"/>
                        <a:t>FR8301016</a:t>
                      </a:r>
                    </a:p>
                  </a:txBody>
                  <a:tcPr/>
                </a:tc>
                <a:tc>
                  <a:txBody>
                    <a:bodyPr/>
                    <a:lstStyle/>
                    <a:p>
                      <a:pPr algn="ctr"/>
                      <a:r>
                        <a:rPr lang="fr-FR" sz="900" dirty="0"/>
                        <a:t>Vallée de l’Allier sud</a:t>
                      </a:r>
                    </a:p>
                  </a:txBody>
                  <a:tcPr/>
                </a:tc>
                <a:extLst>
                  <a:ext uri="{0D108BD9-81ED-4DB2-BD59-A6C34878D82A}">
                    <a16:rowId xmlns:a16="http://schemas.microsoft.com/office/drawing/2014/main" val="1411787688"/>
                  </a:ext>
                </a:extLst>
              </a:tr>
              <a:tr h="191588">
                <a:tc>
                  <a:txBody>
                    <a:bodyPr/>
                    <a:lstStyle/>
                    <a:p>
                      <a:pPr algn="ctr"/>
                      <a:r>
                        <a:rPr lang="fr-FR" sz="900" dirty="0"/>
                        <a:t>ZSC</a:t>
                      </a:r>
                    </a:p>
                  </a:txBody>
                  <a:tcPr/>
                </a:tc>
                <a:tc>
                  <a:txBody>
                    <a:bodyPr/>
                    <a:lstStyle/>
                    <a:p>
                      <a:pPr algn="ctr"/>
                      <a:r>
                        <a:rPr lang="fr-FR" sz="900" dirty="0"/>
                        <a:t>FR8301015</a:t>
                      </a:r>
                    </a:p>
                  </a:txBody>
                  <a:tcPr/>
                </a:tc>
                <a:tc>
                  <a:txBody>
                    <a:bodyPr/>
                    <a:lstStyle/>
                    <a:p>
                      <a:pPr algn="ctr"/>
                      <a:r>
                        <a:rPr lang="fr-FR" sz="900" dirty="0"/>
                        <a:t>Vallée de l’Allier Nord</a:t>
                      </a:r>
                    </a:p>
                  </a:txBody>
                  <a:tcPr/>
                </a:tc>
                <a:extLst>
                  <a:ext uri="{0D108BD9-81ED-4DB2-BD59-A6C34878D82A}">
                    <a16:rowId xmlns:a16="http://schemas.microsoft.com/office/drawing/2014/main" val="1703308335"/>
                  </a:ext>
                </a:extLst>
              </a:tr>
              <a:tr h="191588">
                <a:tc>
                  <a:txBody>
                    <a:bodyPr/>
                    <a:lstStyle/>
                    <a:p>
                      <a:pPr algn="ctr"/>
                      <a:r>
                        <a:rPr lang="fr-FR" sz="900" dirty="0"/>
                        <a:t>ZSC</a:t>
                      </a:r>
                    </a:p>
                  </a:txBody>
                  <a:tcPr anchor="ctr"/>
                </a:tc>
                <a:tc>
                  <a:txBody>
                    <a:bodyPr/>
                    <a:lstStyle/>
                    <a:p>
                      <a:pPr algn="ctr"/>
                      <a:r>
                        <a:rPr lang="fr-FR" sz="900" dirty="0"/>
                        <a:t>FR8301014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900" dirty="0"/>
                        <a:t>Étangs de Sologne Bourbonnaise</a:t>
                      </a:r>
                    </a:p>
                  </a:txBody>
                  <a:tcPr/>
                </a:tc>
                <a:extLst>
                  <a:ext uri="{0D108BD9-81ED-4DB2-BD59-A6C34878D82A}">
                    <a16:rowId xmlns:a16="http://schemas.microsoft.com/office/drawing/2014/main" val="329665443"/>
                  </a:ext>
                </a:extLst>
              </a:tr>
              <a:tr h="191588">
                <a:tc>
                  <a:txBody>
                    <a:bodyPr/>
                    <a:lstStyle/>
                    <a:p>
                      <a:pPr algn="ctr"/>
                      <a:r>
                        <a:rPr lang="fr-FR" sz="900" dirty="0"/>
                        <a:t>ZSC</a:t>
                      </a:r>
                    </a:p>
                  </a:txBody>
                  <a:tcPr anchor="ctr"/>
                </a:tc>
                <a:tc>
                  <a:txBody>
                    <a:bodyPr/>
                    <a:lstStyle/>
                    <a:p>
                      <a:pPr algn="ctr"/>
                      <a:r>
                        <a:rPr lang="fr-FR" sz="900" dirty="0"/>
                        <a:t>FR2601017</a:t>
                      </a:r>
                    </a:p>
                  </a:txBody>
                  <a:tcPr anchor="ctr"/>
                </a:tc>
                <a:tc>
                  <a:txBody>
                    <a:bodyPr/>
                    <a:lstStyle/>
                    <a:p>
                      <a:pPr algn="ctr"/>
                      <a:r>
                        <a:rPr lang="fr-FR" sz="900" dirty="0"/>
                        <a:t>Bord de Loire, d’Iguerande à Décize</a:t>
                      </a:r>
                    </a:p>
                  </a:txBody>
                  <a:tcPr/>
                </a:tc>
                <a:extLst>
                  <a:ext uri="{0D108BD9-81ED-4DB2-BD59-A6C34878D82A}">
                    <a16:rowId xmlns:a16="http://schemas.microsoft.com/office/drawing/2014/main" val="3499292259"/>
                  </a:ext>
                </a:extLst>
              </a:tr>
              <a:tr h="191588">
                <a:tc>
                  <a:txBody>
                    <a:bodyPr/>
                    <a:lstStyle/>
                    <a:p>
                      <a:pPr algn="ctr"/>
                      <a:r>
                        <a:rPr lang="fr-FR" sz="900" dirty="0"/>
                        <a:t>ZPS</a:t>
                      </a:r>
                    </a:p>
                  </a:txBody>
                  <a:tcPr/>
                </a:tc>
                <a:tc>
                  <a:txBody>
                    <a:bodyPr/>
                    <a:lstStyle/>
                    <a:p>
                      <a:pPr algn="ctr"/>
                      <a:r>
                        <a:rPr lang="fr-FR" sz="900" dirty="0"/>
                        <a:t>FR8312007</a:t>
                      </a:r>
                    </a:p>
                  </a:txBody>
                  <a:tcPr/>
                </a:tc>
                <a:tc>
                  <a:txBody>
                    <a:bodyPr/>
                    <a:lstStyle/>
                    <a:p>
                      <a:pPr algn="ctr"/>
                      <a:r>
                        <a:rPr lang="fr-FR" sz="900" dirty="0"/>
                        <a:t>Sologne Bourbonnaise</a:t>
                      </a:r>
                    </a:p>
                  </a:txBody>
                  <a:tcPr/>
                </a:tc>
                <a:extLst>
                  <a:ext uri="{0D108BD9-81ED-4DB2-BD59-A6C34878D82A}">
                    <a16:rowId xmlns:a16="http://schemas.microsoft.com/office/drawing/2014/main" val="3324913654"/>
                  </a:ext>
                </a:extLst>
              </a:tr>
              <a:tr h="191588">
                <a:tc>
                  <a:txBody>
                    <a:bodyPr/>
                    <a:lstStyle/>
                    <a:p>
                      <a:pPr algn="ctr"/>
                      <a:r>
                        <a:rPr lang="fr-FR" sz="900" dirty="0"/>
                        <a:t>ZPS</a:t>
                      </a:r>
                    </a:p>
                  </a:txBody>
                  <a:tcPr anchor="ctr"/>
                </a:tc>
                <a:tc>
                  <a:txBody>
                    <a:bodyPr/>
                    <a:lstStyle/>
                    <a:p>
                      <a:pPr algn="ctr"/>
                      <a:r>
                        <a:rPr lang="fr-FR" sz="900" dirty="0"/>
                        <a:t>FR2612002</a:t>
                      </a:r>
                    </a:p>
                  </a:txBody>
                  <a:tcPr anchor="ctr"/>
                </a:tc>
                <a:tc>
                  <a:txBody>
                    <a:bodyPr/>
                    <a:lstStyle/>
                    <a:p>
                      <a:pPr algn="ctr"/>
                      <a:r>
                        <a:rPr lang="fr-FR" sz="900" dirty="0"/>
                        <a:t>Vallée de la Loire entre Iguerande et Décize</a:t>
                      </a:r>
                    </a:p>
                  </a:txBody>
                  <a:tcPr anchor="ctr"/>
                </a:tc>
                <a:extLst>
                  <a:ext uri="{0D108BD9-81ED-4DB2-BD59-A6C34878D82A}">
                    <a16:rowId xmlns:a16="http://schemas.microsoft.com/office/drawing/2014/main" val="3162587441"/>
                  </a:ext>
                </a:extLst>
              </a:tr>
              <a:tr h="191588">
                <a:tc>
                  <a:txBody>
                    <a:bodyPr/>
                    <a:lstStyle/>
                    <a:p>
                      <a:pPr algn="ctr"/>
                      <a:r>
                        <a:rPr lang="fr-FR" sz="900" dirty="0"/>
                        <a:t>ZPS</a:t>
                      </a:r>
                    </a:p>
                  </a:txBody>
                  <a:tcPr/>
                </a:tc>
                <a:tc>
                  <a:txBody>
                    <a:bodyPr/>
                    <a:lstStyle/>
                    <a:p>
                      <a:pPr algn="ctr"/>
                      <a:r>
                        <a:rPr lang="fr-FR" sz="900" dirty="0"/>
                        <a:t>FR8310079</a:t>
                      </a:r>
                    </a:p>
                  </a:txBody>
                  <a:tcPr/>
                </a:tc>
                <a:tc>
                  <a:txBody>
                    <a:bodyPr/>
                    <a:lstStyle/>
                    <a:p>
                      <a:pPr algn="ctr"/>
                      <a:r>
                        <a:rPr lang="fr-FR" sz="900" dirty="0"/>
                        <a:t>Val d’Allier Bourbonnais</a:t>
                      </a:r>
                    </a:p>
                  </a:txBody>
                  <a:tcPr/>
                </a:tc>
                <a:extLst>
                  <a:ext uri="{0D108BD9-81ED-4DB2-BD59-A6C34878D82A}">
                    <a16:rowId xmlns:a16="http://schemas.microsoft.com/office/drawing/2014/main" val="1720920532"/>
                  </a:ext>
                </a:extLst>
              </a:tr>
            </a:tbl>
          </a:graphicData>
        </a:graphic>
      </p:graphicFrame>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rgbClr val="FF0000"/>
              </a:solidFill>
              <a:latin typeface="+mn-lt"/>
            </a:endParaRPr>
          </a:p>
        </p:txBody>
      </p:sp>
      <p:pic>
        <p:nvPicPr>
          <p:cNvPr id="5" name="Image 4">
            <a:extLst>
              <a:ext uri="{FF2B5EF4-FFF2-40B4-BE49-F238E27FC236}">
                <a16:creationId xmlns:a16="http://schemas.microsoft.com/office/drawing/2014/main" id="{4CB1B63D-1A5C-4F8D-8235-868D28B22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994" y="3421584"/>
            <a:ext cx="3096084" cy="3064624"/>
          </a:xfrm>
          <a:prstGeom prst="rect">
            <a:avLst/>
          </a:prstGeom>
        </p:spPr>
      </p:pic>
    </p:spTree>
    <p:extLst>
      <p:ext uri="{BB962C8B-B14F-4D97-AF65-F5344CB8AC3E}">
        <p14:creationId xmlns:p14="http://schemas.microsoft.com/office/powerpoint/2010/main" val="7946577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215</a:t>
            </a:fld>
            <a:endParaRPr lang="fr-FR" dirty="0"/>
          </a:p>
        </p:txBody>
      </p:sp>
      <p:sp>
        <p:nvSpPr>
          <p:cNvPr id="4" name="Espace réservé du texte 3"/>
          <p:cNvSpPr>
            <a:spLocks noGrp="1"/>
          </p:cNvSpPr>
          <p:nvPr>
            <p:ph type="body" sz="quarter" idx="14"/>
          </p:nvPr>
        </p:nvSpPr>
        <p:spPr>
          <a:xfrm>
            <a:off x="359230" y="1200151"/>
            <a:ext cx="4136571" cy="3916136"/>
          </a:xfrm>
        </p:spPr>
        <p:txBody>
          <a:bodyPr/>
          <a:lstStyle/>
          <a:p>
            <a:pPr algn="just" fontAlgn="ctr">
              <a:lnSpc>
                <a:spcPct val="100000"/>
              </a:lnSpc>
            </a:pPr>
            <a:r>
              <a:rPr lang="fr-FR" dirty="0"/>
              <a:t>ZSC de la Vallée de l’Allier Sud n°FR8301016</a:t>
            </a:r>
            <a:endParaRPr lang="fr-FR" b="0" dirty="0"/>
          </a:p>
          <a:p>
            <a:pPr marL="0" indent="0" algn="just">
              <a:lnSpc>
                <a:spcPct val="100000"/>
              </a:lnSpc>
              <a:buNone/>
            </a:pPr>
            <a:r>
              <a:rPr lang="fr-FR" i="1" dirty="0"/>
              <a:t>Informations surfaciques générales </a:t>
            </a:r>
          </a:p>
          <a:p>
            <a:pPr marL="0" indent="0" algn="just">
              <a:lnSpc>
                <a:spcPct val="100000"/>
              </a:lnSpc>
              <a:buNone/>
            </a:pPr>
            <a:r>
              <a:rPr lang="fr-FR" sz="1000" b="0" dirty="0">
                <a:solidFill>
                  <a:schemeClr val="tx1"/>
                </a:solidFill>
                <a:latin typeface="+mn-lt"/>
              </a:rPr>
              <a:t>La superficie totale du site est de 2 092ha, dont :</a:t>
            </a:r>
          </a:p>
          <a:p>
            <a:pPr algn="just">
              <a:lnSpc>
                <a:spcPct val="100000"/>
              </a:lnSpc>
            </a:pPr>
            <a:r>
              <a:rPr lang="fr-FR" sz="1000" b="0" i="1" dirty="0">
                <a:solidFill>
                  <a:schemeClr val="tx1"/>
                </a:solidFill>
                <a:latin typeface="+mn-lt"/>
              </a:rPr>
              <a:t>28% de Forêts caducifoliées</a:t>
            </a:r>
          </a:p>
          <a:p>
            <a:pPr algn="just">
              <a:lnSpc>
                <a:spcPct val="100000"/>
              </a:lnSpc>
            </a:pPr>
            <a:r>
              <a:rPr lang="fr-FR" sz="1000" b="0" i="1" dirty="0">
                <a:solidFill>
                  <a:schemeClr val="tx1"/>
                </a:solidFill>
                <a:latin typeface="+mn-lt"/>
              </a:rPr>
              <a:t>25% d’Eaux douces intérieures (Eaux stagnantes, Eaux courantes) </a:t>
            </a:r>
          </a:p>
          <a:p>
            <a:pPr algn="just">
              <a:lnSpc>
                <a:spcPct val="100000"/>
              </a:lnSpc>
            </a:pPr>
            <a:r>
              <a:rPr lang="fr-FR" sz="1000" b="0" i="1" dirty="0">
                <a:solidFill>
                  <a:schemeClr val="tx1"/>
                </a:solidFill>
                <a:latin typeface="+mn-lt"/>
              </a:rPr>
              <a:t>13% de Prairies améliorées</a:t>
            </a:r>
          </a:p>
          <a:p>
            <a:pPr marL="0" indent="0" algn="just">
              <a:lnSpc>
                <a:spcPct val="100000"/>
              </a:lnSpc>
              <a:buNone/>
            </a:pPr>
            <a:r>
              <a:rPr lang="fr-FR" i="1" dirty="0"/>
              <a:t>Caractéristiques du site </a:t>
            </a:r>
          </a:p>
          <a:p>
            <a:pPr marL="0" indent="0" algn="just">
              <a:lnSpc>
                <a:spcPct val="100000"/>
              </a:lnSpc>
              <a:buNone/>
            </a:pPr>
            <a:r>
              <a:rPr lang="fr-FR" sz="1000" b="0" dirty="0">
                <a:solidFill>
                  <a:schemeClr val="tx1"/>
                </a:solidFill>
                <a:latin typeface="+mn-lt"/>
              </a:rPr>
              <a:t>L’Allier divague dans une </a:t>
            </a:r>
            <a:r>
              <a:rPr lang="fr-FR" sz="1000" dirty="0">
                <a:solidFill>
                  <a:schemeClr val="tx1"/>
                </a:solidFill>
                <a:latin typeface="+mn-lt"/>
              </a:rPr>
              <a:t>plaine alluviale </a:t>
            </a:r>
            <a:r>
              <a:rPr lang="fr-FR" sz="1000" b="0" dirty="0">
                <a:solidFill>
                  <a:schemeClr val="tx1"/>
                </a:solidFill>
                <a:latin typeface="+mn-lt"/>
              </a:rPr>
              <a:t>large de 100 à 1700m. La dynamique fluviale entraîne la création permanente </a:t>
            </a:r>
            <a:r>
              <a:rPr lang="fr-FR" sz="1000" dirty="0">
                <a:solidFill>
                  <a:schemeClr val="tx1"/>
                </a:solidFill>
                <a:latin typeface="+mn-lt"/>
              </a:rPr>
              <a:t>de milieux diversifiés</a:t>
            </a:r>
            <a:r>
              <a:rPr lang="fr-FR" sz="1000" b="0" dirty="0">
                <a:solidFill>
                  <a:schemeClr val="tx1"/>
                </a:solidFill>
                <a:latin typeface="+mn-lt"/>
              </a:rPr>
              <a:t> allant de l'eau courante à la forêt alluviale en passant par les vasières, les grèves, les plages sableuses, les pelouses sèches, les boires et les reculs.</a:t>
            </a:r>
          </a:p>
          <a:p>
            <a:pPr marL="0" indent="0" algn="just">
              <a:lnSpc>
                <a:spcPct val="100000"/>
              </a:lnSpc>
              <a:buNone/>
            </a:pPr>
            <a:r>
              <a:rPr lang="fr-FR" i="1" dirty="0"/>
              <a:t>Qualité et importance</a:t>
            </a:r>
          </a:p>
          <a:p>
            <a:pPr marL="0" indent="0" algn="just">
              <a:lnSpc>
                <a:spcPct val="100000"/>
              </a:lnSpc>
              <a:buNone/>
            </a:pPr>
            <a:r>
              <a:rPr lang="fr-FR" sz="1000" b="0" dirty="0">
                <a:solidFill>
                  <a:schemeClr val="tx1"/>
                </a:solidFill>
                <a:latin typeface="+mn-lt"/>
              </a:rPr>
              <a:t>Le site est important en tant que partie intégrante du réseau de sites du </a:t>
            </a:r>
            <a:r>
              <a:rPr lang="fr-FR" sz="1000" dirty="0">
                <a:solidFill>
                  <a:schemeClr val="tx1"/>
                </a:solidFill>
                <a:latin typeface="+mn-lt"/>
              </a:rPr>
              <a:t>val d'Allier </a:t>
            </a:r>
            <a:r>
              <a:rPr lang="fr-FR" sz="1000" b="0" dirty="0">
                <a:solidFill>
                  <a:schemeClr val="tx1"/>
                </a:solidFill>
                <a:latin typeface="+mn-lt"/>
              </a:rPr>
              <a:t>découpé en plusieurs tronçons. Le site possède une grande diversité de milieux due à la dynamique fluviale de l'Allier avec des plages, landes, ripisylves, pelouses, microfalaises qui se succèdent. De plus, l'Allier est un </a:t>
            </a:r>
            <a:r>
              <a:rPr lang="fr-FR" sz="1000" dirty="0">
                <a:solidFill>
                  <a:schemeClr val="tx1"/>
                </a:solidFill>
                <a:latin typeface="+mn-lt"/>
              </a:rPr>
              <a:t>axe migratoire </a:t>
            </a:r>
            <a:r>
              <a:rPr lang="fr-FR" sz="1000" b="0" dirty="0">
                <a:solidFill>
                  <a:schemeClr val="tx1"/>
                </a:solidFill>
                <a:latin typeface="+mn-lt"/>
              </a:rPr>
              <a:t>important pour plusieurs espèces de poissons migrateurs qui transitent et se reproduisent sur ce site. La qualité en eau des nappes de la rivière est dépendante de la mobilité de l'Allier. Cette ressource en eau est exploitée par les collectivités et l'agriculture. Ce site Natura 2000 est en outre protégé par plusieurs périmètres réglementaires liés à la </a:t>
            </a:r>
            <a:r>
              <a:rPr lang="fr-FR" sz="1000" dirty="0">
                <a:solidFill>
                  <a:schemeClr val="tx1"/>
                </a:solidFill>
                <a:latin typeface="+mn-lt"/>
              </a:rPr>
              <a:t>grande biodiversité de l'Allier </a:t>
            </a:r>
            <a:r>
              <a:rPr lang="fr-FR" sz="1000" b="0" dirty="0">
                <a:solidFill>
                  <a:schemeClr val="tx1"/>
                </a:solidFill>
                <a:latin typeface="+mn-lt"/>
              </a:rPr>
              <a:t>: une Réserve Naturelle Nationale du Val d'Allier et deux APPB (Rivière et Oiseaux nichant au sol).</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sp>
        <p:nvSpPr>
          <p:cNvPr id="14" name="Espace réservé du texte 3">
            <a:extLst>
              <a:ext uri="{FF2B5EF4-FFF2-40B4-BE49-F238E27FC236}">
                <a16:creationId xmlns:a16="http://schemas.microsoft.com/office/drawing/2014/main" id="{3C16AC7A-6ADD-4A2E-A958-EEE3BA5B800D}"/>
              </a:ext>
            </a:extLst>
          </p:cNvPr>
          <p:cNvSpPr txBox="1">
            <a:spLocks/>
          </p:cNvSpPr>
          <p:nvPr/>
        </p:nvSpPr>
        <p:spPr>
          <a:xfrm>
            <a:off x="4648200" y="1200151"/>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fr-FR" sz="1000" i="1" dirty="0"/>
              <a:t>Vulnérabilité</a:t>
            </a:r>
          </a:p>
          <a:p>
            <a:pPr marL="0" indent="0" algn="just">
              <a:lnSpc>
                <a:spcPct val="100000"/>
              </a:lnSpc>
              <a:buNone/>
            </a:pPr>
            <a:r>
              <a:rPr lang="fr-FR" sz="1000" b="0" dirty="0">
                <a:solidFill>
                  <a:schemeClr val="tx1"/>
                </a:solidFill>
                <a:latin typeface="+mn-lt"/>
              </a:rPr>
              <a:t>Le maintien de la </a:t>
            </a:r>
            <a:r>
              <a:rPr lang="fr-FR" sz="1000" dirty="0">
                <a:solidFill>
                  <a:schemeClr val="tx1"/>
                </a:solidFill>
                <a:latin typeface="+mn-lt"/>
              </a:rPr>
              <a:t>dynamique fluviale </a:t>
            </a:r>
            <a:r>
              <a:rPr lang="fr-FR" sz="1000" b="0" dirty="0">
                <a:solidFill>
                  <a:schemeClr val="tx1"/>
                </a:solidFill>
                <a:latin typeface="+mn-lt"/>
              </a:rPr>
              <a:t>va dépendre des mesures prises afin de limiter </a:t>
            </a:r>
            <a:r>
              <a:rPr lang="fr-FR" sz="1000" dirty="0">
                <a:solidFill>
                  <a:schemeClr val="tx1"/>
                </a:solidFill>
                <a:latin typeface="+mn-lt"/>
              </a:rPr>
              <a:t>l'enfoncement du lit mineur (</a:t>
            </a:r>
            <a:r>
              <a:rPr lang="fr-FR" sz="1000" b="0" dirty="0">
                <a:solidFill>
                  <a:schemeClr val="tx1"/>
                </a:solidFill>
                <a:latin typeface="+mn-lt"/>
              </a:rPr>
              <a:t>limitation de l'extraction de granulats, limitation des aménagements, limitation de l'entretien de secteurs de bords de rivière qui entraînent la perturbation de certains habitats...).</a:t>
            </a:r>
          </a:p>
          <a:p>
            <a:pPr marL="0" indent="0" algn="just">
              <a:lnSpc>
                <a:spcPct val="100000"/>
              </a:lnSpc>
              <a:buNone/>
            </a:pPr>
            <a:r>
              <a:rPr lang="fr-FR" sz="1000" b="0" dirty="0">
                <a:solidFill>
                  <a:schemeClr val="tx1"/>
                </a:solidFill>
                <a:latin typeface="+mn-lt"/>
              </a:rPr>
              <a:t>La diversité des espèces et habitats est influencée par les </a:t>
            </a:r>
            <a:r>
              <a:rPr lang="fr-FR" sz="1000" dirty="0">
                <a:solidFill>
                  <a:schemeClr val="tx1"/>
                </a:solidFill>
                <a:latin typeface="+mn-lt"/>
              </a:rPr>
              <a:t>pratiques agricoles </a:t>
            </a:r>
            <a:r>
              <a:rPr lang="fr-FR" sz="1000" b="0" dirty="0">
                <a:solidFill>
                  <a:schemeClr val="tx1"/>
                </a:solidFill>
                <a:latin typeface="+mn-lt"/>
              </a:rPr>
              <a:t>: l'abandon de l'élevage peut porter préjudice pour le </a:t>
            </a:r>
            <a:r>
              <a:rPr lang="fr-FR" sz="1000" dirty="0">
                <a:solidFill>
                  <a:schemeClr val="tx1"/>
                </a:solidFill>
                <a:latin typeface="+mn-lt"/>
              </a:rPr>
              <a:t>maintien des pelouses et prairies</a:t>
            </a:r>
            <a:r>
              <a:rPr lang="fr-FR" sz="1000" b="0" dirty="0">
                <a:solidFill>
                  <a:schemeClr val="tx1"/>
                </a:solidFill>
                <a:latin typeface="+mn-lt"/>
              </a:rPr>
              <a:t> sur sable (enfrichement) donc aux milieux et aux espèces et l'évolution vers </a:t>
            </a:r>
            <a:r>
              <a:rPr lang="fr-FR" sz="1000" dirty="0">
                <a:solidFill>
                  <a:schemeClr val="tx1"/>
                </a:solidFill>
                <a:latin typeface="+mn-lt"/>
              </a:rPr>
              <a:t>des pratiques intensives </a:t>
            </a:r>
            <a:r>
              <a:rPr lang="fr-FR" sz="1000" b="0" dirty="0">
                <a:solidFill>
                  <a:schemeClr val="tx1"/>
                </a:solidFill>
                <a:latin typeface="+mn-lt"/>
              </a:rPr>
              <a:t>peut engendrer une régression des habitats naturels.</a:t>
            </a:r>
          </a:p>
          <a:p>
            <a:pPr marL="0" indent="0" algn="just">
              <a:lnSpc>
                <a:spcPct val="100000"/>
              </a:lnSpc>
              <a:buNone/>
            </a:pPr>
            <a:r>
              <a:rPr lang="fr-FR" sz="1000" b="0" dirty="0">
                <a:solidFill>
                  <a:schemeClr val="tx1"/>
                </a:solidFill>
                <a:latin typeface="+mn-lt"/>
              </a:rPr>
              <a:t>La </a:t>
            </a:r>
            <a:r>
              <a:rPr lang="fr-FR" sz="1000" dirty="0">
                <a:solidFill>
                  <a:schemeClr val="tx1"/>
                </a:solidFill>
                <a:latin typeface="+mn-lt"/>
              </a:rPr>
              <a:t>rectification des méandres</a:t>
            </a:r>
            <a:r>
              <a:rPr lang="fr-FR" sz="1000" b="0" dirty="0">
                <a:solidFill>
                  <a:schemeClr val="tx1"/>
                </a:solidFill>
                <a:latin typeface="+mn-lt"/>
              </a:rPr>
              <a:t>, les </a:t>
            </a:r>
            <a:r>
              <a:rPr lang="fr-FR" sz="1000" dirty="0">
                <a:solidFill>
                  <a:schemeClr val="tx1"/>
                </a:solidFill>
                <a:latin typeface="+mn-lt"/>
              </a:rPr>
              <a:t>enrochements</a:t>
            </a:r>
            <a:r>
              <a:rPr lang="fr-FR" sz="1000" b="0" dirty="0">
                <a:solidFill>
                  <a:schemeClr val="tx1"/>
                </a:solidFill>
                <a:latin typeface="+mn-lt"/>
              </a:rPr>
              <a:t>, les </a:t>
            </a:r>
            <a:r>
              <a:rPr lang="fr-FR" sz="1000" dirty="0">
                <a:solidFill>
                  <a:schemeClr val="tx1"/>
                </a:solidFill>
                <a:latin typeface="+mn-lt"/>
              </a:rPr>
              <a:t>ponts</a:t>
            </a:r>
            <a:r>
              <a:rPr lang="fr-FR" sz="1000" b="0" dirty="0">
                <a:solidFill>
                  <a:schemeClr val="tx1"/>
                </a:solidFill>
                <a:latin typeface="+mn-lt"/>
              </a:rPr>
              <a:t> génèrent une érosion plus importante en aval tandis que </a:t>
            </a:r>
            <a:r>
              <a:rPr lang="fr-FR" sz="1000" dirty="0">
                <a:solidFill>
                  <a:schemeClr val="tx1"/>
                </a:solidFill>
                <a:latin typeface="+mn-lt"/>
              </a:rPr>
              <a:t>l'extraction</a:t>
            </a:r>
            <a:r>
              <a:rPr lang="fr-FR" sz="1000" b="0" dirty="0">
                <a:solidFill>
                  <a:schemeClr val="tx1"/>
                </a:solidFill>
                <a:latin typeface="+mn-lt"/>
              </a:rPr>
              <a:t> de granulats, les </a:t>
            </a:r>
            <a:r>
              <a:rPr lang="fr-FR" sz="1000" dirty="0">
                <a:solidFill>
                  <a:schemeClr val="tx1"/>
                </a:solidFill>
                <a:latin typeface="+mn-lt"/>
              </a:rPr>
              <a:t>cultures</a:t>
            </a:r>
            <a:r>
              <a:rPr lang="fr-FR" sz="1000" b="0" dirty="0">
                <a:solidFill>
                  <a:schemeClr val="tx1"/>
                </a:solidFill>
                <a:latin typeface="+mn-lt"/>
              </a:rPr>
              <a:t> </a:t>
            </a:r>
            <a:r>
              <a:rPr lang="fr-FR" sz="1000" dirty="0">
                <a:solidFill>
                  <a:schemeClr val="tx1"/>
                </a:solidFill>
                <a:latin typeface="+mn-lt"/>
              </a:rPr>
              <a:t>intensives</a:t>
            </a:r>
            <a:r>
              <a:rPr lang="fr-FR" sz="1000" b="0" dirty="0">
                <a:solidFill>
                  <a:schemeClr val="tx1"/>
                </a:solidFill>
                <a:latin typeface="+mn-lt"/>
              </a:rPr>
              <a:t>, la plantation de </a:t>
            </a:r>
            <a:r>
              <a:rPr lang="fr-FR" sz="1000" dirty="0">
                <a:solidFill>
                  <a:schemeClr val="tx1"/>
                </a:solidFill>
                <a:latin typeface="+mn-lt"/>
              </a:rPr>
              <a:t>peupliers</a:t>
            </a:r>
            <a:r>
              <a:rPr lang="fr-FR" sz="1000" b="0" dirty="0">
                <a:solidFill>
                  <a:schemeClr val="tx1"/>
                </a:solidFill>
                <a:latin typeface="+mn-lt"/>
              </a:rPr>
              <a:t>, les </a:t>
            </a:r>
            <a:r>
              <a:rPr lang="fr-FR" sz="1000" dirty="0">
                <a:solidFill>
                  <a:schemeClr val="tx1"/>
                </a:solidFill>
                <a:latin typeface="+mn-lt"/>
              </a:rPr>
              <a:t>décharges</a:t>
            </a:r>
            <a:r>
              <a:rPr lang="fr-FR" sz="1000" b="0" dirty="0">
                <a:solidFill>
                  <a:schemeClr val="tx1"/>
                </a:solidFill>
                <a:latin typeface="+mn-lt"/>
              </a:rPr>
              <a:t> et </a:t>
            </a:r>
            <a:r>
              <a:rPr lang="fr-FR" sz="1000" dirty="0">
                <a:solidFill>
                  <a:schemeClr val="tx1"/>
                </a:solidFill>
                <a:latin typeface="+mn-lt"/>
              </a:rPr>
              <a:t>campings</a:t>
            </a:r>
            <a:r>
              <a:rPr lang="fr-FR" sz="1000" b="0" dirty="0">
                <a:solidFill>
                  <a:schemeClr val="tx1"/>
                </a:solidFill>
                <a:latin typeface="+mn-lt"/>
              </a:rPr>
              <a:t> sauvages entrainent des risques de banalisation des milieux et des menaces sur la qualité de l'eau.</a:t>
            </a:r>
          </a:p>
        </p:txBody>
      </p:sp>
      <p:sp>
        <p:nvSpPr>
          <p:cNvPr id="8" name="ZoneTexte 7">
            <a:extLst>
              <a:ext uri="{FF2B5EF4-FFF2-40B4-BE49-F238E27FC236}">
                <a16:creationId xmlns:a16="http://schemas.microsoft.com/office/drawing/2014/main" id="{7ADAF904-C1D4-435C-820E-CF22B3CFCC35}"/>
              </a:ext>
            </a:extLst>
          </p:cNvPr>
          <p:cNvSpPr txBox="1"/>
          <p:nvPr/>
        </p:nvSpPr>
        <p:spPr>
          <a:xfrm>
            <a:off x="6199418" y="6046089"/>
            <a:ext cx="2585352" cy="230832"/>
          </a:xfrm>
          <a:prstGeom prst="rect">
            <a:avLst/>
          </a:prstGeom>
          <a:noFill/>
        </p:spPr>
        <p:txBody>
          <a:bodyPr wrap="square" rtlCol="0">
            <a:spAutoFit/>
          </a:bodyPr>
          <a:lstStyle/>
          <a:p>
            <a:r>
              <a:rPr lang="fr-FR" sz="900" i="1" dirty="0">
                <a:latin typeface="+mj-lt"/>
              </a:rPr>
              <a:t>Vallée de l’Allier Sud. Crédit photographie : S </a:t>
            </a:r>
            <a:r>
              <a:rPr lang="fr-FR" sz="900" i="1" dirty="0" err="1">
                <a:latin typeface="+mj-lt"/>
              </a:rPr>
              <a:t>Marsy</a:t>
            </a:r>
            <a:endParaRPr lang="fr-FR" sz="900" i="1" dirty="0">
              <a:latin typeface="+mj-lt"/>
            </a:endParaRPr>
          </a:p>
        </p:txBody>
      </p:sp>
      <p:pic>
        <p:nvPicPr>
          <p:cNvPr id="5" name="Image 4">
            <a:extLst>
              <a:ext uri="{FF2B5EF4-FFF2-40B4-BE49-F238E27FC236}">
                <a16:creationId xmlns:a16="http://schemas.microsoft.com/office/drawing/2014/main" id="{57F333EC-1860-4953-AAC5-E8BABC91B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262" y="3638113"/>
            <a:ext cx="4142508" cy="2330161"/>
          </a:xfrm>
          <a:prstGeom prst="rect">
            <a:avLst/>
          </a:prstGeom>
        </p:spPr>
      </p:pic>
    </p:spTree>
    <p:extLst>
      <p:ext uri="{BB962C8B-B14F-4D97-AF65-F5344CB8AC3E}">
        <p14:creationId xmlns:p14="http://schemas.microsoft.com/office/powerpoint/2010/main" val="28301420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216</a:t>
            </a:fld>
            <a:endParaRPr lang="fr-FR" dirty="0"/>
          </a:p>
        </p:txBody>
      </p:sp>
      <p:sp>
        <p:nvSpPr>
          <p:cNvPr id="4" name="Espace réservé du texte 3"/>
          <p:cNvSpPr>
            <a:spLocks noGrp="1"/>
          </p:cNvSpPr>
          <p:nvPr>
            <p:ph type="body" sz="quarter" idx="14"/>
          </p:nvPr>
        </p:nvSpPr>
        <p:spPr>
          <a:xfrm>
            <a:off x="359230" y="1200151"/>
            <a:ext cx="4136571" cy="3916136"/>
          </a:xfrm>
        </p:spPr>
        <p:txBody>
          <a:bodyPr/>
          <a:lstStyle/>
          <a:p>
            <a:pPr algn="just" fontAlgn="ctr">
              <a:lnSpc>
                <a:spcPct val="100000"/>
              </a:lnSpc>
            </a:pPr>
            <a:r>
              <a:rPr lang="fr-FR" dirty="0"/>
              <a:t>ZSC de la Vallée de l’Allier Nord n°FR8301015</a:t>
            </a:r>
            <a:endParaRPr lang="fr-FR" b="0" dirty="0"/>
          </a:p>
          <a:p>
            <a:pPr marL="0" indent="0" algn="just">
              <a:lnSpc>
                <a:spcPct val="100000"/>
              </a:lnSpc>
              <a:buNone/>
            </a:pPr>
            <a:r>
              <a:rPr lang="fr-FR" i="1" dirty="0"/>
              <a:t>Informations surfaciques générales </a:t>
            </a:r>
          </a:p>
          <a:p>
            <a:pPr marL="0" indent="0" algn="just">
              <a:lnSpc>
                <a:spcPct val="100000"/>
              </a:lnSpc>
              <a:buNone/>
            </a:pPr>
            <a:r>
              <a:rPr lang="fr-FR" sz="1000" b="0" dirty="0">
                <a:solidFill>
                  <a:schemeClr val="tx1"/>
                </a:solidFill>
                <a:latin typeface="+mn-lt"/>
              </a:rPr>
              <a:t>La superficie totale du site est de 4 335ha, dont :</a:t>
            </a:r>
          </a:p>
          <a:p>
            <a:pPr algn="just">
              <a:lnSpc>
                <a:spcPct val="100000"/>
              </a:lnSpc>
            </a:pPr>
            <a:r>
              <a:rPr lang="fr-FR" sz="1000" b="0" i="1" dirty="0">
                <a:solidFill>
                  <a:schemeClr val="tx1"/>
                </a:solidFill>
                <a:latin typeface="+mn-lt"/>
              </a:rPr>
              <a:t>30% de Forêts caducifoliées</a:t>
            </a:r>
          </a:p>
          <a:p>
            <a:pPr algn="just">
              <a:lnSpc>
                <a:spcPct val="100000"/>
              </a:lnSpc>
            </a:pPr>
            <a:r>
              <a:rPr lang="fr-FR" sz="1000" b="0" i="1" dirty="0">
                <a:solidFill>
                  <a:schemeClr val="tx1"/>
                </a:solidFill>
                <a:latin typeface="+mn-lt"/>
              </a:rPr>
              <a:t>26% de Prairies améliorées</a:t>
            </a:r>
          </a:p>
          <a:p>
            <a:pPr algn="just">
              <a:lnSpc>
                <a:spcPct val="100000"/>
              </a:lnSpc>
            </a:pPr>
            <a:r>
              <a:rPr lang="fr-FR" sz="1000" b="0" i="1" dirty="0">
                <a:solidFill>
                  <a:schemeClr val="tx1"/>
                </a:solidFill>
                <a:latin typeface="+mn-lt"/>
              </a:rPr>
              <a:t>15% d’Eaux douces intérieures (Eaux stagnantes, Eaux courantes)</a:t>
            </a:r>
          </a:p>
          <a:p>
            <a:pPr marL="0" indent="0" algn="just">
              <a:lnSpc>
                <a:spcPct val="100000"/>
              </a:lnSpc>
              <a:buNone/>
            </a:pPr>
            <a:r>
              <a:rPr lang="fr-FR" i="1" dirty="0"/>
              <a:t>Caractéristiques du site </a:t>
            </a:r>
          </a:p>
          <a:p>
            <a:pPr marL="0" indent="0" algn="just">
              <a:lnSpc>
                <a:spcPct val="100000"/>
              </a:lnSpc>
              <a:buNone/>
            </a:pPr>
            <a:r>
              <a:rPr lang="fr-FR" sz="1000" b="0" dirty="0">
                <a:solidFill>
                  <a:schemeClr val="tx1"/>
                </a:solidFill>
                <a:latin typeface="+mn-lt"/>
              </a:rPr>
              <a:t>La particularité du site est liée à la </a:t>
            </a:r>
            <a:r>
              <a:rPr lang="fr-FR" sz="1000" dirty="0">
                <a:solidFill>
                  <a:schemeClr val="tx1"/>
                </a:solidFill>
                <a:latin typeface="+mn-lt"/>
              </a:rPr>
              <a:t>divagation </a:t>
            </a:r>
            <a:r>
              <a:rPr lang="fr-FR" sz="1000" b="0" dirty="0">
                <a:solidFill>
                  <a:schemeClr val="tx1"/>
                </a:solidFill>
                <a:latin typeface="+mn-lt"/>
              </a:rPr>
              <a:t>de la rivière qui entretient un complexe de </a:t>
            </a:r>
            <a:r>
              <a:rPr lang="fr-FR" sz="1000" dirty="0">
                <a:solidFill>
                  <a:schemeClr val="tx1"/>
                </a:solidFill>
                <a:latin typeface="+mn-lt"/>
              </a:rPr>
              <a:t>méandres</a:t>
            </a:r>
            <a:r>
              <a:rPr lang="fr-FR" sz="1000" b="0" dirty="0">
                <a:solidFill>
                  <a:schemeClr val="tx1"/>
                </a:solidFill>
                <a:latin typeface="+mn-lt"/>
              </a:rPr>
              <a:t> et de </a:t>
            </a:r>
            <a:r>
              <a:rPr lang="fr-FR" sz="1000" dirty="0">
                <a:solidFill>
                  <a:schemeClr val="tx1"/>
                </a:solidFill>
                <a:latin typeface="+mn-lt"/>
              </a:rPr>
              <a:t>bras morts </a:t>
            </a:r>
            <a:r>
              <a:rPr lang="fr-FR" sz="1000" b="0" dirty="0">
                <a:solidFill>
                  <a:schemeClr val="tx1"/>
                </a:solidFill>
                <a:latin typeface="+mn-lt"/>
              </a:rPr>
              <a:t>à divers  stades. On retrouve aux abords de la rivière des formations végétales en constante évolution avec une importante palette d'habitats.</a:t>
            </a:r>
          </a:p>
          <a:p>
            <a:pPr marL="0" indent="0" algn="just">
              <a:lnSpc>
                <a:spcPct val="100000"/>
              </a:lnSpc>
              <a:buNone/>
            </a:pPr>
            <a:r>
              <a:rPr lang="fr-FR" i="1" dirty="0"/>
              <a:t>Qualité et importance</a:t>
            </a:r>
          </a:p>
          <a:p>
            <a:pPr marL="0" indent="0" algn="just">
              <a:lnSpc>
                <a:spcPct val="100000"/>
              </a:lnSpc>
              <a:buNone/>
            </a:pPr>
            <a:r>
              <a:rPr lang="fr-FR" sz="1000" b="0" dirty="0">
                <a:solidFill>
                  <a:schemeClr val="tx1"/>
                </a:solidFill>
                <a:latin typeface="+mn-lt"/>
              </a:rPr>
              <a:t>Le site est important en tant que partie intégrante du réseau de sites du val d'Allier découpé en plusieurs tronçons. Il possède une grande diversité de milieux due à la </a:t>
            </a:r>
            <a:r>
              <a:rPr lang="fr-FR" sz="1000" dirty="0">
                <a:solidFill>
                  <a:schemeClr val="tx1"/>
                </a:solidFill>
                <a:latin typeface="+mn-lt"/>
              </a:rPr>
              <a:t>dynamique fluviale de l'Allier </a:t>
            </a:r>
            <a:r>
              <a:rPr lang="fr-FR" sz="1000" b="0" dirty="0">
                <a:solidFill>
                  <a:schemeClr val="tx1"/>
                </a:solidFill>
                <a:latin typeface="+mn-lt"/>
              </a:rPr>
              <a:t>avec des plages, landes, ripisylves, pelouses, microfalaises... qui se succèdent. De plus, l'Allier est un axe migratoire important pour plusieurs espèces de </a:t>
            </a:r>
            <a:r>
              <a:rPr lang="fr-FR" sz="1000" dirty="0">
                <a:solidFill>
                  <a:schemeClr val="tx1"/>
                </a:solidFill>
                <a:latin typeface="+mn-lt"/>
              </a:rPr>
              <a:t>poissons migrateurs </a:t>
            </a:r>
            <a:r>
              <a:rPr lang="fr-FR" sz="1000" b="0" dirty="0">
                <a:solidFill>
                  <a:schemeClr val="tx1"/>
                </a:solidFill>
                <a:latin typeface="+mn-lt"/>
              </a:rPr>
              <a:t>qui transitent et se reproduisent sur ce site. La qualité en eau des nappes de la rivière est dépendante de la mobilité de l'Allier. Cette ressource en eau est exploitée par les collectivités et l'agriculture. La Vallée de l’Allier Nord est fortement protégée par la présence de nombreux </a:t>
            </a:r>
            <a:r>
              <a:rPr lang="fr-FR" sz="1000" dirty="0">
                <a:solidFill>
                  <a:schemeClr val="tx1"/>
                </a:solidFill>
                <a:latin typeface="+mn-lt"/>
              </a:rPr>
              <a:t>périmètres réglementaires </a:t>
            </a:r>
            <a:r>
              <a:rPr lang="fr-FR" sz="1000" b="0" dirty="0">
                <a:solidFill>
                  <a:schemeClr val="tx1"/>
                </a:solidFill>
                <a:latin typeface="+mn-lt"/>
              </a:rPr>
              <a:t>liés à la grande biodiversité de l'Allier : une Réserve naturelle du Val d'Allier et deux APPB (Rivière et Oiseaux nichant au sol).</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sp>
        <p:nvSpPr>
          <p:cNvPr id="14" name="Espace réservé du texte 3">
            <a:extLst>
              <a:ext uri="{FF2B5EF4-FFF2-40B4-BE49-F238E27FC236}">
                <a16:creationId xmlns:a16="http://schemas.microsoft.com/office/drawing/2014/main" id="{3C16AC7A-6ADD-4A2E-A958-EEE3BA5B800D}"/>
              </a:ext>
            </a:extLst>
          </p:cNvPr>
          <p:cNvSpPr txBox="1">
            <a:spLocks/>
          </p:cNvSpPr>
          <p:nvPr/>
        </p:nvSpPr>
        <p:spPr>
          <a:xfrm>
            <a:off x="4648200" y="1200151"/>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fr-FR" sz="1000" i="1" dirty="0"/>
              <a:t>Vulnérabilité</a:t>
            </a:r>
          </a:p>
          <a:p>
            <a:pPr marL="0" indent="0" algn="just">
              <a:lnSpc>
                <a:spcPct val="100000"/>
              </a:lnSpc>
              <a:buNone/>
            </a:pPr>
            <a:r>
              <a:rPr lang="fr-FR" sz="1000" b="0" dirty="0">
                <a:solidFill>
                  <a:schemeClr val="tx1"/>
                </a:solidFill>
                <a:latin typeface="+mn-lt"/>
              </a:rPr>
              <a:t>Le maintien de la </a:t>
            </a:r>
            <a:r>
              <a:rPr lang="fr-FR" sz="1000" dirty="0">
                <a:solidFill>
                  <a:schemeClr val="tx1"/>
                </a:solidFill>
                <a:latin typeface="+mn-lt"/>
              </a:rPr>
              <a:t>dynamique fluviale </a:t>
            </a:r>
            <a:r>
              <a:rPr lang="fr-FR" sz="1000" b="0" dirty="0">
                <a:solidFill>
                  <a:schemeClr val="tx1"/>
                </a:solidFill>
                <a:latin typeface="+mn-lt"/>
              </a:rPr>
              <a:t>va dépendre des mesures prises afin de limiter </a:t>
            </a:r>
            <a:r>
              <a:rPr lang="fr-FR" sz="1000" dirty="0">
                <a:solidFill>
                  <a:schemeClr val="tx1"/>
                </a:solidFill>
                <a:latin typeface="+mn-lt"/>
              </a:rPr>
              <a:t>l'enfoncement du lit mineur (</a:t>
            </a:r>
            <a:r>
              <a:rPr lang="fr-FR" sz="1000" b="0" dirty="0">
                <a:solidFill>
                  <a:schemeClr val="tx1"/>
                </a:solidFill>
                <a:latin typeface="+mn-lt"/>
              </a:rPr>
              <a:t>limitation de l'extraction de granulats, limitation des aménagements, limitation de l'entretien de secteurs de bords de rivière qui entraînent la perturbation de certains habitats...).</a:t>
            </a:r>
          </a:p>
          <a:p>
            <a:pPr marL="0" indent="0" algn="just">
              <a:lnSpc>
                <a:spcPct val="100000"/>
              </a:lnSpc>
              <a:buNone/>
            </a:pPr>
            <a:r>
              <a:rPr lang="fr-FR" sz="1000" b="0" dirty="0">
                <a:solidFill>
                  <a:schemeClr val="tx1"/>
                </a:solidFill>
                <a:latin typeface="+mn-lt"/>
              </a:rPr>
              <a:t>La diversité des espèces et habitats est influencée par les </a:t>
            </a:r>
            <a:r>
              <a:rPr lang="fr-FR" sz="1000" dirty="0">
                <a:solidFill>
                  <a:schemeClr val="tx1"/>
                </a:solidFill>
                <a:latin typeface="+mn-lt"/>
              </a:rPr>
              <a:t>pratiques agricoles </a:t>
            </a:r>
            <a:r>
              <a:rPr lang="fr-FR" sz="1000" b="0" dirty="0">
                <a:solidFill>
                  <a:schemeClr val="tx1"/>
                </a:solidFill>
                <a:latin typeface="+mn-lt"/>
              </a:rPr>
              <a:t>: l'abandon de l'élevage peut porter préjudice pour le </a:t>
            </a:r>
            <a:r>
              <a:rPr lang="fr-FR" sz="1000" dirty="0">
                <a:solidFill>
                  <a:schemeClr val="tx1"/>
                </a:solidFill>
                <a:latin typeface="+mn-lt"/>
              </a:rPr>
              <a:t>maintien des pelouses et prairies</a:t>
            </a:r>
            <a:r>
              <a:rPr lang="fr-FR" sz="1000" b="0" dirty="0">
                <a:solidFill>
                  <a:schemeClr val="tx1"/>
                </a:solidFill>
                <a:latin typeface="+mn-lt"/>
              </a:rPr>
              <a:t> sur sable (enfrichement) donc aux milieux et aux espèces et l'évolution vers </a:t>
            </a:r>
            <a:r>
              <a:rPr lang="fr-FR" sz="1000" dirty="0">
                <a:solidFill>
                  <a:schemeClr val="tx1"/>
                </a:solidFill>
                <a:latin typeface="+mn-lt"/>
              </a:rPr>
              <a:t>des pratiques intensives </a:t>
            </a:r>
            <a:r>
              <a:rPr lang="fr-FR" sz="1000" b="0" dirty="0">
                <a:solidFill>
                  <a:schemeClr val="tx1"/>
                </a:solidFill>
                <a:latin typeface="+mn-lt"/>
              </a:rPr>
              <a:t>peut engendrer une régression des habitats naturels.</a:t>
            </a:r>
          </a:p>
          <a:p>
            <a:pPr marL="0" indent="0" algn="just">
              <a:lnSpc>
                <a:spcPct val="100000"/>
              </a:lnSpc>
              <a:buNone/>
            </a:pPr>
            <a:r>
              <a:rPr lang="fr-FR" sz="1000" b="0" dirty="0">
                <a:solidFill>
                  <a:schemeClr val="tx1"/>
                </a:solidFill>
                <a:latin typeface="+mn-lt"/>
              </a:rPr>
              <a:t>La </a:t>
            </a:r>
            <a:r>
              <a:rPr lang="fr-FR" sz="1000" dirty="0">
                <a:solidFill>
                  <a:schemeClr val="tx1"/>
                </a:solidFill>
                <a:latin typeface="+mn-lt"/>
              </a:rPr>
              <a:t>rectification des méandres</a:t>
            </a:r>
            <a:r>
              <a:rPr lang="fr-FR" sz="1000" b="0" dirty="0">
                <a:solidFill>
                  <a:schemeClr val="tx1"/>
                </a:solidFill>
                <a:latin typeface="+mn-lt"/>
              </a:rPr>
              <a:t>, les </a:t>
            </a:r>
            <a:r>
              <a:rPr lang="fr-FR" sz="1000" dirty="0">
                <a:solidFill>
                  <a:schemeClr val="tx1"/>
                </a:solidFill>
                <a:latin typeface="+mn-lt"/>
              </a:rPr>
              <a:t>enrochements</a:t>
            </a:r>
            <a:r>
              <a:rPr lang="fr-FR" sz="1000" b="0" dirty="0">
                <a:solidFill>
                  <a:schemeClr val="tx1"/>
                </a:solidFill>
                <a:latin typeface="+mn-lt"/>
              </a:rPr>
              <a:t>, les </a:t>
            </a:r>
            <a:r>
              <a:rPr lang="fr-FR" sz="1000" dirty="0">
                <a:solidFill>
                  <a:schemeClr val="tx1"/>
                </a:solidFill>
                <a:latin typeface="+mn-lt"/>
              </a:rPr>
              <a:t>ponts</a:t>
            </a:r>
            <a:r>
              <a:rPr lang="fr-FR" sz="1000" b="0" dirty="0">
                <a:solidFill>
                  <a:schemeClr val="tx1"/>
                </a:solidFill>
                <a:latin typeface="+mn-lt"/>
              </a:rPr>
              <a:t> génèrent une érosion plus importante en aval tandis que </a:t>
            </a:r>
            <a:r>
              <a:rPr lang="fr-FR" sz="1000" dirty="0">
                <a:solidFill>
                  <a:schemeClr val="tx1"/>
                </a:solidFill>
                <a:latin typeface="+mn-lt"/>
              </a:rPr>
              <a:t>l'extraction</a:t>
            </a:r>
            <a:r>
              <a:rPr lang="fr-FR" sz="1000" b="0" dirty="0">
                <a:solidFill>
                  <a:schemeClr val="tx1"/>
                </a:solidFill>
                <a:latin typeface="+mn-lt"/>
              </a:rPr>
              <a:t> de granulats, les </a:t>
            </a:r>
            <a:r>
              <a:rPr lang="fr-FR" sz="1000" dirty="0">
                <a:solidFill>
                  <a:schemeClr val="tx1"/>
                </a:solidFill>
                <a:latin typeface="+mn-lt"/>
              </a:rPr>
              <a:t>cultures</a:t>
            </a:r>
            <a:r>
              <a:rPr lang="fr-FR" sz="1000" b="0" dirty="0">
                <a:solidFill>
                  <a:schemeClr val="tx1"/>
                </a:solidFill>
                <a:latin typeface="+mn-lt"/>
              </a:rPr>
              <a:t> </a:t>
            </a:r>
            <a:r>
              <a:rPr lang="fr-FR" sz="1000" dirty="0">
                <a:solidFill>
                  <a:schemeClr val="tx1"/>
                </a:solidFill>
                <a:latin typeface="+mn-lt"/>
              </a:rPr>
              <a:t>intensives</a:t>
            </a:r>
            <a:r>
              <a:rPr lang="fr-FR" sz="1000" b="0" dirty="0">
                <a:solidFill>
                  <a:schemeClr val="tx1"/>
                </a:solidFill>
                <a:latin typeface="+mn-lt"/>
              </a:rPr>
              <a:t>, la plantation de </a:t>
            </a:r>
            <a:r>
              <a:rPr lang="fr-FR" sz="1000" dirty="0">
                <a:solidFill>
                  <a:schemeClr val="tx1"/>
                </a:solidFill>
                <a:latin typeface="+mn-lt"/>
              </a:rPr>
              <a:t>peupliers</a:t>
            </a:r>
            <a:r>
              <a:rPr lang="fr-FR" sz="1000" b="0" dirty="0">
                <a:solidFill>
                  <a:schemeClr val="tx1"/>
                </a:solidFill>
                <a:latin typeface="+mn-lt"/>
              </a:rPr>
              <a:t>, les </a:t>
            </a:r>
            <a:r>
              <a:rPr lang="fr-FR" sz="1000" dirty="0">
                <a:solidFill>
                  <a:schemeClr val="tx1"/>
                </a:solidFill>
                <a:latin typeface="+mn-lt"/>
              </a:rPr>
              <a:t>décharges</a:t>
            </a:r>
            <a:r>
              <a:rPr lang="fr-FR" sz="1000" b="0" dirty="0">
                <a:solidFill>
                  <a:schemeClr val="tx1"/>
                </a:solidFill>
                <a:latin typeface="+mn-lt"/>
              </a:rPr>
              <a:t> et </a:t>
            </a:r>
            <a:r>
              <a:rPr lang="fr-FR" sz="1000" dirty="0">
                <a:solidFill>
                  <a:schemeClr val="tx1"/>
                </a:solidFill>
                <a:latin typeface="+mn-lt"/>
              </a:rPr>
              <a:t>campings</a:t>
            </a:r>
            <a:r>
              <a:rPr lang="fr-FR" sz="1000" b="0" dirty="0">
                <a:solidFill>
                  <a:schemeClr val="tx1"/>
                </a:solidFill>
                <a:latin typeface="+mn-lt"/>
              </a:rPr>
              <a:t> sauvages entrainent des risques de banalisation des milieux et des menaces sur la qualité de l'eau.</a:t>
            </a:r>
          </a:p>
        </p:txBody>
      </p:sp>
      <p:pic>
        <p:nvPicPr>
          <p:cNvPr id="7" name="Image 6">
            <a:extLst>
              <a:ext uri="{FF2B5EF4-FFF2-40B4-BE49-F238E27FC236}">
                <a16:creationId xmlns:a16="http://schemas.microsoft.com/office/drawing/2014/main" id="{3E1D7F79-2F83-426E-A492-09AC2F628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4508" y="3959067"/>
            <a:ext cx="3710262" cy="2087022"/>
          </a:xfrm>
          <a:prstGeom prst="rect">
            <a:avLst/>
          </a:prstGeom>
        </p:spPr>
      </p:pic>
      <p:sp>
        <p:nvSpPr>
          <p:cNvPr id="8" name="ZoneTexte 7">
            <a:extLst>
              <a:ext uri="{FF2B5EF4-FFF2-40B4-BE49-F238E27FC236}">
                <a16:creationId xmlns:a16="http://schemas.microsoft.com/office/drawing/2014/main" id="{7ADAF904-C1D4-435C-820E-CF22B3CFCC35}"/>
              </a:ext>
            </a:extLst>
          </p:cNvPr>
          <p:cNvSpPr txBox="1"/>
          <p:nvPr/>
        </p:nvSpPr>
        <p:spPr>
          <a:xfrm>
            <a:off x="6199418" y="6046089"/>
            <a:ext cx="2585352" cy="230832"/>
          </a:xfrm>
          <a:prstGeom prst="rect">
            <a:avLst/>
          </a:prstGeom>
          <a:noFill/>
        </p:spPr>
        <p:txBody>
          <a:bodyPr wrap="square" rtlCol="0">
            <a:spAutoFit/>
          </a:bodyPr>
          <a:lstStyle/>
          <a:p>
            <a:r>
              <a:rPr lang="fr-FR" sz="900" i="1" dirty="0">
                <a:latin typeface="+mj-lt"/>
              </a:rPr>
              <a:t>Vallée de l’Allier Nord. Crédit photographie : S </a:t>
            </a:r>
            <a:r>
              <a:rPr lang="fr-FR" sz="900" i="1" dirty="0" err="1">
                <a:latin typeface="+mj-lt"/>
              </a:rPr>
              <a:t>Marsy</a:t>
            </a:r>
            <a:endParaRPr lang="fr-FR" sz="900" i="1" dirty="0">
              <a:latin typeface="+mj-lt"/>
            </a:endParaRPr>
          </a:p>
        </p:txBody>
      </p:sp>
    </p:spTree>
    <p:extLst>
      <p:ext uri="{BB962C8B-B14F-4D97-AF65-F5344CB8AC3E}">
        <p14:creationId xmlns:p14="http://schemas.microsoft.com/office/powerpoint/2010/main" val="78248226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217</a:t>
            </a:fld>
            <a:endParaRPr lang="fr-FR" dirty="0"/>
          </a:p>
        </p:txBody>
      </p:sp>
      <p:sp>
        <p:nvSpPr>
          <p:cNvPr id="4" name="Espace réservé du texte 3"/>
          <p:cNvSpPr>
            <a:spLocks noGrp="1"/>
          </p:cNvSpPr>
          <p:nvPr>
            <p:ph type="body" sz="quarter" idx="14"/>
          </p:nvPr>
        </p:nvSpPr>
        <p:spPr>
          <a:xfrm>
            <a:off x="359229" y="1200151"/>
            <a:ext cx="4136571" cy="3916136"/>
          </a:xfrm>
        </p:spPr>
        <p:txBody>
          <a:bodyPr/>
          <a:lstStyle/>
          <a:p>
            <a:pPr algn="just" fontAlgn="ctr"/>
            <a:r>
              <a:rPr lang="fr-FR" dirty="0"/>
              <a:t>ZSC des Bords de Loire, d’Iguerande à Decize</a:t>
            </a:r>
            <a:endParaRPr lang="fr-FR" b="0" dirty="0"/>
          </a:p>
          <a:p>
            <a:pPr marL="0" indent="0" algn="just">
              <a:buNone/>
            </a:pPr>
            <a:r>
              <a:rPr lang="fr-FR" i="1" dirty="0"/>
              <a:t>Informations surfaciques générales </a:t>
            </a:r>
          </a:p>
          <a:p>
            <a:pPr marL="0" indent="0" algn="just">
              <a:buNone/>
            </a:pPr>
            <a:r>
              <a:rPr lang="fr-FR" sz="1000" b="0" dirty="0">
                <a:solidFill>
                  <a:schemeClr val="tx1"/>
                </a:solidFill>
                <a:latin typeface="+mn-lt"/>
              </a:rPr>
              <a:t>La superficie totale du site est de 11 453ha, dont :</a:t>
            </a:r>
          </a:p>
          <a:p>
            <a:pPr algn="just"/>
            <a:r>
              <a:rPr lang="fr-FR" sz="1000" b="0" i="1" dirty="0">
                <a:solidFill>
                  <a:schemeClr val="tx1"/>
                </a:solidFill>
                <a:latin typeface="+mn-lt"/>
              </a:rPr>
              <a:t>49% </a:t>
            </a:r>
            <a:r>
              <a:rPr lang="fr-FR" sz="1000" b="0" i="1" dirty="0">
                <a:solidFill>
                  <a:schemeClr val="tx1"/>
                </a:solidFill>
              </a:rPr>
              <a:t>de Prairies semi-naturelles humides et de Prairies mésophiles améliorées</a:t>
            </a:r>
          </a:p>
          <a:p>
            <a:pPr algn="just"/>
            <a:r>
              <a:rPr lang="fr-FR" sz="1000" b="0" i="1" dirty="0">
                <a:solidFill>
                  <a:schemeClr val="tx1"/>
                </a:solidFill>
                <a:latin typeface="+mn-lt"/>
              </a:rPr>
              <a:t>10% d’Eaux douces intérieures (Eaux stagnantes, Eaux courantes)</a:t>
            </a:r>
          </a:p>
          <a:p>
            <a:pPr algn="just"/>
            <a:r>
              <a:rPr lang="fr-FR" sz="1000" b="0" i="1" dirty="0">
                <a:solidFill>
                  <a:schemeClr val="tx1"/>
                </a:solidFill>
                <a:latin typeface="+mn-lt"/>
              </a:rPr>
              <a:t>12% d’autres Terres arables</a:t>
            </a:r>
          </a:p>
          <a:p>
            <a:pPr marL="0" indent="0" algn="just">
              <a:buNone/>
            </a:pPr>
            <a:r>
              <a:rPr lang="fr-FR" i="1" dirty="0"/>
              <a:t>Caractéristiques du site </a:t>
            </a:r>
          </a:p>
          <a:p>
            <a:pPr marL="0" indent="0" algn="just">
              <a:buNone/>
            </a:pPr>
            <a:r>
              <a:rPr lang="fr-FR" sz="1000" dirty="0">
                <a:solidFill>
                  <a:schemeClr val="tx1"/>
                </a:solidFill>
                <a:latin typeface="+mn-lt"/>
              </a:rPr>
              <a:t>La Loire </a:t>
            </a:r>
            <a:r>
              <a:rPr lang="fr-FR" sz="1000" b="0" dirty="0">
                <a:solidFill>
                  <a:schemeClr val="tx1"/>
                </a:solidFill>
                <a:latin typeface="+mn-lt"/>
              </a:rPr>
              <a:t>coule dans </a:t>
            </a:r>
            <a:r>
              <a:rPr lang="fr-FR" sz="1000" dirty="0">
                <a:solidFill>
                  <a:schemeClr val="tx1"/>
                </a:solidFill>
                <a:latin typeface="+mn-lt"/>
              </a:rPr>
              <a:t>une vaste plaine alluviale </a:t>
            </a:r>
            <a:r>
              <a:rPr lang="fr-FR" sz="1000" b="0" dirty="0">
                <a:solidFill>
                  <a:schemeClr val="tx1"/>
                </a:solidFill>
                <a:latin typeface="+mn-lt"/>
              </a:rPr>
              <a:t>resserrée au niveau du défilé d'Iguerande et du Seuil de </a:t>
            </a:r>
            <a:r>
              <a:rPr lang="fr-FR" sz="1000" b="0" dirty="0" err="1">
                <a:solidFill>
                  <a:schemeClr val="tx1"/>
                </a:solidFill>
                <a:latin typeface="+mn-lt"/>
              </a:rPr>
              <a:t>Diou</a:t>
            </a:r>
            <a:r>
              <a:rPr lang="fr-FR" sz="1000" b="0" dirty="0">
                <a:solidFill>
                  <a:schemeClr val="tx1"/>
                </a:solidFill>
                <a:latin typeface="+mn-lt"/>
              </a:rPr>
              <a:t> en raison des contraintes géologiques locales (formations du Jurassique inférieur, Granite du Primaire). Ailleurs la Loire étire sa plaine inondable sur plusieurs kilomètres et divague au sein des </a:t>
            </a:r>
            <a:r>
              <a:rPr lang="fr-FR" sz="1000" dirty="0">
                <a:solidFill>
                  <a:schemeClr val="tx1"/>
                </a:solidFill>
                <a:latin typeface="+mn-lt"/>
              </a:rPr>
              <a:t>alluvions récentes</a:t>
            </a:r>
            <a:r>
              <a:rPr lang="fr-FR" sz="1000" b="0" dirty="0">
                <a:solidFill>
                  <a:schemeClr val="tx1"/>
                </a:solidFill>
                <a:latin typeface="+mn-lt"/>
              </a:rPr>
              <a:t>. Elle présente alors une mobilité latérale plus ou moins forte selon les secteurs (styles : rectiligne, à méandre et anastomoses). </a:t>
            </a:r>
          </a:p>
          <a:p>
            <a:pPr marL="0" indent="0" algn="just">
              <a:buNone/>
            </a:pPr>
            <a:r>
              <a:rPr lang="fr-FR" i="1" dirty="0"/>
              <a:t>Qualité et importance</a:t>
            </a:r>
          </a:p>
          <a:p>
            <a:pPr marL="0" indent="0" algn="just">
              <a:buNone/>
            </a:pPr>
            <a:r>
              <a:rPr lang="fr-FR" sz="1000" b="0" dirty="0">
                <a:solidFill>
                  <a:schemeClr val="tx1"/>
                </a:solidFill>
                <a:latin typeface="+mn-lt"/>
              </a:rPr>
              <a:t>Le val de Loire est reconnu à l'échelle européenne et constitue un terrain d'étude unique en France. Il montre ici une grande variété de milieux et d'habitats naturels façonnés par le fleuve (grèves sableuses et îlots, pelouses sèches, végétation annuelle, prairies inondables, forêts alluviales, annexes aquatiques, mares, bocage) et par l’Homme. Cette </a:t>
            </a:r>
            <a:r>
              <a:rPr lang="fr-FR" sz="1000" dirty="0">
                <a:solidFill>
                  <a:schemeClr val="tx1"/>
                </a:solidFill>
                <a:latin typeface="+mn-lt"/>
              </a:rPr>
              <a:t>diversité spatiale, longitudinale et latérale</a:t>
            </a:r>
            <a:r>
              <a:rPr lang="fr-FR" sz="1000" b="0" dirty="0">
                <a:solidFill>
                  <a:schemeClr val="tx1"/>
                </a:solidFill>
                <a:latin typeface="+mn-lt"/>
              </a:rPr>
              <a:t>, présente un fort intérêt pour la </a:t>
            </a:r>
            <a:r>
              <a:rPr lang="fr-FR" sz="1000" dirty="0">
                <a:solidFill>
                  <a:schemeClr val="tx1"/>
                </a:solidFill>
                <a:latin typeface="+mn-lt"/>
              </a:rPr>
              <a:t>faune</a:t>
            </a:r>
            <a:r>
              <a:rPr lang="fr-FR" sz="1000" b="0" dirty="0">
                <a:solidFill>
                  <a:schemeClr val="tx1"/>
                </a:solidFill>
                <a:latin typeface="+mn-lt"/>
              </a:rPr>
              <a:t> (poissons, mammifères, oiseaux, insectes, amphibiens) et constitue </a:t>
            </a:r>
            <a:r>
              <a:rPr lang="fr-FR" sz="1000" dirty="0">
                <a:solidFill>
                  <a:schemeClr val="tx1"/>
                </a:solidFill>
                <a:latin typeface="+mn-lt"/>
              </a:rPr>
              <a:t>un axe de migration </a:t>
            </a:r>
            <a:r>
              <a:rPr lang="fr-FR" sz="1000" b="0" dirty="0">
                <a:solidFill>
                  <a:schemeClr val="tx1"/>
                </a:solidFill>
                <a:latin typeface="+mn-lt"/>
              </a:rPr>
              <a:t>pour de nombreuses espèces animales </a:t>
            </a:r>
          </a:p>
          <a:p>
            <a:pPr marL="0" indent="0" algn="just">
              <a:buNone/>
            </a:pPr>
            <a:r>
              <a:rPr lang="fr-FR" sz="1000" dirty="0">
                <a:solidFill>
                  <a:schemeClr val="tx1"/>
                </a:solidFill>
                <a:latin typeface="+mn-lt"/>
              </a:rPr>
              <a:t>La flore </a:t>
            </a:r>
            <a:r>
              <a:rPr lang="fr-FR" sz="1000" b="0" dirty="0">
                <a:solidFill>
                  <a:schemeClr val="tx1"/>
                </a:solidFill>
                <a:latin typeface="+mn-lt"/>
              </a:rPr>
              <a:t>des lits mineurs et majeurs se compose d’un grand nombre d’espèces (plus de mille), dont une d’intérêt communautaire (</a:t>
            </a:r>
            <a:r>
              <a:rPr lang="fr-FR" sz="1000" b="0" dirty="0" err="1">
                <a:solidFill>
                  <a:schemeClr val="tx1"/>
                </a:solidFill>
                <a:latin typeface="+mn-lt"/>
              </a:rPr>
              <a:t>Marsilea</a:t>
            </a:r>
            <a:r>
              <a:rPr lang="fr-FR" sz="1000" b="0" dirty="0">
                <a:solidFill>
                  <a:schemeClr val="tx1"/>
                </a:solidFill>
                <a:latin typeface="+mn-lt"/>
              </a:rPr>
              <a:t> </a:t>
            </a:r>
            <a:r>
              <a:rPr lang="fr-FR" sz="1000" b="0" dirty="0" err="1">
                <a:solidFill>
                  <a:schemeClr val="tx1"/>
                </a:solidFill>
                <a:latin typeface="+mn-lt"/>
              </a:rPr>
              <a:t>quadrifolia</a:t>
            </a:r>
            <a:r>
              <a:rPr lang="fr-FR" sz="1000" b="0" dirty="0">
                <a:solidFill>
                  <a:schemeClr val="tx1"/>
                </a:solidFill>
                <a:latin typeface="+mn-lt"/>
              </a:rPr>
              <a:t>) et plusieurs d’un très fort intérêt national. La qualité des milieux et la diversité des habitats constituent des </a:t>
            </a:r>
            <a:r>
              <a:rPr lang="fr-FR" sz="1000" dirty="0">
                <a:solidFill>
                  <a:schemeClr val="tx1"/>
                </a:solidFill>
                <a:latin typeface="+mn-lt"/>
              </a:rPr>
              <a:t>atouts importants pour de nombreuses espèces d’oiseaux</a:t>
            </a:r>
            <a:r>
              <a:rPr lang="fr-FR" sz="1000" b="0" dirty="0">
                <a:solidFill>
                  <a:schemeClr val="tx1"/>
                </a:solidFill>
                <a:latin typeface="+mn-lt"/>
              </a:rPr>
              <a:t> que ce soit lors des migrations (axe migratoire de première importance pour les canards, limicoles et </a:t>
            </a:r>
            <a:r>
              <a:rPr lang="fr-FR" sz="1000" b="0" dirty="0" err="1">
                <a:solidFill>
                  <a:schemeClr val="tx1"/>
                </a:solidFill>
                <a:latin typeface="+mn-lt"/>
              </a:rPr>
              <a:t>échassieurs</a:t>
            </a:r>
            <a:r>
              <a:rPr lang="fr-FR" sz="1000" b="0" dirty="0">
                <a:solidFill>
                  <a:schemeClr val="tx1"/>
                </a:solidFill>
                <a:latin typeface="+mn-lt"/>
              </a:rPr>
              <a:t>), de l’hivernage (oies) ou de la reproduction. </a:t>
            </a:r>
            <a:r>
              <a:rPr lang="fr-FR" sz="1000" dirty="0">
                <a:solidFill>
                  <a:schemeClr val="tx1"/>
                </a:solidFill>
                <a:latin typeface="+mn-lt"/>
              </a:rPr>
              <a:t>L’élevage extensif </a:t>
            </a:r>
            <a:r>
              <a:rPr lang="fr-FR" sz="1000" b="0" dirty="0">
                <a:solidFill>
                  <a:schemeClr val="tx1"/>
                </a:solidFill>
                <a:latin typeface="+mn-lt"/>
              </a:rPr>
              <a:t>valorise lui aussi les pâtures humides à sèches et les pelouses sableuses</a:t>
            </a:r>
            <a:r>
              <a:rPr lang="fr-FR" sz="1000" dirty="0">
                <a:solidFill>
                  <a:schemeClr val="tx1"/>
                </a:solidFill>
                <a:latin typeface="+mn-lt"/>
              </a:rPr>
              <a:t>, limitant la superficie des cultures annuelles délétères </a:t>
            </a:r>
            <a:r>
              <a:rPr lang="fr-FR" sz="1000" b="0" dirty="0">
                <a:solidFill>
                  <a:schemeClr val="tx1"/>
                </a:solidFill>
                <a:latin typeface="+mn-lt"/>
              </a:rPr>
              <a:t>aux prairies et pelouses inondables.</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sp>
        <p:nvSpPr>
          <p:cNvPr id="14" name="Espace réservé du texte 3">
            <a:extLst>
              <a:ext uri="{FF2B5EF4-FFF2-40B4-BE49-F238E27FC236}">
                <a16:creationId xmlns:a16="http://schemas.microsoft.com/office/drawing/2014/main" id="{3C16AC7A-6ADD-4A2E-A958-EEE3BA5B800D}"/>
              </a:ext>
            </a:extLst>
          </p:cNvPr>
          <p:cNvSpPr txBox="1">
            <a:spLocks/>
          </p:cNvSpPr>
          <p:nvPr/>
        </p:nvSpPr>
        <p:spPr>
          <a:xfrm>
            <a:off x="4648200" y="1200151"/>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i="1" dirty="0"/>
              <a:t>Vulnérabilité</a:t>
            </a:r>
          </a:p>
          <a:p>
            <a:pPr marL="0" indent="0" algn="just">
              <a:buNone/>
            </a:pPr>
            <a:r>
              <a:rPr lang="fr-FR" sz="1000" dirty="0">
                <a:solidFill>
                  <a:schemeClr val="tx1"/>
                </a:solidFill>
                <a:latin typeface="+mn-lt"/>
              </a:rPr>
              <a:t>L'enfoncement du lit mineur </a:t>
            </a:r>
            <a:r>
              <a:rPr lang="fr-FR" sz="1000" b="0" dirty="0">
                <a:solidFill>
                  <a:schemeClr val="tx1"/>
                </a:solidFill>
                <a:latin typeface="+mn-lt"/>
              </a:rPr>
              <a:t>par incision réduit la dynamique fluviale pour des événements de crue de faible récurrence. En corollaire, il est constaté des réserves estivales </a:t>
            </a:r>
            <a:r>
              <a:rPr lang="fr-FR" sz="1000" dirty="0">
                <a:solidFill>
                  <a:schemeClr val="tx1"/>
                </a:solidFill>
                <a:latin typeface="+mn-lt"/>
              </a:rPr>
              <a:t>des nappes alluviales </a:t>
            </a:r>
            <a:r>
              <a:rPr lang="fr-FR" sz="1000" b="0" dirty="0">
                <a:solidFill>
                  <a:schemeClr val="tx1"/>
                </a:solidFill>
                <a:latin typeface="+mn-lt"/>
              </a:rPr>
              <a:t>d'accompagnement plus faibles, ce qui amplifie les phénomènes de concurrence d'usages lors de l'utilisation de la ressource en eau (eau potable, irrigation des cultures). Cet enfoncement du lit mineur influe sur la qualité des milieux riverains comme la saulaie blanche, qui dans certains secteurs dépérie (alimentation en eau estivale insuffisante) et laisse place à une forêt de bois dur.</a:t>
            </a:r>
          </a:p>
          <a:p>
            <a:pPr marL="0" indent="0" algn="just">
              <a:buNone/>
            </a:pPr>
            <a:r>
              <a:rPr lang="fr-FR" sz="1000" b="0" dirty="0">
                <a:solidFill>
                  <a:schemeClr val="tx1"/>
                </a:solidFill>
                <a:latin typeface="+mn-lt"/>
              </a:rPr>
              <a:t>Les boires et les annexes aquatiques de la Loire sont colonisées par les </a:t>
            </a:r>
            <a:r>
              <a:rPr lang="fr-FR" sz="1000" dirty="0" err="1">
                <a:solidFill>
                  <a:schemeClr val="tx1"/>
                </a:solidFill>
                <a:latin typeface="+mn-lt"/>
              </a:rPr>
              <a:t>jussies</a:t>
            </a:r>
            <a:r>
              <a:rPr lang="fr-FR" sz="1000" b="0" dirty="0">
                <a:solidFill>
                  <a:schemeClr val="tx1"/>
                </a:solidFill>
                <a:latin typeface="+mn-lt"/>
              </a:rPr>
              <a:t> (</a:t>
            </a:r>
            <a:r>
              <a:rPr lang="fr-FR" sz="1000" b="0" i="1" dirty="0" err="1">
                <a:solidFill>
                  <a:schemeClr val="tx1"/>
                </a:solidFill>
                <a:latin typeface="+mn-lt"/>
              </a:rPr>
              <a:t>Ludwigia</a:t>
            </a:r>
            <a:r>
              <a:rPr lang="fr-FR" sz="1000" b="0" i="1" dirty="0">
                <a:solidFill>
                  <a:schemeClr val="tx1"/>
                </a:solidFill>
                <a:latin typeface="+mn-lt"/>
              </a:rPr>
              <a:t> grandiflora </a:t>
            </a:r>
            <a:r>
              <a:rPr lang="fr-FR" sz="1000" b="0" dirty="0">
                <a:solidFill>
                  <a:schemeClr val="tx1"/>
                </a:solidFill>
                <a:latin typeface="+mn-lt"/>
              </a:rPr>
              <a:t>et </a:t>
            </a:r>
            <a:r>
              <a:rPr lang="fr-FR" sz="1000" b="0" i="1" dirty="0" err="1">
                <a:solidFill>
                  <a:schemeClr val="tx1"/>
                </a:solidFill>
                <a:latin typeface="+mn-lt"/>
              </a:rPr>
              <a:t>peploides</a:t>
            </a:r>
            <a:r>
              <a:rPr lang="fr-FR" sz="1000" b="0" dirty="0">
                <a:solidFill>
                  <a:schemeClr val="tx1"/>
                </a:solidFill>
                <a:latin typeface="+mn-lt"/>
              </a:rPr>
              <a:t>), espèces qui par leur développement luxuriant </a:t>
            </a:r>
            <a:r>
              <a:rPr lang="fr-FR" sz="1000" dirty="0">
                <a:solidFill>
                  <a:schemeClr val="tx1"/>
                </a:solidFill>
                <a:latin typeface="+mn-lt"/>
              </a:rPr>
              <a:t>modifient profondément le fonctionnement et l'intérêt patrimonial des écosystèmes </a:t>
            </a:r>
            <a:r>
              <a:rPr lang="fr-FR" sz="1000" b="0" dirty="0">
                <a:solidFill>
                  <a:schemeClr val="tx1"/>
                </a:solidFill>
                <a:latin typeface="+mn-lt"/>
              </a:rPr>
              <a:t>(habitats naturels et biocénoses associées). La propagation des espèces envahissantes est renforcée par la fonctionnalité de la Loire en tant qu'axe migratoire.</a:t>
            </a:r>
          </a:p>
          <a:p>
            <a:pPr marL="0" indent="0" algn="just">
              <a:buNone/>
            </a:pPr>
            <a:r>
              <a:rPr lang="fr-FR" sz="1000" dirty="0">
                <a:solidFill>
                  <a:schemeClr val="tx1"/>
                </a:solidFill>
                <a:latin typeface="+mn-lt"/>
              </a:rPr>
              <a:t>Les pelouses alluviales </a:t>
            </a:r>
            <a:r>
              <a:rPr lang="fr-FR" sz="1000" b="0" dirty="0">
                <a:solidFill>
                  <a:schemeClr val="tx1"/>
                </a:solidFill>
                <a:latin typeface="+mn-lt"/>
              </a:rPr>
              <a:t>nécessitent pour leur maintien une dynamique fluviale suffisante et régulière pour favoriser leur régénération ainsi qu'</a:t>
            </a:r>
            <a:r>
              <a:rPr lang="fr-FR" sz="1000" dirty="0">
                <a:solidFill>
                  <a:schemeClr val="tx1"/>
                </a:solidFill>
                <a:latin typeface="+mn-lt"/>
              </a:rPr>
              <a:t>une conduite agricole extensive </a:t>
            </a:r>
            <a:r>
              <a:rPr lang="fr-FR" sz="1000" b="0" dirty="0">
                <a:solidFill>
                  <a:schemeClr val="tx1"/>
                </a:solidFill>
                <a:latin typeface="+mn-lt"/>
              </a:rPr>
              <a:t>afin de lutter contre la fermeture du milieu par le boisement. Les prairies dominent l'occupation du sol et font l'objet pour la plupart d'une conduite extensive. Cependant des pratiques plus intensives ont cours sur le site avec </a:t>
            </a:r>
            <a:r>
              <a:rPr lang="fr-FR" sz="1000" dirty="0">
                <a:solidFill>
                  <a:schemeClr val="tx1"/>
                </a:solidFill>
                <a:latin typeface="+mn-lt"/>
              </a:rPr>
              <a:t>notamment l'ensilage d'herbe dès le mois de mai ce qui limite le développement de la flore en place </a:t>
            </a:r>
            <a:r>
              <a:rPr lang="fr-FR" sz="1000" b="0" dirty="0">
                <a:solidFill>
                  <a:schemeClr val="tx1"/>
                </a:solidFill>
                <a:latin typeface="+mn-lt"/>
              </a:rPr>
              <a:t>et peut compromettre la reproduction des espèces animales des prairies.</a:t>
            </a:r>
          </a:p>
          <a:p>
            <a:pPr marL="0" indent="0" algn="just">
              <a:buNone/>
            </a:pPr>
            <a:r>
              <a:rPr lang="fr-FR" sz="1000" dirty="0">
                <a:solidFill>
                  <a:schemeClr val="tx1"/>
                </a:solidFill>
                <a:latin typeface="+mn-lt"/>
              </a:rPr>
              <a:t>Les cultures annuelles </a:t>
            </a:r>
            <a:r>
              <a:rPr lang="fr-FR" sz="1000" b="0" dirty="0">
                <a:solidFill>
                  <a:schemeClr val="tx1"/>
                </a:solidFill>
                <a:latin typeface="+mn-lt"/>
              </a:rPr>
              <a:t>et les prairies temporaires concourent à la </a:t>
            </a:r>
            <a:r>
              <a:rPr lang="fr-FR" sz="1000" dirty="0">
                <a:solidFill>
                  <a:schemeClr val="tx1"/>
                </a:solidFill>
                <a:latin typeface="+mn-lt"/>
              </a:rPr>
              <a:t>disparition des espèces végétales les plus sensibles</a:t>
            </a:r>
            <a:r>
              <a:rPr lang="fr-FR" sz="1000" b="0" dirty="0">
                <a:solidFill>
                  <a:schemeClr val="tx1"/>
                </a:solidFill>
                <a:latin typeface="+mn-lt"/>
              </a:rPr>
              <a:t>, des habitats naturels et semi-naturels et qui contribuent à une dégradation de la qualité des eaux et concomitamment des milieux par eutrophisation.</a:t>
            </a:r>
          </a:p>
          <a:p>
            <a:pPr marL="0" indent="0" algn="just">
              <a:buNone/>
            </a:pPr>
            <a:r>
              <a:rPr lang="fr-FR" sz="1000" b="0" dirty="0">
                <a:solidFill>
                  <a:schemeClr val="tx1"/>
                </a:solidFill>
                <a:latin typeface="+mn-lt"/>
              </a:rPr>
              <a:t>Le bocage est bien représenté sur l'ensemble du site avec cependant une </a:t>
            </a:r>
            <a:r>
              <a:rPr lang="fr-FR" sz="1000" dirty="0">
                <a:solidFill>
                  <a:schemeClr val="tx1"/>
                </a:solidFill>
                <a:latin typeface="+mn-lt"/>
              </a:rPr>
              <a:t>population vieillissante d'arbres de haut jet</a:t>
            </a:r>
            <a:r>
              <a:rPr lang="fr-FR" sz="1000" b="0" dirty="0">
                <a:solidFill>
                  <a:schemeClr val="tx1"/>
                </a:solidFill>
                <a:latin typeface="+mn-lt"/>
              </a:rPr>
              <a:t>, pour lesquels le remplacement des sujets sénescents n'est pas assuré en raison de la taille basse des haies au broyeur. Le bocage constitue un élément essentiel pour le maintien </a:t>
            </a:r>
            <a:r>
              <a:rPr lang="fr-FR" sz="1000" dirty="0">
                <a:solidFill>
                  <a:schemeClr val="tx1"/>
                </a:solidFill>
                <a:latin typeface="+mn-lt"/>
              </a:rPr>
              <a:t>des espèces xylophages </a:t>
            </a:r>
            <a:r>
              <a:rPr lang="fr-FR" sz="1000" b="0" dirty="0">
                <a:solidFill>
                  <a:schemeClr val="tx1"/>
                </a:solidFill>
                <a:latin typeface="+mn-lt"/>
              </a:rPr>
              <a:t>(Lucane cerf-volant, Grand capricorne, Pique prune, Rosalie des Alpes).</a:t>
            </a:r>
          </a:p>
          <a:p>
            <a:pPr marL="0" indent="0" algn="just">
              <a:buFont typeface="Wingdings" panose="05000000000000000000" pitchFamily="2" charset="2"/>
              <a:buNone/>
            </a:pPr>
            <a:endParaRPr lang="fr-FR" sz="1000" b="0" dirty="0">
              <a:solidFill>
                <a:srgbClr val="FF0000"/>
              </a:solidFill>
              <a:latin typeface="+mn-lt"/>
            </a:endParaRPr>
          </a:p>
        </p:txBody>
      </p:sp>
    </p:spTree>
    <p:extLst>
      <p:ext uri="{BB962C8B-B14F-4D97-AF65-F5344CB8AC3E}">
        <p14:creationId xmlns:p14="http://schemas.microsoft.com/office/powerpoint/2010/main" val="109438509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218</a:t>
            </a:fld>
            <a:endParaRPr lang="fr-FR" dirty="0"/>
          </a:p>
        </p:txBody>
      </p:sp>
      <p:sp>
        <p:nvSpPr>
          <p:cNvPr id="4" name="Espace réservé du texte 3"/>
          <p:cNvSpPr>
            <a:spLocks noGrp="1"/>
          </p:cNvSpPr>
          <p:nvPr>
            <p:ph type="body" sz="quarter" idx="14"/>
          </p:nvPr>
        </p:nvSpPr>
        <p:spPr>
          <a:xfrm>
            <a:off x="359229" y="1200151"/>
            <a:ext cx="4136571" cy="3916136"/>
          </a:xfrm>
        </p:spPr>
        <p:txBody>
          <a:bodyPr/>
          <a:lstStyle/>
          <a:p>
            <a:pPr algn="just" fontAlgn="ctr"/>
            <a:r>
              <a:rPr lang="fr-FR" dirty="0"/>
              <a:t>ZSC des Étangs de la Sologne </a:t>
            </a:r>
            <a:r>
              <a:rPr lang="fr-FR" dirty="0" err="1"/>
              <a:t>Borbonnaise</a:t>
            </a:r>
            <a:r>
              <a:rPr lang="fr-FR" dirty="0"/>
              <a:t> n°FR8301014</a:t>
            </a:r>
            <a:endParaRPr lang="fr-FR" b="0" dirty="0"/>
          </a:p>
          <a:p>
            <a:pPr marL="0" indent="0" algn="just">
              <a:buNone/>
            </a:pPr>
            <a:r>
              <a:rPr lang="fr-FR" i="1" dirty="0"/>
              <a:t>Informations surfaciques générales </a:t>
            </a:r>
          </a:p>
          <a:p>
            <a:pPr marL="0" indent="0" algn="just">
              <a:buNone/>
            </a:pPr>
            <a:r>
              <a:rPr lang="fr-FR" sz="1000" b="0" dirty="0">
                <a:solidFill>
                  <a:schemeClr val="tx1"/>
                </a:solidFill>
                <a:latin typeface="+mn-lt"/>
              </a:rPr>
              <a:t>La superficie totale du site est de 469ha, dont :</a:t>
            </a:r>
          </a:p>
          <a:p>
            <a:pPr algn="just"/>
            <a:r>
              <a:rPr lang="fr-FR" sz="1000" b="0" i="1" dirty="0">
                <a:solidFill>
                  <a:schemeClr val="tx1"/>
                </a:solidFill>
                <a:latin typeface="+mn-lt"/>
              </a:rPr>
              <a:t>26% de Prairies semi-naturelles humides et de Prairies mésophiles améliorées</a:t>
            </a:r>
          </a:p>
          <a:p>
            <a:pPr algn="just"/>
            <a:r>
              <a:rPr lang="fr-FR" sz="1000" b="0" i="1" dirty="0">
                <a:solidFill>
                  <a:schemeClr val="tx1"/>
                </a:solidFill>
                <a:latin typeface="+mn-lt"/>
              </a:rPr>
              <a:t>23% de parcelles agricoles (en général)</a:t>
            </a:r>
          </a:p>
          <a:p>
            <a:pPr algn="just"/>
            <a:r>
              <a:rPr lang="fr-FR" sz="1000" b="0" i="1" dirty="0">
                <a:solidFill>
                  <a:schemeClr val="tx1"/>
                </a:solidFill>
                <a:latin typeface="+mn-lt"/>
              </a:rPr>
              <a:t>15% d’Eaux douces intérieures (Eaux stagnantes, Eaux courantes)</a:t>
            </a:r>
          </a:p>
          <a:p>
            <a:pPr marL="0" indent="0" algn="just">
              <a:buNone/>
            </a:pPr>
            <a:r>
              <a:rPr lang="fr-FR" i="1" dirty="0"/>
              <a:t>Caractéristiques du site </a:t>
            </a:r>
          </a:p>
          <a:p>
            <a:pPr marL="0" indent="0" algn="just">
              <a:buNone/>
            </a:pPr>
            <a:r>
              <a:rPr lang="fr-FR" sz="1000" b="0" dirty="0">
                <a:solidFill>
                  <a:schemeClr val="tx1"/>
                </a:solidFill>
                <a:latin typeface="+mn-lt"/>
              </a:rPr>
              <a:t>Le site Natura 2000 des Étangs de la Sologne Bourbonnaise intègre 23 plans d’eaux et accueille une </a:t>
            </a:r>
            <a:r>
              <a:rPr lang="fr-FR" sz="1000" dirty="0">
                <a:solidFill>
                  <a:schemeClr val="tx1"/>
                </a:solidFill>
                <a:latin typeface="+mn-lt"/>
              </a:rPr>
              <a:t>grande variété d’espèces emblématiques </a:t>
            </a:r>
            <a:r>
              <a:rPr lang="fr-FR" sz="1000" b="0" dirty="0">
                <a:solidFill>
                  <a:schemeClr val="tx1"/>
                </a:solidFill>
                <a:latin typeface="+mn-lt"/>
              </a:rPr>
              <a:t>autant dans les taxons floristiques que faunistiques. Les deux types d’habitats les plus présents au niveau des étangs de la Sologne Bourbonnaise sont les eaux stagnantes, oligotrophes à mésotrophes avec végétation des </a:t>
            </a:r>
            <a:r>
              <a:rPr lang="fr-FR" sz="1000" b="0" i="1" dirty="0" err="1">
                <a:solidFill>
                  <a:schemeClr val="tx1"/>
                </a:solidFill>
                <a:latin typeface="+mn-lt"/>
              </a:rPr>
              <a:t>Littorelletea</a:t>
            </a:r>
            <a:r>
              <a:rPr lang="fr-FR" sz="1000" b="0" i="1" dirty="0">
                <a:solidFill>
                  <a:schemeClr val="tx1"/>
                </a:solidFill>
                <a:latin typeface="+mn-lt"/>
              </a:rPr>
              <a:t> </a:t>
            </a:r>
            <a:r>
              <a:rPr lang="fr-FR" sz="1000" b="0" i="1" dirty="0" err="1">
                <a:solidFill>
                  <a:schemeClr val="tx1"/>
                </a:solidFill>
                <a:latin typeface="+mn-lt"/>
              </a:rPr>
              <a:t>uniflorae</a:t>
            </a:r>
            <a:r>
              <a:rPr lang="fr-FR" sz="1000" b="0" i="1" dirty="0">
                <a:solidFill>
                  <a:schemeClr val="tx1"/>
                </a:solidFill>
                <a:latin typeface="+mn-lt"/>
              </a:rPr>
              <a:t> </a:t>
            </a:r>
            <a:r>
              <a:rPr lang="fr-FR" sz="1000" b="0" dirty="0">
                <a:solidFill>
                  <a:schemeClr val="tx1"/>
                </a:solidFill>
                <a:latin typeface="+mn-lt"/>
              </a:rPr>
              <a:t>et/ou des </a:t>
            </a:r>
            <a:r>
              <a:rPr lang="fr-FR" sz="1000" b="0" dirty="0" err="1">
                <a:solidFill>
                  <a:schemeClr val="tx1"/>
                </a:solidFill>
                <a:latin typeface="+mn-lt"/>
              </a:rPr>
              <a:t>Isoeto-Nanojuncetea</a:t>
            </a:r>
            <a:r>
              <a:rPr lang="fr-FR" sz="1000" b="0" dirty="0">
                <a:solidFill>
                  <a:schemeClr val="tx1"/>
                </a:solidFill>
                <a:latin typeface="+mn-lt"/>
              </a:rPr>
              <a:t> et les lacs eutrophes naturels avec végétation du </a:t>
            </a:r>
            <a:r>
              <a:rPr lang="fr-FR" sz="1000" b="0" i="1" dirty="0" err="1">
                <a:solidFill>
                  <a:schemeClr val="tx1"/>
                </a:solidFill>
                <a:latin typeface="+mn-lt"/>
              </a:rPr>
              <a:t>Magnopotamion</a:t>
            </a:r>
            <a:r>
              <a:rPr lang="fr-FR" sz="1000" b="0" i="1" dirty="0">
                <a:solidFill>
                  <a:schemeClr val="tx1"/>
                </a:solidFill>
                <a:latin typeface="+mn-lt"/>
              </a:rPr>
              <a:t> </a:t>
            </a:r>
            <a:r>
              <a:rPr lang="fr-FR" sz="1000" b="0" dirty="0">
                <a:solidFill>
                  <a:schemeClr val="tx1"/>
                </a:solidFill>
                <a:latin typeface="+mn-lt"/>
              </a:rPr>
              <a:t>ou de l’</a:t>
            </a:r>
            <a:r>
              <a:rPr lang="fr-FR" sz="1000" b="0" i="1" dirty="0" err="1">
                <a:solidFill>
                  <a:schemeClr val="tx1"/>
                </a:solidFill>
                <a:latin typeface="+mn-lt"/>
              </a:rPr>
              <a:t>Hydrocharition</a:t>
            </a:r>
            <a:r>
              <a:rPr lang="fr-FR" sz="1000" b="0" i="1" dirty="0">
                <a:solidFill>
                  <a:schemeClr val="tx1"/>
                </a:solidFill>
                <a:latin typeface="+mn-lt"/>
              </a:rPr>
              <a:t>, </a:t>
            </a:r>
            <a:r>
              <a:rPr lang="fr-FR" sz="1000" b="0" dirty="0">
                <a:solidFill>
                  <a:schemeClr val="tx1"/>
                </a:solidFill>
                <a:latin typeface="+mn-lt"/>
              </a:rPr>
              <a:t>deux types d’habitats inscrits à l’annexe 1 de la Directive Habitat.</a:t>
            </a:r>
          </a:p>
          <a:p>
            <a:pPr marL="0" indent="0" algn="just">
              <a:buNone/>
            </a:pPr>
            <a:r>
              <a:rPr lang="fr-FR" i="1" dirty="0"/>
              <a:t>Qualité et importance</a:t>
            </a:r>
          </a:p>
          <a:p>
            <a:pPr marL="0" indent="0" algn="just">
              <a:buNone/>
            </a:pPr>
            <a:r>
              <a:rPr lang="fr-FR" sz="1000" b="0" dirty="0">
                <a:solidFill>
                  <a:schemeClr val="tx1"/>
                </a:solidFill>
                <a:latin typeface="+mn-lt"/>
              </a:rPr>
              <a:t>Ce site possède un intérêt significatif pour la préservation des populations de </a:t>
            </a:r>
            <a:r>
              <a:rPr lang="fr-FR" sz="1000" dirty="0">
                <a:solidFill>
                  <a:schemeClr val="tx1"/>
                </a:solidFill>
                <a:latin typeface="+mn-lt"/>
              </a:rPr>
              <a:t>Cistude d'Europe</a:t>
            </a:r>
            <a:r>
              <a:rPr lang="fr-FR" sz="1000" b="0" dirty="0">
                <a:solidFill>
                  <a:schemeClr val="tx1"/>
                </a:solidFill>
                <a:latin typeface="+mn-lt"/>
              </a:rPr>
              <a:t>, en marge de l'aire de répartition nationale. La station de </a:t>
            </a:r>
            <a:r>
              <a:rPr lang="fr-FR" sz="1000" b="0" dirty="0" err="1">
                <a:solidFill>
                  <a:schemeClr val="tx1"/>
                </a:solidFill>
                <a:latin typeface="+mn-lt"/>
              </a:rPr>
              <a:t>Marsilée</a:t>
            </a:r>
            <a:r>
              <a:rPr lang="fr-FR" sz="1000" b="0" dirty="0">
                <a:solidFill>
                  <a:schemeClr val="tx1"/>
                </a:solidFill>
                <a:latin typeface="+mn-lt"/>
              </a:rPr>
              <a:t> à quatre feuilles possède également un intérêt notable.</a:t>
            </a:r>
            <a:endParaRPr lang="fr-FR" b="0" dirty="0"/>
          </a:p>
          <a:p>
            <a:pPr marL="0" indent="0" algn="just">
              <a:buNone/>
            </a:pPr>
            <a:r>
              <a:rPr lang="fr-FR" i="1" dirty="0"/>
              <a:t>Vulnérabilité</a:t>
            </a:r>
          </a:p>
          <a:p>
            <a:pPr marL="0" indent="0" algn="just">
              <a:buNone/>
            </a:pPr>
            <a:r>
              <a:rPr lang="fr-FR" sz="1000" b="0" dirty="0">
                <a:solidFill>
                  <a:schemeClr val="tx1"/>
                </a:solidFill>
                <a:latin typeface="+mn-lt"/>
              </a:rPr>
              <a:t>Le maintien de </a:t>
            </a:r>
            <a:r>
              <a:rPr lang="fr-FR" sz="1000" dirty="0">
                <a:solidFill>
                  <a:schemeClr val="tx1"/>
                </a:solidFill>
                <a:latin typeface="+mn-lt"/>
              </a:rPr>
              <a:t>la qualité de l’eau </a:t>
            </a:r>
            <a:r>
              <a:rPr lang="fr-FR" sz="1000" b="0" dirty="0">
                <a:solidFill>
                  <a:schemeClr val="tx1"/>
                </a:solidFill>
                <a:latin typeface="+mn-lt"/>
              </a:rPr>
              <a:t>face aux activités anthropiques représente le plus grand enjeu de préservation des Étangs de la Sologne Bourbonnaise. En effet, l’intensification des pratiques agricoles, l’élimination des haies et bosquets, l’augmentation des surfaces agricoles, mais aussi les pollutions diffuses ou les activités de pêches et de loisirs contribuent à réduire la propension des étangs à présenter une bonne qualité écologique.</a:t>
            </a:r>
          </a:p>
          <a:p>
            <a:pPr marL="0" indent="0" algn="just">
              <a:buNone/>
            </a:pPr>
            <a:r>
              <a:rPr lang="fr-FR" sz="1000" b="0" dirty="0">
                <a:solidFill>
                  <a:schemeClr val="tx1"/>
                </a:solidFill>
                <a:latin typeface="+mn-lt"/>
              </a:rPr>
              <a:t>Le </a:t>
            </a:r>
            <a:r>
              <a:rPr lang="fr-FR" sz="1000" dirty="0">
                <a:solidFill>
                  <a:schemeClr val="tx1"/>
                </a:solidFill>
                <a:latin typeface="+mn-lt"/>
              </a:rPr>
              <a:t>comblement naturel </a:t>
            </a:r>
            <a:r>
              <a:rPr lang="fr-FR" sz="1000" b="0" dirty="0">
                <a:solidFill>
                  <a:schemeClr val="tx1"/>
                </a:solidFill>
                <a:latin typeface="+mn-lt"/>
              </a:rPr>
              <a:t>par défaut d’entretien des berges reste le principal risque encouru par ce site Natura 2000.</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pic>
        <p:nvPicPr>
          <p:cNvPr id="7" name="Image 6">
            <a:extLst>
              <a:ext uri="{FF2B5EF4-FFF2-40B4-BE49-F238E27FC236}">
                <a16:creationId xmlns:a16="http://schemas.microsoft.com/office/drawing/2014/main" id="{8A0510CB-06FF-4877-858B-046D6997C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286" y="1152952"/>
            <a:ext cx="3363375" cy="2245053"/>
          </a:xfrm>
          <a:prstGeom prst="rect">
            <a:avLst/>
          </a:prstGeom>
        </p:spPr>
      </p:pic>
      <p:sp>
        <p:nvSpPr>
          <p:cNvPr id="10" name="ZoneTexte 9">
            <a:extLst>
              <a:ext uri="{FF2B5EF4-FFF2-40B4-BE49-F238E27FC236}">
                <a16:creationId xmlns:a16="http://schemas.microsoft.com/office/drawing/2014/main" id="{0727FA2C-687B-4FC5-9B3B-3FE317455D9E}"/>
              </a:ext>
            </a:extLst>
          </p:cNvPr>
          <p:cNvSpPr txBox="1"/>
          <p:nvPr/>
        </p:nvSpPr>
        <p:spPr>
          <a:xfrm>
            <a:off x="5087913" y="3379634"/>
            <a:ext cx="3491957" cy="646331"/>
          </a:xfrm>
          <a:prstGeom prst="rect">
            <a:avLst/>
          </a:prstGeom>
          <a:noFill/>
        </p:spPr>
        <p:txBody>
          <a:bodyPr wrap="square" rtlCol="0">
            <a:spAutoFit/>
          </a:bodyPr>
          <a:lstStyle/>
          <a:p>
            <a:pPr algn="r"/>
            <a:r>
              <a:rPr lang="fr-FR" sz="900" i="1" dirty="0">
                <a:latin typeface="+mj-lt"/>
              </a:rPr>
              <a:t>La </a:t>
            </a:r>
            <a:r>
              <a:rPr lang="fr-FR" sz="900" i="1" dirty="0" err="1">
                <a:latin typeface="+mj-lt"/>
              </a:rPr>
              <a:t>Marsilée</a:t>
            </a:r>
            <a:r>
              <a:rPr lang="fr-FR" sz="900" i="1" dirty="0">
                <a:latin typeface="+mj-lt"/>
              </a:rPr>
              <a:t> à quatre feuilles (</a:t>
            </a:r>
            <a:r>
              <a:rPr lang="fr-FR" sz="900" i="1" dirty="0" err="1">
                <a:latin typeface="+mj-lt"/>
              </a:rPr>
              <a:t>Marsilea</a:t>
            </a:r>
            <a:r>
              <a:rPr lang="fr-FR" sz="900" i="1" dirty="0">
                <a:latin typeface="+mj-lt"/>
              </a:rPr>
              <a:t> </a:t>
            </a:r>
            <a:r>
              <a:rPr lang="fr-FR" sz="900" i="1" dirty="0" err="1">
                <a:latin typeface="+mj-lt"/>
              </a:rPr>
              <a:t>quadrifolia</a:t>
            </a:r>
            <a:r>
              <a:rPr lang="fr-FR" sz="900" i="1" dirty="0">
                <a:latin typeface="+mj-lt"/>
              </a:rPr>
              <a:t>) est une espèce menacée et protégée au niveau national et européen, que l’on peut retrouver sur une station des Étangs de la Sologne Bourbonnaise. Crédit photographie : Mario </a:t>
            </a:r>
            <a:r>
              <a:rPr lang="fr-FR" sz="900" i="1" dirty="0" err="1">
                <a:latin typeface="+mj-lt"/>
              </a:rPr>
              <a:t>Klesczewski</a:t>
            </a:r>
            <a:r>
              <a:rPr lang="fr-FR" sz="900" i="1" dirty="0">
                <a:latin typeface="+mj-lt"/>
              </a:rPr>
              <a:t> </a:t>
            </a:r>
          </a:p>
        </p:txBody>
      </p:sp>
      <p:pic>
        <p:nvPicPr>
          <p:cNvPr id="8" name="Image 7">
            <a:extLst>
              <a:ext uri="{FF2B5EF4-FFF2-40B4-BE49-F238E27FC236}">
                <a16:creationId xmlns:a16="http://schemas.microsoft.com/office/drawing/2014/main" id="{E3505668-EDF5-4638-B413-CF26BC146E3C}"/>
              </a:ext>
            </a:extLst>
          </p:cNvPr>
          <p:cNvPicPr>
            <a:picLocks noChangeAspect="1"/>
          </p:cNvPicPr>
          <p:nvPr/>
        </p:nvPicPr>
        <p:blipFill>
          <a:blip r:embed="rId3"/>
          <a:stretch>
            <a:fillRect/>
          </a:stretch>
        </p:blipFill>
        <p:spPr>
          <a:xfrm>
            <a:off x="5111286" y="4471261"/>
            <a:ext cx="2382116" cy="1781386"/>
          </a:xfrm>
          <a:prstGeom prst="rect">
            <a:avLst/>
          </a:prstGeom>
        </p:spPr>
      </p:pic>
      <p:sp>
        <p:nvSpPr>
          <p:cNvPr id="12" name="ZoneTexte 11">
            <a:extLst>
              <a:ext uri="{FF2B5EF4-FFF2-40B4-BE49-F238E27FC236}">
                <a16:creationId xmlns:a16="http://schemas.microsoft.com/office/drawing/2014/main" id="{E13A67AB-13BD-4A80-A668-C18D310C826A}"/>
              </a:ext>
            </a:extLst>
          </p:cNvPr>
          <p:cNvSpPr txBox="1"/>
          <p:nvPr/>
        </p:nvSpPr>
        <p:spPr>
          <a:xfrm>
            <a:off x="7352867" y="4955273"/>
            <a:ext cx="1227003" cy="1338828"/>
          </a:xfrm>
          <a:prstGeom prst="rect">
            <a:avLst/>
          </a:prstGeom>
          <a:noFill/>
        </p:spPr>
        <p:txBody>
          <a:bodyPr wrap="square" rtlCol="0">
            <a:spAutoFit/>
          </a:bodyPr>
          <a:lstStyle/>
          <a:p>
            <a:pPr algn="r"/>
            <a:r>
              <a:rPr lang="fr-FR" sz="900" i="1" dirty="0">
                <a:latin typeface="+mj-lt"/>
              </a:rPr>
              <a:t>Gazon à </a:t>
            </a:r>
            <a:r>
              <a:rPr lang="fr-FR" sz="900" i="1" dirty="0" err="1">
                <a:latin typeface="+mj-lt"/>
              </a:rPr>
              <a:t>Élatine</a:t>
            </a:r>
            <a:r>
              <a:rPr lang="fr-FR" sz="900" i="1" dirty="0">
                <a:latin typeface="+mj-lt"/>
              </a:rPr>
              <a:t> à 6 étamines (</a:t>
            </a:r>
            <a:r>
              <a:rPr lang="fr-FR" sz="900" i="1" dirty="0" err="1">
                <a:latin typeface="+mj-lt"/>
              </a:rPr>
              <a:t>Elatine</a:t>
            </a:r>
            <a:r>
              <a:rPr lang="fr-FR" sz="900" i="1" dirty="0">
                <a:latin typeface="+mj-lt"/>
              </a:rPr>
              <a:t> </a:t>
            </a:r>
            <a:r>
              <a:rPr lang="fr-FR" sz="900" i="1" dirty="0" err="1">
                <a:latin typeface="+mj-lt"/>
              </a:rPr>
              <a:t>hexandra</a:t>
            </a:r>
            <a:r>
              <a:rPr lang="fr-FR" sz="900" i="1" dirty="0">
                <a:latin typeface="+mj-lt"/>
              </a:rPr>
              <a:t>) et Scirpe ovoïde (</a:t>
            </a:r>
            <a:r>
              <a:rPr lang="fr-FR" sz="900" i="1" dirty="0" err="1">
                <a:latin typeface="+mj-lt"/>
              </a:rPr>
              <a:t>Eleocharis</a:t>
            </a:r>
            <a:r>
              <a:rPr lang="fr-FR" sz="900" i="1" dirty="0">
                <a:latin typeface="+mj-lt"/>
              </a:rPr>
              <a:t> </a:t>
            </a:r>
            <a:r>
              <a:rPr lang="fr-FR" sz="900" i="1" dirty="0" err="1">
                <a:latin typeface="+mj-lt"/>
              </a:rPr>
              <a:t>ovata</a:t>
            </a:r>
            <a:r>
              <a:rPr lang="fr-FR" sz="900" i="1" dirty="0">
                <a:latin typeface="+mj-lt"/>
              </a:rPr>
              <a:t>) au niveau de l’Étang de Notre-Dame. Source :  Mosaïque Environnement</a:t>
            </a:r>
          </a:p>
        </p:txBody>
      </p:sp>
    </p:spTree>
    <p:extLst>
      <p:ext uri="{BB962C8B-B14F-4D97-AF65-F5344CB8AC3E}">
        <p14:creationId xmlns:p14="http://schemas.microsoft.com/office/powerpoint/2010/main" val="24338224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219</a:t>
            </a:fld>
            <a:endParaRPr lang="fr-FR" dirty="0"/>
          </a:p>
        </p:txBody>
      </p:sp>
      <p:sp>
        <p:nvSpPr>
          <p:cNvPr id="4" name="Espace réservé du texte 3"/>
          <p:cNvSpPr>
            <a:spLocks noGrp="1"/>
          </p:cNvSpPr>
          <p:nvPr>
            <p:ph type="body" sz="quarter" idx="14"/>
          </p:nvPr>
        </p:nvSpPr>
        <p:spPr>
          <a:xfrm>
            <a:off x="359229" y="1200151"/>
            <a:ext cx="4136571" cy="3916136"/>
          </a:xfrm>
        </p:spPr>
        <p:txBody>
          <a:bodyPr/>
          <a:lstStyle/>
          <a:p>
            <a:pPr algn="just" fontAlgn="ctr">
              <a:lnSpc>
                <a:spcPct val="100000"/>
              </a:lnSpc>
            </a:pPr>
            <a:r>
              <a:rPr lang="fr-FR" dirty="0"/>
              <a:t>ZPS de la Sologne Bourbonnaise n°FR8312007</a:t>
            </a:r>
            <a:endParaRPr lang="fr-FR" b="0" dirty="0"/>
          </a:p>
          <a:p>
            <a:pPr marL="0" indent="0" algn="just">
              <a:lnSpc>
                <a:spcPct val="100000"/>
              </a:lnSpc>
              <a:buNone/>
            </a:pPr>
            <a:r>
              <a:rPr lang="fr-FR" i="1" dirty="0"/>
              <a:t>Informations surfaciques générales </a:t>
            </a:r>
          </a:p>
          <a:p>
            <a:pPr marL="0" indent="0" algn="just">
              <a:lnSpc>
                <a:spcPct val="100000"/>
              </a:lnSpc>
              <a:buNone/>
            </a:pPr>
            <a:r>
              <a:rPr lang="fr-FR" sz="1000" b="0" dirty="0">
                <a:solidFill>
                  <a:schemeClr val="tx1"/>
                </a:solidFill>
                <a:latin typeface="+mn-lt"/>
              </a:rPr>
              <a:t>La superficie totale du site est de 22 237ha, dont :</a:t>
            </a:r>
          </a:p>
          <a:p>
            <a:pPr algn="just">
              <a:lnSpc>
                <a:spcPct val="100000"/>
              </a:lnSpc>
            </a:pPr>
            <a:r>
              <a:rPr lang="fr-FR" sz="1000" b="0" i="1" dirty="0">
                <a:solidFill>
                  <a:schemeClr val="tx1"/>
                </a:solidFill>
                <a:latin typeface="+mn-lt"/>
              </a:rPr>
              <a:t>82% de Prairies semi-naturelles humides ou de Prairies mésophiles améliorées</a:t>
            </a:r>
          </a:p>
          <a:p>
            <a:pPr algn="just">
              <a:lnSpc>
                <a:spcPct val="100000"/>
              </a:lnSpc>
            </a:pPr>
            <a:r>
              <a:rPr lang="fr-FR" sz="1000" b="0" i="1" dirty="0">
                <a:solidFill>
                  <a:schemeClr val="tx1"/>
                </a:solidFill>
                <a:latin typeface="+mn-lt"/>
              </a:rPr>
              <a:t>4% de Prairies améliorées</a:t>
            </a:r>
          </a:p>
          <a:p>
            <a:pPr algn="just">
              <a:lnSpc>
                <a:spcPct val="100000"/>
              </a:lnSpc>
            </a:pPr>
            <a:r>
              <a:rPr lang="fr-FR" sz="1000" b="0" i="1" dirty="0">
                <a:solidFill>
                  <a:schemeClr val="tx1"/>
                </a:solidFill>
                <a:latin typeface="+mn-lt"/>
              </a:rPr>
              <a:t>4% de Forêts caducifoliées</a:t>
            </a:r>
          </a:p>
          <a:p>
            <a:pPr algn="just">
              <a:lnSpc>
                <a:spcPct val="100000"/>
              </a:lnSpc>
            </a:pPr>
            <a:r>
              <a:rPr lang="fr-FR" sz="1000" b="0" i="1" dirty="0">
                <a:solidFill>
                  <a:schemeClr val="tx1"/>
                </a:solidFill>
                <a:latin typeface="+mn-lt"/>
              </a:rPr>
              <a:t>5% d’autres Terres arables</a:t>
            </a:r>
          </a:p>
          <a:p>
            <a:pPr marL="0" indent="0" algn="just">
              <a:lnSpc>
                <a:spcPct val="100000"/>
              </a:lnSpc>
              <a:buNone/>
            </a:pPr>
            <a:r>
              <a:rPr lang="fr-FR" i="1" dirty="0"/>
              <a:t>Caractéristiques du site </a:t>
            </a:r>
          </a:p>
          <a:p>
            <a:pPr marL="0" indent="0" algn="just">
              <a:lnSpc>
                <a:spcPct val="100000"/>
              </a:lnSpc>
              <a:buNone/>
            </a:pPr>
            <a:r>
              <a:rPr lang="fr-FR" sz="1000" b="0" dirty="0">
                <a:solidFill>
                  <a:schemeClr val="tx1"/>
                </a:solidFill>
                <a:latin typeface="+mn-lt"/>
              </a:rPr>
              <a:t>La Sologne bourbonnaise est une </a:t>
            </a:r>
            <a:r>
              <a:rPr lang="fr-FR" sz="1000" dirty="0">
                <a:solidFill>
                  <a:schemeClr val="tx1"/>
                </a:solidFill>
                <a:latin typeface="+mn-lt"/>
              </a:rPr>
              <a:t>région bocagère </a:t>
            </a:r>
            <a:r>
              <a:rPr lang="fr-FR" sz="1000" b="0" dirty="0">
                <a:solidFill>
                  <a:schemeClr val="tx1"/>
                </a:solidFill>
                <a:latin typeface="+mn-lt"/>
              </a:rPr>
              <a:t>de plaine, offrant une juxtaposition d'habitats naturels très variés : cours d'eau, étangs, forêts de feuillus dominées par les chênes ou de résineux, cultures, prés, landes</a:t>
            </a:r>
          </a:p>
          <a:p>
            <a:pPr marL="0" indent="0" algn="just">
              <a:lnSpc>
                <a:spcPct val="100000"/>
              </a:lnSpc>
              <a:buNone/>
            </a:pPr>
            <a:r>
              <a:rPr lang="fr-FR" sz="1000" b="0" dirty="0">
                <a:solidFill>
                  <a:schemeClr val="tx1"/>
                </a:solidFill>
                <a:latin typeface="+mn-lt"/>
              </a:rPr>
              <a:t>Les sols, fréquemment constitués de </a:t>
            </a:r>
            <a:r>
              <a:rPr lang="fr-FR" sz="1000" dirty="0">
                <a:solidFill>
                  <a:schemeClr val="tx1"/>
                </a:solidFill>
                <a:latin typeface="+mn-lt"/>
              </a:rPr>
              <a:t>sable</a:t>
            </a:r>
            <a:r>
              <a:rPr lang="fr-FR" sz="1000" b="0" dirty="0">
                <a:solidFill>
                  <a:schemeClr val="tx1"/>
                </a:solidFill>
                <a:latin typeface="+mn-lt"/>
              </a:rPr>
              <a:t>, </a:t>
            </a:r>
            <a:r>
              <a:rPr lang="fr-FR" sz="1000" dirty="0">
                <a:solidFill>
                  <a:schemeClr val="tx1"/>
                </a:solidFill>
                <a:latin typeface="+mn-lt"/>
              </a:rPr>
              <a:t>sont pauvres en éléments nutritifs</a:t>
            </a:r>
            <a:r>
              <a:rPr lang="fr-FR" sz="1000" b="0" dirty="0">
                <a:solidFill>
                  <a:schemeClr val="tx1"/>
                </a:solidFill>
                <a:latin typeface="+mn-lt"/>
              </a:rPr>
              <a:t>, </a:t>
            </a:r>
            <a:r>
              <a:rPr lang="fr-FR" sz="1000" dirty="0">
                <a:solidFill>
                  <a:schemeClr val="tx1"/>
                </a:solidFill>
                <a:latin typeface="+mn-lt"/>
              </a:rPr>
              <a:t>acides et la réserve utile </a:t>
            </a:r>
            <a:r>
              <a:rPr lang="fr-FR" sz="1000" b="0" dirty="0">
                <a:solidFill>
                  <a:schemeClr val="tx1"/>
                </a:solidFill>
                <a:latin typeface="+mn-lt"/>
              </a:rPr>
              <a:t>(RU) </a:t>
            </a:r>
            <a:r>
              <a:rPr lang="fr-FR" sz="1000" dirty="0">
                <a:solidFill>
                  <a:schemeClr val="tx1"/>
                </a:solidFill>
                <a:latin typeface="+mn-lt"/>
              </a:rPr>
              <a:t>en eau est faible</a:t>
            </a:r>
            <a:r>
              <a:rPr lang="fr-FR" sz="1000" b="0" dirty="0">
                <a:solidFill>
                  <a:schemeClr val="tx1"/>
                </a:solidFill>
                <a:latin typeface="+mn-lt"/>
              </a:rPr>
              <a:t>. Lorsque la texture devient plus argileuse, la richesse chimique et la RU augmentent mais des problèmes d'hydromorphie peuvent survenir.</a:t>
            </a:r>
          </a:p>
          <a:p>
            <a:pPr marL="0" indent="0" algn="just">
              <a:lnSpc>
                <a:spcPct val="100000"/>
              </a:lnSpc>
              <a:buNone/>
            </a:pPr>
            <a:r>
              <a:rPr lang="fr-FR" i="1" dirty="0"/>
              <a:t>Qualité et importance</a:t>
            </a:r>
          </a:p>
          <a:p>
            <a:pPr marL="0" indent="0" algn="just">
              <a:lnSpc>
                <a:spcPct val="100000"/>
              </a:lnSpc>
              <a:buNone/>
            </a:pPr>
            <a:r>
              <a:rPr lang="fr-FR" sz="1000" b="0" dirty="0">
                <a:solidFill>
                  <a:schemeClr val="tx1"/>
                </a:solidFill>
                <a:latin typeface="+mn-lt"/>
              </a:rPr>
              <a:t>La Sologne bourbonnaise représente une </a:t>
            </a:r>
            <a:r>
              <a:rPr lang="fr-FR" sz="1000" dirty="0">
                <a:solidFill>
                  <a:schemeClr val="tx1"/>
                </a:solidFill>
                <a:latin typeface="+mn-lt"/>
              </a:rPr>
              <a:t>vaste zone humide d'importance nationale et internationale</a:t>
            </a:r>
            <a:r>
              <a:rPr lang="fr-FR" sz="1000" b="0" dirty="0">
                <a:solidFill>
                  <a:schemeClr val="tx1"/>
                </a:solidFill>
                <a:latin typeface="+mn-lt"/>
              </a:rPr>
              <a:t> au regard des espèces et habitats naturels d'intérêt patrimoniaux présents. 39 espèces d'oiseaux d'intérêt communautaire y sont régulièrement présentes (dont 15 nicheuses avérées et 8 potentielles) ainsi que 60 espèces d'oiseaux migratrices non inscrites en annexe I de la Directive 79/409/CEE du Conseil.</a:t>
            </a:r>
          </a:p>
          <a:p>
            <a:pPr marL="0" indent="0" algn="just">
              <a:lnSpc>
                <a:spcPct val="100000"/>
              </a:lnSpc>
              <a:buNone/>
            </a:pPr>
            <a:r>
              <a:rPr lang="fr-FR" sz="1000" b="0" dirty="0">
                <a:solidFill>
                  <a:schemeClr val="tx1"/>
                </a:solidFill>
                <a:latin typeface="+mn-lt"/>
              </a:rPr>
              <a:t>Ce territoire est également d'enjeu majeur par les populations de </a:t>
            </a:r>
            <a:r>
              <a:rPr lang="fr-FR" sz="1000" dirty="0">
                <a:solidFill>
                  <a:schemeClr val="tx1"/>
                </a:solidFill>
                <a:latin typeface="+mn-lt"/>
              </a:rPr>
              <a:t>Cistude d'Europe </a:t>
            </a:r>
            <a:r>
              <a:rPr lang="fr-FR" sz="1000" b="0" dirty="0">
                <a:solidFill>
                  <a:schemeClr val="tx1"/>
                </a:solidFill>
                <a:latin typeface="+mn-lt"/>
              </a:rPr>
              <a:t>qu'il abrite ainsi que des habitats naturels liés aux milieux aquatiques et gazons amphibies.</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sp>
        <p:nvSpPr>
          <p:cNvPr id="9" name="Espace réservé du texte 3">
            <a:extLst>
              <a:ext uri="{FF2B5EF4-FFF2-40B4-BE49-F238E27FC236}">
                <a16:creationId xmlns:a16="http://schemas.microsoft.com/office/drawing/2014/main" id="{5D0C052C-0B82-4060-B7E4-75E316D8D121}"/>
              </a:ext>
            </a:extLst>
          </p:cNvPr>
          <p:cNvSpPr txBox="1">
            <a:spLocks/>
          </p:cNvSpPr>
          <p:nvPr/>
        </p:nvSpPr>
        <p:spPr>
          <a:xfrm>
            <a:off x="4812409"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Font typeface="Wingdings" panose="05000000000000000000" pitchFamily="2" charset="2"/>
              <a:buNone/>
            </a:pPr>
            <a:r>
              <a:rPr lang="fr-FR" i="1" dirty="0"/>
              <a:t>Vulnérabilité</a:t>
            </a:r>
          </a:p>
          <a:p>
            <a:pPr marL="0" indent="0" algn="just">
              <a:lnSpc>
                <a:spcPct val="100000"/>
              </a:lnSpc>
              <a:buNone/>
            </a:pPr>
            <a:r>
              <a:rPr lang="fr-FR" sz="1000" b="0" dirty="0">
                <a:solidFill>
                  <a:schemeClr val="tx1"/>
                </a:solidFill>
                <a:latin typeface="+mn-lt"/>
              </a:rPr>
              <a:t>Les principaux facteurs et </a:t>
            </a:r>
            <a:r>
              <a:rPr lang="fr-FR" sz="1000" dirty="0">
                <a:solidFill>
                  <a:schemeClr val="tx1"/>
                </a:solidFill>
                <a:latin typeface="+mn-lt"/>
              </a:rPr>
              <a:t>menaces d'origine anthropiques </a:t>
            </a:r>
            <a:r>
              <a:rPr lang="fr-FR" sz="1000" b="0" dirty="0">
                <a:solidFill>
                  <a:schemeClr val="tx1"/>
                </a:solidFill>
                <a:latin typeface="+mn-lt"/>
              </a:rPr>
              <a:t>agissant défavorablement sur l'état de conservation des populations d'oiseaux d'intérêt communautaire de la Sologne bourbonnaise sont :</a:t>
            </a:r>
          </a:p>
          <a:p>
            <a:pPr algn="just">
              <a:lnSpc>
                <a:spcPct val="100000"/>
              </a:lnSpc>
            </a:pPr>
            <a:r>
              <a:rPr lang="fr-FR" sz="1000" dirty="0">
                <a:solidFill>
                  <a:schemeClr val="tx1"/>
                </a:solidFill>
                <a:latin typeface="+mn-lt"/>
              </a:rPr>
              <a:t>La destruction des habitats </a:t>
            </a:r>
            <a:r>
              <a:rPr lang="fr-FR" sz="1000" b="0" dirty="0">
                <a:solidFill>
                  <a:schemeClr val="tx1"/>
                </a:solidFill>
                <a:latin typeface="+mn-lt"/>
              </a:rPr>
              <a:t>(diminution des prairies permanentes, des haies) ;</a:t>
            </a:r>
          </a:p>
          <a:p>
            <a:pPr algn="just">
              <a:lnSpc>
                <a:spcPct val="100000"/>
              </a:lnSpc>
            </a:pPr>
            <a:r>
              <a:rPr lang="fr-FR" sz="1000" dirty="0">
                <a:solidFill>
                  <a:schemeClr val="tx1"/>
                </a:solidFill>
                <a:latin typeface="+mn-lt"/>
              </a:rPr>
              <a:t>La diminution des ressources alimentaires </a:t>
            </a:r>
            <a:r>
              <a:rPr lang="fr-FR" sz="1000" b="0" dirty="0">
                <a:solidFill>
                  <a:schemeClr val="tx1"/>
                </a:solidFill>
                <a:latin typeface="+mn-lt"/>
              </a:rPr>
              <a:t>(haies, arbres morts) ;</a:t>
            </a:r>
          </a:p>
          <a:p>
            <a:pPr algn="just">
              <a:lnSpc>
                <a:spcPct val="100000"/>
              </a:lnSpc>
            </a:pPr>
            <a:r>
              <a:rPr lang="fr-FR" sz="1000" dirty="0">
                <a:solidFill>
                  <a:schemeClr val="tx1"/>
                </a:solidFill>
                <a:latin typeface="+mn-lt"/>
              </a:rPr>
              <a:t>Le dérangement des couples </a:t>
            </a:r>
            <a:r>
              <a:rPr lang="fr-FR" sz="1000" b="0" dirty="0">
                <a:solidFill>
                  <a:schemeClr val="tx1"/>
                </a:solidFill>
                <a:latin typeface="+mn-lt"/>
              </a:rPr>
              <a:t>lors de la période sensible de reproduction et d'incubation ;</a:t>
            </a:r>
          </a:p>
          <a:p>
            <a:pPr algn="just">
              <a:lnSpc>
                <a:spcPct val="100000"/>
              </a:lnSpc>
            </a:pPr>
            <a:r>
              <a:rPr lang="fr-FR" sz="1000" dirty="0">
                <a:solidFill>
                  <a:schemeClr val="tx1"/>
                </a:solidFill>
                <a:latin typeface="+mn-lt"/>
              </a:rPr>
              <a:t>Les atteintes directes </a:t>
            </a:r>
            <a:r>
              <a:rPr lang="fr-FR" sz="1000" b="0" dirty="0">
                <a:solidFill>
                  <a:schemeClr val="tx1"/>
                </a:solidFill>
                <a:latin typeface="+mn-lt"/>
              </a:rPr>
              <a:t>sur les individus (collision, électrocution, destruction des nichées dans les cultures lors des moissons).</a:t>
            </a:r>
          </a:p>
          <a:p>
            <a:pPr marL="0" indent="0" algn="just">
              <a:lnSpc>
                <a:spcPct val="100000"/>
              </a:lnSpc>
              <a:buNone/>
            </a:pPr>
            <a:r>
              <a:rPr lang="fr-FR" sz="1000" b="0" dirty="0">
                <a:solidFill>
                  <a:schemeClr val="tx1"/>
                </a:solidFill>
                <a:latin typeface="+mn-lt"/>
              </a:rPr>
              <a:t>Ces incidences négatives ont pour principale origine l’évolution des </a:t>
            </a:r>
            <a:r>
              <a:rPr lang="fr-FR" sz="1000" dirty="0">
                <a:solidFill>
                  <a:schemeClr val="tx1"/>
                </a:solidFill>
                <a:latin typeface="+mn-lt"/>
              </a:rPr>
              <a:t>pratiques agricoles </a:t>
            </a:r>
            <a:r>
              <a:rPr lang="fr-FR" sz="1000" b="0" dirty="0">
                <a:solidFill>
                  <a:schemeClr val="tx1"/>
                </a:solidFill>
                <a:latin typeface="+mn-lt"/>
              </a:rPr>
              <a:t>(augmentation des surfaces des grandes cultures, abattement des haies), celle des usages liés aux </a:t>
            </a:r>
            <a:r>
              <a:rPr lang="fr-FR" sz="1000" dirty="0">
                <a:solidFill>
                  <a:schemeClr val="tx1"/>
                </a:solidFill>
                <a:latin typeface="+mn-lt"/>
              </a:rPr>
              <a:t>étangs</a:t>
            </a:r>
            <a:r>
              <a:rPr lang="fr-FR" sz="1000" b="0" dirty="0">
                <a:solidFill>
                  <a:schemeClr val="tx1"/>
                </a:solidFill>
                <a:latin typeface="+mn-lt"/>
              </a:rPr>
              <a:t> (augmentation des locations de pêche de loisir), des </a:t>
            </a:r>
            <a:r>
              <a:rPr lang="fr-FR" sz="1000" dirty="0">
                <a:solidFill>
                  <a:schemeClr val="tx1"/>
                </a:solidFill>
                <a:latin typeface="+mn-lt"/>
              </a:rPr>
              <a:t>pratiques sylvicoles </a:t>
            </a:r>
            <a:r>
              <a:rPr lang="fr-FR" sz="1000" b="0" dirty="0">
                <a:solidFill>
                  <a:schemeClr val="tx1"/>
                </a:solidFill>
                <a:latin typeface="+mn-lt"/>
              </a:rPr>
              <a:t>(plantations d’essences exotiques qui modifie les niches écologiques de certaines espèces d’intérêt communautaire), mais aussi l’introduction par l’Homme </a:t>
            </a:r>
            <a:r>
              <a:rPr lang="fr-FR" sz="1000" dirty="0">
                <a:solidFill>
                  <a:schemeClr val="tx1"/>
                </a:solidFill>
                <a:latin typeface="+mn-lt"/>
              </a:rPr>
              <a:t>d’espèces exotiques envahissantes</a:t>
            </a:r>
            <a:r>
              <a:rPr lang="fr-FR" sz="1000" b="0" dirty="0">
                <a:solidFill>
                  <a:schemeClr val="tx1"/>
                </a:solidFill>
                <a:latin typeface="+mn-lt"/>
              </a:rPr>
              <a:t> comme le Ragondin, le Rat musqué ou la Bernache du Canada.</a:t>
            </a:r>
          </a:p>
        </p:txBody>
      </p:sp>
      <p:pic>
        <p:nvPicPr>
          <p:cNvPr id="5" name="Image 4">
            <a:extLst>
              <a:ext uri="{FF2B5EF4-FFF2-40B4-BE49-F238E27FC236}">
                <a16:creationId xmlns:a16="http://schemas.microsoft.com/office/drawing/2014/main" id="{472F08BD-E630-4FA9-BFE4-7E96F0842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292" y="4644661"/>
            <a:ext cx="2339056" cy="1392206"/>
          </a:xfrm>
          <a:prstGeom prst="rect">
            <a:avLst/>
          </a:prstGeom>
        </p:spPr>
      </p:pic>
      <p:sp>
        <p:nvSpPr>
          <p:cNvPr id="14" name="ZoneTexte 13">
            <a:extLst>
              <a:ext uri="{FF2B5EF4-FFF2-40B4-BE49-F238E27FC236}">
                <a16:creationId xmlns:a16="http://schemas.microsoft.com/office/drawing/2014/main" id="{8C765A8C-42E8-4190-A2D1-C359C78A7B6A}"/>
              </a:ext>
            </a:extLst>
          </p:cNvPr>
          <p:cNvSpPr txBox="1"/>
          <p:nvPr/>
        </p:nvSpPr>
        <p:spPr>
          <a:xfrm>
            <a:off x="5535433" y="6013897"/>
            <a:ext cx="2767645" cy="369332"/>
          </a:xfrm>
          <a:prstGeom prst="rect">
            <a:avLst/>
          </a:prstGeom>
          <a:noFill/>
        </p:spPr>
        <p:txBody>
          <a:bodyPr wrap="square" rtlCol="0">
            <a:spAutoFit/>
          </a:bodyPr>
          <a:lstStyle/>
          <a:p>
            <a:pPr algn="r"/>
            <a:r>
              <a:rPr lang="fr-FR" sz="900" i="1" dirty="0">
                <a:latin typeface="+mj-lt"/>
              </a:rPr>
              <a:t>Étang de la Sologne Bourbonnaise. Source : http://solognebourbonnaise.n2000.fr</a:t>
            </a:r>
          </a:p>
        </p:txBody>
      </p:sp>
    </p:spTree>
    <p:extLst>
      <p:ext uri="{BB962C8B-B14F-4D97-AF65-F5344CB8AC3E}">
        <p14:creationId xmlns:p14="http://schemas.microsoft.com/office/powerpoint/2010/main" val="1877438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22</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Trame verte et bleue </a:t>
            </a:r>
          </a:p>
        </p:txBody>
      </p:sp>
      <p:sp>
        <p:nvSpPr>
          <p:cNvPr id="5"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Trame Verte et Bleue</a:t>
            </a:r>
          </a:p>
          <a:p>
            <a:pPr marL="0" lvl="1" indent="0" algn="just">
              <a:lnSpc>
                <a:spcPct val="100000"/>
              </a:lnSpc>
              <a:spcBef>
                <a:spcPts val="750"/>
              </a:spcBef>
              <a:tabLst>
                <a:tab pos="266700" algn="l"/>
              </a:tabLst>
            </a:pPr>
            <a:r>
              <a:rPr lang="fr-FR" dirty="0">
                <a:latin typeface="+mn-lt"/>
              </a:rPr>
              <a:t>Sur le territoire de la Communauté de communes plusieurs sites majeurs d’intérêt écologique sont identifiés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6 Sites Natura 2000 (2 ZPS : « Vallée de la Loire entre </a:t>
            </a:r>
            <a:r>
              <a:rPr lang="fr-FR" dirty="0" err="1">
                <a:latin typeface="+mn-lt"/>
              </a:rPr>
              <a:t>Iguerande</a:t>
            </a:r>
            <a:r>
              <a:rPr lang="fr-FR" dirty="0">
                <a:latin typeface="+mn-lt"/>
              </a:rPr>
              <a:t> et Decize » et « Sologne Bourbonnaise »;  4 </a:t>
            </a:r>
            <a:r>
              <a:rPr lang="fr-FR" dirty="0" err="1">
                <a:latin typeface="+mn-lt"/>
              </a:rPr>
              <a:t>ZSC</a:t>
            </a:r>
            <a:r>
              <a:rPr lang="fr-FR" dirty="0">
                <a:latin typeface="+mn-lt"/>
              </a:rPr>
              <a:t> : « Vallée de l’Allier nord », « Vallée de l’Allier sud », « </a:t>
            </a:r>
            <a:r>
              <a:rPr lang="fr-FR" dirty="0" err="1">
                <a:latin typeface="+mn-lt"/>
              </a:rPr>
              <a:t>Etangs</a:t>
            </a:r>
            <a:r>
              <a:rPr lang="fr-FR" dirty="0">
                <a:latin typeface="+mn-lt"/>
              </a:rPr>
              <a:t> de Sologne bourbonnaise », « Bords de Loire, d’</a:t>
            </a:r>
            <a:r>
              <a:rPr lang="fr-FR" dirty="0" err="1">
                <a:latin typeface="+mn-lt"/>
              </a:rPr>
              <a:t>Iguerande</a:t>
            </a:r>
            <a:r>
              <a:rPr lang="fr-FR" dirty="0">
                <a:latin typeface="+mn-lt"/>
              </a:rPr>
              <a:t> à Decize »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26 </a:t>
            </a:r>
            <a:r>
              <a:rPr lang="fr-FR" dirty="0" err="1">
                <a:latin typeface="+mn-lt"/>
              </a:rPr>
              <a:t>ZNIEFFs</a:t>
            </a:r>
            <a:r>
              <a:rPr lang="fr-FR" dirty="0">
                <a:latin typeface="+mn-lt"/>
              </a:rPr>
              <a:t> (Zones Naturelles d’Intérêt </a:t>
            </a:r>
            <a:r>
              <a:rPr lang="fr-FR" dirty="0" err="1">
                <a:latin typeface="+mn-lt"/>
              </a:rPr>
              <a:t>Ecologique</a:t>
            </a:r>
            <a:r>
              <a:rPr lang="fr-FR" dirty="0">
                <a:latin typeface="+mn-lt"/>
              </a:rPr>
              <a:t> Floristique et Faunistique) de type I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3 </a:t>
            </a:r>
            <a:r>
              <a:rPr lang="fr-FR" dirty="0" err="1">
                <a:latin typeface="+mn-lt"/>
              </a:rPr>
              <a:t>ZNIEFFs</a:t>
            </a:r>
            <a:r>
              <a:rPr lang="fr-FR" dirty="0">
                <a:latin typeface="+mn-lt"/>
              </a:rPr>
              <a:t> de type II: « Lit majeur de l’Allier moyen », « Sologne Bourbonnaise », « Val de Loire »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1 </a:t>
            </a:r>
            <a:r>
              <a:rPr lang="fr-FR" dirty="0" err="1">
                <a:latin typeface="+mn-lt"/>
              </a:rPr>
              <a:t>APPB</a:t>
            </a:r>
            <a:r>
              <a:rPr lang="fr-FR" dirty="0">
                <a:latin typeface="+mn-lt"/>
              </a:rPr>
              <a:t> (Arrêté Préfectoral de Protection de Biotope): « Rivière Allier »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Des cours d’eau remarquables identifiés sur les listes 1 et 2 du Code de l’Environnement.</a:t>
            </a:r>
          </a:p>
          <a:p>
            <a:pPr marL="0" indent="0" algn="just">
              <a:buNone/>
            </a:pPr>
            <a:endParaRPr lang="fr-FR" sz="1000" b="0" dirty="0">
              <a:solidFill>
                <a:schemeClr val="tx1"/>
              </a:solidFill>
              <a:latin typeface="+mn-lt"/>
            </a:endParaRPr>
          </a:p>
          <a:p>
            <a:pPr marL="0" indent="0" algn="just">
              <a:buNone/>
            </a:pPr>
            <a:endParaRPr lang="fr-FR" dirty="0"/>
          </a:p>
        </p:txBody>
      </p:sp>
      <p:sp>
        <p:nvSpPr>
          <p:cNvPr id="9" name="ZoneTexte 8"/>
          <p:cNvSpPr txBox="1"/>
          <p:nvPr/>
        </p:nvSpPr>
        <p:spPr>
          <a:xfrm>
            <a:off x="4418251" y="6030295"/>
            <a:ext cx="4523448" cy="369332"/>
          </a:xfrm>
          <a:prstGeom prst="rect">
            <a:avLst/>
          </a:prstGeom>
          <a:noFill/>
        </p:spPr>
        <p:txBody>
          <a:bodyPr wrap="square" rtlCol="0">
            <a:spAutoFit/>
          </a:bodyPr>
          <a:lstStyle/>
          <a:p>
            <a:pPr algn="ctr"/>
            <a:r>
              <a:rPr lang="fr-FR" sz="900" i="1" dirty="0"/>
              <a:t>Zonages environnementaux</a:t>
            </a:r>
          </a:p>
          <a:p>
            <a:pPr algn="ctr"/>
            <a:r>
              <a:rPr lang="fr-FR" sz="900" i="1" dirty="0"/>
              <a:t>(Source : IGN, </a:t>
            </a:r>
            <a:r>
              <a:rPr lang="fr-FR" sz="900" i="1" dirty="0" err="1"/>
              <a:t>CD03</a:t>
            </a:r>
            <a:r>
              <a:rPr lang="fr-FR" sz="900" i="1" dirty="0"/>
              <a:t>, DREAL, CEN 03, </a:t>
            </a:r>
            <a:r>
              <a:rPr lang="fr-FR" sz="900" i="1" dirty="0" err="1"/>
              <a:t>Even</a:t>
            </a:r>
            <a:r>
              <a:rPr lang="fr-FR" sz="900" i="1" dirty="0"/>
              <a:t> Conseil)</a:t>
            </a:r>
          </a:p>
        </p:txBody>
      </p:sp>
      <p:pic>
        <p:nvPicPr>
          <p:cNvPr id="10" name="Image 9"/>
          <p:cNvPicPr>
            <a:picLocks noChangeAspect="1"/>
          </p:cNvPicPr>
          <p:nvPr/>
        </p:nvPicPr>
        <p:blipFill rotWithShape="1">
          <a:blip r:embed="rId2" cstate="print">
            <a:extLst>
              <a:ext uri="{28A0092B-C50C-407E-A947-70E740481C1C}">
                <a14:useLocalDpi xmlns:a14="http://schemas.microsoft.com/office/drawing/2010/main" val="0"/>
              </a:ext>
            </a:extLst>
          </a:blip>
          <a:srcRect l="2121" t="6000" r="30475" b="2953"/>
          <a:stretch/>
        </p:blipFill>
        <p:spPr>
          <a:xfrm>
            <a:off x="4211254" y="1350235"/>
            <a:ext cx="4796014" cy="4580545"/>
          </a:xfrm>
          <a:prstGeom prst="rect">
            <a:avLst/>
          </a:prstGeom>
        </p:spPr>
      </p:pic>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69643" t="34882" r="1958" b="42285"/>
          <a:stretch/>
        </p:blipFill>
        <p:spPr>
          <a:xfrm>
            <a:off x="4127620" y="1333143"/>
            <a:ext cx="1894176" cy="1076771"/>
          </a:xfrm>
          <a:prstGeom prst="rect">
            <a:avLst/>
          </a:prstGeom>
        </p:spPr>
      </p:pic>
      <p:sp>
        <p:nvSpPr>
          <p:cNvPr id="17" name="Espace réservé du contenu 10">
            <a:extLst>
              <a:ext uri="{FF2B5EF4-FFF2-40B4-BE49-F238E27FC236}">
                <a16:creationId xmlns:a16="http://schemas.microsoft.com/office/drawing/2014/main" id="{949BD08C-2013-430E-8D64-94D1EF60ED56}"/>
              </a:ext>
            </a:extLst>
          </p:cNvPr>
          <p:cNvSpPr txBox="1">
            <a:spLocks/>
          </p:cNvSpPr>
          <p:nvPr/>
        </p:nvSpPr>
        <p:spPr>
          <a:xfrm>
            <a:off x="680697" y="3923258"/>
            <a:ext cx="3079452" cy="2200602"/>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400" dirty="0">
                <a:latin typeface="Arial Rounded MT Bold" panose="020F0704030504030204" pitchFamily="34" charset="0"/>
              </a:rPr>
              <a:t>Les réservoirs de biodiversité représentent près de</a:t>
            </a:r>
          </a:p>
          <a:p>
            <a:pPr marL="0" indent="0" algn="ctr">
              <a:buNone/>
            </a:pPr>
            <a:r>
              <a:rPr lang="fr-FR" sz="2800" dirty="0">
                <a:solidFill>
                  <a:srgbClr val="800080"/>
                </a:solidFill>
                <a:latin typeface="Arial Rounded MT Bold" panose="020F0704030504030204" pitchFamily="34" charset="0"/>
              </a:rPr>
              <a:t>30%</a:t>
            </a:r>
          </a:p>
          <a:p>
            <a:pPr marL="0" indent="0" algn="ctr">
              <a:buNone/>
            </a:pPr>
            <a:r>
              <a:rPr lang="fr-FR" sz="1400" dirty="0">
                <a:latin typeface="Arial Rounded MT Bold" panose="020F0704030504030204" pitchFamily="34" charset="0"/>
              </a:rPr>
              <a:t>de la superficie du territoire</a:t>
            </a:r>
          </a:p>
          <a:p>
            <a:pPr marL="0" lvl="1" indent="0" algn="just">
              <a:spcBef>
                <a:spcPts val="750"/>
              </a:spcBef>
              <a:buNone/>
              <a:tabLst>
                <a:tab pos="266700" algn="l"/>
              </a:tabLst>
            </a:pPr>
            <a:r>
              <a:rPr lang="fr-FR" sz="900" dirty="0"/>
              <a:t>Les zonages environnementaux mettent en évidence la présence des milieux remarquables sur le territoire de la Communauté de communes </a:t>
            </a:r>
            <a:r>
              <a:rPr lang="fr-FR" sz="900" dirty="0" err="1"/>
              <a:t>Entr’Allier</a:t>
            </a:r>
            <a:r>
              <a:rPr lang="fr-FR" sz="900" dirty="0"/>
              <a:t> Besbre et Loire. Ceux-ci sont concentrés à l’Ouest de la rivière Allier, formant une barrière naturelle. De ce fait, l’est du territoire apparaît dépourvue de milieux remarquables.</a:t>
            </a:r>
          </a:p>
        </p:txBody>
      </p:sp>
    </p:spTree>
    <p:extLst>
      <p:ext uri="{BB962C8B-B14F-4D97-AF65-F5344CB8AC3E}">
        <p14:creationId xmlns:p14="http://schemas.microsoft.com/office/powerpoint/2010/main" val="91576898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220</a:t>
            </a:fld>
            <a:endParaRPr lang="fr-FR" dirty="0"/>
          </a:p>
        </p:txBody>
      </p:sp>
      <p:sp>
        <p:nvSpPr>
          <p:cNvPr id="4" name="Espace réservé du texte 3"/>
          <p:cNvSpPr>
            <a:spLocks noGrp="1"/>
          </p:cNvSpPr>
          <p:nvPr>
            <p:ph type="body" sz="quarter" idx="14"/>
          </p:nvPr>
        </p:nvSpPr>
        <p:spPr>
          <a:xfrm>
            <a:off x="359229" y="1200151"/>
            <a:ext cx="4136571" cy="3916136"/>
          </a:xfrm>
        </p:spPr>
        <p:txBody>
          <a:bodyPr/>
          <a:lstStyle/>
          <a:p>
            <a:pPr algn="just" fontAlgn="ctr"/>
            <a:r>
              <a:rPr lang="fr-FR" dirty="0"/>
              <a:t>ZPS de la Vallée de la Loire entre Iguerande et Decize n°2612002</a:t>
            </a:r>
            <a:endParaRPr lang="fr-FR" b="0" dirty="0"/>
          </a:p>
          <a:p>
            <a:pPr marL="0" indent="0" algn="just">
              <a:buNone/>
            </a:pPr>
            <a:r>
              <a:rPr lang="fr-FR" i="1" dirty="0"/>
              <a:t>Informations surfaciques générales </a:t>
            </a:r>
          </a:p>
          <a:p>
            <a:pPr marL="0" indent="0" algn="just">
              <a:buNone/>
            </a:pPr>
            <a:r>
              <a:rPr lang="fr-FR" sz="1000" b="0" dirty="0">
                <a:solidFill>
                  <a:schemeClr val="tx1"/>
                </a:solidFill>
                <a:latin typeface="+mn-lt"/>
              </a:rPr>
              <a:t>La superficie totale du site est de 23 643ha, dont :</a:t>
            </a:r>
          </a:p>
          <a:p>
            <a:pPr algn="just"/>
            <a:r>
              <a:rPr lang="fr-FR" sz="1000" b="0" i="1" dirty="0">
                <a:solidFill>
                  <a:schemeClr val="tx1"/>
                </a:solidFill>
                <a:latin typeface="+mn-lt"/>
              </a:rPr>
              <a:t>55% de Prairies semi-naturelles humides ou de Prairies mésophiles améliorées</a:t>
            </a:r>
          </a:p>
          <a:p>
            <a:pPr algn="just"/>
            <a:r>
              <a:rPr lang="fr-FR" sz="1000" b="0" i="1" dirty="0">
                <a:solidFill>
                  <a:schemeClr val="tx1"/>
                </a:solidFill>
                <a:latin typeface="+mn-lt"/>
              </a:rPr>
              <a:t>7% d’Eaux intérieures (Eaux stagnantes, Eaux courantes)</a:t>
            </a:r>
          </a:p>
          <a:p>
            <a:pPr algn="just"/>
            <a:r>
              <a:rPr lang="fr-FR" sz="1000" b="0" i="1" dirty="0">
                <a:solidFill>
                  <a:schemeClr val="tx1"/>
                </a:solidFill>
                <a:latin typeface="+mn-lt"/>
              </a:rPr>
              <a:t>6% de Forêts caducifoliées</a:t>
            </a:r>
          </a:p>
          <a:p>
            <a:pPr algn="just"/>
            <a:r>
              <a:rPr lang="fr-FR" sz="1000" b="0" i="1" dirty="0">
                <a:solidFill>
                  <a:schemeClr val="tx1"/>
                </a:solidFill>
                <a:latin typeface="+mn-lt"/>
              </a:rPr>
              <a:t>20% d’autres Terres arables</a:t>
            </a:r>
          </a:p>
          <a:p>
            <a:pPr marL="0" indent="0" algn="just">
              <a:buNone/>
            </a:pPr>
            <a:r>
              <a:rPr lang="fr-FR" i="1" dirty="0"/>
              <a:t>Caractéristiques du site </a:t>
            </a:r>
          </a:p>
          <a:p>
            <a:pPr marL="0" indent="0" algn="just">
              <a:buNone/>
            </a:pPr>
            <a:r>
              <a:rPr lang="fr-FR" sz="1000" b="0" dirty="0">
                <a:solidFill>
                  <a:schemeClr val="tx1"/>
                </a:solidFill>
                <a:latin typeface="+mn-lt"/>
              </a:rPr>
              <a:t>Le fleuve coule dans une </a:t>
            </a:r>
            <a:r>
              <a:rPr lang="fr-FR" sz="1000" dirty="0">
                <a:solidFill>
                  <a:schemeClr val="tx1"/>
                </a:solidFill>
                <a:latin typeface="+mn-lt"/>
              </a:rPr>
              <a:t>vaste plaine alluviale </a:t>
            </a:r>
            <a:r>
              <a:rPr lang="fr-FR" sz="1000" b="0" dirty="0">
                <a:solidFill>
                  <a:schemeClr val="tx1"/>
                </a:solidFill>
                <a:latin typeface="+mn-lt"/>
              </a:rPr>
              <a:t>resserrée au niveau du défilé d'Iguerande et du Seuil de </a:t>
            </a:r>
            <a:r>
              <a:rPr lang="fr-FR" sz="1000" b="0" dirty="0" err="1">
                <a:solidFill>
                  <a:schemeClr val="tx1"/>
                </a:solidFill>
                <a:latin typeface="+mn-lt"/>
              </a:rPr>
              <a:t>Diou</a:t>
            </a:r>
            <a:r>
              <a:rPr lang="fr-FR" sz="1000" b="0" dirty="0">
                <a:solidFill>
                  <a:schemeClr val="tx1"/>
                </a:solidFill>
                <a:latin typeface="+mn-lt"/>
              </a:rPr>
              <a:t> en raison des contraintes géologiques locales (formations du Jurassique inférieur, Granite du Primaire). Les caractéristiques géologiques imposent localement son cours au fleuve (Iguerande, Baugy, La-Motte-Saint-Jean à </a:t>
            </a:r>
            <a:r>
              <a:rPr lang="fr-FR" sz="1000" b="0" dirty="0" err="1">
                <a:solidFill>
                  <a:schemeClr val="tx1"/>
                </a:solidFill>
                <a:latin typeface="+mn-lt"/>
              </a:rPr>
              <a:t>Diou</a:t>
            </a:r>
            <a:r>
              <a:rPr lang="fr-FR" sz="1000" b="0" dirty="0">
                <a:solidFill>
                  <a:schemeClr val="tx1"/>
                </a:solidFill>
                <a:latin typeface="+mn-lt"/>
              </a:rPr>
              <a:t>). Ailleurs la Loire étire sa plaine inondable sur plusieurs kilomètres et divague au sein des </a:t>
            </a:r>
            <a:r>
              <a:rPr lang="fr-FR" sz="1000" dirty="0">
                <a:solidFill>
                  <a:schemeClr val="tx1"/>
                </a:solidFill>
                <a:latin typeface="+mn-lt"/>
              </a:rPr>
              <a:t>alluvions récentes</a:t>
            </a:r>
            <a:r>
              <a:rPr lang="fr-FR" sz="1000" b="0" dirty="0">
                <a:solidFill>
                  <a:schemeClr val="tx1"/>
                </a:solidFill>
                <a:latin typeface="+mn-lt"/>
              </a:rPr>
              <a:t>. Elle présente alors une mobilité latérale plus ou moins forte selon les secteurs (styles : rectiligne, à méandre et anastomoses). </a:t>
            </a:r>
          </a:p>
          <a:p>
            <a:pPr marL="0" indent="0" algn="just">
              <a:buNone/>
            </a:pPr>
            <a:r>
              <a:rPr lang="fr-FR" i="1" dirty="0"/>
              <a:t>Qualité et importance</a:t>
            </a:r>
          </a:p>
          <a:p>
            <a:pPr marL="0" indent="0" algn="just">
              <a:buNone/>
            </a:pPr>
            <a:r>
              <a:rPr lang="fr-FR" sz="1000" b="0" dirty="0">
                <a:solidFill>
                  <a:schemeClr val="tx1"/>
                </a:solidFill>
                <a:latin typeface="+mn-lt"/>
              </a:rPr>
              <a:t>Loire constitue </a:t>
            </a:r>
            <a:r>
              <a:rPr lang="fr-FR" sz="1000" dirty="0">
                <a:solidFill>
                  <a:schemeClr val="tx1"/>
                </a:solidFill>
                <a:latin typeface="+mn-lt"/>
              </a:rPr>
              <a:t>un axe de migration</a:t>
            </a:r>
            <a:r>
              <a:rPr lang="fr-FR" sz="1000" b="0" dirty="0">
                <a:solidFill>
                  <a:schemeClr val="tx1"/>
                </a:solidFill>
                <a:latin typeface="+mn-lt"/>
              </a:rPr>
              <a:t>, </a:t>
            </a:r>
            <a:r>
              <a:rPr lang="fr-FR" sz="1000" dirty="0">
                <a:solidFill>
                  <a:schemeClr val="tx1"/>
                </a:solidFill>
                <a:latin typeface="+mn-lt"/>
              </a:rPr>
              <a:t>d'hivernage</a:t>
            </a:r>
            <a:r>
              <a:rPr lang="fr-FR" sz="1000" b="0" dirty="0">
                <a:solidFill>
                  <a:schemeClr val="tx1"/>
                </a:solidFill>
                <a:latin typeface="+mn-lt"/>
              </a:rPr>
              <a:t> et de </a:t>
            </a:r>
            <a:r>
              <a:rPr lang="fr-FR" sz="1000" dirty="0">
                <a:solidFill>
                  <a:schemeClr val="tx1"/>
                </a:solidFill>
                <a:latin typeface="+mn-lt"/>
              </a:rPr>
              <a:t>reproduction</a:t>
            </a:r>
            <a:r>
              <a:rPr lang="fr-FR" sz="1000" b="0" dirty="0">
                <a:solidFill>
                  <a:schemeClr val="tx1"/>
                </a:solidFill>
                <a:latin typeface="+mn-lt"/>
              </a:rPr>
              <a:t> privilégie. La zone montre une grande diversité d'habitats linéaires, juxtaposés ou en mosaïque particulièrement intéressant pour </a:t>
            </a:r>
            <a:r>
              <a:rPr lang="fr-FR" sz="1000" dirty="0">
                <a:solidFill>
                  <a:schemeClr val="tx1"/>
                </a:solidFill>
                <a:latin typeface="+mn-lt"/>
              </a:rPr>
              <a:t>l'avifaune</a:t>
            </a:r>
            <a:r>
              <a:rPr lang="fr-FR" sz="1000" b="0" dirty="0">
                <a:solidFill>
                  <a:schemeClr val="tx1"/>
                </a:solidFill>
                <a:latin typeface="+mn-lt"/>
              </a:rPr>
              <a:t>. La qualité des milieux et la diversité des habitats constituent des atouts importants pour de nombreuses espèces d'oiseaux que ce soit lors des </a:t>
            </a:r>
            <a:r>
              <a:rPr lang="fr-FR" sz="1000" dirty="0">
                <a:solidFill>
                  <a:schemeClr val="tx1"/>
                </a:solidFill>
                <a:latin typeface="+mn-lt"/>
              </a:rPr>
              <a:t>migrations</a:t>
            </a:r>
            <a:r>
              <a:rPr lang="fr-FR" sz="1000" b="0" dirty="0">
                <a:solidFill>
                  <a:schemeClr val="tx1"/>
                </a:solidFill>
                <a:latin typeface="+mn-lt"/>
              </a:rPr>
              <a:t> (axe migratoire de première importance : canards, limicoles, échassiers), de </a:t>
            </a:r>
            <a:r>
              <a:rPr lang="fr-FR" sz="1000" dirty="0">
                <a:solidFill>
                  <a:schemeClr val="tx1"/>
                </a:solidFill>
                <a:latin typeface="+mn-lt"/>
              </a:rPr>
              <a:t>l'hivernage</a:t>
            </a:r>
            <a:r>
              <a:rPr lang="fr-FR" sz="1000" b="0" dirty="0">
                <a:solidFill>
                  <a:schemeClr val="tx1"/>
                </a:solidFill>
                <a:latin typeface="+mn-lt"/>
              </a:rPr>
              <a:t> (Oies) ou de la </a:t>
            </a:r>
            <a:r>
              <a:rPr lang="fr-FR" sz="1000" dirty="0">
                <a:solidFill>
                  <a:schemeClr val="tx1"/>
                </a:solidFill>
                <a:latin typeface="+mn-lt"/>
              </a:rPr>
              <a:t>reproduction</a:t>
            </a:r>
            <a:r>
              <a:rPr lang="fr-FR" sz="1000" b="0" dirty="0">
                <a:solidFill>
                  <a:schemeClr val="tx1"/>
                </a:solidFill>
                <a:latin typeface="+mn-lt"/>
              </a:rPr>
              <a:t>.</a:t>
            </a:r>
          </a:p>
          <a:p>
            <a:pPr marL="0" indent="0" algn="just">
              <a:buNone/>
            </a:pPr>
            <a:r>
              <a:rPr lang="fr-FR" sz="1000" b="0" dirty="0">
                <a:solidFill>
                  <a:schemeClr val="tx1"/>
                </a:solidFill>
                <a:latin typeface="+mn-lt"/>
              </a:rPr>
              <a:t>La Loire héberge </a:t>
            </a:r>
            <a:r>
              <a:rPr lang="fr-FR" sz="1000" dirty="0">
                <a:solidFill>
                  <a:schemeClr val="tx1"/>
                </a:solidFill>
                <a:latin typeface="+mn-lt"/>
              </a:rPr>
              <a:t>une faune avienne très variée </a:t>
            </a:r>
            <a:r>
              <a:rPr lang="fr-FR" sz="1000" b="0" dirty="0">
                <a:solidFill>
                  <a:schemeClr val="tx1"/>
                </a:solidFill>
                <a:latin typeface="+mn-lt"/>
              </a:rPr>
              <a:t>avec des espèces nicheuses caractéristiques des cours d'eau à dynamique fluviale active (Sterne pierregarin, Sterne naine, </a:t>
            </a:r>
            <a:r>
              <a:rPr lang="fr-FR" sz="1000" b="0" dirty="0" err="1">
                <a:solidFill>
                  <a:schemeClr val="tx1"/>
                </a:solidFill>
                <a:latin typeface="+mn-lt"/>
              </a:rPr>
              <a:t>Oedicnème</a:t>
            </a:r>
            <a:r>
              <a:rPr lang="fr-FR" sz="1000" b="0" dirty="0">
                <a:solidFill>
                  <a:schemeClr val="tx1"/>
                </a:solidFill>
                <a:latin typeface="+mn-lt"/>
              </a:rPr>
              <a:t> criard, petit Gravelot et Chevalier guignette). </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sp>
        <p:nvSpPr>
          <p:cNvPr id="9" name="Espace réservé du texte 3">
            <a:extLst>
              <a:ext uri="{FF2B5EF4-FFF2-40B4-BE49-F238E27FC236}">
                <a16:creationId xmlns:a16="http://schemas.microsoft.com/office/drawing/2014/main" id="{5D0C052C-0B82-4060-B7E4-75E316D8D121}"/>
              </a:ext>
            </a:extLst>
          </p:cNvPr>
          <p:cNvSpPr txBox="1">
            <a:spLocks/>
          </p:cNvSpPr>
          <p:nvPr/>
        </p:nvSpPr>
        <p:spPr>
          <a:xfrm>
            <a:off x="4812409"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dirty="0">
                <a:solidFill>
                  <a:schemeClr val="tx1"/>
                </a:solidFill>
                <a:latin typeface="+mn-lt"/>
              </a:rPr>
              <a:t>L'activité érosive </a:t>
            </a:r>
            <a:r>
              <a:rPr lang="fr-FR" sz="1000" b="0" dirty="0">
                <a:solidFill>
                  <a:schemeClr val="tx1"/>
                </a:solidFill>
                <a:latin typeface="+mn-lt"/>
              </a:rPr>
              <a:t>du fleuve crée des berges exploitées pour la reproduction par le Martin pêcheur, l'Hirondelle des rivages et le Guêpier d'Europe dont la</a:t>
            </a:r>
            <a:r>
              <a:rPr lang="fr-FR" b="0" dirty="0">
                <a:latin typeface="+mn-lt"/>
              </a:rPr>
              <a:t> </a:t>
            </a:r>
            <a:r>
              <a:rPr lang="fr-FR" sz="1000" b="0" dirty="0">
                <a:solidFill>
                  <a:schemeClr val="tx1"/>
                </a:solidFill>
                <a:latin typeface="+mn-lt"/>
              </a:rPr>
              <a:t>population augmente chaque année. Les </a:t>
            </a:r>
            <a:r>
              <a:rPr lang="fr-FR" sz="1000" dirty="0">
                <a:solidFill>
                  <a:schemeClr val="tx1"/>
                </a:solidFill>
                <a:latin typeface="+mn-lt"/>
              </a:rPr>
              <a:t>prairies humides </a:t>
            </a:r>
            <a:r>
              <a:rPr lang="fr-FR" sz="1000" b="0" dirty="0">
                <a:solidFill>
                  <a:schemeClr val="tx1"/>
                </a:solidFill>
                <a:latin typeface="+mn-lt"/>
              </a:rPr>
              <a:t>à sèches sont favorables à la reproduction de Courlis cendré et à la Caille des blés alors que le </a:t>
            </a:r>
            <a:r>
              <a:rPr lang="fr-FR" sz="1000" dirty="0">
                <a:solidFill>
                  <a:schemeClr val="tx1"/>
                </a:solidFill>
                <a:latin typeface="+mn-lt"/>
              </a:rPr>
              <a:t>bocage dense</a:t>
            </a:r>
            <a:r>
              <a:rPr lang="fr-FR" sz="1000" b="0" dirty="0">
                <a:solidFill>
                  <a:schemeClr val="tx1"/>
                </a:solidFill>
                <a:latin typeface="+mn-lt"/>
              </a:rPr>
              <a:t>, aux haies plus ou moins stratifiées et au nombreux arbres de haut jet, est valorisé comme site de reproduction pour la Cigogne blanche, les Pies-grièches écorcheur, grise et à tête rousse, la Huppe fasciée, le Pic cendré. L'engoulevent d'Europe profite des </a:t>
            </a:r>
            <a:r>
              <a:rPr lang="fr-FR" sz="1000" dirty="0">
                <a:solidFill>
                  <a:schemeClr val="tx1"/>
                </a:solidFill>
                <a:latin typeface="+mn-lt"/>
              </a:rPr>
              <a:t>milieux ouverts buissonnant </a:t>
            </a:r>
            <a:r>
              <a:rPr lang="fr-FR" sz="1000" b="0" dirty="0">
                <a:solidFill>
                  <a:schemeClr val="tx1"/>
                </a:solidFill>
                <a:latin typeface="+mn-lt"/>
              </a:rPr>
              <a:t>pour s'y reproduire.</a:t>
            </a:r>
            <a:endParaRPr lang="fr-FR" i="1" dirty="0">
              <a:latin typeface="+mn-lt"/>
            </a:endParaRPr>
          </a:p>
          <a:p>
            <a:pPr marL="0" indent="0" algn="just">
              <a:buFont typeface="Wingdings" panose="05000000000000000000" pitchFamily="2" charset="2"/>
              <a:buNone/>
            </a:pPr>
            <a:r>
              <a:rPr lang="fr-FR" i="1" dirty="0"/>
              <a:t>Vulnérabilité</a:t>
            </a:r>
          </a:p>
          <a:p>
            <a:pPr marL="0" indent="0" algn="just">
              <a:buNone/>
            </a:pPr>
            <a:r>
              <a:rPr lang="fr-FR" sz="1000" dirty="0">
                <a:solidFill>
                  <a:schemeClr val="tx1"/>
                </a:solidFill>
                <a:latin typeface="+mn-lt"/>
              </a:rPr>
              <a:t>L'enfoncement du lit mineur </a:t>
            </a:r>
            <a:r>
              <a:rPr lang="fr-FR" sz="1000" b="0" dirty="0">
                <a:solidFill>
                  <a:schemeClr val="tx1"/>
                </a:solidFill>
                <a:latin typeface="+mn-lt"/>
              </a:rPr>
              <a:t>par incision réduit la dynamique fluviale pour des événements de crue de faible récurrence et en corollaire influe sur la qualité des milieux riverains (mobilisation des matériaux, remaniements, dépôts). Les processus </a:t>
            </a:r>
            <a:r>
              <a:rPr lang="fr-FR" sz="1000" b="0" dirty="0" err="1">
                <a:solidFill>
                  <a:schemeClr val="tx1"/>
                </a:solidFill>
                <a:latin typeface="+mn-lt"/>
              </a:rPr>
              <a:t>morphodynamiques</a:t>
            </a:r>
            <a:r>
              <a:rPr lang="fr-FR" sz="1000" b="0" dirty="0">
                <a:solidFill>
                  <a:schemeClr val="tx1"/>
                </a:solidFill>
                <a:latin typeface="+mn-lt"/>
              </a:rPr>
              <a:t> sont essentiels pour les </a:t>
            </a:r>
            <a:r>
              <a:rPr lang="fr-FR" sz="1000" dirty="0">
                <a:solidFill>
                  <a:schemeClr val="tx1"/>
                </a:solidFill>
                <a:latin typeface="+mn-lt"/>
              </a:rPr>
              <a:t>espèces pionnières </a:t>
            </a:r>
            <a:r>
              <a:rPr lang="fr-FR" sz="1000" b="0" dirty="0">
                <a:solidFill>
                  <a:schemeClr val="tx1"/>
                </a:solidFill>
                <a:latin typeface="+mn-lt"/>
              </a:rPr>
              <a:t>des grèves du lit mineur et des francs bords sur lesquelles nichent les sternes et l'</a:t>
            </a:r>
            <a:r>
              <a:rPr lang="fr-FR" sz="1000" b="0" dirty="0" err="1">
                <a:solidFill>
                  <a:schemeClr val="tx1"/>
                </a:solidFill>
                <a:latin typeface="+mn-lt"/>
              </a:rPr>
              <a:t>Oedicnème</a:t>
            </a:r>
            <a:r>
              <a:rPr lang="fr-FR" sz="1000" b="0" dirty="0">
                <a:solidFill>
                  <a:schemeClr val="tx1"/>
                </a:solidFill>
                <a:latin typeface="+mn-lt"/>
              </a:rPr>
              <a:t>. Toutes modifications sur le cours de la Loire (enrochement, rectification) sont susceptibles de </a:t>
            </a:r>
            <a:r>
              <a:rPr lang="fr-FR" sz="1000" dirty="0">
                <a:solidFill>
                  <a:schemeClr val="tx1"/>
                </a:solidFill>
                <a:latin typeface="+mn-lt"/>
              </a:rPr>
              <a:t>dégrader la dynamique fluviale </a:t>
            </a:r>
            <a:r>
              <a:rPr lang="fr-FR" sz="1000" b="0" dirty="0">
                <a:solidFill>
                  <a:schemeClr val="tx1"/>
                </a:solidFill>
                <a:latin typeface="+mn-lt"/>
              </a:rPr>
              <a:t>et donc les habitats des espèces.</a:t>
            </a:r>
          </a:p>
          <a:p>
            <a:pPr marL="0" indent="0" algn="just">
              <a:buNone/>
            </a:pPr>
            <a:r>
              <a:rPr lang="fr-FR" sz="1000" b="0" dirty="0">
                <a:solidFill>
                  <a:schemeClr val="tx1"/>
                </a:solidFill>
                <a:latin typeface="+mn-lt"/>
              </a:rPr>
              <a:t>Le maintien de la mosaïque des milieux et des habitats de la </a:t>
            </a:r>
            <a:r>
              <a:rPr lang="fr-FR" sz="1000" dirty="0">
                <a:solidFill>
                  <a:schemeClr val="tx1"/>
                </a:solidFill>
                <a:latin typeface="+mn-lt"/>
              </a:rPr>
              <a:t>plaine inondable </a:t>
            </a:r>
            <a:r>
              <a:rPr lang="fr-FR" sz="1000" b="0" dirty="0">
                <a:solidFill>
                  <a:schemeClr val="tx1"/>
                </a:solidFill>
                <a:latin typeface="+mn-lt"/>
              </a:rPr>
              <a:t>et des </a:t>
            </a:r>
            <a:r>
              <a:rPr lang="fr-FR" sz="1000" dirty="0">
                <a:solidFill>
                  <a:schemeClr val="tx1"/>
                </a:solidFill>
                <a:latin typeface="+mn-lt"/>
              </a:rPr>
              <a:t>terrasses avoisinantes (</a:t>
            </a:r>
            <a:r>
              <a:rPr lang="fr-FR" sz="1000" b="0" dirty="0">
                <a:solidFill>
                  <a:schemeClr val="tx1"/>
                </a:solidFill>
                <a:latin typeface="+mn-lt"/>
              </a:rPr>
              <a:t>prairies, boisements, bocage, annexes aquatiques, trames vertes et bleues) est indispensable au cycle de vie des oiseaux. Cela nécessite la pérennisation des activités agricoles d'élevage extensif. La banalisation des milieux ligériens par la mise en culture ou des </a:t>
            </a:r>
            <a:r>
              <a:rPr lang="fr-FR" sz="1000" dirty="0">
                <a:solidFill>
                  <a:schemeClr val="tx1"/>
                </a:solidFill>
                <a:latin typeface="+mn-lt"/>
              </a:rPr>
              <a:t>pratiques</a:t>
            </a:r>
            <a:r>
              <a:rPr lang="fr-FR" sz="1000" b="0" dirty="0">
                <a:solidFill>
                  <a:schemeClr val="tx1"/>
                </a:solidFill>
                <a:latin typeface="+mn-lt"/>
              </a:rPr>
              <a:t> </a:t>
            </a:r>
            <a:r>
              <a:rPr lang="fr-FR" sz="1000" dirty="0">
                <a:solidFill>
                  <a:schemeClr val="tx1"/>
                </a:solidFill>
                <a:latin typeface="+mn-lt"/>
              </a:rPr>
              <a:t>intensives</a:t>
            </a:r>
            <a:r>
              <a:rPr lang="fr-FR" sz="1000" b="0" dirty="0">
                <a:solidFill>
                  <a:schemeClr val="tx1"/>
                </a:solidFill>
                <a:latin typeface="+mn-lt"/>
              </a:rPr>
              <a:t> </a:t>
            </a:r>
            <a:r>
              <a:rPr lang="fr-FR" sz="1000" dirty="0">
                <a:solidFill>
                  <a:schemeClr val="tx1"/>
                </a:solidFill>
                <a:latin typeface="+mn-lt"/>
              </a:rPr>
              <a:t>d'ensilages d'herbe </a:t>
            </a:r>
            <a:r>
              <a:rPr lang="fr-FR" sz="1000" b="0" dirty="0">
                <a:solidFill>
                  <a:schemeClr val="tx1"/>
                </a:solidFill>
                <a:latin typeface="+mn-lt"/>
              </a:rPr>
              <a:t>concoure à une marginalisation de l'avifaune et à une perte importante de diversité biologique.</a:t>
            </a:r>
          </a:p>
          <a:p>
            <a:pPr marL="0" indent="0" algn="just">
              <a:buNone/>
            </a:pPr>
            <a:r>
              <a:rPr lang="fr-FR" sz="1000" b="0" dirty="0">
                <a:solidFill>
                  <a:schemeClr val="tx1"/>
                </a:solidFill>
                <a:latin typeface="+mn-lt"/>
              </a:rPr>
              <a:t>Les </a:t>
            </a:r>
            <a:r>
              <a:rPr lang="fr-FR" sz="1000" dirty="0">
                <a:solidFill>
                  <a:schemeClr val="tx1"/>
                </a:solidFill>
                <a:latin typeface="+mn-lt"/>
              </a:rPr>
              <a:t>activités de loisirs </a:t>
            </a:r>
            <a:r>
              <a:rPr lang="fr-FR" sz="1000" b="0" dirty="0">
                <a:solidFill>
                  <a:schemeClr val="tx1"/>
                </a:solidFill>
                <a:latin typeface="+mn-lt"/>
              </a:rPr>
              <a:t>(circulation motorisée et pédestre, canoë) s'exercent sur les milieux sableux et les grèves et dans le lit vif, elles peuvent constituer une menace pour la reproduction des oiseaux nicheurs (Sternes, </a:t>
            </a:r>
            <a:r>
              <a:rPr lang="fr-FR" sz="1000" b="0" dirty="0" err="1">
                <a:solidFill>
                  <a:schemeClr val="tx1"/>
                </a:solidFill>
                <a:latin typeface="+mn-lt"/>
              </a:rPr>
              <a:t>Oedicnème</a:t>
            </a:r>
            <a:r>
              <a:rPr lang="fr-FR" sz="1000" b="0" dirty="0">
                <a:solidFill>
                  <a:schemeClr val="tx1"/>
                </a:solidFill>
                <a:latin typeface="+mn-lt"/>
              </a:rPr>
              <a:t> criard notamment).</a:t>
            </a:r>
          </a:p>
          <a:p>
            <a:pPr marL="0" indent="0" algn="just">
              <a:buNone/>
            </a:pPr>
            <a:r>
              <a:rPr lang="fr-FR" sz="1000" dirty="0">
                <a:solidFill>
                  <a:schemeClr val="tx1"/>
                </a:solidFill>
                <a:latin typeface="+mn-lt"/>
              </a:rPr>
              <a:t>L'aménagement écologique de gravières </a:t>
            </a:r>
            <a:r>
              <a:rPr lang="fr-FR" sz="1000" b="0" dirty="0">
                <a:solidFill>
                  <a:schemeClr val="tx1"/>
                </a:solidFill>
                <a:latin typeface="+mn-lt"/>
              </a:rPr>
              <a:t>peut constituer des sites de </a:t>
            </a:r>
            <a:r>
              <a:rPr lang="fr-FR" sz="1000" dirty="0">
                <a:solidFill>
                  <a:schemeClr val="tx1"/>
                </a:solidFill>
                <a:latin typeface="+mn-lt"/>
              </a:rPr>
              <a:t>substitution</a:t>
            </a:r>
            <a:r>
              <a:rPr lang="fr-FR" sz="1000" b="0" dirty="0">
                <a:solidFill>
                  <a:schemeClr val="tx1"/>
                </a:solidFill>
                <a:latin typeface="+mn-lt"/>
              </a:rPr>
              <a:t> intéressant pour la reproduction des sternes moyennant un entretien régulier pour éviter le boisement.</a:t>
            </a:r>
          </a:p>
        </p:txBody>
      </p:sp>
    </p:spTree>
    <p:extLst>
      <p:ext uri="{BB962C8B-B14F-4D97-AF65-F5344CB8AC3E}">
        <p14:creationId xmlns:p14="http://schemas.microsoft.com/office/powerpoint/2010/main" val="272366756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221</a:t>
            </a:fld>
            <a:endParaRPr lang="fr-FR" dirty="0"/>
          </a:p>
        </p:txBody>
      </p:sp>
      <p:sp>
        <p:nvSpPr>
          <p:cNvPr id="4" name="Espace réservé du texte 3"/>
          <p:cNvSpPr>
            <a:spLocks noGrp="1"/>
          </p:cNvSpPr>
          <p:nvPr>
            <p:ph type="body" sz="quarter" idx="14"/>
          </p:nvPr>
        </p:nvSpPr>
        <p:spPr>
          <a:xfrm>
            <a:off x="359230" y="1200151"/>
            <a:ext cx="4136571" cy="3916136"/>
          </a:xfrm>
        </p:spPr>
        <p:txBody>
          <a:bodyPr/>
          <a:lstStyle/>
          <a:p>
            <a:pPr algn="just" fontAlgn="ctr">
              <a:lnSpc>
                <a:spcPct val="100000"/>
              </a:lnSpc>
            </a:pPr>
            <a:r>
              <a:rPr lang="fr-FR" dirty="0"/>
              <a:t>ZPS du Val d’Allier Bourbonnais n°FR8310079</a:t>
            </a:r>
            <a:endParaRPr lang="fr-FR" b="0" dirty="0"/>
          </a:p>
          <a:p>
            <a:pPr marL="0" indent="0" algn="just">
              <a:lnSpc>
                <a:spcPct val="100000"/>
              </a:lnSpc>
              <a:buNone/>
            </a:pPr>
            <a:r>
              <a:rPr lang="fr-FR" i="1" dirty="0"/>
              <a:t>Informations surfaciques générales </a:t>
            </a:r>
          </a:p>
          <a:p>
            <a:pPr marL="0" indent="0" algn="just">
              <a:lnSpc>
                <a:spcPct val="100000"/>
              </a:lnSpc>
              <a:buNone/>
            </a:pPr>
            <a:r>
              <a:rPr lang="fr-FR" sz="1000" b="0" dirty="0">
                <a:solidFill>
                  <a:schemeClr val="tx1"/>
                </a:solidFill>
                <a:latin typeface="+mn-lt"/>
              </a:rPr>
              <a:t>La superficie totale du site est de 4 335ha, dont :</a:t>
            </a:r>
          </a:p>
          <a:p>
            <a:pPr algn="just">
              <a:lnSpc>
                <a:spcPct val="100000"/>
              </a:lnSpc>
            </a:pPr>
            <a:r>
              <a:rPr lang="fr-FR" sz="1000" b="0" i="1" dirty="0">
                <a:solidFill>
                  <a:schemeClr val="tx1"/>
                </a:solidFill>
                <a:latin typeface="+mn-lt"/>
              </a:rPr>
              <a:t>23% de Prairies semi-naturelles humides et de Prairies mésophiles améliorées</a:t>
            </a:r>
          </a:p>
          <a:p>
            <a:pPr algn="just">
              <a:lnSpc>
                <a:spcPct val="100000"/>
              </a:lnSpc>
            </a:pPr>
            <a:r>
              <a:rPr lang="fr-FR" sz="1000" b="0" i="1" dirty="0">
                <a:solidFill>
                  <a:schemeClr val="tx1"/>
                </a:solidFill>
                <a:latin typeface="+mn-lt"/>
              </a:rPr>
              <a:t>19% d’Eaux douces intérieures (Eaux stagnantes, Eaux courantes</a:t>
            </a:r>
          </a:p>
          <a:p>
            <a:pPr algn="just">
              <a:lnSpc>
                <a:spcPct val="100000"/>
              </a:lnSpc>
            </a:pPr>
            <a:r>
              <a:rPr lang="fr-FR" sz="1000" b="0" i="1" dirty="0">
                <a:solidFill>
                  <a:schemeClr val="tx1"/>
                </a:solidFill>
                <a:latin typeface="+mn-lt"/>
              </a:rPr>
              <a:t>10% de Forêts</a:t>
            </a:r>
          </a:p>
          <a:p>
            <a:pPr marL="0" indent="0" algn="just">
              <a:lnSpc>
                <a:spcPct val="100000"/>
              </a:lnSpc>
              <a:buNone/>
            </a:pPr>
            <a:r>
              <a:rPr lang="fr-FR" i="1" dirty="0"/>
              <a:t>Caractéristiques du site </a:t>
            </a:r>
          </a:p>
          <a:p>
            <a:pPr marL="0" indent="0" algn="just">
              <a:lnSpc>
                <a:spcPct val="100000"/>
              </a:lnSpc>
              <a:buNone/>
            </a:pPr>
            <a:r>
              <a:rPr lang="fr-FR" sz="1000" b="0" dirty="0">
                <a:solidFill>
                  <a:schemeClr val="tx1"/>
                </a:solidFill>
                <a:latin typeface="+mn-lt"/>
              </a:rPr>
              <a:t>Le site Natura 2000 du Val d’Allier Bourbonnais présente un profil très intéressant du point de vue </a:t>
            </a:r>
            <a:r>
              <a:rPr lang="fr-FR" sz="1000" dirty="0">
                <a:solidFill>
                  <a:schemeClr val="tx1"/>
                </a:solidFill>
                <a:latin typeface="+mn-lt"/>
              </a:rPr>
              <a:t>paysager</a:t>
            </a:r>
            <a:r>
              <a:rPr lang="fr-FR" sz="1000" b="0" dirty="0">
                <a:solidFill>
                  <a:schemeClr val="tx1"/>
                </a:solidFill>
                <a:latin typeface="+mn-lt"/>
              </a:rPr>
              <a:t> et </a:t>
            </a:r>
            <a:r>
              <a:rPr lang="fr-FR" sz="1000" dirty="0">
                <a:solidFill>
                  <a:schemeClr val="tx1"/>
                </a:solidFill>
                <a:latin typeface="+mn-lt"/>
              </a:rPr>
              <a:t>géomorphologique</a:t>
            </a:r>
            <a:r>
              <a:rPr lang="fr-FR" sz="1000" b="0" dirty="0">
                <a:solidFill>
                  <a:schemeClr val="tx1"/>
                </a:solidFill>
                <a:latin typeface="+mn-lt"/>
              </a:rPr>
              <a:t>, particulièrement illustré par la diversité des habitats qu’on y retrouve. Parmi ces derniers figurent par exemple les </a:t>
            </a:r>
            <a:r>
              <a:rPr lang="fr-FR" sz="1000" dirty="0">
                <a:solidFill>
                  <a:schemeClr val="tx1"/>
                </a:solidFill>
                <a:latin typeface="+mn-lt"/>
              </a:rPr>
              <a:t>pelouses</a:t>
            </a:r>
            <a:r>
              <a:rPr lang="fr-FR" sz="1000" b="0" dirty="0">
                <a:solidFill>
                  <a:schemeClr val="tx1"/>
                </a:solidFill>
                <a:latin typeface="+mn-lt"/>
              </a:rPr>
              <a:t> à orpins, les pelouses pionnières (habitats d’intérêt communautaire) qui contrastent avec les </a:t>
            </a:r>
            <a:r>
              <a:rPr lang="fr-FR" sz="1000" dirty="0">
                <a:solidFill>
                  <a:schemeClr val="tx1"/>
                </a:solidFill>
                <a:latin typeface="+mn-lt"/>
              </a:rPr>
              <a:t>forêts</a:t>
            </a:r>
            <a:r>
              <a:rPr lang="fr-FR" sz="1000" b="0" dirty="0">
                <a:solidFill>
                  <a:schemeClr val="tx1"/>
                </a:solidFill>
                <a:latin typeface="+mn-lt"/>
              </a:rPr>
              <a:t> alluviales et les </a:t>
            </a:r>
            <a:r>
              <a:rPr lang="fr-FR" sz="1000" dirty="0">
                <a:solidFill>
                  <a:schemeClr val="tx1"/>
                </a:solidFill>
                <a:latin typeface="+mn-lt"/>
              </a:rPr>
              <a:t>bancs</a:t>
            </a:r>
            <a:r>
              <a:rPr lang="fr-FR" sz="1000" b="0" dirty="0">
                <a:solidFill>
                  <a:schemeClr val="tx1"/>
                </a:solidFill>
                <a:latin typeface="+mn-lt"/>
              </a:rPr>
              <a:t> de sables et de galets essentiels à la nidification de certaines espèces d’oiseaux. Cette trame de fond est ponctuée </a:t>
            </a:r>
            <a:r>
              <a:rPr lang="fr-FR" sz="1000" dirty="0">
                <a:solidFill>
                  <a:schemeClr val="tx1"/>
                </a:solidFill>
                <a:latin typeface="+mn-lt"/>
              </a:rPr>
              <a:t>d’annexes hydrauliques </a:t>
            </a:r>
            <a:r>
              <a:rPr lang="fr-FR" sz="1000" b="0" dirty="0">
                <a:solidFill>
                  <a:schemeClr val="tx1"/>
                </a:solidFill>
                <a:latin typeface="+mn-lt"/>
              </a:rPr>
              <a:t>nombreuses formée par une dynamique fluviale notable de l’Allier.</a:t>
            </a:r>
          </a:p>
          <a:p>
            <a:pPr marL="0" indent="0" algn="just">
              <a:lnSpc>
                <a:spcPct val="100000"/>
              </a:lnSpc>
              <a:buNone/>
            </a:pPr>
            <a:r>
              <a:rPr lang="fr-FR" i="1" dirty="0"/>
              <a:t>Qualité et importance</a:t>
            </a:r>
          </a:p>
          <a:p>
            <a:pPr marL="0" indent="0" algn="just">
              <a:lnSpc>
                <a:spcPct val="100000"/>
              </a:lnSpc>
              <a:buNone/>
            </a:pPr>
            <a:r>
              <a:rPr lang="fr-FR" sz="1000" b="0" dirty="0">
                <a:solidFill>
                  <a:schemeClr val="tx1"/>
                </a:solidFill>
                <a:latin typeface="+mn-lt"/>
              </a:rPr>
              <a:t>Il s'agit du </a:t>
            </a:r>
            <a:r>
              <a:rPr lang="fr-FR" sz="1000" dirty="0">
                <a:solidFill>
                  <a:schemeClr val="tx1"/>
                </a:solidFill>
                <a:latin typeface="+mn-lt"/>
              </a:rPr>
              <a:t>plus important site alluvial d'Auvergne</a:t>
            </a:r>
            <a:r>
              <a:rPr lang="fr-FR" sz="1000" b="0" dirty="0">
                <a:solidFill>
                  <a:schemeClr val="tx1"/>
                </a:solidFill>
                <a:latin typeface="+mn-lt"/>
              </a:rPr>
              <a:t>. Le Val d'Allier est reconnu comme étant une zone humide d'importance internationale par la richesse de ses milieux et son importance pour les oiseaux : </a:t>
            </a:r>
            <a:r>
              <a:rPr lang="fr-FR" sz="1000" dirty="0">
                <a:solidFill>
                  <a:schemeClr val="tx1"/>
                </a:solidFill>
                <a:latin typeface="+mn-lt"/>
              </a:rPr>
              <a:t>nidification</a:t>
            </a:r>
            <a:r>
              <a:rPr lang="fr-FR" sz="1000" b="0" dirty="0">
                <a:solidFill>
                  <a:schemeClr val="tx1"/>
                </a:solidFill>
                <a:latin typeface="+mn-lt"/>
              </a:rPr>
              <a:t> de nombreuses espèces dont certaines sont rares ( 5 espèces de hérons arboricoles), du Milan noir, fortes populations d’Œdicnèmes criards, colonies de Sternes pierregarin et naine...), site d'importance majeure pour la </a:t>
            </a:r>
            <a:r>
              <a:rPr lang="fr-FR" sz="1000" dirty="0">
                <a:solidFill>
                  <a:schemeClr val="tx1"/>
                </a:solidFill>
                <a:latin typeface="+mn-lt"/>
              </a:rPr>
              <a:t>migration</a:t>
            </a:r>
            <a:r>
              <a:rPr lang="fr-FR" sz="1000" b="0" dirty="0">
                <a:solidFill>
                  <a:schemeClr val="tx1"/>
                </a:solidFill>
                <a:latin typeface="+mn-lt"/>
              </a:rPr>
              <a:t> et </a:t>
            </a:r>
            <a:r>
              <a:rPr lang="fr-FR" sz="1000" dirty="0">
                <a:solidFill>
                  <a:schemeClr val="tx1"/>
                </a:solidFill>
                <a:latin typeface="+mn-lt"/>
              </a:rPr>
              <a:t>l'hivernage</a:t>
            </a:r>
            <a:r>
              <a:rPr lang="fr-FR" sz="1000" b="0" dirty="0">
                <a:solidFill>
                  <a:schemeClr val="tx1"/>
                </a:solidFill>
                <a:latin typeface="+mn-lt"/>
              </a:rPr>
              <a:t>.</a:t>
            </a:r>
          </a:p>
          <a:p>
            <a:pPr marL="0" indent="0" algn="just">
              <a:lnSpc>
                <a:spcPct val="100000"/>
              </a:lnSpc>
              <a:buNone/>
            </a:pPr>
            <a:r>
              <a:rPr lang="fr-FR" sz="1000" b="0" dirty="0">
                <a:solidFill>
                  <a:schemeClr val="tx1"/>
                </a:solidFill>
                <a:latin typeface="+mn-lt"/>
              </a:rPr>
              <a:t>Au total, 70 espèces inscrites à l'annexe 1 de la Directive fréquentent le site, dont 15 s'y reproduisent régulièrement.</a:t>
            </a: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Incidences sur les sites Natura 2000</a:t>
            </a:r>
          </a:p>
        </p:txBody>
      </p:sp>
      <p:sp>
        <p:nvSpPr>
          <p:cNvPr id="14" name="Espace réservé du texte 3">
            <a:extLst>
              <a:ext uri="{FF2B5EF4-FFF2-40B4-BE49-F238E27FC236}">
                <a16:creationId xmlns:a16="http://schemas.microsoft.com/office/drawing/2014/main" id="{3C16AC7A-6ADD-4A2E-A958-EEE3BA5B800D}"/>
              </a:ext>
            </a:extLst>
          </p:cNvPr>
          <p:cNvSpPr txBox="1">
            <a:spLocks/>
          </p:cNvSpPr>
          <p:nvPr/>
        </p:nvSpPr>
        <p:spPr>
          <a:xfrm>
            <a:off x="4648200" y="1200151"/>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fr-FR" sz="1000" b="0" dirty="0">
                <a:solidFill>
                  <a:schemeClr val="tx1"/>
                </a:solidFill>
                <a:latin typeface="+mn-lt"/>
              </a:rPr>
              <a:t>D'autres espèces migratrices concernées par la directive et justifiant également la désignation du site sont présente au nombre de 76.</a:t>
            </a:r>
          </a:p>
          <a:p>
            <a:pPr marL="0" indent="0" algn="just">
              <a:lnSpc>
                <a:spcPct val="100000"/>
              </a:lnSpc>
              <a:buNone/>
            </a:pPr>
            <a:r>
              <a:rPr lang="fr-FR" sz="1000" i="1" dirty="0"/>
              <a:t>Vulnérabilité</a:t>
            </a:r>
          </a:p>
          <a:p>
            <a:pPr marL="0" indent="0" algn="just">
              <a:lnSpc>
                <a:spcPct val="100000"/>
              </a:lnSpc>
              <a:buNone/>
            </a:pPr>
            <a:r>
              <a:rPr lang="fr-FR" sz="1000" b="0" dirty="0">
                <a:solidFill>
                  <a:schemeClr val="tx1"/>
                </a:solidFill>
                <a:latin typeface="+mn-lt"/>
              </a:rPr>
              <a:t>Le principal enjeu en matière de conservation de ce site Natura 2000 consiste à </a:t>
            </a:r>
            <a:r>
              <a:rPr lang="fr-FR" sz="1000" dirty="0">
                <a:solidFill>
                  <a:schemeClr val="tx1"/>
                </a:solidFill>
                <a:latin typeface="+mn-lt"/>
              </a:rPr>
              <a:t>maintenir la dynamique fluviale de l’Allier </a:t>
            </a:r>
            <a:r>
              <a:rPr lang="fr-FR" sz="1000" b="0" dirty="0">
                <a:solidFill>
                  <a:schemeClr val="tx1"/>
                </a:solidFill>
                <a:latin typeface="+mn-lt"/>
              </a:rPr>
              <a:t>(application de la réglementation existante, proscrire les enrochements, pas d'extractions de granulats dans le lit...). </a:t>
            </a:r>
          </a:p>
          <a:p>
            <a:pPr marL="0" indent="0" algn="just">
              <a:lnSpc>
                <a:spcPct val="100000"/>
              </a:lnSpc>
              <a:buNone/>
            </a:pPr>
            <a:r>
              <a:rPr lang="fr-FR" sz="1000" b="0" dirty="0">
                <a:solidFill>
                  <a:schemeClr val="tx1"/>
                </a:solidFill>
                <a:latin typeface="+mn-lt"/>
              </a:rPr>
              <a:t>En outre, l’écoulement  de la rivière </a:t>
            </a:r>
            <a:r>
              <a:rPr lang="fr-FR" sz="1000" dirty="0">
                <a:solidFill>
                  <a:schemeClr val="tx1"/>
                </a:solidFill>
                <a:latin typeface="+mn-lt"/>
              </a:rPr>
              <a:t>est menacé par le développement des cultures irriguées </a:t>
            </a:r>
            <a:r>
              <a:rPr lang="fr-FR" sz="1000" b="0" dirty="0">
                <a:solidFill>
                  <a:schemeClr val="tx1"/>
                </a:solidFill>
                <a:latin typeface="+mn-lt"/>
              </a:rPr>
              <a:t>au détriment des habitats naturels et des milieux ouverts tel que les prairies.</a:t>
            </a:r>
          </a:p>
        </p:txBody>
      </p:sp>
      <p:pic>
        <p:nvPicPr>
          <p:cNvPr id="5" name="Image 4">
            <a:extLst>
              <a:ext uri="{FF2B5EF4-FFF2-40B4-BE49-F238E27FC236}">
                <a16:creationId xmlns:a16="http://schemas.microsoft.com/office/drawing/2014/main" id="{43E5C320-878B-4A8F-9B6D-E7D8464594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5939" y="3150646"/>
            <a:ext cx="3125561" cy="2345732"/>
          </a:xfrm>
          <a:prstGeom prst="rect">
            <a:avLst/>
          </a:prstGeom>
        </p:spPr>
      </p:pic>
      <p:sp>
        <p:nvSpPr>
          <p:cNvPr id="9" name="ZoneTexte 8">
            <a:extLst>
              <a:ext uri="{FF2B5EF4-FFF2-40B4-BE49-F238E27FC236}">
                <a16:creationId xmlns:a16="http://schemas.microsoft.com/office/drawing/2014/main" id="{A6CC2D7C-82BE-40D9-A165-B265D90EB06B}"/>
              </a:ext>
            </a:extLst>
          </p:cNvPr>
          <p:cNvSpPr txBox="1"/>
          <p:nvPr/>
        </p:nvSpPr>
        <p:spPr>
          <a:xfrm>
            <a:off x="5063216" y="5496378"/>
            <a:ext cx="3239862" cy="507831"/>
          </a:xfrm>
          <a:prstGeom prst="rect">
            <a:avLst/>
          </a:prstGeom>
          <a:noFill/>
        </p:spPr>
        <p:txBody>
          <a:bodyPr wrap="square" rtlCol="0">
            <a:spAutoFit/>
          </a:bodyPr>
          <a:lstStyle/>
          <a:p>
            <a:r>
              <a:rPr lang="fr-FR" sz="900" i="1" dirty="0">
                <a:latin typeface="+mj-lt"/>
              </a:rPr>
              <a:t>L’Œdicnème criard (</a:t>
            </a:r>
            <a:r>
              <a:rPr lang="fr-FR" sz="900" i="1" dirty="0" err="1">
                <a:latin typeface="+mj-lt"/>
              </a:rPr>
              <a:t>Burhinus</a:t>
            </a:r>
            <a:r>
              <a:rPr lang="fr-FR" sz="900" i="1" dirty="0">
                <a:latin typeface="+mj-lt"/>
              </a:rPr>
              <a:t> </a:t>
            </a:r>
            <a:r>
              <a:rPr lang="fr-FR" sz="900" i="1" dirty="0" err="1">
                <a:latin typeface="+mj-lt"/>
              </a:rPr>
              <a:t>œdicnemus</a:t>
            </a:r>
            <a:r>
              <a:rPr lang="fr-FR" sz="900" i="1" dirty="0">
                <a:latin typeface="+mj-lt"/>
              </a:rPr>
              <a:t>) est fortement présent au niveau du site du Val d’Allier Bourbonnais. Il a une préférence pour les habitats secs, caillouteux et dégagés. Source : </a:t>
            </a:r>
            <a:r>
              <a:rPr lang="fr-FR" sz="900" i="1" dirty="0" err="1">
                <a:latin typeface="+mj-lt"/>
              </a:rPr>
              <a:t>Wikipedia</a:t>
            </a:r>
            <a:endParaRPr lang="fr-FR" sz="900" i="1" dirty="0">
              <a:latin typeface="+mj-lt"/>
            </a:endParaRPr>
          </a:p>
        </p:txBody>
      </p:sp>
    </p:spTree>
    <p:extLst>
      <p:ext uri="{BB962C8B-B14F-4D97-AF65-F5344CB8AC3E}">
        <p14:creationId xmlns:p14="http://schemas.microsoft.com/office/powerpoint/2010/main" val="37392316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222</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Incidences sur les sites </a:t>
            </a:r>
            <a:r>
              <a:rPr lang="fr-FR" noProof="0" dirty="0" err="1"/>
              <a:t>Natura</a:t>
            </a:r>
            <a:r>
              <a:rPr lang="fr-FR" noProof="0" dirty="0"/>
              <a:t> 2000</a:t>
            </a:r>
          </a:p>
        </p:txBody>
      </p:sp>
      <p:sp>
        <p:nvSpPr>
          <p:cNvPr id="11" name="Espace réservé du texte 3">
            <a:extLst>
              <a:ext uri="{FF2B5EF4-FFF2-40B4-BE49-F238E27FC236}">
                <a16:creationId xmlns:a16="http://schemas.microsoft.com/office/drawing/2014/main" id="{6AFB6A3F-AA15-4D2A-B539-E2AF6AB12848}"/>
              </a:ext>
            </a:extLst>
          </p:cNvPr>
          <p:cNvSpPr txBox="1">
            <a:spLocks/>
          </p:cNvSpPr>
          <p:nvPr/>
        </p:nvSpPr>
        <p:spPr>
          <a:xfrm>
            <a:off x="359229" y="1160591"/>
            <a:ext cx="4139292" cy="5139095"/>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fr-FR" sz="1000" b="0" dirty="0">
                <a:solidFill>
                  <a:schemeClr val="tx1"/>
                </a:solidFill>
                <a:latin typeface="+mn-lt"/>
              </a:rPr>
              <a:t>Un PCAET peut être à l’origine de plusieurs incidences négatives significatives sur un site Natura 2000 dès lors ou des aménagements sont prévus au sein ou à proximité de celui-ci. Les incidences majeures essentiellement générées sont :</a:t>
            </a:r>
          </a:p>
          <a:p>
            <a:pPr algn="just">
              <a:lnSpc>
                <a:spcPct val="100000"/>
              </a:lnSpc>
            </a:pPr>
            <a:r>
              <a:rPr lang="fr-FR" sz="1000" b="0" dirty="0">
                <a:solidFill>
                  <a:schemeClr val="tx1"/>
                </a:solidFill>
                <a:latin typeface="+mn-lt"/>
              </a:rPr>
              <a:t>Une consommation d’espaces qui induit une détérioration voire une destruction d’habitats naturels ou d’habitats d’espèces d’intérêt communautaire à l’intérieur d’un site Natura 2000 ;</a:t>
            </a:r>
          </a:p>
          <a:p>
            <a:pPr algn="just">
              <a:lnSpc>
                <a:spcPct val="100000"/>
              </a:lnSpc>
            </a:pPr>
            <a:r>
              <a:rPr lang="fr-FR" sz="1000" b="0" dirty="0">
                <a:solidFill>
                  <a:schemeClr val="tx1"/>
                </a:solidFill>
                <a:latin typeface="+mn-lt"/>
              </a:rPr>
              <a:t>La perturbation du fonctionnement écologique du site ou la dégradation indirecte des habitats naturels ou habitats d’espèces (drainage des zones humides, rejets polluants…) ; </a:t>
            </a:r>
          </a:p>
          <a:p>
            <a:pPr algn="just">
              <a:lnSpc>
                <a:spcPct val="100000"/>
              </a:lnSpc>
            </a:pPr>
            <a:r>
              <a:rPr lang="fr-FR" sz="1000" b="0" dirty="0">
                <a:solidFill>
                  <a:schemeClr val="tx1"/>
                </a:solidFill>
                <a:latin typeface="+mn-lt"/>
              </a:rPr>
              <a:t>Le dérangement voire la destruction d’espèces qui effectuent l’ensemble ou une partie de leur cycle biologique au sein du site Natura 2000 (alimentation, transit, reproduction…). </a:t>
            </a:r>
          </a:p>
          <a:p>
            <a:pPr marL="0" indent="0" algn="just">
              <a:lnSpc>
                <a:spcPct val="100000"/>
              </a:lnSpc>
              <a:buNone/>
            </a:pPr>
            <a:r>
              <a:rPr lang="fr-FR" b="0" dirty="0">
                <a:sym typeface="Wingdings 3" panose="05040102010807070707" pitchFamily="18" charset="2"/>
              </a:rPr>
              <a:t></a:t>
            </a:r>
            <a:r>
              <a:rPr lang="fr-FR" dirty="0">
                <a:sym typeface="Wingdings 3" panose="05040102010807070707" pitchFamily="18" charset="2"/>
              </a:rPr>
              <a:t> </a:t>
            </a:r>
            <a:r>
              <a:rPr lang="fr-FR" dirty="0"/>
              <a:t>Evaluation des incidences potentielles de la stratégie PCAET sur les sites Natura 2000</a:t>
            </a:r>
          </a:p>
          <a:p>
            <a:pPr marL="0" indent="0" algn="just">
              <a:lnSpc>
                <a:spcPct val="100000"/>
              </a:lnSpc>
              <a:buNone/>
            </a:pPr>
            <a:r>
              <a:rPr lang="fr-FR" sz="1000" b="0" dirty="0">
                <a:solidFill>
                  <a:schemeClr val="tx1"/>
                </a:solidFill>
                <a:latin typeface="+mn-lt"/>
              </a:rPr>
              <a:t>Les sites Natura 2000 identifiés sur le territoire sont essentiellement localisés dans des secteurs peu urbanisés, minimisant ainsi les incidences anthropiques liées aux secteurs industriels, résidentiels et tertiaires. Toutefois, bien que ces cas soient limités, certains sites intègrent ou traversent des espaces urbanisés (Sologne Bourbonnaise, Vallée de l’Allier Nord, Val d’Allier Bourbonnais). Par conséquent, plusieurs  objectifs portés par le </a:t>
            </a:r>
            <a:r>
              <a:rPr lang="fr-FR" sz="1000" b="0" dirty="0" err="1">
                <a:solidFill>
                  <a:schemeClr val="tx1"/>
                </a:solidFill>
                <a:latin typeface="+mn-lt"/>
              </a:rPr>
              <a:t>PCAET</a:t>
            </a:r>
            <a:r>
              <a:rPr lang="fr-FR" sz="1000" b="0" dirty="0">
                <a:solidFill>
                  <a:schemeClr val="tx1"/>
                </a:solidFill>
                <a:latin typeface="+mn-lt"/>
              </a:rPr>
              <a:t> peuvent avoir des incidences indirectes sur ces sites. L’objectif de rénovation thermique du parc résidentiel ou du tertiaire peut être à l’origine de perturbations voire de destructions de lieux de reproduction pour la faune, comme par exemple pour certains  chiroptères dont leur gîte est parfois établi dans les combles des habitations. </a:t>
            </a:r>
          </a:p>
          <a:p>
            <a:pPr marL="0" indent="0" algn="just">
              <a:lnSpc>
                <a:spcPct val="100000"/>
              </a:lnSpc>
              <a:buNone/>
            </a:pPr>
            <a:r>
              <a:rPr lang="fr-FR" sz="1000" b="0" dirty="0">
                <a:solidFill>
                  <a:schemeClr val="tx1"/>
                </a:solidFill>
                <a:latin typeface="+mn-lt"/>
              </a:rPr>
              <a:t>Par ailleurs, le développement de mobilités alternatives induira potentiellement la création de nouvelles voies ou de nouveaux espaces de stationnements qui </a:t>
            </a:r>
            <a:r>
              <a:rPr lang="fr-FR" sz="1000" b="0" dirty="0" err="1">
                <a:solidFill>
                  <a:schemeClr val="tx1"/>
                </a:solidFill>
                <a:latin typeface="+mn-lt"/>
              </a:rPr>
              <a:t>artificialiseront</a:t>
            </a:r>
            <a:r>
              <a:rPr lang="fr-FR" sz="1000" b="0" dirty="0">
                <a:solidFill>
                  <a:schemeClr val="tx1"/>
                </a:solidFill>
                <a:latin typeface="+mn-lt"/>
              </a:rPr>
              <a:t> des espaces naturels ou créeront de nouveaux obstacles pour la faune. Ces aménagements seront susceptibles de perturber des espèces occupant les sites. Cependant, à termes ces mesures seront bénéfiques pour de nombreuses espèces mais aussi pour la qualité de l’air. </a:t>
            </a: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endParaRPr>
          </a:p>
          <a:p>
            <a:pPr marL="0" indent="0" algn="just">
              <a:buFont typeface="Wingdings" panose="05000000000000000000" pitchFamily="2" charset="2"/>
              <a:buNone/>
            </a:pPr>
            <a:endParaRPr lang="fr-FR" sz="1000" dirty="0"/>
          </a:p>
        </p:txBody>
      </p:sp>
      <p:sp>
        <p:nvSpPr>
          <p:cNvPr id="12" name="Espace réservé du texte 3">
            <a:extLst>
              <a:ext uri="{FF2B5EF4-FFF2-40B4-BE49-F238E27FC236}">
                <a16:creationId xmlns:a16="http://schemas.microsoft.com/office/drawing/2014/main" id="{6AFB6A3F-AA15-4D2A-B539-E2AF6AB12848}"/>
              </a:ext>
            </a:extLst>
          </p:cNvPr>
          <p:cNvSpPr txBox="1">
            <a:spLocks/>
          </p:cNvSpPr>
          <p:nvPr/>
        </p:nvSpPr>
        <p:spPr>
          <a:xfrm>
            <a:off x="4671650" y="1213199"/>
            <a:ext cx="4346619" cy="5139095"/>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fr-FR" sz="1000" b="0" dirty="0">
                <a:solidFill>
                  <a:schemeClr val="tx1"/>
                </a:solidFill>
                <a:latin typeface="+mn-lt"/>
              </a:rPr>
              <a:t>Ainsi, des mesures telles que l’optimisation des performances énergétiques du bâti, le développement des modes doux, du covoiturage et des véhicules à faible émission, portées par le </a:t>
            </a:r>
            <a:r>
              <a:rPr lang="fr-FR" sz="1000" b="0" dirty="0" err="1">
                <a:solidFill>
                  <a:schemeClr val="tx1"/>
                </a:solidFill>
                <a:latin typeface="+mn-lt"/>
              </a:rPr>
              <a:t>PCAET</a:t>
            </a:r>
            <a:r>
              <a:rPr lang="fr-FR" sz="1000" b="0" dirty="0">
                <a:solidFill>
                  <a:schemeClr val="tx1"/>
                </a:solidFill>
                <a:latin typeface="+mn-lt"/>
              </a:rPr>
              <a:t> de la Communauté de communes </a:t>
            </a:r>
            <a:r>
              <a:rPr lang="fr-FR" sz="1000" b="0" dirty="0" err="1">
                <a:solidFill>
                  <a:schemeClr val="tx1"/>
                </a:solidFill>
                <a:latin typeface="+mn-lt"/>
              </a:rPr>
              <a:t>Entr’Allier</a:t>
            </a:r>
            <a:r>
              <a:rPr lang="fr-FR" sz="1000" b="0" dirty="0">
                <a:solidFill>
                  <a:schemeClr val="tx1"/>
                </a:solidFill>
                <a:latin typeface="+mn-lt"/>
              </a:rPr>
              <a:t> Besbre et Loire, pourront avoir une incidence positive grâce à une diminution des nuisances sur les milieux naturels des sites Natura 2000 (sonores, pollutions).</a:t>
            </a:r>
          </a:p>
          <a:p>
            <a:pPr marL="0" indent="0" algn="just">
              <a:lnSpc>
                <a:spcPct val="100000"/>
              </a:lnSpc>
              <a:buNone/>
            </a:pPr>
            <a:r>
              <a:rPr lang="fr-FR" sz="1000" b="0" dirty="0">
                <a:solidFill>
                  <a:schemeClr val="tx1"/>
                </a:solidFill>
                <a:latin typeface="+mn-lt"/>
              </a:rPr>
              <a:t>La stratégie du </a:t>
            </a:r>
            <a:r>
              <a:rPr lang="fr-FR" sz="1000" b="0" dirty="0" err="1">
                <a:solidFill>
                  <a:schemeClr val="tx1"/>
                </a:solidFill>
                <a:latin typeface="+mn-lt"/>
              </a:rPr>
              <a:t>PCAET</a:t>
            </a:r>
            <a:r>
              <a:rPr lang="fr-FR" sz="1000" b="0" dirty="0">
                <a:solidFill>
                  <a:schemeClr val="tx1"/>
                </a:solidFill>
                <a:latin typeface="+mn-lt"/>
              </a:rPr>
              <a:t> prévoit également le déploiement des énergies renouvelables sur le territoire. Bien qu’elles soient intéressantes sur le plan énergétique, selon leurs implantations, les impacts sur la biodiversité et les milieux naturels pourront être conséquents (artificialisation des sols, nouveaux obstacles pour la faune, coupes de bois pour la biomasse…).  Entre autre, la stratégie met en avant le souhait d’accompagner le développement de l’éolien. Or, ce dernier entraîne une forte mortalité chez les chiroptères et l’avifaune lorsqu’elles sont localisées sur le territoire de chasse ou sur les parcours de transit de ces derniers, en plus de créer des coupures écologiques larges dans le continuum agro-naturel. </a:t>
            </a:r>
          </a:p>
          <a:p>
            <a:pPr marL="0" indent="0" algn="just">
              <a:lnSpc>
                <a:spcPct val="100000"/>
              </a:lnSpc>
              <a:buNone/>
            </a:pPr>
            <a:r>
              <a:rPr lang="fr-FR" sz="1000" b="0" dirty="0">
                <a:solidFill>
                  <a:schemeClr val="tx1"/>
                </a:solidFill>
                <a:latin typeface="+mn-lt"/>
              </a:rPr>
              <a:t>En ce qui concerne les activités agricoles, la stratégie du PCAET ambitionne une adaptation des pratiques agricoles (développement de techniques culturales sans labour, la diminution des apports azotés…). Ces mesures auront une incidence positive sur les sites Natura 2000 puisque plusieurs d’entre eux sont menacés par les cultures intensives. </a:t>
            </a:r>
          </a:p>
          <a:p>
            <a:pPr marL="0" indent="0" algn="just">
              <a:lnSpc>
                <a:spcPct val="100000"/>
              </a:lnSpc>
              <a:buNone/>
            </a:pPr>
            <a:r>
              <a:rPr lang="fr-FR" sz="1000" b="0" dirty="0">
                <a:solidFill>
                  <a:schemeClr val="tx1"/>
                </a:solidFill>
                <a:latin typeface="+mn-lt"/>
              </a:rPr>
              <a:t>Les activités touristiques et de loisirs peuvent représenter une menace sur plusieurs des sites Natura 2000, ces espaces peuvent potentiellement être impactés par une fréquentation humaine importante à certaines périodes. Le PCAET n’aborde pas le volet « tourisme » dans sa stratégie. </a:t>
            </a:r>
          </a:p>
          <a:p>
            <a:pPr marL="0" indent="0" algn="just">
              <a:lnSpc>
                <a:spcPct val="100000"/>
              </a:lnSpc>
              <a:buNone/>
            </a:pPr>
            <a:r>
              <a:rPr lang="fr-FR" sz="1000" b="0" dirty="0">
                <a:solidFill>
                  <a:schemeClr val="tx1"/>
                </a:solidFill>
                <a:latin typeface="+mn-lt"/>
              </a:rPr>
              <a:t>Par ailleurs, la stratégie du </a:t>
            </a:r>
            <a:r>
              <a:rPr lang="fr-FR" sz="1000" b="0" dirty="0" err="1">
                <a:solidFill>
                  <a:schemeClr val="tx1"/>
                </a:solidFill>
                <a:latin typeface="+mn-lt"/>
              </a:rPr>
              <a:t>PCAET</a:t>
            </a:r>
            <a:r>
              <a:rPr lang="fr-FR" sz="1000" b="0" dirty="0">
                <a:solidFill>
                  <a:schemeClr val="tx1"/>
                </a:solidFill>
                <a:latin typeface="+mn-lt"/>
              </a:rPr>
              <a:t> n’évoque pas la problématique de la gestion de la ressource en eau. Or, la plupart des sites Natura 2000 du territoire accueille des zones humides et des cours d’eau.</a:t>
            </a:r>
          </a:p>
          <a:p>
            <a:pPr marL="0" indent="0" algn="just">
              <a:buFont typeface="Wingdings" panose="05000000000000000000" pitchFamily="2" charset="2"/>
              <a:buNone/>
            </a:pPr>
            <a:endParaRPr lang="fr-FR" sz="1000" dirty="0">
              <a:latin typeface="+mn-lt"/>
            </a:endParaRPr>
          </a:p>
        </p:txBody>
      </p:sp>
    </p:spTree>
    <p:extLst>
      <p:ext uri="{BB962C8B-B14F-4D97-AF65-F5344CB8AC3E}">
        <p14:creationId xmlns:p14="http://schemas.microsoft.com/office/powerpoint/2010/main" val="306833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223</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Incidences sur les sites </a:t>
            </a:r>
            <a:r>
              <a:rPr lang="fr-FR" noProof="0" dirty="0" err="1"/>
              <a:t>Natura</a:t>
            </a:r>
            <a:r>
              <a:rPr lang="fr-FR" noProof="0" dirty="0"/>
              <a:t> 2000</a:t>
            </a:r>
          </a:p>
        </p:txBody>
      </p:sp>
      <p:sp>
        <p:nvSpPr>
          <p:cNvPr id="12" name="Espace réservé du texte 3">
            <a:extLst>
              <a:ext uri="{FF2B5EF4-FFF2-40B4-BE49-F238E27FC236}">
                <a16:creationId xmlns:a16="http://schemas.microsoft.com/office/drawing/2014/main" id="{6AFB6A3F-AA15-4D2A-B539-E2AF6AB12848}"/>
              </a:ext>
            </a:extLst>
          </p:cNvPr>
          <p:cNvSpPr txBox="1">
            <a:spLocks/>
          </p:cNvSpPr>
          <p:nvPr/>
        </p:nvSpPr>
        <p:spPr>
          <a:xfrm>
            <a:off x="412688" y="1287340"/>
            <a:ext cx="4233453" cy="5139095"/>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a:lnSpc>
                <a:spcPct val="100000"/>
              </a:lnSpc>
              <a:buNone/>
            </a:pPr>
            <a:r>
              <a:rPr lang="fr-FR" b="0" dirty="0">
                <a:sym typeface="Wingdings 3" panose="05040102010807070707" pitchFamily="18" charset="2"/>
              </a:rPr>
              <a:t> </a:t>
            </a:r>
            <a:r>
              <a:rPr lang="fr-FR" dirty="0"/>
              <a:t>Évaluation des incidences potentielles du plan d’actions </a:t>
            </a:r>
            <a:r>
              <a:rPr lang="fr-FR" dirty="0" err="1"/>
              <a:t>PCAET</a:t>
            </a:r>
            <a:r>
              <a:rPr lang="fr-FR" dirty="0"/>
              <a:t> sur les sites Natura 2000</a:t>
            </a:r>
          </a:p>
          <a:p>
            <a:pPr marL="0" indent="0" algn="just">
              <a:lnSpc>
                <a:spcPct val="100000"/>
              </a:lnSpc>
              <a:buNone/>
            </a:pPr>
            <a:r>
              <a:rPr lang="fr-FR" sz="1000" b="0" dirty="0">
                <a:solidFill>
                  <a:schemeClr val="tx1"/>
                </a:solidFill>
                <a:latin typeface="+mn-lt"/>
              </a:rPr>
              <a:t>De la même façon que l’évaluation des incidences potentielles de la stratégie, le plan d’actions du </a:t>
            </a:r>
            <a:r>
              <a:rPr lang="fr-FR" sz="1000" b="0" dirty="0" err="1">
                <a:solidFill>
                  <a:schemeClr val="tx1"/>
                </a:solidFill>
                <a:latin typeface="+mn-lt"/>
              </a:rPr>
              <a:t>PCAET</a:t>
            </a:r>
            <a:r>
              <a:rPr lang="fr-FR" sz="1000" b="0" dirty="0">
                <a:solidFill>
                  <a:schemeClr val="tx1"/>
                </a:solidFill>
                <a:latin typeface="+mn-lt"/>
              </a:rPr>
              <a:t> aura des incidences sur l’ensemble des sites Natura 2000.</a:t>
            </a:r>
          </a:p>
          <a:p>
            <a:pPr marL="0" indent="0" algn="just">
              <a:lnSpc>
                <a:spcPct val="100000"/>
              </a:lnSpc>
              <a:buNone/>
            </a:pPr>
            <a:r>
              <a:rPr lang="fr-FR" sz="1000" b="0" dirty="0">
                <a:solidFill>
                  <a:schemeClr val="tx1"/>
                </a:solidFill>
                <a:latin typeface="+mn-lt"/>
              </a:rPr>
              <a:t>Les actions proposées pour les diverses thématiques (maîtrise de l’énergie, énergies renouvelables, adaptation, mobilités, économie circulaire) du plan d’actions, sont pour la plupart vertueuses et ne semblent pas impacter les sites Natura 2000. L’essentiel des actions concernent la mise en place de campagnes de sensibilisation afin d’accompagner la transition énergétique, climatique et écologique du territoire, en partenariat avec les acteurs et usagers. De fait, l’issue de ces actions ne peut être que positive. </a:t>
            </a:r>
          </a:p>
          <a:p>
            <a:pPr marL="0" indent="0" algn="just">
              <a:lnSpc>
                <a:spcPct val="100000"/>
              </a:lnSpc>
              <a:buNone/>
            </a:pPr>
            <a:r>
              <a:rPr lang="fr-FR" sz="1000" b="0" dirty="0">
                <a:solidFill>
                  <a:schemeClr val="tx1"/>
                </a:solidFill>
                <a:latin typeface="+mn-lt"/>
              </a:rPr>
              <a:t>Toutefois, certaines actions peuvent avoir un impact significatif sur plusieurs sites Natura 2000. En effet, dans le cadre du déploiement des énergies renouvelables sur le territoire, plusieurs actions encadrent le développement de projets de production d’énergies renouvelables (implantation de centrales photovoltaïques…). Ces projets présentent un risque s’ils sont réalisés à proximité ou dans un site Natura 2000. En l’état des connaissances des projets, il n’est pas possible d’appréhender pleinement ni d’identifier avec précision les incidences négatives du plan sur les sites Natura 2000. La réalisation d’études d’impact systématique pour ce type de projet permettra de s’assurer de l’absence de risque sur les sites Natura 2000 grâce à la mise en place de la séquence </a:t>
            </a:r>
            <a:r>
              <a:rPr lang="fr-FR" sz="1000" b="0" dirty="0" err="1">
                <a:solidFill>
                  <a:schemeClr val="tx1"/>
                </a:solidFill>
                <a:latin typeface="+mn-lt"/>
              </a:rPr>
              <a:t>ERC</a:t>
            </a:r>
            <a:r>
              <a:rPr lang="fr-FR" sz="1000" b="0" dirty="0">
                <a:solidFill>
                  <a:schemeClr val="tx1"/>
                </a:solidFill>
                <a:latin typeface="+mn-lt"/>
              </a:rPr>
              <a:t>. Par ailleurs, une des actions du </a:t>
            </a:r>
            <a:r>
              <a:rPr lang="fr-FR" sz="1000" b="0" dirty="0" err="1">
                <a:solidFill>
                  <a:schemeClr val="tx1"/>
                </a:solidFill>
                <a:latin typeface="+mn-lt"/>
              </a:rPr>
              <a:t>PCAET</a:t>
            </a:r>
            <a:r>
              <a:rPr lang="fr-FR" sz="1000" b="0" dirty="0">
                <a:solidFill>
                  <a:schemeClr val="tx1"/>
                </a:solidFill>
                <a:latin typeface="+mn-lt"/>
              </a:rPr>
              <a:t> consiste à planifier la production d’énergies renouvelables sur le territoire grâce à l’élaboration d’un schéma directeur des énergies renouvelables ou d’une charte de développement. La mise en place de cette action permettra d’avoir une implantation réfléchie et pertinente des futurs projets </a:t>
            </a:r>
            <a:r>
              <a:rPr lang="fr-FR" sz="1000" b="0" dirty="0" err="1">
                <a:solidFill>
                  <a:schemeClr val="tx1"/>
                </a:solidFill>
                <a:latin typeface="+mn-lt"/>
              </a:rPr>
              <a:t>EnR</a:t>
            </a:r>
            <a:r>
              <a:rPr lang="fr-FR" sz="1000" b="0" dirty="0">
                <a:solidFill>
                  <a:schemeClr val="tx1"/>
                </a:solidFill>
                <a:latin typeface="+mn-lt"/>
              </a:rPr>
              <a:t> avec une prise en compte des enjeux écologiques et notamment la localisation des sites Natura 2000.</a:t>
            </a:r>
          </a:p>
          <a:p>
            <a:pPr marL="0" indent="0" algn="just">
              <a:lnSpc>
                <a:spcPct val="100000"/>
              </a:lnSpc>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Font typeface="Wingdings" panose="05000000000000000000" pitchFamily="2" charset="2"/>
              <a:buNone/>
            </a:pPr>
            <a:endParaRPr lang="fr-FR" sz="1000" dirty="0">
              <a:latin typeface="+mn-lt"/>
            </a:endParaRPr>
          </a:p>
        </p:txBody>
      </p:sp>
      <p:sp>
        <p:nvSpPr>
          <p:cNvPr id="4" name="Rectangle 3"/>
          <p:cNvSpPr/>
          <p:nvPr/>
        </p:nvSpPr>
        <p:spPr>
          <a:xfrm>
            <a:off x="4687330" y="1243553"/>
            <a:ext cx="4349579" cy="5632311"/>
          </a:xfrm>
          <a:prstGeom prst="rect">
            <a:avLst/>
          </a:prstGeom>
        </p:spPr>
        <p:txBody>
          <a:bodyPr wrap="square">
            <a:spAutoFit/>
          </a:bodyPr>
          <a:lstStyle/>
          <a:p>
            <a:pPr algn="just"/>
            <a:r>
              <a:rPr lang="fr-FR" sz="1000" dirty="0"/>
              <a:t>Par ailleurs, une des actions du </a:t>
            </a:r>
            <a:r>
              <a:rPr lang="fr-FR" sz="1000" dirty="0" err="1"/>
              <a:t>PCAET</a:t>
            </a:r>
            <a:r>
              <a:rPr lang="fr-FR" sz="1000" dirty="0"/>
              <a:t> prévoit de développer la filière bois-énergie locale. Sans réflexion écologique, cette action peut générer un prélèvement de la ressource conséquent et inadapté sur le territoire. De plus, une vigilance doit être portée quant à la protection des espaces boisés qualitatifs (développement de toutes les strates forestières, préservation du bois mort...) lors du développement de la filière bois locale. </a:t>
            </a:r>
          </a:p>
          <a:p>
            <a:pPr algn="just"/>
            <a:endParaRPr lang="fr-FR" sz="1000" dirty="0"/>
          </a:p>
          <a:p>
            <a:pPr algn="just"/>
            <a:r>
              <a:rPr lang="fr-FR" sz="1000" dirty="0"/>
              <a:t>Le plan d’actions du </a:t>
            </a:r>
            <a:r>
              <a:rPr lang="fr-FR" sz="1000" dirty="0" err="1"/>
              <a:t>PCAET</a:t>
            </a:r>
            <a:r>
              <a:rPr lang="fr-FR" sz="1000" dirty="0"/>
              <a:t> prévoit d’étudier les moyens de récupération de l’eau de pluie afin d’anticiper les problématiques liées au changement climatique. Ce choix permettra de préserver les zones humides tout en répondant aux besoins en eau (agricoles notamment). Globalement, plusieurs actions concernent </a:t>
            </a:r>
            <a:r>
              <a:rPr lang="fr-FR" sz="1000" dirty="0">
                <a:solidFill>
                  <a:srgbClr val="000000"/>
                </a:solidFill>
                <a:latin typeface="Calibri" panose="020F0502020204030204" pitchFamily="34" charset="0"/>
              </a:rPr>
              <a:t>la protection de la ressource en eau et des milieux aquatiques tout en réduisant les intrants de synthèse. Cela devrait participer à un retour de la biodiversité spontanée et au renforcement du réseau écologique (restauration, création de haies, bandes enherbées, jachères etc.).</a:t>
            </a:r>
          </a:p>
          <a:p>
            <a:pPr algn="just"/>
            <a:endParaRPr lang="fr-FR" sz="1000" dirty="0">
              <a:solidFill>
                <a:srgbClr val="000000"/>
              </a:solidFill>
              <a:latin typeface="Calibri" panose="020F0502020204030204" pitchFamily="34" charset="0"/>
            </a:endParaRPr>
          </a:p>
          <a:p>
            <a:pPr algn="just"/>
            <a:r>
              <a:rPr lang="fr-FR" sz="1000" dirty="0">
                <a:solidFill>
                  <a:srgbClr val="000000"/>
                </a:solidFill>
                <a:latin typeface="Calibri" panose="020F0502020204030204" pitchFamily="34" charset="0"/>
              </a:rPr>
              <a:t>Plusieurs actions sont portées en faveur d’une résilience de l’agriculture locale. L’expérimentation d’élevages Bas Carbone et l’adaptation des pratiques culturales contribueront indirectement à la préservation des sites en limitant les effets du changement climatique. Une action de lutte contre l’Ambroisie en milieu agricole est également prévue, celle-ci sera largement favorable aux milieux naturels en limitant la prolifération de cette espèce invasive.</a:t>
            </a:r>
          </a:p>
          <a:p>
            <a:pPr algn="just"/>
            <a:endParaRPr lang="fr-FR" sz="1000" dirty="0">
              <a:solidFill>
                <a:srgbClr val="000000"/>
              </a:solidFill>
              <a:latin typeface="Calibri" panose="020F0502020204030204" pitchFamily="34" charset="0"/>
            </a:endParaRPr>
          </a:p>
          <a:p>
            <a:pPr algn="just"/>
            <a:r>
              <a:rPr lang="fr-FR" sz="1000" dirty="0">
                <a:solidFill>
                  <a:srgbClr val="000000"/>
                </a:solidFill>
                <a:latin typeface="Calibri" panose="020F0502020204030204" pitchFamily="34" charset="0"/>
              </a:rPr>
              <a:t>Des actions en faveur du stockage de carbone seront également favorables aux différents habitats et espèces des sites Natura 2000 (préservation du réseau bocager, inventaires des zones humides et restauration des tourbières, préservation de forêts anciennes).</a:t>
            </a:r>
          </a:p>
          <a:p>
            <a:pPr algn="just"/>
            <a:endParaRPr lang="fr-FR" sz="1000" dirty="0"/>
          </a:p>
          <a:p>
            <a:pPr algn="just"/>
            <a:r>
              <a:rPr lang="fr-FR" sz="1000" dirty="0"/>
              <a:t>Les actions sur le volet de la mobilité pourront avoir une incidence positive sur les sites Natura 2000 puisque leurs objectifs prévoient notamment de développer les carburants alternatifs, de limiter l’étalement urbain en facilitant la proximité et de développer les modes doux sur le territoire grâce à l’aménagement de nouvelles pistes cyclables. Ces actions diminueront les nuisances sur les sites et permettront en partie de les préserver.</a:t>
            </a:r>
          </a:p>
          <a:p>
            <a:pPr algn="just"/>
            <a:endParaRPr lang="fr-FR" sz="1000" dirty="0"/>
          </a:p>
          <a:p>
            <a:pPr algn="just"/>
            <a:endParaRPr lang="fr-FR" sz="1000" dirty="0"/>
          </a:p>
        </p:txBody>
      </p:sp>
    </p:spTree>
    <p:extLst>
      <p:ext uri="{BB962C8B-B14F-4D97-AF65-F5344CB8AC3E}">
        <p14:creationId xmlns:p14="http://schemas.microsoft.com/office/powerpoint/2010/main" val="125783506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224</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Incidences sur les sites </a:t>
            </a:r>
            <a:r>
              <a:rPr lang="fr-FR" noProof="0" dirty="0" err="1"/>
              <a:t>Natura</a:t>
            </a:r>
            <a:r>
              <a:rPr lang="fr-FR" noProof="0" dirty="0"/>
              <a:t> 2000</a:t>
            </a:r>
          </a:p>
        </p:txBody>
      </p:sp>
      <p:sp>
        <p:nvSpPr>
          <p:cNvPr id="12" name="Espace réservé du texte 3">
            <a:extLst>
              <a:ext uri="{FF2B5EF4-FFF2-40B4-BE49-F238E27FC236}">
                <a16:creationId xmlns:a16="http://schemas.microsoft.com/office/drawing/2014/main" id="{6AFB6A3F-AA15-4D2A-B539-E2AF6AB12848}"/>
              </a:ext>
            </a:extLst>
          </p:cNvPr>
          <p:cNvSpPr txBox="1">
            <a:spLocks/>
          </p:cNvSpPr>
          <p:nvPr/>
        </p:nvSpPr>
        <p:spPr>
          <a:xfrm>
            <a:off x="412688" y="1287340"/>
            <a:ext cx="4233453" cy="5139095"/>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a:buNone/>
            </a:pPr>
            <a:r>
              <a:rPr lang="fr-FR" sz="1000" b="0" dirty="0">
                <a:solidFill>
                  <a:schemeClr val="tx1"/>
                </a:solidFill>
                <a:latin typeface="+mn-lt"/>
              </a:rPr>
              <a:t>En revanche, un point de vigilance mérite d’être soulevé concernant la création d’aménagements destinés aux alternatives à la voiture individuelle (parkings, pistes cyclables, voies de desserte…). Celles-ci pourraient être localisées au sein de sites Natura 2000 et entraîner l’artificialisation de milieux naturels au détriment d’espèces réalisant leur cycle de vie, ou du moins une partie, dans un des sites Natura 2000. </a:t>
            </a:r>
          </a:p>
          <a:p>
            <a:pPr marL="0" indent="0" algn="just">
              <a:lnSpc>
                <a:spcPct val="100000"/>
              </a:lnSpc>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Font typeface="Wingdings" panose="05000000000000000000" pitchFamily="2" charset="2"/>
              <a:buNone/>
            </a:pPr>
            <a:endParaRPr lang="fr-FR" sz="1000" dirty="0">
              <a:latin typeface="+mn-lt"/>
            </a:endParaRPr>
          </a:p>
        </p:txBody>
      </p:sp>
    </p:spTree>
    <p:extLst>
      <p:ext uri="{BB962C8B-B14F-4D97-AF65-F5344CB8AC3E}">
        <p14:creationId xmlns:p14="http://schemas.microsoft.com/office/powerpoint/2010/main" val="5146668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225</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01216" y="2819728"/>
            <a:ext cx="4229100" cy="604088"/>
          </a:xfrm>
        </p:spPr>
        <p:txBody>
          <a:bodyPr>
            <a:noAutofit/>
          </a:bodyPr>
          <a:lstStyle/>
          <a:p>
            <a:pPr algn="ctr"/>
            <a:r>
              <a:rPr lang="fr-FR" sz="2400" b="1" dirty="0">
                <a:solidFill>
                  <a:schemeClr val="bg1"/>
                </a:solidFill>
              </a:rPr>
              <a:t>ARTICULATION AVEC LES DOCUMENTS CADRES</a:t>
            </a:r>
            <a:endParaRPr lang="fr-FR" sz="2400" b="1" noProof="0" dirty="0"/>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941800" y="2190991"/>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BA8298B2-BD03-44A5-8BA7-9E781C08CB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19209" y="2132775"/>
            <a:ext cx="2584511" cy="2582081"/>
          </a:xfrm>
          <a:prstGeom prst="rect">
            <a:avLst/>
          </a:prstGeom>
        </p:spPr>
      </p:pic>
      <p:sp>
        <p:nvSpPr>
          <p:cNvPr id="8" name="ZoneTexte 7">
            <a:extLst>
              <a:ext uri="{FF2B5EF4-FFF2-40B4-BE49-F238E27FC236}">
                <a16:creationId xmlns:a16="http://schemas.microsoft.com/office/drawing/2014/main" id="{9BE7BA9F-C129-43A2-A24A-BCEEA0DE6D1E}"/>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414372074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226</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pSp>
        <p:nvGrpSpPr>
          <p:cNvPr id="6" name="Groupe 5"/>
          <p:cNvGrpSpPr/>
          <p:nvPr/>
        </p:nvGrpSpPr>
        <p:grpSpPr>
          <a:xfrm>
            <a:off x="4845708" y="1193218"/>
            <a:ext cx="3741551" cy="3488601"/>
            <a:chOff x="4845708" y="1193218"/>
            <a:chExt cx="3741551" cy="3488601"/>
          </a:xfrm>
        </p:grpSpPr>
        <p:pic>
          <p:nvPicPr>
            <p:cNvPr id="10" name="Image 9">
              <a:extLst>
                <a:ext uri="{FF2B5EF4-FFF2-40B4-BE49-F238E27FC236}">
                  <a16:creationId xmlns:a16="http://schemas.microsoft.com/office/drawing/2014/main" id="{E75550FC-448E-4589-AB0E-C796A07BDF5D}"/>
                </a:ext>
              </a:extLst>
            </p:cNvPr>
            <p:cNvPicPr/>
            <p:nvPr/>
          </p:nvPicPr>
          <p:blipFill>
            <a:blip r:embed="rId2">
              <a:extLst>
                <a:ext uri="{28A0092B-C50C-407E-A947-70E740481C1C}">
                  <a14:useLocalDpi xmlns:a14="http://schemas.microsoft.com/office/drawing/2010/main" val="0"/>
                </a:ext>
              </a:extLst>
            </a:blip>
            <a:stretch>
              <a:fillRect/>
            </a:stretch>
          </p:blipFill>
          <p:spPr>
            <a:xfrm>
              <a:off x="4845708" y="1193218"/>
              <a:ext cx="3741551" cy="3054134"/>
            </a:xfrm>
            <a:prstGeom prst="rect">
              <a:avLst/>
            </a:prstGeom>
          </p:spPr>
        </p:pic>
        <p:sp>
          <p:nvSpPr>
            <p:cNvPr id="5" name="Rectangle 4"/>
            <p:cNvSpPr/>
            <p:nvPr/>
          </p:nvSpPr>
          <p:spPr>
            <a:xfrm>
              <a:off x="4845708" y="4173988"/>
              <a:ext cx="3596159" cy="507831"/>
            </a:xfrm>
            <a:prstGeom prst="rect">
              <a:avLst/>
            </a:prstGeom>
          </p:spPr>
          <p:txBody>
            <a:bodyPr wrap="square">
              <a:spAutoFit/>
            </a:bodyPr>
            <a:lstStyle/>
            <a:p>
              <a:pPr algn="ctr"/>
              <a:r>
                <a:rPr lang="fr-FR" sz="900" i="1" dirty="0">
                  <a:latin typeface="+mj-lt"/>
                </a:rPr>
                <a:t>Liens de comptabilité et de prise en compte relatifs au PCAET (source : guide ADEME : « PCAET, comprendre, construire et mettre en œuvre », 2016)</a:t>
              </a:r>
              <a:endParaRPr lang="en-US" sz="900" i="1" dirty="0">
                <a:latin typeface="+mj-lt"/>
              </a:endParaRPr>
            </a:p>
          </p:txBody>
        </p:sp>
      </p:grpSp>
      <p:sp>
        <p:nvSpPr>
          <p:cNvPr id="11" name="Espace réservé du texte 3"/>
          <p:cNvSpPr txBox="1">
            <a:spLocks/>
          </p:cNvSpPr>
          <p:nvPr/>
        </p:nvSpPr>
        <p:spPr>
          <a:xfrm>
            <a:off x="467576" y="1443661"/>
            <a:ext cx="4180619" cy="3916137"/>
          </a:xfrm>
          <a:prstGeom prst="rect">
            <a:avLst/>
          </a:prstGeom>
        </p:spPr>
        <p:txBody>
          <a:bodyPr vert="horz" wrap="square" lIns="0" tIns="0" rIns="0" bIns="0" rtlCol="0" anchor="t" anchorCtr="0" compatLnSpc="1">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970" indent="-180970">
              <a:spcBef>
                <a:spcPts val="400"/>
              </a:spcBef>
              <a:buFont typeface="Wingdings" pitchFamily="2"/>
              <a:buChar char="§"/>
              <a:tabLst>
                <a:tab pos="266689" algn="l"/>
              </a:tabLst>
            </a:pPr>
            <a:r>
              <a:rPr lang="fr-FR" sz="1100" b="1" dirty="0">
                <a:solidFill>
                  <a:srgbClr val="218BC7"/>
                </a:solidFill>
                <a:latin typeface="Calibri Light"/>
              </a:rPr>
              <a:t>LES PRINCIPES DE L’ARTICULATION AVEC LES DOCUMENTS CADRES</a:t>
            </a:r>
          </a:p>
          <a:p>
            <a:pPr marL="0" indent="0" algn="just">
              <a:spcBef>
                <a:spcPts val="400"/>
              </a:spcBef>
              <a:buFont typeface="Arial" panose="020B0604020202020204" pitchFamily="34" charset="0"/>
              <a:buNone/>
              <a:tabLst>
                <a:tab pos="266689" algn="l"/>
              </a:tabLst>
            </a:pPr>
            <a:endParaRPr lang="fr-FR" sz="1000" dirty="0"/>
          </a:p>
          <a:p>
            <a:pPr marL="0" indent="0" algn="just">
              <a:spcBef>
                <a:spcPts val="400"/>
              </a:spcBef>
              <a:buFont typeface="Arial" panose="020B0604020202020204" pitchFamily="34" charset="0"/>
              <a:buNone/>
              <a:tabLst>
                <a:tab pos="266689" algn="l"/>
              </a:tabLst>
            </a:pPr>
            <a:r>
              <a:rPr lang="fr-FR" sz="1000" dirty="0"/>
              <a:t>L’élaboration du PCAET doit intégrer les interactions existantes ou potentielles avec d’autres plans et programmes eux aussi soumis à évaluation. </a:t>
            </a:r>
          </a:p>
          <a:p>
            <a:pPr marL="0" indent="0" algn="just">
              <a:spcBef>
                <a:spcPts val="400"/>
              </a:spcBef>
              <a:buFont typeface="Arial" panose="020B0604020202020204" pitchFamily="34" charset="0"/>
              <a:buNone/>
              <a:tabLst>
                <a:tab pos="266689" algn="l"/>
              </a:tabLst>
            </a:pPr>
            <a:r>
              <a:rPr lang="fr-FR" sz="1000" dirty="0"/>
              <a:t>Ces articulations de diverses natures sont précisées dans le schéma ci-contre et vérifiées et détaillées dans l’Évaluation Environnementale Stratégique. </a:t>
            </a:r>
          </a:p>
          <a:p>
            <a:pPr marL="0" indent="0" algn="just">
              <a:spcBef>
                <a:spcPts val="400"/>
              </a:spcBef>
              <a:buFont typeface="Arial" panose="020B0604020202020204" pitchFamily="34" charset="0"/>
              <a:buNone/>
              <a:tabLst>
                <a:tab pos="266689" algn="l"/>
              </a:tabLst>
            </a:pPr>
            <a:r>
              <a:rPr lang="fr-FR" sz="1000" dirty="0"/>
              <a:t>Ainsi, le PCAET doit :</a:t>
            </a:r>
          </a:p>
          <a:p>
            <a:pPr marL="180970" indent="-180970" algn="just">
              <a:spcBef>
                <a:spcPts val="400"/>
              </a:spcBef>
              <a:buFont typeface="Wingdings" pitchFamily="2"/>
              <a:buChar char="§"/>
              <a:tabLst>
                <a:tab pos="266689" algn="l"/>
              </a:tabLst>
            </a:pPr>
            <a:r>
              <a:rPr lang="fr-FR" sz="1000" dirty="0"/>
              <a:t>Être </a:t>
            </a:r>
            <a:r>
              <a:rPr lang="fr-FR" sz="1000" b="1" dirty="0"/>
              <a:t>compatible</a:t>
            </a:r>
            <a:r>
              <a:rPr lang="fr-FR" sz="1000" dirty="0"/>
              <a:t> avec certains documents, c’est-à-dire ne pas rentrer en contradiction avec leurs objectifs fondamentaux ; </a:t>
            </a:r>
          </a:p>
          <a:p>
            <a:pPr marL="180970" indent="-180970" algn="just">
              <a:spcBef>
                <a:spcPts val="400"/>
              </a:spcBef>
              <a:buFont typeface="Wingdings" pitchFamily="2"/>
              <a:buChar char="§"/>
              <a:tabLst>
                <a:tab pos="266689" algn="l"/>
              </a:tabLst>
            </a:pPr>
            <a:r>
              <a:rPr lang="fr-FR" sz="1000" b="1" dirty="0"/>
              <a:t>Prendre en compte </a:t>
            </a:r>
            <a:r>
              <a:rPr lang="fr-FR" sz="1000" dirty="0"/>
              <a:t>certains documents, c’est-à-dire ne pas ignorer ni s’éloigner de leurs objectifs et des orientations fondamentales ;</a:t>
            </a:r>
          </a:p>
          <a:p>
            <a:pPr marL="180970" indent="-180970" algn="just">
              <a:spcBef>
                <a:spcPts val="400"/>
              </a:spcBef>
              <a:buFont typeface="Wingdings" pitchFamily="2"/>
              <a:buChar char="§"/>
              <a:tabLst>
                <a:tab pos="266689" algn="l"/>
              </a:tabLst>
            </a:pPr>
            <a:r>
              <a:rPr lang="fr-FR" sz="1000" dirty="0"/>
              <a:t>Intégrer certains documents à sa réflexion.</a:t>
            </a:r>
          </a:p>
          <a:p>
            <a:pPr marL="180970" indent="-180970" algn="just">
              <a:spcBef>
                <a:spcPts val="400"/>
              </a:spcBef>
              <a:buFont typeface="Wingdings" pitchFamily="2"/>
              <a:buChar char="§"/>
              <a:tabLst>
                <a:tab pos="266689" algn="l"/>
              </a:tabLst>
            </a:pPr>
            <a:endParaRPr lang="fr-FR" sz="1000" dirty="0"/>
          </a:p>
          <a:p>
            <a:pPr marL="0" indent="0" algn="just">
              <a:spcBef>
                <a:spcPts val="400"/>
              </a:spcBef>
              <a:buFont typeface="Arial" panose="020B0604020202020204" pitchFamily="34" charset="0"/>
              <a:buNone/>
              <a:tabLst>
                <a:tab pos="266689" algn="l"/>
              </a:tabLst>
            </a:pPr>
            <a:r>
              <a:rPr lang="fr-FR" sz="1000" dirty="0"/>
              <a:t>D’après le schéma ci-contre et en l’absence de Plan de Protection de l’Atmosphère (PPA) dans le département de l’Allier (même de manière plus localisée dans les infra-territoires), l’articulation du PCAET avec les documents cadres se décline comme suit :</a:t>
            </a:r>
          </a:p>
          <a:p>
            <a:pPr marL="180970" indent="-180970" algn="just">
              <a:spcBef>
                <a:spcPts val="400"/>
              </a:spcBef>
              <a:buFont typeface="Wingdings" pitchFamily="2"/>
              <a:buChar char="§"/>
              <a:tabLst>
                <a:tab pos="266689" algn="l"/>
              </a:tabLst>
            </a:pPr>
            <a:r>
              <a:rPr lang="fr-FR" sz="1000" dirty="0"/>
              <a:t>Un rapport de compatibilité avec les règles du fascicule de règles du </a:t>
            </a:r>
            <a:r>
              <a:rPr lang="fr-FR" sz="1000" b="1" dirty="0"/>
              <a:t>Schéma Régional d’Aménagement et de Développement Durable du Territoire (SRADDET) Auvergne-Rhône-Alpes ;</a:t>
            </a:r>
          </a:p>
          <a:p>
            <a:pPr marL="180970" indent="-180970" algn="just">
              <a:spcBef>
                <a:spcPts val="400"/>
              </a:spcBef>
              <a:buFont typeface="Wingdings" pitchFamily="2"/>
              <a:buChar char="§"/>
              <a:tabLst>
                <a:tab pos="266689" algn="l"/>
              </a:tabLst>
            </a:pPr>
            <a:r>
              <a:rPr lang="fr-FR" sz="1000" dirty="0"/>
              <a:t>Un rapport de prise en compte avec les objectifs du SRADDET et le </a:t>
            </a:r>
            <a:r>
              <a:rPr lang="fr-FR" sz="1000" b="1" dirty="0"/>
              <a:t>Schéma de Cohérence Territorial (SCoT) du Bassin de Gannat.</a:t>
            </a:r>
            <a:endParaRPr lang="fr-FR" sz="1000" dirty="0"/>
          </a:p>
        </p:txBody>
      </p:sp>
    </p:spTree>
    <p:extLst>
      <p:ext uri="{BB962C8B-B14F-4D97-AF65-F5344CB8AC3E}">
        <p14:creationId xmlns:p14="http://schemas.microsoft.com/office/powerpoint/2010/main" val="356888243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227</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11" name="Espace réservé du texte 3"/>
          <p:cNvSpPr txBox="1">
            <a:spLocks/>
          </p:cNvSpPr>
          <p:nvPr/>
        </p:nvSpPr>
        <p:spPr>
          <a:xfrm>
            <a:off x="324972" y="1743756"/>
            <a:ext cx="4180619" cy="4361769"/>
          </a:xfrm>
          <a:prstGeom prst="rect">
            <a:avLst/>
          </a:prstGeom>
        </p:spPr>
        <p:txBody>
          <a:bodyPr vert="horz" wrap="square" lIns="0" tIns="0" rIns="0" bIns="0" rtlCol="0" anchor="t" anchorCtr="0" compatLnSpc="1">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400"/>
              </a:spcBef>
              <a:buFont typeface="Arial" panose="020B0604020202020204" pitchFamily="34" charset="0"/>
              <a:buNone/>
              <a:tabLst>
                <a:tab pos="266689" algn="l"/>
              </a:tabLst>
            </a:pPr>
            <a:r>
              <a:rPr lang="fr-FR" sz="1000" dirty="0"/>
              <a:t>Les objectifs nationaux de réduction des émissions de GES, de production d’énergies renouvelables, de réduction des consommations énergétiques et de rénovation thermique du parc de bâtiments sont exprimés à travers les principaux plans et lois orientant la stratégie nationale de transition énergétique, de réduction des émissions de GES et d’adaptation au changement climatique, à savoir : </a:t>
            </a:r>
          </a:p>
          <a:p>
            <a:pPr marL="180970" indent="-180970" algn="just">
              <a:spcBef>
                <a:spcPts val="400"/>
              </a:spcBef>
              <a:buFont typeface="Wingdings" pitchFamily="2"/>
              <a:buChar char="§"/>
              <a:tabLst>
                <a:tab pos="266689" algn="l"/>
              </a:tabLst>
            </a:pPr>
            <a:r>
              <a:rPr lang="fr-FR" sz="1000" dirty="0"/>
              <a:t>La Loi de Transition Énergétique pour la Croissance Verte (LTEPCV) ;</a:t>
            </a:r>
          </a:p>
          <a:p>
            <a:pPr marL="180970" indent="-180970" algn="just">
              <a:spcBef>
                <a:spcPts val="400"/>
              </a:spcBef>
              <a:buFont typeface="Wingdings" pitchFamily="2"/>
              <a:buChar char="§"/>
              <a:tabLst>
                <a:tab pos="266689" algn="l"/>
              </a:tabLst>
            </a:pPr>
            <a:r>
              <a:rPr lang="fr-FR" sz="1000" dirty="0"/>
              <a:t>La Stratégie Nationale Bas Carbone (SNBC) ;</a:t>
            </a:r>
          </a:p>
          <a:p>
            <a:pPr marL="180970" indent="-180970" algn="just">
              <a:spcBef>
                <a:spcPts val="400"/>
              </a:spcBef>
              <a:buFont typeface="Wingdings" pitchFamily="2"/>
              <a:buChar char="§"/>
              <a:tabLst>
                <a:tab pos="266689" algn="l"/>
              </a:tabLst>
            </a:pPr>
            <a:r>
              <a:rPr lang="fr-FR" sz="1000" dirty="0"/>
              <a:t>La Programmation Pluriannuelle de l’Énergie (PPE) ;</a:t>
            </a:r>
          </a:p>
          <a:p>
            <a:pPr marL="180970" indent="-180970" algn="just">
              <a:spcBef>
                <a:spcPts val="400"/>
              </a:spcBef>
              <a:buFont typeface="Wingdings" pitchFamily="2"/>
              <a:buChar char="§"/>
              <a:tabLst>
                <a:tab pos="266689" algn="l"/>
              </a:tabLst>
            </a:pPr>
            <a:r>
              <a:rPr lang="fr-FR" sz="1000" dirty="0"/>
              <a:t>Le Plan National d’Adaptation au Changement Climatique (PNACC).</a:t>
            </a:r>
          </a:p>
          <a:p>
            <a:pPr marL="0" indent="0" algn="just">
              <a:spcBef>
                <a:spcPts val="400"/>
              </a:spcBef>
              <a:buFont typeface="Arial" panose="020B0604020202020204" pitchFamily="34" charset="0"/>
              <a:buNone/>
              <a:tabLst>
                <a:tab pos="266689" algn="l"/>
              </a:tabLst>
            </a:pPr>
            <a:endParaRPr lang="fr-FR" sz="1000" dirty="0"/>
          </a:p>
          <a:p>
            <a:pPr marL="0" indent="0" algn="just">
              <a:spcBef>
                <a:spcPts val="400"/>
              </a:spcBef>
              <a:buFont typeface="Arial" panose="020B0604020202020204" pitchFamily="34" charset="0"/>
              <a:buNone/>
              <a:tabLst>
                <a:tab pos="266689" algn="l"/>
              </a:tabLst>
            </a:pPr>
            <a:r>
              <a:rPr lang="fr-FR" sz="1000" dirty="0"/>
              <a:t>Les principaux objectifs chiffrés de ces lois, plans et programmes sont présentés dans le tableau ci-contre, et mis en regard des objectifs inscrits dans le PCAET de la CC EABL.</a:t>
            </a:r>
          </a:p>
          <a:p>
            <a:pPr marL="0" indent="0" algn="just">
              <a:spcBef>
                <a:spcPts val="400"/>
              </a:spcBef>
              <a:buFont typeface="Arial" panose="020B0604020202020204" pitchFamily="34" charset="0"/>
              <a:buNone/>
              <a:tabLst>
                <a:tab pos="266689" algn="l"/>
              </a:tabLst>
            </a:pPr>
            <a:endParaRPr lang="fr-FR" sz="1000" dirty="0">
              <a:solidFill>
                <a:srgbClr val="FF0000"/>
              </a:solidFill>
            </a:endParaRPr>
          </a:p>
        </p:txBody>
      </p:sp>
      <p:graphicFrame>
        <p:nvGraphicFramePr>
          <p:cNvPr id="22" name="Tableau 4">
            <a:extLst>
              <a:ext uri="{FF2B5EF4-FFF2-40B4-BE49-F238E27FC236}">
                <a16:creationId xmlns:a16="http://schemas.microsoft.com/office/drawing/2014/main" id="{88C9267E-061D-4D23-8C32-F29A8036EEBD}"/>
              </a:ext>
            </a:extLst>
          </p:cNvPr>
          <p:cNvGraphicFramePr>
            <a:graphicFrameLocks noGrp="1"/>
          </p:cNvGraphicFramePr>
          <p:nvPr>
            <p:extLst>
              <p:ext uri="{D42A27DB-BD31-4B8C-83A1-F6EECF244321}">
                <p14:modId xmlns:p14="http://schemas.microsoft.com/office/powerpoint/2010/main" val="1889764949"/>
              </p:ext>
            </p:extLst>
          </p:nvPr>
        </p:nvGraphicFramePr>
        <p:xfrm>
          <a:off x="4648199" y="1753825"/>
          <a:ext cx="4301770" cy="3111484"/>
        </p:xfrm>
        <a:graphic>
          <a:graphicData uri="http://schemas.openxmlformats.org/drawingml/2006/table">
            <a:tbl>
              <a:tblPr firstRow="1" bandRow="1">
                <a:tableStyleId>{5C22544A-7EE6-4342-B048-85BDC9FD1C3A}</a:tableStyleId>
              </a:tblPr>
              <a:tblGrid>
                <a:gridCol w="930809">
                  <a:extLst>
                    <a:ext uri="{9D8B030D-6E8A-4147-A177-3AD203B41FA5}">
                      <a16:colId xmlns:a16="http://schemas.microsoft.com/office/drawing/2014/main" val="2910741223"/>
                    </a:ext>
                  </a:extLst>
                </a:gridCol>
                <a:gridCol w="1952488">
                  <a:extLst>
                    <a:ext uri="{9D8B030D-6E8A-4147-A177-3AD203B41FA5}">
                      <a16:colId xmlns:a16="http://schemas.microsoft.com/office/drawing/2014/main" val="3400143490"/>
                    </a:ext>
                  </a:extLst>
                </a:gridCol>
                <a:gridCol w="1418473">
                  <a:extLst>
                    <a:ext uri="{9D8B030D-6E8A-4147-A177-3AD203B41FA5}">
                      <a16:colId xmlns:a16="http://schemas.microsoft.com/office/drawing/2014/main" val="4186286165"/>
                    </a:ext>
                  </a:extLst>
                </a:gridCol>
              </a:tblGrid>
              <a:tr h="223572">
                <a:tc>
                  <a:txBody>
                    <a:bodyPr/>
                    <a:lstStyle/>
                    <a:p>
                      <a:pPr algn="ctr"/>
                      <a:r>
                        <a:rPr lang="fr-FR" sz="900" dirty="0"/>
                        <a:t>Thématique</a:t>
                      </a:r>
                    </a:p>
                  </a:txBody>
                  <a:tcPr/>
                </a:tc>
                <a:tc>
                  <a:txBody>
                    <a:bodyPr/>
                    <a:lstStyle/>
                    <a:p>
                      <a:pPr algn="ctr"/>
                      <a:r>
                        <a:rPr lang="fr-FR" sz="900" dirty="0"/>
                        <a:t>Objectifs Nationaux</a:t>
                      </a:r>
                    </a:p>
                  </a:txBody>
                  <a:tcPr/>
                </a:tc>
                <a:tc>
                  <a:txBody>
                    <a:bodyPr/>
                    <a:lstStyle/>
                    <a:p>
                      <a:pPr algn="ctr"/>
                      <a:r>
                        <a:rPr lang="fr-FR" sz="900" dirty="0"/>
                        <a:t>Objectifs du PCAET</a:t>
                      </a:r>
                    </a:p>
                  </a:txBody>
                  <a:tcPr/>
                </a:tc>
                <a:extLst>
                  <a:ext uri="{0D108BD9-81ED-4DB2-BD59-A6C34878D82A}">
                    <a16:rowId xmlns:a16="http://schemas.microsoft.com/office/drawing/2014/main" val="3943255263"/>
                  </a:ext>
                </a:extLst>
              </a:tr>
              <a:tr h="595622">
                <a:tc>
                  <a:txBody>
                    <a:bodyPr/>
                    <a:lstStyle/>
                    <a:p>
                      <a:pPr algn="ctr"/>
                      <a:r>
                        <a:rPr lang="fr-FR" sz="900" dirty="0"/>
                        <a:t>Réduction des émissions de GES</a:t>
                      </a:r>
                    </a:p>
                  </a:txBody>
                  <a:tcPr anchor="ctr"/>
                </a:tc>
                <a:tc>
                  <a:txBody>
                    <a:bodyPr/>
                    <a:lstStyle/>
                    <a:p>
                      <a:pPr algn="ctr"/>
                      <a:r>
                        <a:rPr lang="fr-FR" sz="900" dirty="0">
                          <a:solidFill>
                            <a:schemeClr val="tx1"/>
                          </a:solidFill>
                        </a:rPr>
                        <a:t>-40% en 2030 par rapport à 1990</a:t>
                      </a:r>
                    </a:p>
                    <a:p>
                      <a:pPr algn="ctr"/>
                      <a:r>
                        <a:rPr lang="fr-FR" sz="900" dirty="0">
                          <a:solidFill>
                            <a:schemeClr val="tx1"/>
                          </a:solidFill>
                        </a:rPr>
                        <a:t>-75% en 2050 par rapport à 1990</a:t>
                      </a:r>
                    </a:p>
                  </a:txBody>
                  <a:tcPr anchor="ctr"/>
                </a:tc>
                <a:tc>
                  <a:txBody>
                    <a:bodyPr/>
                    <a:lstStyle/>
                    <a:p>
                      <a:pPr algn="ctr"/>
                      <a:r>
                        <a:rPr lang="fr-FR" sz="900" baseline="0" dirty="0">
                          <a:solidFill>
                            <a:schemeClr val="tx1"/>
                          </a:solidFill>
                        </a:rPr>
                        <a:t>--43% en 2050 par rapport à 2015</a:t>
                      </a:r>
                      <a:endParaRPr lang="fr-FR" sz="900" dirty="0">
                        <a:solidFill>
                          <a:schemeClr val="tx1"/>
                        </a:solidFill>
                      </a:endParaRPr>
                    </a:p>
                  </a:txBody>
                  <a:tcPr anchor="ctr"/>
                </a:tc>
                <a:extLst>
                  <a:ext uri="{0D108BD9-81ED-4DB2-BD59-A6C34878D82A}">
                    <a16:rowId xmlns:a16="http://schemas.microsoft.com/office/drawing/2014/main" val="1647328333"/>
                  </a:ext>
                </a:extLst>
              </a:tr>
              <a:tr h="595622">
                <a:tc>
                  <a:txBody>
                    <a:bodyPr/>
                    <a:lstStyle/>
                    <a:p>
                      <a:pPr algn="ctr"/>
                      <a:r>
                        <a:rPr lang="fr-FR" sz="900"/>
                        <a:t>Production d’énergie renouvelable</a:t>
                      </a:r>
                    </a:p>
                  </a:txBody>
                  <a:tcPr anchor="ctr"/>
                </a:tc>
                <a:tc>
                  <a:txBody>
                    <a:bodyPr/>
                    <a:lstStyle/>
                    <a:p>
                      <a:pPr algn="ctr"/>
                      <a:r>
                        <a:rPr lang="fr-FR" sz="900" dirty="0">
                          <a:solidFill>
                            <a:schemeClr val="tx1"/>
                          </a:solidFill>
                        </a:rPr>
                        <a:t>Amener la part des énergies renouvelable à 32% de la production totale d’énergie et 40% de la production d’électricité d’ici</a:t>
                      </a:r>
                      <a:r>
                        <a:rPr lang="fr-FR" sz="900" baseline="0" dirty="0">
                          <a:solidFill>
                            <a:schemeClr val="tx1"/>
                          </a:solidFill>
                        </a:rPr>
                        <a:t> à 2030</a:t>
                      </a:r>
                      <a:endParaRPr lang="fr-FR" sz="900" dirty="0">
                        <a:solidFill>
                          <a:schemeClr val="tx1"/>
                        </a:solidFill>
                      </a:endParaRPr>
                    </a:p>
                  </a:txBody>
                  <a:tcPr anchor="ctr"/>
                </a:tc>
                <a:tc>
                  <a:txBody>
                    <a:bodyPr/>
                    <a:lstStyle/>
                    <a:p>
                      <a:pPr algn="ctr"/>
                      <a:r>
                        <a:rPr lang="fr-FR" sz="900" dirty="0">
                          <a:solidFill>
                            <a:schemeClr val="tx1"/>
                          </a:solidFill>
                        </a:rPr>
                        <a:t>57%</a:t>
                      </a:r>
                      <a:r>
                        <a:rPr lang="fr-FR" sz="900" baseline="0" dirty="0">
                          <a:solidFill>
                            <a:schemeClr val="tx1"/>
                          </a:solidFill>
                        </a:rPr>
                        <a:t> d’autonomie énergétique en 2050</a:t>
                      </a:r>
                      <a:endParaRPr lang="fr-FR" sz="900" dirty="0">
                        <a:solidFill>
                          <a:schemeClr val="tx1"/>
                        </a:solidFill>
                      </a:endParaRPr>
                    </a:p>
                  </a:txBody>
                  <a:tcPr anchor="ctr"/>
                </a:tc>
                <a:extLst>
                  <a:ext uri="{0D108BD9-81ED-4DB2-BD59-A6C34878D82A}">
                    <a16:rowId xmlns:a16="http://schemas.microsoft.com/office/drawing/2014/main" val="4087962621"/>
                  </a:ext>
                </a:extLst>
              </a:tr>
              <a:tr h="595622">
                <a:tc>
                  <a:txBody>
                    <a:bodyPr/>
                    <a:lstStyle/>
                    <a:p>
                      <a:pPr algn="ctr"/>
                      <a:r>
                        <a:rPr lang="fr-FR" sz="900"/>
                        <a:t>Consommation d’énergie finale</a:t>
                      </a:r>
                    </a:p>
                  </a:txBody>
                  <a:tcPr anchor="ctr"/>
                </a:tc>
                <a:tc>
                  <a:txBody>
                    <a:bodyPr/>
                    <a:lstStyle/>
                    <a:p>
                      <a:pPr algn="ctr"/>
                      <a:r>
                        <a:rPr lang="fr-FR" sz="900" dirty="0">
                          <a:solidFill>
                            <a:schemeClr val="tx1"/>
                          </a:solidFill>
                        </a:rPr>
                        <a:t>-50% en 2050 par rapport à 2012</a:t>
                      </a:r>
                    </a:p>
                  </a:txBody>
                  <a:tcPr anchor="ctr"/>
                </a:tc>
                <a:tc>
                  <a:txBody>
                    <a:bodyPr/>
                    <a:lstStyle/>
                    <a:p>
                      <a:pPr algn="ctr"/>
                      <a:r>
                        <a:rPr lang="fr-FR" sz="900" dirty="0">
                          <a:solidFill>
                            <a:schemeClr val="tx1"/>
                          </a:solidFill>
                        </a:rPr>
                        <a:t>-47% en 2050 par rapport à 2015</a:t>
                      </a:r>
                    </a:p>
                  </a:txBody>
                  <a:tcPr anchor="ctr"/>
                </a:tc>
                <a:extLst>
                  <a:ext uri="{0D108BD9-81ED-4DB2-BD59-A6C34878D82A}">
                    <a16:rowId xmlns:a16="http://schemas.microsoft.com/office/drawing/2014/main" val="3350991450"/>
                  </a:ext>
                </a:extLst>
              </a:tr>
              <a:tr h="734862">
                <a:tc>
                  <a:txBody>
                    <a:bodyPr/>
                    <a:lstStyle/>
                    <a:p>
                      <a:pPr algn="ctr"/>
                      <a:r>
                        <a:rPr lang="fr-FR" sz="900" dirty="0"/>
                        <a:t>Rénovation thermique du parc de logements</a:t>
                      </a:r>
                    </a:p>
                  </a:txBody>
                  <a:tcPr anchor="ctr"/>
                </a:tc>
                <a:tc>
                  <a:txBody>
                    <a:bodyPr/>
                    <a:lstStyle/>
                    <a:p>
                      <a:pPr algn="ctr"/>
                      <a:r>
                        <a:rPr lang="fr-FR" sz="900" dirty="0">
                          <a:solidFill>
                            <a:schemeClr val="tx1"/>
                          </a:solidFill>
                        </a:rPr>
                        <a:t>Niveau de performance énergétique BBC pour 100% du parc de logements en 2050</a:t>
                      </a:r>
                    </a:p>
                  </a:txBody>
                  <a:tcPr anchor="ctr"/>
                </a:tc>
                <a:tc>
                  <a:txBody>
                    <a:bodyPr/>
                    <a:lstStyle/>
                    <a:p>
                      <a:pPr algn="ctr"/>
                      <a:r>
                        <a:rPr lang="fr-FR" sz="900" dirty="0">
                          <a:solidFill>
                            <a:schemeClr val="tx1"/>
                          </a:solidFill>
                        </a:rPr>
                        <a:t>20% du parc de logements individuels et 30% du parc de logements collectifs</a:t>
                      </a:r>
                      <a:r>
                        <a:rPr lang="fr-FR" sz="900" baseline="0" dirty="0">
                          <a:solidFill>
                            <a:schemeClr val="tx1"/>
                          </a:solidFill>
                        </a:rPr>
                        <a:t> rénovés en 2050</a:t>
                      </a:r>
                    </a:p>
                    <a:p>
                      <a:pPr algn="ctr"/>
                      <a:r>
                        <a:rPr lang="fr-FR" sz="900" baseline="0" dirty="0">
                          <a:solidFill>
                            <a:schemeClr val="tx1"/>
                          </a:solidFill>
                        </a:rPr>
                        <a:t>Niveau BBC à minima pour les nouvelles constructions</a:t>
                      </a:r>
                      <a:endParaRPr lang="fr-FR" sz="900" dirty="0">
                        <a:solidFill>
                          <a:schemeClr val="tx1"/>
                        </a:solidFill>
                      </a:endParaRPr>
                    </a:p>
                  </a:txBody>
                  <a:tcPr anchor="ctr"/>
                </a:tc>
                <a:extLst>
                  <a:ext uri="{0D108BD9-81ED-4DB2-BD59-A6C34878D82A}">
                    <a16:rowId xmlns:a16="http://schemas.microsoft.com/office/drawing/2014/main" val="2422101099"/>
                  </a:ext>
                </a:extLst>
              </a:tr>
            </a:tbl>
          </a:graphicData>
        </a:graphic>
      </p:graphicFrame>
    </p:spTree>
    <p:extLst>
      <p:ext uri="{BB962C8B-B14F-4D97-AF65-F5344CB8AC3E}">
        <p14:creationId xmlns:p14="http://schemas.microsoft.com/office/powerpoint/2010/main" val="33004075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228</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306594" y="1447152"/>
            <a:ext cx="4093284" cy="4125315"/>
          </a:xfrm>
          <a:prstGeom prst="rect">
            <a:avLst/>
          </a:prstGeom>
          <a:noFill/>
          <a:ln cap="flat">
            <a:noFill/>
          </a:ln>
        </p:spPr>
        <p:txBody>
          <a:bodyPr vert="horz" wrap="square" lIns="0" tIns="0" rIns="0" bIns="0" anchor="t" anchorCtr="0" compatLnSpc="1">
            <a:noAutofit/>
          </a:bodyPr>
          <a:lstStyle/>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b="1" i="1" dirty="0">
                <a:solidFill>
                  <a:srgbClr val="218BC7"/>
                </a:solidFill>
                <a:latin typeface="Calibri Light"/>
              </a:rPr>
              <a:t>La Loi de Transition Énergétique pour la Croissance Verte (LTECV)</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dirty="0">
              <a:solidFill>
                <a:srgbClr val="218BC7"/>
              </a:solidFill>
              <a:latin typeface="Calibri Light"/>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dirty="0">
                <a:solidFill>
                  <a:srgbClr val="000000"/>
                </a:solidFill>
                <a:latin typeface="Calibri"/>
              </a:rPr>
              <a:t>La loi relative à la transition énergétique pour la croissance verte (LTECV) publiée au Journal Officiel du </a:t>
            </a:r>
            <a:r>
              <a:rPr lang="fr-FR" sz="1000" b="1" dirty="0">
                <a:solidFill>
                  <a:srgbClr val="000000"/>
                </a:solidFill>
                <a:latin typeface="Calibri"/>
              </a:rPr>
              <a:t>18 août 2015</a:t>
            </a:r>
            <a:r>
              <a:rPr lang="fr-FR" sz="1000" dirty="0">
                <a:solidFill>
                  <a:srgbClr val="000000"/>
                </a:solidFill>
                <a:latin typeface="Calibri"/>
              </a:rPr>
              <a:t>, ainsi que le plan d’action qui l’accompagnent visent à permettre à la France de </a:t>
            </a:r>
            <a:r>
              <a:rPr lang="fr-FR" sz="1000" b="1" dirty="0">
                <a:solidFill>
                  <a:srgbClr val="000000"/>
                </a:solidFill>
                <a:latin typeface="Calibri"/>
              </a:rPr>
              <a:t>contribuer plus efficacement à la lutte contre le dérèglement climatique et à la préservation de l’environnement, ainsi que de renforcer son indépendance énergétique tout en offrant à ses entreprises et ses citoyens l’accès à l’énergie à un coût compétitif</a:t>
            </a:r>
            <a:r>
              <a:rPr lang="fr-FR" sz="1000" dirty="0">
                <a:solidFill>
                  <a:srgbClr val="000000"/>
                </a:solidFill>
                <a:latin typeface="Calibri"/>
              </a:rPr>
              <a:t>. </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dirty="0">
              <a:solidFill>
                <a:srgbClr val="000000"/>
              </a:solidFill>
              <a:latin typeface="Calibri"/>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dirty="0">
                <a:solidFill>
                  <a:srgbClr val="000000"/>
                </a:solidFill>
                <a:latin typeface="Calibri"/>
              </a:rPr>
              <a:t>Pour donner un cadre à l’action conjointe des citoyens, des entreprises, des territoires et de l’Etat, la loi fixe les objectifs chiffrés à moyen et long terme suivants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Réduire les émissions de gaz à effet de serre de 40 % entre 1990 et 2030 et diviser par quatre les émissions de gaz à effet de serre entre 1990 et 2050 (</a:t>
            </a:r>
            <a:r>
              <a:rPr lang="fr-FR" sz="1000" b="1" dirty="0">
                <a:solidFill>
                  <a:srgbClr val="000000"/>
                </a:solidFill>
                <a:latin typeface="Calibri"/>
              </a:rPr>
              <a:t>facteur 4</a:t>
            </a:r>
            <a:r>
              <a:rPr lang="fr-FR" sz="1000" dirty="0">
                <a:solidFill>
                  <a:srgbClr val="000000"/>
                </a:solidFill>
                <a:latin typeface="Calibri"/>
              </a:rPr>
              <a:t>). La trajectoire est précisée dans les budgets carbone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Réduire la consommation énergétique finale de 50 % en 2050 par rapport à la référence 2012 en visant un objectif intermédiaire de 20 % en 2030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Réduire la consommation énergétique primaire d’énergies fossiles de 30 % en 2030 par rapport à la référence 2012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Porter la part des énergies renouvelables à 23 % de la consommation finale brute d’énergie en 2020 et à 32 % de la consommation finale brute d’énergie en 2030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Porter la part du nucléaire dans la production d’électricité à 50 % à l’horizon 2025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Atteindre un niveau de performance énergétique conforme aux normes « bâtiment basse consommation » pour l’ensemble du parc de logements à 2050 ;</a:t>
            </a:r>
          </a:p>
          <a:p>
            <a:pPr marL="180970" indent="-180970" algn="just"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dirty="0">
                <a:solidFill>
                  <a:srgbClr val="000000"/>
                </a:solidFill>
                <a:latin typeface="Calibri"/>
              </a:rPr>
              <a:t>Lutter contre la précarité énergétique ;</a:t>
            </a:r>
          </a:p>
        </p:txBody>
      </p:sp>
      <p:sp>
        <p:nvSpPr>
          <p:cNvPr id="10" name="Espace réservé du texte 3"/>
          <p:cNvSpPr txBox="1">
            <a:spLocks noGrp="1"/>
          </p:cNvSpPr>
          <p:nvPr>
            <p:ph type="body" idx="4294967295"/>
          </p:nvPr>
        </p:nvSpPr>
        <p:spPr>
          <a:xfrm>
            <a:off x="4764742" y="1500506"/>
            <a:ext cx="4099556" cy="5099051"/>
          </a:xfrm>
        </p:spPr>
        <p:txBody>
          <a:bodyPr vert="horz" wrap="square" lIns="0" tIns="0" rIns="0" bIns="0" anchor="t" anchorCtr="0" compatLnSpc="1">
            <a:noAutofit/>
          </a:bodyPr>
          <a:lstStyle/>
          <a:p>
            <a:pPr marL="180970" indent="-180970" algn="just">
              <a:spcBef>
                <a:spcPts val="400"/>
              </a:spcBef>
              <a:buFont typeface="Wingdings" pitchFamily="2"/>
              <a:buChar char="§"/>
              <a:tabLst>
                <a:tab pos="266689" algn="l"/>
              </a:tabLst>
            </a:pPr>
            <a:r>
              <a:rPr lang="fr-FR" sz="1000" b="0" kern="0" dirty="0">
                <a:solidFill>
                  <a:srgbClr val="000000"/>
                </a:solidFill>
                <a:latin typeface="Calibri"/>
              </a:rPr>
              <a:t>Affirmer </a:t>
            </a:r>
            <a:r>
              <a:rPr lang="fr-FR" sz="1000" b="1" kern="0" dirty="0">
                <a:solidFill>
                  <a:srgbClr val="000000"/>
                </a:solidFill>
                <a:latin typeface="Calibri"/>
              </a:rPr>
              <a:t>un droit à l’accès </a:t>
            </a:r>
            <a:r>
              <a:rPr lang="fr-FR" sz="1000" b="0" kern="0" dirty="0">
                <a:solidFill>
                  <a:srgbClr val="000000"/>
                </a:solidFill>
                <a:latin typeface="Calibri"/>
              </a:rPr>
              <a:t>de tous à l’énergie sans coût excessif au regard des ressources des ménages ;</a:t>
            </a:r>
          </a:p>
          <a:p>
            <a:pPr marL="180970" indent="-180970" algn="just">
              <a:spcBef>
                <a:spcPts val="400"/>
              </a:spcBef>
              <a:buFont typeface="Wingdings" pitchFamily="2"/>
              <a:buChar char="§"/>
              <a:tabLst>
                <a:tab pos="266689" algn="l"/>
              </a:tabLst>
            </a:pPr>
            <a:r>
              <a:rPr lang="fr-FR" sz="1000" b="1" kern="0" dirty="0">
                <a:solidFill>
                  <a:srgbClr val="000000"/>
                </a:solidFill>
                <a:latin typeface="Calibri"/>
              </a:rPr>
              <a:t>Réduire de 50 % la quantité de déchets </a:t>
            </a:r>
            <a:r>
              <a:rPr lang="fr-FR" sz="1000" b="0" kern="0" dirty="0">
                <a:solidFill>
                  <a:srgbClr val="000000"/>
                </a:solidFill>
                <a:latin typeface="Calibri"/>
              </a:rPr>
              <a:t>mis en décharge à l’horizon 2025 et découpler progressivement la croissance économique et la consommation matières premières.</a:t>
            </a:r>
          </a:p>
          <a:p>
            <a:pPr marL="0" indent="0" algn="just">
              <a:spcBef>
                <a:spcPts val="400"/>
              </a:spcBef>
              <a:buNone/>
              <a:tabLst>
                <a:tab pos="266689" algn="l"/>
              </a:tabLst>
            </a:pPr>
            <a:endParaRPr lang="fr-FR" sz="1051" b="1" i="1" dirty="0">
              <a:solidFill>
                <a:srgbClr val="218BC7"/>
              </a:solidFill>
              <a:latin typeface="Calibri Light"/>
            </a:endParaRPr>
          </a:p>
          <a:p>
            <a:pPr marL="0" indent="0" algn="just">
              <a:spcBef>
                <a:spcPts val="400"/>
              </a:spcBef>
              <a:buNone/>
              <a:tabLst>
                <a:tab pos="266689" algn="l"/>
              </a:tabLst>
            </a:pPr>
            <a:r>
              <a:rPr lang="fr-FR" sz="1051" b="1" i="1" dirty="0">
                <a:solidFill>
                  <a:srgbClr val="218BC7"/>
                </a:solidFill>
                <a:latin typeface="Calibri Light"/>
              </a:rPr>
              <a:t>La Stratégie Nationale Bas Carbone (SNBC)</a:t>
            </a:r>
          </a:p>
          <a:p>
            <a:pPr marL="0" indent="0" algn="just">
              <a:spcBef>
                <a:spcPts val="400"/>
              </a:spcBef>
              <a:buNone/>
              <a:tabLst>
                <a:tab pos="266689" algn="l"/>
              </a:tabLst>
            </a:pPr>
            <a:endParaRPr lang="fr-FR" sz="1051" b="1" i="1" dirty="0">
              <a:solidFill>
                <a:srgbClr val="218BC7"/>
              </a:solidFill>
              <a:latin typeface="Calibri Light"/>
            </a:endParaRPr>
          </a:p>
          <a:p>
            <a:pPr marL="0" indent="0" algn="just">
              <a:spcBef>
                <a:spcPts val="400"/>
              </a:spcBef>
              <a:buNone/>
              <a:tabLst>
                <a:tab pos="266689" algn="l"/>
              </a:tabLst>
            </a:pPr>
            <a:r>
              <a:rPr lang="fr-FR" sz="1000" b="0" kern="0" dirty="0">
                <a:solidFill>
                  <a:srgbClr val="000000"/>
                </a:solidFill>
                <a:latin typeface="Calibri"/>
              </a:rPr>
              <a:t>Introduite par la Loi de Transition Energétique pour la Croissance Verte (LTECV), la Stratégie Nationale Bas-Carbone (SNBC) est la </a:t>
            </a:r>
            <a:r>
              <a:rPr lang="fr-FR" sz="1000" kern="0" dirty="0">
                <a:solidFill>
                  <a:srgbClr val="000000"/>
                </a:solidFill>
                <a:latin typeface="Calibri"/>
              </a:rPr>
              <a:t>feuille de route de la France pour lutter contre le changement climatique</a:t>
            </a:r>
            <a:r>
              <a:rPr lang="fr-FR" sz="1000" b="0" kern="0" dirty="0">
                <a:solidFill>
                  <a:srgbClr val="000000"/>
                </a:solidFill>
                <a:latin typeface="Calibri"/>
              </a:rPr>
              <a:t>. Adoptée pour la première fois en 2015, la SNBC a été révisée en </a:t>
            </a:r>
            <a:r>
              <a:rPr lang="fr-FR" sz="1000" kern="0" dirty="0">
                <a:solidFill>
                  <a:srgbClr val="000000"/>
                </a:solidFill>
                <a:latin typeface="Calibri"/>
              </a:rPr>
              <a:t>2018-2019, et vise à </a:t>
            </a:r>
            <a:r>
              <a:rPr lang="fr-FR" sz="1000" b="0" kern="0" dirty="0">
                <a:solidFill>
                  <a:srgbClr val="000000"/>
                </a:solidFill>
                <a:latin typeface="Calibri"/>
              </a:rPr>
              <a:t>atteindre la neutralité carbone en 2050 (ambition rehaussée par rapport à la première SNBC qui visait le facteur 4, </a:t>
            </a:r>
            <a:r>
              <a:rPr lang="fr-FR" sz="1000" b="1" kern="0" dirty="0">
                <a:solidFill>
                  <a:srgbClr val="000000"/>
                </a:solidFill>
                <a:latin typeface="Calibri"/>
              </a:rPr>
              <a:t>soit une réduction de 75 % de ses émissions GES à l'horizon 2050 par rapport à 1990).</a:t>
            </a:r>
          </a:p>
          <a:p>
            <a:pPr marL="0" indent="0" algn="just">
              <a:spcBef>
                <a:spcPts val="400"/>
              </a:spcBef>
              <a:buNone/>
              <a:tabLst>
                <a:tab pos="266689" algn="l"/>
              </a:tabLst>
            </a:pPr>
            <a:r>
              <a:rPr lang="fr-FR" sz="1000" b="0" kern="0" dirty="0">
                <a:solidFill>
                  <a:srgbClr val="000000"/>
                </a:solidFill>
                <a:latin typeface="Calibri"/>
              </a:rPr>
              <a:t>Elle </a:t>
            </a:r>
            <a:r>
              <a:rPr lang="fr-FR" sz="1000" kern="0" dirty="0">
                <a:solidFill>
                  <a:srgbClr val="000000"/>
                </a:solidFill>
                <a:latin typeface="Calibri"/>
              </a:rPr>
              <a:t>donne des orientations pour mettre en œuvre, dans tous les secteurs d’activité, la transition vers une économie bas-carbone, circulaire et durable. </a:t>
            </a:r>
            <a:r>
              <a:rPr lang="fr-FR" sz="1000" b="0" kern="0" dirty="0">
                <a:solidFill>
                  <a:srgbClr val="000000"/>
                </a:solidFill>
                <a:latin typeface="Calibri"/>
              </a:rPr>
              <a:t>Elle définit une trajectoire de réduction des émissions de gaz à effet de serre jusqu’à 2050 et fixe des objectifs à court-moyen termes : les budgets carbone. </a:t>
            </a:r>
          </a:p>
          <a:p>
            <a:pPr marL="0" indent="0" algn="just">
              <a:spcBef>
                <a:spcPts val="400"/>
              </a:spcBef>
              <a:buNone/>
              <a:tabLst>
                <a:tab pos="266689" algn="l"/>
              </a:tabLst>
            </a:pPr>
            <a:r>
              <a:rPr lang="fr-FR" sz="1000" b="0" kern="0" dirty="0">
                <a:solidFill>
                  <a:srgbClr val="000000"/>
                </a:solidFill>
                <a:latin typeface="Calibri"/>
              </a:rPr>
              <a:t>Elle a deux ambitions : </a:t>
            </a:r>
            <a:r>
              <a:rPr lang="fr-FR" sz="1000" b="1" kern="0" dirty="0">
                <a:solidFill>
                  <a:srgbClr val="000000"/>
                </a:solidFill>
                <a:latin typeface="Calibri"/>
              </a:rPr>
              <a:t>atteindre la neutralité carbone à l’horizon 2050 et réduire l’empreinte carbone de la consommation des Français. Les décideurs publics, à l’échelle nationale comme territoriale, doivent la prendre en compte</a:t>
            </a:r>
            <a:r>
              <a:rPr lang="fr-FR" sz="1000" b="0" kern="0" dirty="0">
                <a:solidFill>
                  <a:srgbClr val="000000"/>
                </a:solidFill>
                <a:latin typeface="Calibri"/>
              </a:rPr>
              <a:t>. </a:t>
            </a:r>
          </a:p>
        </p:txBody>
      </p:sp>
    </p:spTree>
    <p:extLst>
      <p:ext uri="{BB962C8B-B14F-4D97-AF65-F5344CB8AC3E}">
        <p14:creationId xmlns:p14="http://schemas.microsoft.com/office/powerpoint/2010/main" val="324238403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229</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11" name="Espace réservé du texte 3"/>
          <p:cNvSpPr txBox="1"/>
          <p:nvPr/>
        </p:nvSpPr>
        <p:spPr>
          <a:xfrm>
            <a:off x="306594" y="1447152"/>
            <a:ext cx="4093284" cy="4125315"/>
          </a:xfrm>
          <a:prstGeom prst="rect">
            <a:avLst/>
          </a:prstGeom>
          <a:noFill/>
          <a:ln cap="flat">
            <a:noFill/>
          </a:ln>
        </p:spPr>
        <p:txBody>
          <a:bodyPr vert="horz" wrap="square" lIns="0" tIns="0" rIns="0" bIns="0" anchor="t" anchorCtr="0" compatLnSpc="1">
            <a:noAutofit/>
          </a:bodyPr>
          <a:lstStyle/>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b="1" i="1" dirty="0">
                <a:solidFill>
                  <a:srgbClr val="218BC7"/>
                </a:solidFill>
                <a:latin typeface="Calibri Light"/>
              </a:rPr>
              <a:t>La Programmation Pluriannuelle de l’Energie (PPE)</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b="1" i="1" dirty="0">
              <a:solidFill>
                <a:srgbClr val="218BC7"/>
              </a:solidFill>
              <a:latin typeface="Calibri Light"/>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51" dirty="0">
                <a:solidFill>
                  <a:srgbClr val="000000"/>
                </a:solidFill>
                <a:latin typeface="Calibri"/>
              </a:rPr>
              <a:t>Les programmations pluriannuelles de l’énergie (PPE), </a:t>
            </a:r>
            <a:r>
              <a:rPr lang="fr-FR" sz="1051" b="1" dirty="0">
                <a:solidFill>
                  <a:srgbClr val="000000"/>
                </a:solidFill>
                <a:latin typeface="Calibri"/>
              </a:rPr>
              <a:t>outils de pilotage de la politique énergétique </a:t>
            </a:r>
            <a:r>
              <a:rPr lang="fr-FR" sz="1051" dirty="0">
                <a:solidFill>
                  <a:srgbClr val="000000"/>
                </a:solidFill>
                <a:latin typeface="Calibri"/>
              </a:rPr>
              <a:t>ont été créées par la loi de transition énergétique pour la croissance verte. </a:t>
            </a:r>
          </a:p>
          <a:p>
            <a:pPr algn="just" defTabSz="685766">
              <a:lnSpc>
                <a:spcPct val="90000"/>
              </a:lnSpc>
              <a:spcBef>
                <a:spcPts val="751"/>
              </a:spcBef>
              <a:tabLst>
                <a:tab pos="266689" algn="l"/>
              </a:tabLst>
              <a:defRPr sz="1800" b="0" i="0" u="none" strike="noStrike" kern="0" cap="none" spc="0" baseline="0">
                <a:solidFill>
                  <a:srgbClr val="000000"/>
                </a:solidFill>
                <a:uFillTx/>
              </a:defRPr>
            </a:pPr>
            <a:r>
              <a:rPr lang="fr-FR" sz="1051" dirty="0">
                <a:solidFill>
                  <a:srgbClr val="000000"/>
                </a:solidFill>
                <a:latin typeface="Calibri"/>
              </a:rPr>
              <a:t>La PPE de métropole continentale exprime les orientations et priorités d’action des pouvoirs publics pour la gestion de l’ensemble des formes d’énergie sur le territoire métropolitain continental, afin d’atteindre les objectifs de la politique énergétique définis aux articles L. 100-1, L. 100-2 et L. 100-4 du code de l’énergie. Le PPE remplace, sur un champ plus large et de manière intégrée, les trois documents de programmation préexistants relatifs aux investissements de production d’électricité, de production de chaleur et aux investissements dans le secteur du gaz.</a:t>
            </a:r>
          </a:p>
          <a:p>
            <a:pPr algn="just" defTabSz="685766">
              <a:lnSpc>
                <a:spcPct val="90000"/>
              </a:lnSpc>
              <a:spcBef>
                <a:spcPts val="751"/>
              </a:spcBef>
              <a:tabLst>
                <a:tab pos="266689" algn="l"/>
              </a:tabLst>
              <a:defRPr sz="1800" b="0" i="0" u="none" strike="noStrike" kern="0" cap="none" spc="0" baseline="0">
                <a:solidFill>
                  <a:srgbClr val="000000"/>
                </a:solidFill>
                <a:uFillTx/>
              </a:defRPr>
            </a:pPr>
            <a:r>
              <a:rPr lang="fr-FR" sz="1051" dirty="0">
                <a:solidFill>
                  <a:srgbClr val="000000"/>
                </a:solidFill>
                <a:latin typeface="Calibri"/>
              </a:rPr>
              <a:t>La PPE en cours sur la période 2019-2028 inscrit la France dans une </a:t>
            </a:r>
            <a:r>
              <a:rPr lang="fr-FR" sz="1051" b="1" dirty="0">
                <a:solidFill>
                  <a:srgbClr val="000000"/>
                </a:solidFill>
                <a:latin typeface="Calibri"/>
              </a:rPr>
              <a:t>trajectoire qui permettra d’atteindre la neutralité carbone en 2050</a:t>
            </a:r>
            <a:r>
              <a:rPr lang="fr-FR" sz="1051" dirty="0">
                <a:solidFill>
                  <a:srgbClr val="000000"/>
                </a:solidFill>
                <a:latin typeface="Calibri"/>
              </a:rPr>
              <a:t>, et </a:t>
            </a:r>
            <a:r>
              <a:rPr lang="fr-FR" sz="1051" b="1" dirty="0">
                <a:solidFill>
                  <a:srgbClr val="000000"/>
                </a:solidFill>
                <a:latin typeface="Calibri"/>
              </a:rPr>
              <a:t>fixe ainsi le cap pour toutes les filières énergétique</a:t>
            </a:r>
            <a:r>
              <a:rPr lang="fr-FR" sz="1051" dirty="0">
                <a:solidFill>
                  <a:srgbClr val="000000"/>
                </a:solidFill>
                <a:latin typeface="Calibri"/>
              </a:rPr>
              <a:t>s qui pourront constituer de manière complémentaire, le mix énergétique français de demain.</a:t>
            </a:r>
          </a:p>
          <a:p>
            <a:pPr algn="just" defTabSz="685766">
              <a:lnSpc>
                <a:spcPct val="90000"/>
              </a:lnSpc>
              <a:spcBef>
                <a:spcPts val="751"/>
              </a:spcBef>
              <a:tabLst>
                <a:tab pos="266689" algn="l"/>
              </a:tabLst>
              <a:defRPr sz="1800" b="0" i="0" u="none" strike="noStrike" kern="0" cap="none" spc="0" baseline="0">
                <a:solidFill>
                  <a:srgbClr val="000000"/>
                </a:solidFill>
                <a:uFillTx/>
              </a:defRPr>
            </a:pPr>
            <a:endParaRPr lang="fr-FR" sz="1051" dirty="0">
              <a:solidFill>
                <a:srgbClr val="000000"/>
              </a:solidFill>
              <a:latin typeface="Calibri"/>
            </a:endParaRPr>
          </a:p>
        </p:txBody>
      </p:sp>
      <p:sp>
        <p:nvSpPr>
          <p:cNvPr id="12" name="Espace réservé du texte 3"/>
          <p:cNvSpPr txBox="1">
            <a:spLocks noGrp="1"/>
          </p:cNvSpPr>
          <p:nvPr>
            <p:ph type="body" idx="4294967295"/>
          </p:nvPr>
        </p:nvSpPr>
        <p:spPr>
          <a:xfrm>
            <a:off x="4764742" y="1500506"/>
            <a:ext cx="4099556" cy="5099051"/>
          </a:xfrm>
        </p:spPr>
        <p:txBody>
          <a:bodyPr vert="horz" wrap="square" lIns="0" tIns="0" rIns="0" bIns="0" anchor="t" anchorCtr="0" compatLnSpc="1">
            <a:noAutofit/>
          </a:bodyPr>
          <a:lstStyle/>
          <a:p>
            <a:pPr marL="0" indent="0" algn="just">
              <a:spcBef>
                <a:spcPts val="400"/>
              </a:spcBef>
              <a:buNone/>
              <a:tabLst>
                <a:tab pos="266689" algn="l"/>
              </a:tabLst>
            </a:pPr>
            <a:r>
              <a:rPr lang="fr-FR" sz="1051" b="1" i="1" dirty="0">
                <a:solidFill>
                  <a:srgbClr val="218BC7"/>
                </a:solidFill>
                <a:latin typeface="Calibri Light"/>
              </a:rPr>
              <a:t>Le Plan National d’Adaptation au Changement Climatique (PNACC)</a:t>
            </a:r>
          </a:p>
          <a:p>
            <a:pPr marL="0" indent="0" algn="just">
              <a:spcBef>
                <a:spcPts val="400"/>
              </a:spcBef>
              <a:buNone/>
              <a:tabLst>
                <a:tab pos="266689" algn="l"/>
              </a:tabLst>
            </a:pPr>
            <a:endParaRPr lang="fr-FR" sz="1051" b="1" i="1" dirty="0">
              <a:solidFill>
                <a:srgbClr val="218BC7"/>
              </a:solidFill>
              <a:latin typeface="Calibri Light"/>
            </a:endParaRPr>
          </a:p>
          <a:p>
            <a:pPr marL="0" indent="0" algn="just">
              <a:spcBef>
                <a:spcPts val="400"/>
              </a:spcBef>
              <a:buNone/>
              <a:tabLst>
                <a:tab pos="266689" algn="l"/>
              </a:tabLst>
            </a:pPr>
            <a:r>
              <a:rPr lang="fr-FR" sz="1051" b="0" kern="0" dirty="0">
                <a:solidFill>
                  <a:srgbClr val="000000"/>
                </a:solidFill>
                <a:latin typeface="Calibri"/>
              </a:rPr>
              <a:t>La démarche d’adaptation, enclenchée au niveau national par le ministère de l’Environnement à la fin des années 1990, est </a:t>
            </a:r>
            <a:r>
              <a:rPr lang="fr-FR" sz="1051" kern="0" dirty="0">
                <a:solidFill>
                  <a:srgbClr val="000000"/>
                </a:solidFill>
                <a:latin typeface="Calibri"/>
              </a:rPr>
              <a:t>complémentaire des actions d’atténuation</a:t>
            </a:r>
            <a:r>
              <a:rPr lang="fr-FR" sz="1051" b="0" kern="0" dirty="0">
                <a:solidFill>
                  <a:srgbClr val="000000"/>
                </a:solidFill>
                <a:latin typeface="Calibri"/>
              </a:rPr>
              <a:t>. Elle vise </a:t>
            </a:r>
            <a:r>
              <a:rPr lang="fr-FR" sz="1051" kern="0" dirty="0">
                <a:solidFill>
                  <a:srgbClr val="000000"/>
                </a:solidFill>
                <a:latin typeface="Calibri"/>
              </a:rPr>
              <a:t>à </a:t>
            </a:r>
            <a:r>
              <a:rPr lang="fr-FR" sz="1051" b="1" kern="0" dirty="0">
                <a:solidFill>
                  <a:srgbClr val="000000"/>
                </a:solidFill>
                <a:latin typeface="Calibri"/>
              </a:rPr>
              <a:t>limiter les impacts du changement climatique et les dommages associés sur les activités socio-économiques et sur la nature.</a:t>
            </a:r>
            <a:r>
              <a:rPr lang="fr-FR" sz="1051" b="0" kern="0" dirty="0">
                <a:solidFill>
                  <a:srgbClr val="000000"/>
                </a:solidFill>
                <a:latin typeface="Calibri"/>
              </a:rPr>
              <a:t> Les politiques publiques d’adaptation ont pour objectifs d’anticiper les impacts à attendre du changement climatique, de limiter leurs dégâts éventuels en </a:t>
            </a:r>
            <a:r>
              <a:rPr lang="fr-FR" sz="1051" kern="0" dirty="0">
                <a:solidFill>
                  <a:srgbClr val="000000"/>
                </a:solidFill>
                <a:latin typeface="Calibri"/>
              </a:rPr>
              <a:t>intervenant sur les facteurs qui contrôlent leur ampleur</a:t>
            </a:r>
            <a:r>
              <a:rPr lang="fr-FR" sz="1051" b="0" kern="0" dirty="0">
                <a:solidFill>
                  <a:srgbClr val="000000"/>
                </a:solidFill>
                <a:latin typeface="Calibri"/>
              </a:rPr>
              <a:t> (par exemple, l’urbanisation des zones à risques) et de </a:t>
            </a:r>
            <a:r>
              <a:rPr lang="fr-FR" sz="1051" kern="0" dirty="0">
                <a:solidFill>
                  <a:srgbClr val="000000"/>
                </a:solidFill>
                <a:latin typeface="Calibri"/>
              </a:rPr>
              <a:t>profiter des opportunités potentielles. </a:t>
            </a:r>
          </a:p>
          <a:p>
            <a:pPr marL="0" indent="0" algn="just">
              <a:spcBef>
                <a:spcPts val="400"/>
              </a:spcBef>
              <a:buNone/>
              <a:tabLst>
                <a:tab pos="266689" algn="l"/>
              </a:tabLst>
            </a:pPr>
            <a:endParaRPr lang="fr-FR" sz="1051" b="0" kern="0" dirty="0">
              <a:solidFill>
                <a:srgbClr val="000000"/>
              </a:solidFill>
              <a:latin typeface="Calibri"/>
            </a:endParaRPr>
          </a:p>
          <a:p>
            <a:pPr marL="0" indent="0" algn="just">
              <a:spcBef>
                <a:spcPts val="400"/>
              </a:spcBef>
              <a:buNone/>
              <a:tabLst>
                <a:tab pos="266689" algn="l"/>
              </a:tabLst>
            </a:pPr>
            <a:r>
              <a:rPr lang="fr-FR" sz="1051" b="0" kern="0" dirty="0">
                <a:solidFill>
                  <a:srgbClr val="000000"/>
                </a:solidFill>
                <a:latin typeface="Calibri"/>
              </a:rPr>
              <a:t>Le premier PNACC élaboré pour la période 2011-2015 a été suivi et renforcé par le </a:t>
            </a:r>
            <a:r>
              <a:rPr lang="fr-FR" sz="1051" kern="0" dirty="0">
                <a:solidFill>
                  <a:srgbClr val="000000"/>
                </a:solidFill>
                <a:latin typeface="Calibri"/>
              </a:rPr>
              <a:t>PNACC-2 </a:t>
            </a:r>
            <a:r>
              <a:rPr lang="fr-FR" sz="1051" b="0" kern="0" dirty="0">
                <a:solidFill>
                  <a:srgbClr val="000000"/>
                </a:solidFill>
                <a:latin typeface="Calibri"/>
              </a:rPr>
              <a:t>portant sur la </a:t>
            </a:r>
            <a:r>
              <a:rPr lang="fr-FR" sz="1051" kern="0" dirty="0">
                <a:solidFill>
                  <a:srgbClr val="000000"/>
                </a:solidFill>
                <a:latin typeface="Calibri"/>
              </a:rPr>
              <a:t>période 2018-2022</a:t>
            </a:r>
            <a:r>
              <a:rPr lang="fr-FR" sz="1051" b="0" kern="0" dirty="0">
                <a:solidFill>
                  <a:srgbClr val="000000"/>
                </a:solidFill>
                <a:latin typeface="Calibri"/>
              </a:rPr>
              <a:t>.</a:t>
            </a:r>
          </a:p>
          <a:p>
            <a:pPr marL="0" indent="0" algn="just">
              <a:spcBef>
                <a:spcPts val="400"/>
              </a:spcBef>
              <a:buNone/>
              <a:tabLst>
                <a:tab pos="266689" algn="l"/>
              </a:tabLst>
            </a:pPr>
            <a:r>
              <a:rPr lang="fr-FR" sz="1051" b="0" kern="0" dirty="0">
                <a:solidFill>
                  <a:srgbClr val="000000"/>
                </a:solidFill>
                <a:latin typeface="Calibri"/>
              </a:rPr>
              <a:t>Avec pour objectif de présenter des </a:t>
            </a:r>
            <a:r>
              <a:rPr lang="fr-FR" sz="1051" kern="0" dirty="0">
                <a:solidFill>
                  <a:srgbClr val="000000"/>
                </a:solidFill>
                <a:latin typeface="Calibri"/>
              </a:rPr>
              <a:t>mesures concrètes et opérationnelles </a:t>
            </a:r>
            <a:r>
              <a:rPr lang="fr-FR" sz="1051" b="0" kern="0" dirty="0">
                <a:solidFill>
                  <a:srgbClr val="000000"/>
                </a:solidFill>
                <a:latin typeface="Calibri"/>
              </a:rPr>
              <a:t>pour préparer la France à faire face et à tirer parti de nouvelles conditions climatiques, les mesures préconisées par le PNACC visent </a:t>
            </a:r>
            <a:r>
              <a:rPr lang="fr-FR" sz="1051" kern="0" dirty="0">
                <a:solidFill>
                  <a:srgbClr val="000000"/>
                </a:solidFill>
                <a:latin typeface="Calibri"/>
              </a:rPr>
              <a:t>une adaptation effective dès le milieu du XXIe siècle à un climat régional en métropole et dans les outre-mer cohérent avec une hausse de température de +1,5 à 2°C au niveau mondial</a:t>
            </a:r>
            <a:r>
              <a:rPr lang="fr-FR" sz="1051" b="0" kern="0" dirty="0">
                <a:solidFill>
                  <a:srgbClr val="000000"/>
                </a:solidFill>
                <a:latin typeface="Calibri"/>
              </a:rPr>
              <a:t> par rapport au XIXe siècle. Tous les secteurs d’activités sont concernés autour de 4 objectifs : </a:t>
            </a:r>
          </a:p>
          <a:p>
            <a:pPr marL="180970" indent="-180970">
              <a:buFont typeface="Wingdings" pitchFamily="2"/>
              <a:buChar char="§"/>
              <a:tabLst>
                <a:tab pos="266689" algn="l"/>
              </a:tabLst>
            </a:pPr>
            <a:r>
              <a:rPr lang="fr-FR" sz="1051" b="0" kern="0" dirty="0">
                <a:solidFill>
                  <a:srgbClr val="000000"/>
                </a:solidFill>
                <a:latin typeface="Calibri"/>
              </a:rPr>
              <a:t>Protéger les personnes et les biens ;</a:t>
            </a:r>
          </a:p>
          <a:p>
            <a:pPr marL="180970" indent="-180970">
              <a:buFont typeface="Wingdings" pitchFamily="2"/>
              <a:buChar char="§"/>
              <a:tabLst>
                <a:tab pos="266689" algn="l"/>
              </a:tabLst>
            </a:pPr>
            <a:r>
              <a:rPr lang="fr-FR" sz="1051" b="0" kern="0" dirty="0">
                <a:solidFill>
                  <a:srgbClr val="000000"/>
                </a:solidFill>
                <a:latin typeface="Calibri"/>
              </a:rPr>
              <a:t>Eviter les inégalités devant les risques ;</a:t>
            </a:r>
          </a:p>
          <a:p>
            <a:pPr marL="180970" indent="-180970">
              <a:buFont typeface="Wingdings" pitchFamily="2"/>
              <a:buChar char="§"/>
              <a:tabLst>
                <a:tab pos="266689" algn="l"/>
              </a:tabLst>
            </a:pPr>
            <a:r>
              <a:rPr lang="fr-FR" sz="1051" b="0" kern="0" dirty="0">
                <a:solidFill>
                  <a:srgbClr val="000000"/>
                </a:solidFill>
                <a:latin typeface="Calibri"/>
              </a:rPr>
              <a:t>Limiter les coûts et tirer parti des avantages ;</a:t>
            </a:r>
          </a:p>
          <a:p>
            <a:pPr marL="180970" indent="-180970">
              <a:buFont typeface="Wingdings" pitchFamily="2"/>
              <a:buChar char="§"/>
              <a:tabLst>
                <a:tab pos="266689" algn="l"/>
              </a:tabLst>
            </a:pPr>
            <a:r>
              <a:rPr lang="fr-FR" sz="1051" b="0" kern="0" dirty="0">
                <a:solidFill>
                  <a:srgbClr val="000000"/>
                </a:solidFill>
                <a:latin typeface="Calibri"/>
              </a:rPr>
              <a:t>Préserver le patrimoine naturel.</a:t>
            </a:r>
          </a:p>
          <a:p>
            <a:pPr marL="0" indent="0">
              <a:buNone/>
              <a:tabLst>
                <a:tab pos="266689" algn="l"/>
              </a:tabLst>
            </a:pPr>
            <a:endParaRPr lang="fr-FR" sz="1051" b="0" kern="0" dirty="0">
              <a:solidFill>
                <a:srgbClr val="000000"/>
              </a:solidFill>
              <a:latin typeface="Calibri"/>
            </a:endParaRPr>
          </a:p>
          <a:p>
            <a:pPr marL="0" indent="0" algn="just">
              <a:spcBef>
                <a:spcPts val="400"/>
              </a:spcBef>
              <a:buNone/>
              <a:tabLst>
                <a:tab pos="266689" algn="l"/>
              </a:tabLst>
            </a:pPr>
            <a:r>
              <a:rPr lang="fr-FR" sz="1051" b="0" kern="0" dirty="0">
                <a:solidFill>
                  <a:srgbClr val="000000"/>
                </a:solidFill>
                <a:latin typeface="Calibri"/>
              </a:rPr>
              <a:t>La logique poursuivie est bien </a:t>
            </a:r>
            <a:r>
              <a:rPr lang="fr-FR" sz="1051" kern="0" dirty="0">
                <a:solidFill>
                  <a:srgbClr val="000000"/>
                </a:solidFill>
                <a:latin typeface="Calibri"/>
              </a:rPr>
              <a:t>l’incorporation de la notion d’adaptation au sein de l’ensemble des politiques publiques.</a:t>
            </a:r>
          </a:p>
          <a:p>
            <a:pPr marL="0" indent="0" algn="just">
              <a:spcBef>
                <a:spcPts val="400"/>
              </a:spcBef>
              <a:buNone/>
              <a:tabLst>
                <a:tab pos="266689" algn="l"/>
              </a:tabLst>
            </a:pPr>
            <a:endParaRPr lang="fr-FR" sz="1051" dirty="0"/>
          </a:p>
        </p:txBody>
      </p:sp>
    </p:spTree>
    <p:extLst>
      <p:ext uri="{BB962C8B-B14F-4D97-AF65-F5344CB8AC3E}">
        <p14:creationId xmlns:p14="http://schemas.microsoft.com/office/powerpoint/2010/main" val="2359444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23</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Trame verte et bleue </a:t>
            </a:r>
          </a:p>
        </p:txBody>
      </p:sp>
      <p:sp>
        <p:nvSpPr>
          <p:cNvPr id="14" name="Espace réservé du contenu 10">
            <a:extLst>
              <a:ext uri="{FF2B5EF4-FFF2-40B4-BE49-F238E27FC236}">
                <a16:creationId xmlns:a16="http://schemas.microsoft.com/office/drawing/2014/main" id="{949BD08C-2013-430E-8D64-94D1EF60ED56}"/>
              </a:ext>
            </a:extLst>
          </p:cNvPr>
          <p:cNvSpPr txBox="1">
            <a:spLocks/>
          </p:cNvSpPr>
          <p:nvPr/>
        </p:nvSpPr>
        <p:spPr>
          <a:xfrm>
            <a:off x="7516220" y="2543797"/>
            <a:ext cx="1424580" cy="2308324"/>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spcBef>
                <a:spcPts val="750"/>
              </a:spcBef>
              <a:buNone/>
              <a:tabLst>
                <a:tab pos="266700" algn="l"/>
              </a:tabLst>
            </a:pPr>
            <a:r>
              <a:rPr lang="fr-FR" sz="1000" dirty="0"/>
              <a:t>Outre les milieux remarquables identifiés ci-dessus, le territoire comprend de nombreux réservoirs de biodiversité participant à la mise en place de la Trame Verte et Bleue. Les multiples cours d’eau, milieux ouverts et forestiers fonctionnels sont autant de milieux capables d’accueillir une faune et une flore diversifiées. </a:t>
            </a: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37" y="1160514"/>
            <a:ext cx="7365183" cy="5207600"/>
          </a:xfrm>
          <a:prstGeom prst="rect">
            <a:avLst/>
          </a:prstGeom>
        </p:spPr>
      </p:pic>
    </p:spTree>
    <p:extLst>
      <p:ext uri="{BB962C8B-B14F-4D97-AF65-F5344CB8AC3E}">
        <p14:creationId xmlns:p14="http://schemas.microsoft.com/office/powerpoint/2010/main" val="374790679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230</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7" name="Espace réservé du texte 3"/>
          <p:cNvSpPr txBox="1"/>
          <p:nvPr/>
        </p:nvSpPr>
        <p:spPr>
          <a:xfrm>
            <a:off x="306594" y="1447152"/>
            <a:ext cx="4093284" cy="4125315"/>
          </a:xfrm>
          <a:prstGeom prst="rect">
            <a:avLst/>
          </a:prstGeom>
          <a:noFill/>
          <a:ln cap="flat">
            <a:noFill/>
          </a:ln>
        </p:spPr>
        <p:txBody>
          <a:bodyPr vert="horz" wrap="square" lIns="0" tIns="0" rIns="0" bIns="0" anchor="t" anchorCtr="0" compatLnSpc="1">
            <a:noAutofit/>
          </a:bodyPr>
          <a:lstStyle/>
          <a:p>
            <a:pPr marL="180970" indent="-180970"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r>
              <a:rPr lang="fr-FR" sz="1000" b="1" dirty="0">
                <a:solidFill>
                  <a:srgbClr val="218BC7"/>
                </a:solidFill>
                <a:latin typeface="Calibri Light"/>
              </a:rPr>
              <a:t>LES DOCUMENTS AVEC LESQUELS LE PCAET DOIT ÊTRE COMPATIBLE</a:t>
            </a:r>
          </a:p>
          <a:p>
            <a:pPr algn="just" defTabSz="685766">
              <a:lnSpc>
                <a:spcPct val="90000"/>
              </a:lnSpc>
              <a:spcBef>
                <a:spcPts val="600"/>
              </a:spcBef>
              <a:tabLst>
                <a:tab pos="266689" algn="l"/>
              </a:tabLst>
              <a:defRPr sz="1800" b="0" i="0" u="none" strike="noStrike" kern="0" cap="none" spc="0" baseline="0">
                <a:solidFill>
                  <a:srgbClr val="000000"/>
                </a:solidFill>
                <a:uFillTx/>
              </a:defRPr>
            </a:pPr>
            <a:r>
              <a:rPr lang="fr-FR" sz="1000" b="1" i="1" dirty="0">
                <a:solidFill>
                  <a:srgbClr val="218BC7"/>
                </a:solidFill>
                <a:latin typeface="Calibri Light"/>
              </a:rPr>
              <a:t>Le fascicule de règles du SRADDET Auvergne-Rhône-Alpes</a:t>
            </a:r>
          </a:p>
          <a:p>
            <a:pPr defTabSz="685766">
              <a:lnSpc>
                <a:spcPct val="90000"/>
              </a:lnSpc>
              <a:spcBef>
                <a:spcPts val="400"/>
              </a:spcBef>
              <a:tabLst>
                <a:tab pos="266689" algn="l"/>
              </a:tabLst>
              <a:defRPr sz="1800" b="0" i="0" u="none" strike="noStrike" kern="0" cap="none" spc="0" baseline="0">
                <a:solidFill>
                  <a:srgbClr val="000000"/>
                </a:solidFill>
                <a:uFillTx/>
              </a:defRPr>
            </a:pPr>
            <a:endParaRPr lang="fr-FR" sz="1000" dirty="0">
              <a:solidFill>
                <a:srgbClr val="000000"/>
              </a:solidFill>
              <a:latin typeface="Calibri Light"/>
            </a:endParaRP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dirty="0">
                <a:solidFill>
                  <a:srgbClr val="000000"/>
                </a:solidFill>
                <a:latin typeface="Calibri"/>
              </a:rPr>
              <a:t>Approuvé le 20 décembre 2019, le SRADDET est un document issu de la loi </a:t>
            </a:r>
            <a:r>
              <a:rPr lang="fr-FR" sz="1000" dirty="0" err="1">
                <a:solidFill>
                  <a:srgbClr val="000000"/>
                </a:solidFill>
                <a:latin typeface="Calibri"/>
              </a:rPr>
              <a:t>NOTRe</a:t>
            </a:r>
            <a:r>
              <a:rPr lang="fr-FR" sz="1000" dirty="0">
                <a:solidFill>
                  <a:srgbClr val="000000"/>
                </a:solidFill>
                <a:latin typeface="Calibri"/>
              </a:rPr>
              <a:t> qui s’inscrit dans le cadre de la mise en place des nouvelles régions en 2016. Il fusionne plusieurs documents et schémas régionaux existants : Le Schéma  Régional d’Aménagement et de Développement Durable du Territoire (SRADDT), le Plan Régional de Prévention et de Gestion des Déchets (PRPGD), le Schéma Régional de l’Intermodalité (SRI), le Schéma Régional Climat Air Énergie (SRCAE) et le Schéma Régional de Cohérence Écologique (SRCE). </a:t>
            </a: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dirty="0">
                <a:solidFill>
                  <a:srgbClr val="000000"/>
                </a:solidFill>
                <a:latin typeface="Calibri"/>
              </a:rPr>
              <a:t>Le SRADDET est organisé autour d’objectifs et de règles : les règles précisent la manière de mettre en œuvre les objectifs en identifiant notamment les documents et les acteurs à mobiliser.</a:t>
            </a: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dirty="0">
                <a:solidFill>
                  <a:srgbClr val="000000"/>
                </a:solidFill>
                <a:latin typeface="Calibri"/>
              </a:rPr>
              <a:t>Le fascicule de règles du SRADDET Auvergne-Rhône-Alpes regroupe</a:t>
            </a:r>
            <a:r>
              <a:rPr lang="fr-FR" sz="1000" b="1" dirty="0">
                <a:solidFill>
                  <a:srgbClr val="000000"/>
                </a:solidFill>
                <a:latin typeface="Calibri"/>
              </a:rPr>
              <a:t> 43</a:t>
            </a:r>
            <a:r>
              <a:rPr lang="fr-FR" sz="1000" dirty="0">
                <a:solidFill>
                  <a:srgbClr val="000000"/>
                </a:solidFill>
                <a:latin typeface="Calibri"/>
              </a:rPr>
              <a:t> </a:t>
            </a:r>
            <a:r>
              <a:rPr lang="fr-FR" sz="1000" b="1" dirty="0">
                <a:solidFill>
                  <a:srgbClr val="000000"/>
                </a:solidFill>
                <a:latin typeface="Calibri"/>
              </a:rPr>
              <a:t>règles</a:t>
            </a:r>
            <a:r>
              <a:rPr lang="fr-FR" sz="1000" dirty="0">
                <a:solidFill>
                  <a:srgbClr val="000000"/>
                </a:solidFill>
                <a:latin typeface="Calibri"/>
              </a:rPr>
              <a:t> parmi lesquelles </a:t>
            </a:r>
            <a:r>
              <a:rPr lang="fr-FR" sz="1000" b="1" dirty="0">
                <a:solidFill>
                  <a:srgbClr val="000000"/>
                </a:solidFill>
                <a:latin typeface="Calibri"/>
              </a:rPr>
              <a:t>11</a:t>
            </a:r>
            <a:r>
              <a:rPr lang="fr-FR" sz="1000" dirty="0">
                <a:solidFill>
                  <a:srgbClr val="000000"/>
                </a:solidFill>
                <a:latin typeface="Calibri"/>
              </a:rPr>
              <a:t> concernent spécifiquement l’amélioration de la qualité de l’air, la réduction d’émissions de GES, de la consommation d’énergie, le développement des énergies renouvelables et l’adaptation du territoire au changement climatique, </a:t>
            </a:r>
            <a:r>
              <a:rPr lang="fr-FR" sz="1000" b="1" dirty="0">
                <a:solidFill>
                  <a:srgbClr val="000000"/>
                </a:solidFill>
                <a:latin typeface="Calibri"/>
              </a:rPr>
              <a:t>10</a:t>
            </a:r>
            <a:r>
              <a:rPr lang="fr-FR" sz="1000" dirty="0">
                <a:solidFill>
                  <a:srgbClr val="000000"/>
                </a:solidFill>
                <a:latin typeface="Calibri"/>
              </a:rPr>
              <a:t> spécifiquement l’Aménagement du territoire et de la montagne, </a:t>
            </a:r>
            <a:r>
              <a:rPr lang="fr-FR" sz="1000" b="1" dirty="0">
                <a:solidFill>
                  <a:srgbClr val="000000"/>
                </a:solidFill>
                <a:latin typeface="Calibri"/>
              </a:rPr>
              <a:t>1</a:t>
            </a:r>
            <a:r>
              <a:rPr lang="fr-FR" sz="1000" dirty="0">
                <a:solidFill>
                  <a:srgbClr val="000000"/>
                </a:solidFill>
                <a:latin typeface="Calibri"/>
              </a:rPr>
              <a:t> spécifiquement la prévention et la gestion des déchets, et </a:t>
            </a:r>
            <a:r>
              <a:rPr lang="fr-FR" sz="1000" b="1" dirty="0">
                <a:solidFill>
                  <a:srgbClr val="000000"/>
                </a:solidFill>
                <a:latin typeface="Calibri"/>
              </a:rPr>
              <a:t>22</a:t>
            </a:r>
            <a:r>
              <a:rPr lang="fr-FR" sz="1000" dirty="0">
                <a:solidFill>
                  <a:srgbClr val="000000"/>
                </a:solidFill>
                <a:latin typeface="Calibri"/>
              </a:rPr>
              <a:t> les infrastructures de transport, d’intermodalité et de développement des transports. Chacune de ces règles se rapporte à un ou plusieurs des 62 </a:t>
            </a:r>
            <a:r>
              <a:rPr lang="fr-FR" sz="1000" b="1" dirty="0">
                <a:solidFill>
                  <a:srgbClr val="000000"/>
                </a:solidFill>
                <a:latin typeface="Calibri"/>
              </a:rPr>
              <a:t>objectifs</a:t>
            </a:r>
            <a:r>
              <a:rPr lang="fr-FR" sz="1000" dirty="0">
                <a:solidFill>
                  <a:srgbClr val="000000"/>
                </a:solidFill>
                <a:latin typeface="Calibri"/>
              </a:rPr>
              <a:t> du rapport d’objectif du SRADDET, qui constitue le point de mire de toute ambition de planification territoriale en Auvergne-Rhône-Alpes. </a:t>
            </a:r>
          </a:p>
          <a:p>
            <a:pPr algn="just" defTabSz="685766">
              <a:lnSpc>
                <a:spcPct val="90000"/>
              </a:lnSpc>
              <a:spcBef>
                <a:spcPts val="400"/>
              </a:spcBef>
              <a:tabLst>
                <a:tab pos="266689" algn="l"/>
              </a:tabLst>
              <a:defRPr sz="1800" b="0" i="0" u="none" strike="noStrike" kern="0" cap="none" spc="0" baseline="0">
                <a:solidFill>
                  <a:srgbClr val="000000"/>
                </a:solidFill>
                <a:uFillTx/>
              </a:defRPr>
            </a:pPr>
            <a:r>
              <a:rPr lang="fr-FR" sz="1000" dirty="0">
                <a:solidFill>
                  <a:srgbClr val="000000"/>
                </a:solidFill>
                <a:latin typeface="Calibri"/>
              </a:rPr>
              <a:t>Ont été intégrés à l’analyse de la compatibilité uniquement les règles du SRADDET partageant des thématiques communes avec celles du PCAET (diminution des émissions de GES, de la consommation d’énergie, production d’énergie renouvelable, préservation de la ressource en eau, des paysages et du patrimoine, des espaces naturels et agricoles, mobilité et économie circulaire).</a:t>
            </a:r>
          </a:p>
          <a:p>
            <a:pPr algn="just" defTabSz="685766">
              <a:lnSpc>
                <a:spcPct val="90000"/>
              </a:lnSpc>
              <a:spcBef>
                <a:spcPts val="400"/>
              </a:spcBef>
              <a:tabLst>
                <a:tab pos="266689" algn="l"/>
              </a:tabLst>
              <a:defRPr sz="1800" b="0" i="0" u="none" strike="noStrike" kern="0" cap="none" spc="0" baseline="0">
                <a:solidFill>
                  <a:srgbClr val="000000"/>
                </a:solidFill>
                <a:uFillTx/>
              </a:defRPr>
            </a:pPr>
            <a:endParaRPr lang="fr-FR" sz="1000" dirty="0">
              <a:solidFill>
                <a:srgbClr val="000000"/>
              </a:solidFill>
              <a:latin typeface="Calibri"/>
            </a:endParaRPr>
          </a:p>
        </p:txBody>
      </p:sp>
      <p:sp>
        <p:nvSpPr>
          <p:cNvPr id="10" name="Espace réservé du texte 3"/>
          <p:cNvSpPr txBox="1">
            <a:spLocks noGrp="1"/>
          </p:cNvSpPr>
          <p:nvPr>
            <p:ph type="body" idx="4294967295"/>
          </p:nvPr>
        </p:nvSpPr>
        <p:spPr>
          <a:xfrm>
            <a:off x="4722606" y="2040836"/>
            <a:ext cx="4099556" cy="5099051"/>
          </a:xfrm>
        </p:spPr>
        <p:txBody>
          <a:bodyPr vert="horz" wrap="square" lIns="0" tIns="0" rIns="0" bIns="0" anchor="t" anchorCtr="0" compatLnSpc="1">
            <a:noAutofit/>
          </a:bodyPr>
          <a:lstStyle/>
          <a:p>
            <a:pPr marL="0" indent="0" algn="just">
              <a:spcBef>
                <a:spcPts val="400"/>
              </a:spcBef>
              <a:buNone/>
              <a:tabLst>
                <a:tab pos="266689" algn="l"/>
              </a:tabLst>
            </a:pPr>
            <a:r>
              <a:rPr lang="fr-FR" sz="1000" kern="0" dirty="0">
                <a:solidFill>
                  <a:srgbClr val="000000"/>
                </a:solidFill>
                <a:latin typeface="Calibri"/>
              </a:rPr>
              <a:t>Les éléments stratégiques et fonctionnels du PCAET de la CC EABL ne rentrent pas fondamentalement en contradiction avec ceux des règles du SRADDET Auvergne-Rhône-Alpes</a:t>
            </a:r>
            <a:r>
              <a:rPr lang="fr-FR" sz="1000" b="0" kern="0" dirty="0">
                <a:solidFill>
                  <a:srgbClr val="000000"/>
                </a:solidFill>
                <a:latin typeface="Calibri"/>
              </a:rPr>
              <a:t>. Ces deux documents promeuvent chacun la protection des réservoirs de biodiversité et des corridors écologiques, la généralisation des modes de transport doux et de l’économie circulaire, la réduction des émissions de polluants et de GES, et l’augmentation de la production d’énergie renouvelable, notamment celle produite à partir du bois, sur laquelle le SRADDET et le PCAET s’accordent sur une gestion raisonnée des boisements afin de conserver leurs qualités écologiques.</a:t>
            </a:r>
          </a:p>
          <a:p>
            <a:pPr marL="0" indent="0" algn="just">
              <a:spcBef>
                <a:spcPts val="400"/>
              </a:spcBef>
              <a:buNone/>
              <a:tabLst>
                <a:tab pos="266689" algn="l"/>
              </a:tabLst>
            </a:pPr>
            <a:r>
              <a:rPr lang="fr-FR" sz="1000" b="0" kern="0" dirty="0">
                <a:solidFill>
                  <a:srgbClr val="000000"/>
                </a:solidFill>
                <a:latin typeface="Calibri"/>
              </a:rPr>
              <a:t>Un </a:t>
            </a:r>
            <a:r>
              <a:rPr lang="fr-FR" sz="1000" kern="0" dirty="0">
                <a:solidFill>
                  <a:srgbClr val="000000"/>
                </a:solidFill>
                <a:latin typeface="Calibri"/>
              </a:rPr>
              <a:t>point de vigilance doit néanmoins être levé sur la consommation d’espaces fonciers</a:t>
            </a:r>
            <a:r>
              <a:rPr lang="fr-FR" sz="1000" b="0" kern="0" dirty="0">
                <a:solidFill>
                  <a:srgbClr val="000000"/>
                </a:solidFill>
                <a:latin typeface="Calibri"/>
              </a:rPr>
              <a:t> qui pourrait être engendrée par certains projets du PCAET (projets de méthaniseurs, etc.), le SRADDET dissuade en effet fortement une trop grande emprise foncière sur les espaces naturels et agricoles, et vise au contraire plutôt un équilibre entre espaces artificialisés et espaces du continuum agro-naturel.</a:t>
            </a:r>
          </a:p>
          <a:p>
            <a:pPr marL="0" indent="0" algn="just">
              <a:spcBef>
                <a:spcPts val="400"/>
              </a:spcBef>
              <a:buNone/>
              <a:tabLst>
                <a:tab pos="266689" algn="l"/>
              </a:tabLst>
            </a:pPr>
            <a:endParaRPr lang="fr-FR" sz="1051" b="1" i="1" dirty="0">
              <a:solidFill>
                <a:srgbClr val="218BC7"/>
              </a:solidFill>
              <a:latin typeface="Calibri Light"/>
            </a:endParaRPr>
          </a:p>
        </p:txBody>
      </p:sp>
    </p:spTree>
    <p:extLst>
      <p:ext uri="{BB962C8B-B14F-4D97-AF65-F5344CB8AC3E}">
        <p14:creationId xmlns:p14="http://schemas.microsoft.com/office/powerpoint/2010/main" val="25008390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231</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6" name="Tableau 9"/>
          <p:cNvGraphicFramePr>
            <a:graphicFrameLocks noGrp="1"/>
          </p:cNvGraphicFramePr>
          <p:nvPr>
            <p:extLst>
              <p:ext uri="{D42A27DB-BD31-4B8C-83A1-F6EECF244321}">
                <p14:modId xmlns:p14="http://schemas.microsoft.com/office/powerpoint/2010/main" val="2218603099"/>
              </p:ext>
            </p:extLst>
          </p:nvPr>
        </p:nvGraphicFramePr>
        <p:xfrm>
          <a:off x="309514" y="1053351"/>
          <a:ext cx="8211846" cy="5619519"/>
        </p:xfrm>
        <a:graphic>
          <a:graphicData uri="http://schemas.openxmlformats.org/drawingml/2006/table">
            <a:tbl>
              <a:tblPr firstRow="1" bandRow="1">
                <a:tableStyleId>{073A0DAA-6AF3-43AB-8588-CEC1D06C72B9}</a:tableStyleId>
              </a:tblPr>
              <a:tblGrid>
                <a:gridCol w="885543">
                  <a:extLst>
                    <a:ext uri="{9D8B030D-6E8A-4147-A177-3AD203B41FA5}">
                      <a16:colId xmlns:a16="http://schemas.microsoft.com/office/drawing/2014/main" val="20000"/>
                    </a:ext>
                  </a:extLst>
                </a:gridCol>
                <a:gridCol w="2462543">
                  <a:extLst>
                    <a:ext uri="{9D8B030D-6E8A-4147-A177-3AD203B41FA5}">
                      <a16:colId xmlns:a16="http://schemas.microsoft.com/office/drawing/2014/main" val="2469576608"/>
                    </a:ext>
                  </a:extLst>
                </a:gridCol>
                <a:gridCol w="4863760">
                  <a:extLst>
                    <a:ext uri="{9D8B030D-6E8A-4147-A177-3AD203B41FA5}">
                      <a16:colId xmlns:a16="http://schemas.microsoft.com/office/drawing/2014/main" val="1766386429"/>
                    </a:ext>
                  </a:extLst>
                </a:gridCol>
              </a:tblGrid>
              <a:tr h="370844">
                <a:tc>
                  <a:txBody>
                    <a:bodyPr/>
                    <a:lstStyle/>
                    <a:p>
                      <a:pPr lvl="0" algn="ctr"/>
                      <a:r>
                        <a:rPr lang="fr-FR" sz="1100" dirty="0"/>
                        <a:t>Règles du SRADDET</a:t>
                      </a:r>
                    </a:p>
                  </a:txBody>
                  <a:tcPr anchor="ctr"/>
                </a:tc>
                <a:tc>
                  <a:txBody>
                    <a:bodyPr/>
                    <a:lstStyle/>
                    <a:p>
                      <a:pPr lvl="0" algn="ctr"/>
                      <a:r>
                        <a:rPr lang="fr-FR" sz="1100" dirty="0"/>
                        <a:t>Objectifs du SRADDET</a:t>
                      </a:r>
                    </a:p>
                  </a:txBody>
                  <a:tcPr anchor="ctr"/>
                </a:tc>
                <a:tc>
                  <a:txBody>
                    <a:bodyPr/>
                    <a:lstStyle/>
                    <a:p>
                      <a:pPr lvl="0" algn="ctr"/>
                      <a:r>
                        <a:rPr lang="fr-FR" sz="1100" dirty="0"/>
                        <a:t>Compatibilité du PCAET d’</a:t>
                      </a:r>
                      <a:r>
                        <a:rPr lang="fr-FR" sz="1100" dirty="0" err="1"/>
                        <a:t>Entr</a:t>
                      </a:r>
                      <a:r>
                        <a:rPr lang="fr-FR" sz="1100" dirty="0"/>
                        <a:t> Allier Besbre et Loire</a:t>
                      </a:r>
                    </a:p>
                  </a:txBody>
                  <a:tcPr anchor="ctr"/>
                </a:tc>
                <a:extLst>
                  <a:ext uri="{0D108BD9-81ED-4DB2-BD59-A6C34878D82A}">
                    <a16:rowId xmlns:a16="http://schemas.microsoft.com/office/drawing/2014/main" val="10000"/>
                  </a:ext>
                </a:extLst>
              </a:tr>
              <a:tr h="310915">
                <a:tc gridSpan="3">
                  <a:txBody>
                    <a:bodyPr/>
                    <a:lstStyle/>
                    <a:p>
                      <a:pPr lvl="0" algn="ctr"/>
                      <a:r>
                        <a:rPr lang="fr-FR" sz="1100" b="1" dirty="0"/>
                        <a:t>Axe : Aménagement du territoire et de la montagne</a:t>
                      </a:r>
                    </a:p>
                  </a:txBody>
                  <a:tcPr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696719">
                <a:tc>
                  <a:txBody>
                    <a:bodyPr/>
                    <a:lstStyle/>
                    <a:p>
                      <a:pPr lvl="0" algn="just"/>
                      <a:r>
                        <a:rPr lang="fr-FR" sz="900" dirty="0"/>
                        <a:t>Règle n°7 – Préservation</a:t>
                      </a:r>
                      <a:r>
                        <a:rPr lang="fr-FR" sz="900" baseline="0" dirty="0"/>
                        <a:t> du Foncier agricole</a:t>
                      </a:r>
                      <a:endParaRPr lang="fr-FR" sz="900" dirty="0"/>
                    </a:p>
                  </a:txBody>
                  <a:tcPr/>
                </a:tc>
                <a:tc>
                  <a:txBody>
                    <a:bodyPr/>
                    <a:lstStyle/>
                    <a:p>
                      <a:pPr lvl="0" algn="just">
                        <a:spcBef>
                          <a:spcPts val="600"/>
                        </a:spcBef>
                        <a:spcAft>
                          <a:spcPts val="0"/>
                        </a:spcAft>
                      </a:pPr>
                      <a:r>
                        <a:rPr lang="fr-FR" sz="900" kern="1200"/>
                        <a:t>1.6. Préserver la trame verte et bleue.</a:t>
                      </a:r>
                    </a:p>
                    <a:p>
                      <a:pPr lvl="0" algn="just">
                        <a:spcBef>
                          <a:spcPts val="600"/>
                        </a:spcBef>
                        <a:spcAft>
                          <a:spcPts val="0"/>
                        </a:spcAft>
                      </a:pPr>
                      <a:r>
                        <a:rPr lang="fr-FR" sz="900" kern="1200"/>
                        <a:t>1.8. Rechercher l’équilibre entre les espaces artificialisés et les espaces naturels, agricoles et forestiers dans et autour des espaces urbanisés.</a:t>
                      </a:r>
                    </a:p>
                    <a:p>
                      <a:pPr lvl="0" algn="just">
                        <a:spcBef>
                          <a:spcPts val="600"/>
                        </a:spcBef>
                        <a:spcAft>
                          <a:spcPts val="0"/>
                        </a:spcAft>
                      </a:pPr>
                      <a:r>
                        <a:rPr lang="fr-FR" sz="900" kern="1200"/>
                        <a:t>3.2.</a:t>
                      </a:r>
                      <a:r>
                        <a:rPr lang="fr-FR" sz="900" kern="1200" baseline="0"/>
                        <a:t> </a:t>
                      </a:r>
                      <a:r>
                        <a:rPr lang="fr-FR" sz="900" kern="1200"/>
                        <a:t>Anticiper à l’échelle des SCoT la mobilisation de fonciers de compensation à fort potentiel environnemental.</a:t>
                      </a:r>
                    </a:p>
                    <a:p>
                      <a:pPr lvl="0" algn="just">
                        <a:spcBef>
                          <a:spcPts val="600"/>
                        </a:spcBef>
                        <a:spcAft>
                          <a:spcPts val="0"/>
                        </a:spcAft>
                      </a:pPr>
                      <a:r>
                        <a:rPr lang="fr-FR" sz="900" kern="1200"/>
                        <a:t>3.3. Préserver et valoriser les potentiels fonciers pour assurer une activité agricole et sylvicole viable, soucieuse de la qualité des sols, de la biodiversité et résiliente face aux impacts du changement climatique.</a:t>
                      </a:r>
                      <a:endParaRPr lang="fr-FR" sz="900" dirty="0"/>
                    </a:p>
                  </a:txBody>
                  <a:tcPr/>
                </a:tc>
                <a:tc rowSpan="2">
                  <a:txBody>
                    <a:bodyPr/>
                    <a:lstStyle/>
                    <a:p>
                      <a:pPr lvl="0" algn="just"/>
                      <a:r>
                        <a:rPr lang="fr-FR" sz="900" kern="1200" baseline="0" dirty="0">
                          <a:solidFill>
                            <a:schemeClr val="dk1"/>
                          </a:solidFill>
                          <a:latin typeface="+mn-lt"/>
                          <a:ea typeface="+mn-ea"/>
                          <a:cs typeface="+mn-cs"/>
                        </a:rPr>
                        <a:t>Le PCAET se positionne en faveur du développement des énergies renouvelables (ENR) avec un objectif de viser 57% d’autonomie énergétique à horizon 2050. Le développement d’ENR ainsi prévu pourrait porter atteinte à la préservation du foncier agricole et à la préservation de la ressource en eau. Toutefois, le PCAET inscrit aussi dans sa stratégie une volonté de garantir un cadre de vie agréable pour tous et inscrit ainsi des actions dont l’objectif est de porter une moindre atteinte à ces ressources.</a:t>
                      </a:r>
                    </a:p>
                    <a:p>
                      <a:pPr lvl="0" algn="just"/>
                      <a:r>
                        <a:rPr lang="fr-FR" sz="900" kern="1200" baseline="0" dirty="0">
                          <a:solidFill>
                            <a:schemeClr val="dk1"/>
                          </a:solidFill>
                          <a:latin typeface="+mn-lt"/>
                          <a:ea typeface="+mn-ea"/>
                          <a:cs typeface="+mn-cs"/>
                        </a:rPr>
                        <a:t>En effet, l’axe 4 du programme d’actions relatif à l’adaptation du territoire au changement climatique prévoit nombre d’actions relatives à l’adaptation de la l’agriculture vers un modèle plus durable qui préserve au-delà des ressources foncières, les éléments naturels (forêt, sols, eau, biodiversité) nécessaires à sa pratique et qui conditionnent sa qualité (Axe 4.1 qui traite de la thématique de la préservation de la ressource en eau; axes 4.2 et 4.3 qui traitent de la résilience de l’agriculture locale et de la valorisation de cette activité dans le stockage de carbone qu’elle permet).</a:t>
                      </a:r>
                    </a:p>
                    <a:p>
                      <a:pPr lvl="0" algn="just"/>
                      <a:r>
                        <a:rPr lang="fr-FR" sz="900" kern="1200" baseline="0" dirty="0">
                          <a:solidFill>
                            <a:schemeClr val="dk1"/>
                          </a:solidFill>
                          <a:latin typeface="+mn-lt"/>
                          <a:ea typeface="+mn-ea"/>
                          <a:cs typeface="+mn-cs"/>
                        </a:rPr>
                        <a:t>Par ailleurs, l’axe 3 du programme d’actions prévoit un développement des ENR, qui intègre en amont la préservation de ces ressources en limitant les actions qui pourraient atteindre le potentiel agricole (Action 3.2.3 qui écarte le foncier agricole des potentiels de développement du photovoltaïque) et en prenant en compte les notions de continuité écologique dans le développement de l’hydroélectricité (Action 3.2.8).</a:t>
                      </a:r>
                      <a:endParaRPr lang="fr-FR" sz="900" dirty="0"/>
                    </a:p>
                  </a:txBody>
                  <a:tcPr/>
                </a:tc>
                <a:extLst>
                  <a:ext uri="{0D108BD9-81ED-4DB2-BD59-A6C34878D82A}">
                    <a16:rowId xmlns:a16="http://schemas.microsoft.com/office/drawing/2014/main" val="10002"/>
                  </a:ext>
                </a:extLst>
              </a:tr>
              <a:tr h="594360">
                <a:tc>
                  <a:txBody>
                    <a:bodyPr/>
                    <a:lstStyle/>
                    <a:p>
                      <a:pPr marL="0" lvl="0" algn="just" defTabSz="685800" rtl="0" hangingPunct="1"/>
                      <a:r>
                        <a:rPr lang="fr-FR" sz="900" kern="1200" dirty="0"/>
                        <a:t>Règle n°8 – Préservation de la ressource en eau</a:t>
                      </a:r>
                      <a:endParaRPr lang="fr-FR" sz="900" kern="1200" dirty="0">
                        <a:solidFill>
                          <a:srgbClr val="000000"/>
                        </a:solidFill>
                        <a:latin typeface="Calibri"/>
                      </a:endParaRPr>
                    </a:p>
                  </a:txBody>
                  <a:tcPr/>
                </a:tc>
                <a:tc>
                  <a:txBody>
                    <a:bodyPr/>
                    <a:lstStyle/>
                    <a:p>
                      <a:pPr marL="0" lvl="0" algn="just" defTabSz="685800" rtl="0" hangingPunct="1"/>
                      <a:r>
                        <a:rPr lang="fr-FR" sz="900" kern="1200" dirty="0"/>
                        <a:t>4.5. Préserver la ressource en eau pour limiter les conflits d’usage et garantir le bon fonctionnement des écosystèmes notamment en montagne et dans le sud de la région.</a:t>
                      </a:r>
                      <a:endParaRPr lang="fr-FR" sz="900" kern="1200" dirty="0">
                        <a:solidFill>
                          <a:srgbClr val="000000"/>
                        </a:solidFill>
                        <a:latin typeface="Calibri"/>
                      </a:endParaRPr>
                    </a:p>
                  </a:txBody>
                  <a:tcPr/>
                </a:tc>
                <a:tc vMerge="1">
                  <a:txBody>
                    <a:bodyPr/>
                    <a:lstStyle/>
                    <a:p>
                      <a:pPr marL="0" lvl="0" algn="just" defTabSz="685800" rtl="0" hangingPunct="1"/>
                      <a:endParaRPr lang="fr-FR" sz="900" kern="1200" dirty="0">
                        <a:solidFill>
                          <a:srgbClr val="000000"/>
                        </a:solidFill>
                        <a:latin typeface="Calibri"/>
                      </a:endParaRPr>
                    </a:p>
                  </a:txBody>
                  <a:tcPr/>
                </a:tc>
                <a:extLst>
                  <a:ext uri="{0D108BD9-81ED-4DB2-BD59-A6C34878D82A}">
                    <a16:rowId xmlns:a16="http://schemas.microsoft.com/office/drawing/2014/main" val="10006"/>
                  </a:ext>
                </a:extLst>
              </a:tr>
              <a:tr h="370844">
                <a:tc gridSpan="3">
                  <a:txBody>
                    <a:bodyPr/>
                    <a:lstStyle/>
                    <a:p>
                      <a:pPr lvl="0" algn="ctr"/>
                      <a:r>
                        <a:rPr lang="fr-FR" sz="1100" b="1" dirty="0"/>
                        <a:t>Axe : Climat, air, énergie</a:t>
                      </a:r>
                    </a:p>
                  </a:txBody>
                  <a:tcPr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r h="843280">
                <a:tc>
                  <a:txBody>
                    <a:bodyPr/>
                    <a:lstStyle/>
                    <a:p>
                      <a:pPr marL="0" lvl="0" algn="just" defTabSz="914400" rtl="0" hangingPunct="1">
                        <a:spcBef>
                          <a:spcPts val="600"/>
                        </a:spcBef>
                      </a:pPr>
                      <a:r>
                        <a:rPr lang="fr-FR" sz="900" u="none" strike="noStrike" kern="1200" baseline="0" dirty="0"/>
                        <a:t>Règles n°23 – Performance énergétique des projets d’aménagement</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kern="1200" baseline="0">
                          <a:solidFill>
                            <a:schemeClr val="dk1"/>
                          </a:solidFill>
                          <a:latin typeface="+mn-lt"/>
                          <a:ea typeface="+mn-ea"/>
                          <a:cs typeface="+mn-cs"/>
                        </a:rPr>
                        <a:t>1.4. Concilier le développement des offres et des réseaux de transport avec la qualité environnementale.</a:t>
                      </a:r>
                    </a:p>
                    <a:p>
                      <a:pPr marL="0" marR="0" lvl="0" indent="0" algn="just" defTabSz="914400" rtl="0" fontAlgn="auto" hangingPunct="1">
                        <a:lnSpc>
                          <a:spcPct val="100000"/>
                        </a:lnSpc>
                        <a:spcBef>
                          <a:spcPts val="600"/>
                        </a:spcBef>
                        <a:spcAft>
                          <a:spcPts val="0"/>
                        </a:spcAft>
                        <a:buNone/>
                        <a:tabLst/>
                      </a:pPr>
                      <a:r>
                        <a:rPr lang="fr-FR" sz="900" kern="1200" baseline="0">
                          <a:solidFill>
                            <a:schemeClr val="dk1"/>
                          </a:solidFill>
                          <a:latin typeface="+mn-lt"/>
                          <a:ea typeface="+mn-ea"/>
                          <a:cs typeface="+mn-cs"/>
                        </a:rPr>
                        <a:t>1.6. Préserver la trame verte et bleue et intégrer ses enjeux dans l’urbanisme, les projets d’aménagement, les pratiques agricoles et forestières.</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kern="1200" baseline="0" dirty="0">
                          <a:solidFill>
                            <a:schemeClr val="dk1"/>
                          </a:solidFill>
                          <a:latin typeface="+mn-lt"/>
                          <a:ea typeface="+mn-ea"/>
                          <a:cs typeface="+mn-cs"/>
                        </a:rPr>
                        <a:t>La performance énergétique des projets d’aménagement se traduit dans le PCAET via une volonté d’exemplarité énergétique aussi bien sur les projets concernant un patrimoine déjà existant que les projets de développement (axe 1.3 du plan d’actions en faveur de l’exemplarité énergétique du patrimoine public, axe 2 relatif à la sobriété énergétique du secteur résidentiel, mais aussi tertiaire et industriel). Par ailleurs, concernant le développement de la mobilité, le PCAET inscrit bien les projets dans la performance énergétique en développant une offre de mobilités alternatives via l’axe 5 du plan d’actions (carburants alternatifs, mobilités alternatives).</a:t>
                      </a:r>
                      <a:endParaRPr lang="fr-FR" sz="900" u="none" strike="noStrike" kern="1200" baseline="0" dirty="0">
                        <a:solidFill>
                          <a:srgbClr val="000000"/>
                        </a:solidFill>
                        <a:latin typeface="Calibri"/>
                      </a:endParaRPr>
                    </a:p>
                  </a:txBody>
                  <a:tcPr/>
                </a:tc>
                <a:extLst>
                  <a:ext uri="{0D108BD9-81ED-4DB2-BD59-A6C34878D82A}">
                    <a16:rowId xmlns:a16="http://schemas.microsoft.com/office/drawing/2014/main" val="10008"/>
                  </a:ext>
                </a:extLst>
              </a:tr>
              <a:tr h="594360">
                <a:tc>
                  <a:txBody>
                    <a:bodyPr/>
                    <a:lstStyle/>
                    <a:p>
                      <a:pPr marL="0" lvl="0" algn="just" defTabSz="914400" rtl="0" hangingPunct="1">
                        <a:spcBef>
                          <a:spcPts val="600"/>
                        </a:spcBef>
                      </a:pPr>
                      <a:r>
                        <a:rPr lang="fr-FR" sz="900" u="none" strike="noStrike" kern="1200" baseline="0"/>
                        <a:t>Règles n°24 – Neutralité carbone</a:t>
                      </a:r>
                      <a:endParaRPr lang="fr-FR" sz="900" u="none" strike="noStrike" kern="1200" baseline="0">
                        <a:solidFill>
                          <a:srgbClr val="000000"/>
                        </a:solidFill>
                        <a:latin typeface="Calibri"/>
                      </a:endParaRPr>
                    </a:p>
                  </a:txBody>
                  <a:tcPr/>
                </a:tc>
                <a:tc>
                  <a:txBody>
                    <a:bodyPr/>
                    <a:lstStyle/>
                    <a:p>
                      <a:pPr marL="0" lvl="0" algn="just" defTabSz="914400" rtl="0" hangingPunct="1">
                        <a:spcBef>
                          <a:spcPts val="600"/>
                        </a:spcBef>
                      </a:pPr>
                      <a:r>
                        <a:rPr lang="fr-FR" sz="900" u="none" strike="noStrike" kern="1200" baseline="0" dirty="0"/>
                        <a:t>3.7. Augmenter de 54 % la production d’énergies renouvelables (électriques et thermiques) en accompagnant les projets de production d’énergies renouvelables et en s’appuyant sur les potentiels de chaque territoire.</a:t>
                      </a:r>
                      <a:endParaRPr lang="fr-FR" sz="900" u="none" strike="noStrike" kern="1200" baseline="0" dirty="0">
                        <a:solidFill>
                          <a:srgbClr val="000000"/>
                        </a:solidFill>
                        <a:latin typeface="Calibri"/>
                      </a:endParaRPr>
                    </a:p>
                  </a:txBody>
                  <a:tcPr/>
                </a:tc>
                <a:tc>
                  <a:txBody>
                    <a:bodyPr/>
                    <a:lstStyle/>
                    <a:p>
                      <a:pPr marL="0" lvl="0" algn="just" defTabSz="914400" rtl="0" hangingPunct="1">
                        <a:spcBef>
                          <a:spcPts val="600"/>
                        </a:spcBef>
                      </a:pPr>
                      <a:r>
                        <a:rPr lang="fr-FR" sz="900" kern="1200" baseline="0" dirty="0">
                          <a:solidFill>
                            <a:schemeClr val="dk1"/>
                          </a:solidFill>
                          <a:latin typeface="+mn-lt"/>
                          <a:ea typeface="+mn-ea"/>
                          <a:cs typeface="+mn-cs"/>
                        </a:rPr>
                        <a:t>Le territoire dispose des capacités pour atteindre 55% de neutralité carbone et les axes stratégiques et actions relatives à la réduction de ses émissions (axe 2 du plan d’actions sur la sobriété et l’efficacité énergétique), à l’augmentation de la production d’ENR (axe 3 du plan d’actions visant à l’autonomie énergétique) et au renforcement de ses capacités de stockage de carbone (axe 4.3 du plan d’actions) vont lui permettre d’atteindre cet objectif.</a:t>
                      </a:r>
                      <a:endParaRPr lang="fr-FR" sz="900" u="none" strike="noStrike" kern="1200" baseline="0" dirty="0">
                        <a:solidFill>
                          <a:srgbClr val="000000"/>
                        </a:solidFill>
                        <a:latin typeface="Calibri"/>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972411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232</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7" name="Tableau 9"/>
          <p:cNvGraphicFramePr>
            <a:graphicFrameLocks noGrp="1"/>
          </p:cNvGraphicFramePr>
          <p:nvPr>
            <p:extLst>
              <p:ext uri="{D42A27DB-BD31-4B8C-83A1-F6EECF244321}">
                <p14:modId xmlns:p14="http://schemas.microsoft.com/office/powerpoint/2010/main" val="2818137545"/>
              </p:ext>
            </p:extLst>
          </p:nvPr>
        </p:nvGraphicFramePr>
        <p:xfrm>
          <a:off x="488810" y="1389184"/>
          <a:ext cx="8318778" cy="4556760"/>
        </p:xfrm>
        <a:graphic>
          <a:graphicData uri="http://schemas.openxmlformats.org/drawingml/2006/table">
            <a:tbl>
              <a:tblPr firstRow="1" bandRow="1">
                <a:tableStyleId>{073A0DAA-6AF3-43AB-8588-CEC1D06C72B9}</a:tableStyleId>
              </a:tblPr>
              <a:tblGrid>
                <a:gridCol w="1698382">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962796">
                  <a:extLst>
                    <a:ext uri="{9D8B030D-6E8A-4147-A177-3AD203B41FA5}">
                      <a16:colId xmlns:a16="http://schemas.microsoft.com/office/drawing/2014/main" val="20002"/>
                    </a:ext>
                  </a:extLst>
                </a:gridCol>
              </a:tblGrid>
              <a:tr h="417815">
                <a:tc>
                  <a:txBody>
                    <a:bodyPr/>
                    <a:lstStyle/>
                    <a:p>
                      <a:pPr lvl="0" algn="ctr"/>
                      <a:r>
                        <a:rPr lang="fr-FR" sz="1100" dirty="0"/>
                        <a:t>Règles du SRADDET</a:t>
                      </a:r>
                    </a:p>
                  </a:txBody>
                  <a:tcPr anchor="ctr"/>
                </a:tc>
                <a:tc>
                  <a:txBody>
                    <a:bodyPr/>
                    <a:lstStyle/>
                    <a:p>
                      <a:pPr marL="0" marR="0" lvl="0" indent="0" algn="ctr" defTabSz="685800" rtl="0" fontAlgn="auto" hangingPunct="1">
                        <a:lnSpc>
                          <a:spcPct val="100000"/>
                        </a:lnSpc>
                        <a:spcBef>
                          <a:spcPts val="0"/>
                        </a:spcBef>
                        <a:spcAft>
                          <a:spcPts val="0"/>
                        </a:spcAft>
                        <a:buNone/>
                        <a:tabLst/>
                      </a:pPr>
                      <a:r>
                        <a:rPr lang="fr-FR" sz="1100"/>
                        <a:t>Objectifs du SRADDET</a:t>
                      </a:r>
                      <a:endParaRPr lang="fr-FR" sz="1100" dirty="0"/>
                    </a:p>
                  </a:txBody>
                  <a:tcPr anchor="ctr"/>
                </a:tc>
                <a:tc>
                  <a:txBody>
                    <a:bodyPr/>
                    <a:lstStyle/>
                    <a:p>
                      <a:pPr lvl="0" algn="ctr"/>
                      <a:r>
                        <a:rPr lang="fr-FR" sz="1100" dirty="0"/>
                        <a:t>Compatibilité du PCAET d’</a:t>
                      </a:r>
                      <a:r>
                        <a:rPr lang="fr-FR" sz="1100" dirty="0" err="1"/>
                        <a:t>Entr</a:t>
                      </a:r>
                      <a:r>
                        <a:rPr lang="fr-FR" sz="1100" dirty="0"/>
                        <a:t> Allier Besbre et Loire</a:t>
                      </a:r>
                    </a:p>
                  </a:txBody>
                  <a:tcPr anchor="ctr"/>
                </a:tc>
                <a:extLst>
                  <a:ext uri="{0D108BD9-81ED-4DB2-BD59-A6C34878D82A}">
                    <a16:rowId xmlns:a16="http://schemas.microsoft.com/office/drawing/2014/main" val="10000"/>
                  </a:ext>
                </a:extLst>
              </a:tr>
              <a:tr h="494393">
                <a:tc>
                  <a:txBody>
                    <a:bodyPr/>
                    <a:lstStyle/>
                    <a:p>
                      <a:pPr marL="0" lvl="0" algn="just" defTabSz="914400" rtl="0" hangingPunct="1">
                        <a:spcBef>
                          <a:spcPts val="600"/>
                        </a:spcBef>
                      </a:pPr>
                      <a:r>
                        <a:rPr lang="fr-FR" sz="900" u="none" strike="noStrike" kern="1200" baseline="0" dirty="0"/>
                        <a:t>Règle n°25 – Performance énergétique des bâtiments neufs</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3.8. Réduire de 23 % la consommation d’énergie de la région.</a:t>
                      </a:r>
                      <a:endParaRPr lang="fr-FR" sz="900" u="none" strike="noStrike" kern="1200" baseline="0" dirty="0">
                        <a:solidFill>
                          <a:srgbClr val="000000"/>
                        </a:solidFill>
                        <a:latin typeface="Calibri"/>
                      </a:endParaRPr>
                    </a:p>
                  </a:txBody>
                  <a:tcPr/>
                </a:tc>
                <a:tc rowSpan="2">
                  <a:txBody>
                    <a:bodyPr/>
                    <a:lstStyle/>
                    <a:p>
                      <a:pPr marL="0" lvl="0" algn="just" defTabSz="685800" rtl="0" eaLnBrk="1" latinLnBrk="0" hangingPunct="1"/>
                      <a:r>
                        <a:rPr lang="fr-FR" sz="900" kern="1200" baseline="0" dirty="0">
                          <a:solidFill>
                            <a:schemeClr val="dk1"/>
                          </a:solidFill>
                          <a:latin typeface="+mn-lt"/>
                          <a:ea typeface="+mn-ea"/>
                          <a:cs typeface="+mn-cs"/>
                        </a:rPr>
                        <a:t>Le PCAET participe à cet effort collectif en affichant une volonté d’exemplarité énergétique aussi bien sur les projets concernant un patrimoine déjà existant que les projets de développement (axe 1.3 du plan d’actions en faveur de l’exemplarité énergétique du patrimoine public, axe 2 relatif à la sobriété énergétique du secteur résidentiel, mais aussi tertiaire et industriel). Ces actions visent à la réduction de la consommation énergétique de la CC </a:t>
                      </a:r>
                      <a:r>
                        <a:rPr lang="fr-FR" sz="900" kern="1200" baseline="0" dirty="0" err="1">
                          <a:solidFill>
                            <a:schemeClr val="dk1"/>
                          </a:solidFill>
                          <a:latin typeface="+mn-lt"/>
                          <a:ea typeface="+mn-ea"/>
                          <a:cs typeface="+mn-cs"/>
                        </a:rPr>
                        <a:t>EABL</a:t>
                      </a:r>
                      <a:r>
                        <a:rPr lang="fr-FR" sz="900" kern="1200" baseline="0" dirty="0">
                          <a:solidFill>
                            <a:schemeClr val="dk1"/>
                          </a:solidFill>
                          <a:latin typeface="+mn-lt"/>
                          <a:ea typeface="+mn-ea"/>
                          <a:cs typeface="+mn-cs"/>
                        </a:rPr>
                        <a:t> de 47% à horizon 2050 par rapport à 2015.</a:t>
                      </a:r>
                    </a:p>
                  </a:txBody>
                  <a:tcPr/>
                </a:tc>
                <a:extLst>
                  <a:ext uri="{0D108BD9-81ED-4DB2-BD59-A6C34878D82A}">
                    <a16:rowId xmlns:a16="http://schemas.microsoft.com/office/drawing/2014/main" val="10001"/>
                  </a:ext>
                </a:extLst>
              </a:tr>
              <a:tr h="359559">
                <a:tc>
                  <a:txBody>
                    <a:bodyPr/>
                    <a:lstStyle/>
                    <a:p>
                      <a:pPr marL="0" lvl="0" algn="just" defTabSz="914400" rtl="0" hangingPunct="1">
                        <a:spcBef>
                          <a:spcPts val="600"/>
                        </a:spcBef>
                      </a:pPr>
                      <a:r>
                        <a:rPr lang="fr-FR" sz="900" u="none" strike="noStrike" kern="1200" baseline="0" dirty="0"/>
                        <a:t>Règle n°26 – Rénovation énergétique des bâtiments</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3.8. Réduire de 23 % la consommation d’énergie de la région.</a:t>
                      </a:r>
                      <a:endParaRPr lang="fr-FR" sz="900" u="none" strike="noStrike" kern="1200" baseline="0" dirty="0">
                        <a:solidFill>
                          <a:srgbClr val="000000"/>
                        </a:solidFill>
                        <a:latin typeface="Calibri"/>
                      </a:endParaRPr>
                    </a:p>
                  </a:txBody>
                  <a:tcPr/>
                </a:tc>
                <a:tc vMerge="1">
                  <a:txBody>
                    <a:bodyPr/>
                    <a:lstStyle/>
                    <a:p>
                      <a:pPr lvl="0"/>
                      <a:endParaRPr lang="fr-FR" sz="1300" dirty="0"/>
                    </a:p>
                  </a:txBody>
                  <a:tcPr/>
                </a:tc>
                <a:extLst>
                  <a:ext uri="{0D108BD9-81ED-4DB2-BD59-A6C34878D82A}">
                    <a16:rowId xmlns:a16="http://schemas.microsoft.com/office/drawing/2014/main" val="10002"/>
                  </a:ext>
                </a:extLst>
              </a:tr>
              <a:tr h="629228">
                <a:tc>
                  <a:txBody>
                    <a:bodyPr/>
                    <a:lstStyle/>
                    <a:p>
                      <a:pPr marL="0" lvl="0" algn="just" defTabSz="914400" rtl="0" hangingPunct="1">
                        <a:spcBef>
                          <a:spcPts val="600"/>
                        </a:spcBef>
                      </a:pPr>
                      <a:r>
                        <a:rPr lang="fr-FR" sz="900" u="none" strike="noStrike" kern="1200" baseline="0"/>
                        <a:t>Règle n°27 – Développement des réseaux énergétiques</a:t>
                      </a:r>
                      <a:endParaRPr lang="fr-FR" sz="900" u="none" strike="noStrike" kern="1200" baseline="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3.7. Augmenter de 54 % la production d’énergies renouvelables (électriques et thermiques) en accompagnant les projets de production d’énergies renouvelables et en s’appuyant sur les potentiels de chaque territoire.</a:t>
                      </a:r>
                      <a:endParaRPr lang="fr-FR" sz="900" u="none" strike="noStrike" kern="1200" baseline="0" dirty="0">
                        <a:solidFill>
                          <a:srgbClr val="000000"/>
                        </a:solidFill>
                        <a:latin typeface="Calibri"/>
                      </a:endParaRP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Le PCAET développe un axe stratégique spécifique sur la production d’ENR et ambitionne d’atteindre 57% d’autonomie énergétique à l’horizon 2050 via le développement des potentiels solaires, géothermiques, hydroélectriques, biogaz et bois-énergie (actions déclinées dans l’axe 3 du plan d’actions). Le PCAET ambitionne aussi de développer les réseaux de transports et de distribution de l’énergie (axe 3.3 du plan d’actions) via l’assurance de la cohérence dans le développement des réseaux électriques et des énergies renouvelables.</a:t>
                      </a:r>
                    </a:p>
                  </a:txBody>
                  <a:tcPr/>
                </a:tc>
                <a:extLst>
                  <a:ext uri="{0D108BD9-81ED-4DB2-BD59-A6C34878D82A}">
                    <a16:rowId xmlns:a16="http://schemas.microsoft.com/office/drawing/2014/main" val="10003"/>
                  </a:ext>
                </a:extLst>
              </a:tr>
              <a:tr h="1318383">
                <a:tc>
                  <a:txBody>
                    <a:bodyPr/>
                    <a:lstStyle/>
                    <a:p>
                      <a:pPr marL="0" lvl="0" algn="just" defTabSz="914400" rtl="0" hangingPunct="1">
                        <a:spcBef>
                          <a:spcPts val="600"/>
                        </a:spcBef>
                      </a:pPr>
                      <a:r>
                        <a:rPr lang="fr-FR" sz="900" u="none" strike="noStrike" kern="1200" baseline="0"/>
                        <a:t>Règle n°28 – Production d’énergie renouvelable dans les ZAE</a:t>
                      </a:r>
                      <a:endParaRPr lang="fr-FR" sz="900" u="none" strike="noStrike" kern="1200" baseline="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3.7. Augmenter de 54 % la production d’énergies renouvelables (électriques et thermiques) en accompagnant les projets de production d’énergies renouvelables et en s’appuyant sur les potentiels de chaque territoire.</a:t>
                      </a:r>
                    </a:p>
                    <a:p>
                      <a:pPr marL="0" lvl="0" algn="just" defTabSz="914400" rtl="0" hangingPunct="1">
                        <a:spcBef>
                          <a:spcPts val="600"/>
                        </a:spcBef>
                      </a:pPr>
                      <a:r>
                        <a:rPr lang="fr-FR" sz="900" u="none" strike="noStrike" kern="1200" baseline="0" dirty="0"/>
                        <a:t>9.1. Accompagner l’autoconsommation d’énergie renouvelable et les solutions de stockage d’énergie.</a:t>
                      </a:r>
                    </a:p>
                    <a:p>
                      <a:pPr marL="0" lvl="0" algn="just" defTabSz="914400" rtl="0" hangingPunct="1">
                        <a:spcBef>
                          <a:spcPts val="600"/>
                        </a:spcBef>
                      </a:pPr>
                      <a:r>
                        <a:rPr lang="fr-FR" sz="900" u="none" strike="noStrike" kern="1200" baseline="0" dirty="0"/>
                        <a:t>9.3. Développer le vecteur énergétique et la filière hydrogène tant en termes de stockage d’énergie que de mobilité.</a:t>
                      </a:r>
                      <a:endParaRPr lang="fr-FR" sz="900" u="none" strike="noStrike" kern="1200" baseline="0" dirty="0">
                        <a:solidFill>
                          <a:srgbClr val="000000"/>
                        </a:solidFill>
                        <a:latin typeface="Calibri"/>
                      </a:endParaRPr>
                    </a:p>
                  </a:txBody>
                  <a:tcPr/>
                </a:tc>
                <a:tc>
                  <a:txBody>
                    <a:bodyPr/>
                    <a:lstStyle/>
                    <a:p>
                      <a:pPr lvl="0" algn="just"/>
                      <a:r>
                        <a:rPr lang="fr-FR" sz="900" kern="1200" baseline="0" dirty="0">
                          <a:solidFill>
                            <a:schemeClr val="dk1"/>
                          </a:solidFill>
                          <a:latin typeface="+mn-lt"/>
                          <a:ea typeface="+mn-ea"/>
                          <a:cs typeface="+mn-cs"/>
                        </a:rPr>
                        <a:t>Sur le développement de la production d’ENR au sein des ZAE, le PCAET inscrit des actions dont la recherche de potentiel de développement est favorable au sein de ZAE (photovoltaïque : action 3.2.1).</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985091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233</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6" name="Tableau 9"/>
          <p:cNvGraphicFramePr>
            <a:graphicFrameLocks noGrp="1"/>
          </p:cNvGraphicFramePr>
          <p:nvPr>
            <p:extLst>
              <p:ext uri="{D42A27DB-BD31-4B8C-83A1-F6EECF244321}">
                <p14:modId xmlns:p14="http://schemas.microsoft.com/office/powerpoint/2010/main" val="2108163556"/>
              </p:ext>
            </p:extLst>
          </p:nvPr>
        </p:nvGraphicFramePr>
        <p:xfrm>
          <a:off x="573532" y="1397977"/>
          <a:ext cx="8149333" cy="4287315"/>
        </p:xfrm>
        <a:graphic>
          <a:graphicData uri="http://schemas.openxmlformats.org/drawingml/2006/table">
            <a:tbl>
              <a:tblPr firstRow="1" bandRow="1">
                <a:tableStyleId>{073A0DAA-6AF3-43AB-8588-CEC1D06C72B9}</a:tableStyleId>
              </a:tblPr>
              <a:tblGrid>
                <a:gridCol w="1453741">
                  <a:extLst>
                    <a:ext uri="{9D8B030D-6E8A-4147-A177-3AD203B41FA5}">
                      <a16:colId xmlns:a16="http://schemas.microsoft.com/office/drawing/2014/main" val="20000"/>
                    </a:ext>
                  </a:extLst>
                </a:gridCol>
                <a:gridCol w="3133949">
                  <a:extLst>
                    <a:ext uri="{9D8B030D-6E8A-4147-A177-3AD203B41FA5}">
                      <a16:colId xmlns:a16="http://schemas.microsoft.com/office/drawing/2014/main" val="20001"/>
                    </a:ext>
                  </a:extLst>
                </a:gridCol>
                <a:gridCol w="3561643">
                  <a:extLst>
                    <a:ext uri="{9D8B030D-6E8A-4147-A177-3AD203B41FA5}">
                      <a16:colId xmlns:a16="http://schemas.microsoft.com/office/drawing/2014/main" val="20002"/>
                    </a:ext>
                  </a:extLst>
                </a:gridCol>
              </a:tblGrid>
              <a:tr h="279195">
                <a:tc>
                  <a:txBody>
                    <a:bodyPr/>
                    <a:lstStyle/>
                    <a:p>
                      <a:pPr lvl="0" algn="ctr"/>
                      <a:r>
                        <a:rPr lang="fr-FR" sz="1100" dirty="0"/>
                        <a:t>Règles du SRADDET</a:t>
                      </a:r>
                    </a:p>
                  </a:txBody>
                  <a:tcPr anchor="ctr"/>
                </a:tc>
                <a:tc>
                  <a:txBody>
                    <a:bodyPr/>
                    <a:lstStyle/>
                    <a:p>
                      <a:pPr marL="0" marR="0" lvl="0" indent="0" algn="ctr" defTabSz="685800" rtl="0" fontAlgn="auto" hangingPunct="1">
                        <a:lnSpc>
                          <a:spcPct val="100000"/>
                        </a:lnSpc>
                        <a:spcBef>
                          <a:spcPts val="0"/>
                        </a:spcBef>
                        <a:spcAft>
                          <a:spcPts val="0"/>
                        </a:spcAft>
                        <a:buNone/>
                        <a:tabLst/>
                      </a:pPr>
                      <a:r>
                        <a:rPr lang="fr-FR" sz="1100"/>
                        <a:t>Objectifs du SRADDET</a:t>
                      </a:r>
                    </a:p>
                  </a:txBody>
                  <a:tcPr anchor="ctr"/>
                </a:tc>
                <a:tc>
                  <a:txBody>
                    <a:bodyPr/>
                    <a:lstStyle/>
                    <a:p>
                      <a:pPr lvl="0" algn="ctr"/>
                      <a:r>
                        <a:rPr lang="fr-FR" sz="1100" dirty="0"/>
                        <a:t>Compatibilité du PCAET d’</a:t>
                      </a:r>
                      <a:r>
                        <a:rPr lang="fr-FR" sz="1100" dirty="0" err="1"/>
                        <a:t>Entr</a:t>
                      </a:r>
                      <a:r>
                        <a:rPr lang="fr-FR" sz="1100" dirty="0"/>
                        <a:t> Allier Besbre et Loire</a:t>
                      </a:r>
                    </a:p>
                  </a:txBody>
                  <a:tcPr anchor="ctr"/>
                </a:tc>
                <a:extLst>
                  <a:ext uri="{0D108BD9-81ED-4DB2-BD59-A6C34878D82A}">
                    <a16:rowId xmlns:a16="http://schemas.microsoft.com/office/drawing/2014/main" val="10000"/>
                  </a:ext>
                </a:extLst>
              </a:tr>
              <a:tr h="2042175">
                <a:tc>
                  <a:txBody>
                    <a:bodyPr/>
                    <a:lstStyle/>
                    <a:p>
                      <a:pPr marL="0" lvl="0" algn="just" defTabSz="914400" rtl="0" hangingPunct="1">
                        <a:spcBef>
                          <a:spcPts val="600"/>
                        </a:spcBef>
                      </a:pPr>
                      <a:r>
                        <a:rPr lang="fr-FR" sz="900" u="none" strike="noStrike" kern="1200" baseline="0" dirty="0"/>
                        <a:t>Règle n°29 – Développement des ENR</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3.7. Augmenter de 54 % la production d’énergies renouvelables (électriques et thermiques) en accompagnant les projets de production d’énergies renouvelables et en s’appuyant sur les potentiels de chaque territoire.</a:t>
                      </a:r>
                    </a:p>
                    <a:p>
                      <a:pPr marL="0" lvl="0" algn="just" defTabSz="914400" rtl="0" hangingPunct="1">
                        <a:spcBef>
                          <a:spcPts val="600"/>
                        </a:spcBef>
                      </a:pPr>
                      <a:r>
                        <a:rPr lang="fr-FR" sz="900" u="none" strike="noStrike" kern="1200" baseline="0" dirty="0"/>
                        <a:t>9.1. Accompagner l’autoconsommation d’énergie renouvelable et les solutions de stockage d’énergie.</a:t>
                      </a:r>
                    </a:p>
                    <a:p>
                      <a:pPr marL="0" lvl="0" algn="just" defTabSz="914400" rtl="0" hangingPunct="1">
                        <a:spcBef>
                          <a:spcPts val="600"/>
                        </a:spcBef>
                      </a:pPr>
                      <a:r>
                        <a:rPr lang="fr-FR" sz="900" u="none" strike="noStrike" kern="1200" baseline="0" dirty="0"/>
                        <a:t>9.3. Développer le vecteur énergétique et la filière hydrogène tant en termes de stockage d’énergie que de mobilité.</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1.7. Valoriser la richesse et la diversité des paysages, patrimoines et espaces naturels remarquables de la région.</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1.6. Préserver la trame verte et bleue et intégrer ses enjeux dans l’urbanisme, les projets d’aménagement, les pratiques agricoles et forestières.</a:t>
                      </a:r>
                      <a:endParaRPr lang="fr-FR" sz="900" u="none" strike="noStrike" kern="1200" baseline="0" dirty="0">
                        <a:solidFill>
                          <a:srgbClr val="000000"/>
                        </a:solidFill>
                        <a:latin typeface="Calibri"/>
                      </a:endParaRP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Le PCAET développe un axe stratégique spécifique sur la production d’ENR et ambitionne d’atteindre 57% d’autonomie énergétique à l’horizon 2050 via le développement des potentiels solaires, géothermiques, hydroélectriques, biogaz et bois-énergie (actions déclinées dans l’axe 3 du plan d’actions).</a:t>
                      </a:r>
                      <a:endParaRPr lang="fr-FR" sz="1300" dirty="0"/>
                    </a:p>
                  </a:txBody>
                  <a:tcPr/>
                </a:tc>
                <a:extLst>
                  <a:ext uri="{0D108BD9-81ED-4DB2-BD59-A6C34878D82A}">
                    <a16:rowId xmlns:a16="http://schemas.microsoft.com/office/drawing/2014/main" val="10001"/>
                  </a:ext>
                </a:extLst>
              </a:tr>
              <a:tr h="1714299">
                <a:tc>
                  <a:txBody>
                    <a:bodyPr/>
                    <a:lstStyle/>
                    <a:p>
                      <a:pPr marL="0" lvl="0" algn="just" defTabSz="914400" rtl="0" hangingPunct="1">
                        <a:spcBef>
                          <a:spcPts val="600"/>
                        </a:spcBef>
                      </a:pPr>
                      <a:r>
                        <a:rPr lang="fr-FR" sz="900" u="none" strike="noStrike" kern="1200" baseline="0" dirty="0"/>
                        <a:t>Règle n°30 – Développement maîtrisé de l’énergie éolienne</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3.7. Augmenter de 54 % la production d’énergie renouvelable (électriques et thermiques) en accompagnant les projets de production d’énergies renouvelables et en s’appuyant sur les potentiels de chaque territoire.</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1.7. Valoriser la richesse et la diversité des paysages, patrimoines et espaces naturels remarquables de la région.</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1.6. Préserver la trame verte et bleue et intégrer ses enjeux dans l’urbanisme, les projets d’aménagement, les pratiques agricoles et forestières.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8.6 Affirmer le rôle de chef de file climat, énergie, qualité de l’air, déchet et biodiversité de la Région.</a:t>
                      </a:r>
                      <a:endParaRPr lang="fr-FR" sz="900" u="none" strike="noStrike" kern="1200" baseline="0" dirty="0">
                        <a:solidFill>
                          <a:srgbClr val="000000"/>
                        </a:solidFill>
                        <a:latin typeface="Calibri"/>
                      </a:endParaRP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Dans sa stratégie, le projet de PCAET prévoyait de développer ce potentiel en prévoyant notamment de mener à bien un projet d’implantation de 4 mâts, mais aucune action n’a été formalisée quant au développement de cette ENR. Le territoire ne prévoit donc pas de développement éolien à horizon 2050.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5122059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234</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6" name="Tableau 9"/>
          <p:cNvGraphicFramePr>
            <a:graphicFrameLocks noGrp="1"/>
          </p:cNvGraphicFramePr>
          <p:nvPr>
            <p:extLst>
              <p:ext uri="{D42A27DB-BD31-4B8C-83A1-F6EECF244321}">
                <p14:modId xmlns:p14="http://schemas.microsoft.com/office/powerpoint/2010/main" val="30623472"/>
              </p:ext>
            </p:extLst>
          </p:nvPr>
        </p:nvGraphicFramePr>
        <p:xfrm>
          <a:off x="490231" y="1336145"/>
          <a:ext cx="8522765" cy="4785598"/>
        </p:xfrm>
        <a:graphic>
          <a:graphicData uri="http://schemas.openxmlformats.org/drawingml/2006/table">
            <a:tbl>
              <a:tblPr firstRow="1" bandRow="1">
                <a:tableStyleId>{073A0DAA-6AF3-43AB-8588-CEC1D06C72B9}</a:tableStyleId>
              </a:tblPr>
              <a:tblGrid>
                <a:gridCol w="1457667">
                  <a:extLst>
                    <a:ext uri="{9D8B030D-6E8A-4147-A177-3AD203B41FA5}">
                      <a16:colId xmlns:a16="http://schemas.microsoft.com/office/drawing/2014/main" val="20000"/>
                    </a:ext>
                  </a:extLst>
                </a:gridCol>
                <a:gridCol w="3275166">
                  <a:extLst>
                    <a:ext uri="{9D8B030D-6E8A-4147-A177-3AD203B41FA5}">
                      <a16:colId xmlns:a16="http://schemas.microsoft.com/office/drawing/2014/main" val="20001"/>
                    </a:ext>
                  </a:extLst>
                </a:gridCol>
                <a:gridCol w="3789932">
                  <a:extLst>
                    <a:ext uri="{9D8B030D-6E8A-4147-A177-3AD203B41FA5}">
                      <a16:colId xmlns:a16="http://schemas.microsoft.com/office/drawing/2014/main" val="20002"/>
                    </a:ext>
                  </a:extLst>
                </a:gridCol>
              </a:tblGrid>
              <a:tr h="265403">
                <a:tc>
                  <a:txBody>
                    <a:bodyPr/>
                    <a:lstStyle/>
                    <a:p>
                      <a:pPr lvl="0" algn="ctr"/>
                      <a:r>
                        <a:rPr lang="fr-FR" sz="1100" dirty="0"/>
                        <a:t>Règles</a:t>
                      </a:r>
                      <a:r>
                        <a:rPr lang="fr-FR" sz="1100" baseline="0" dirty="0"/>
                        <a:t> du SRADDET</a:t>
                      </a:r>
                      <a:endParaRPr lang="fr-FR" sz="1100" dirty="0"/>
                    </a:p>
                  </a:txBody>
                  <a:tcPr anchor="ctr"/>
                </a:tc>
                <a:tc>
                  <a:txBody>
                    <a:bodyPr/>
                    <a:lstStyle/>
                    <a:p>
                      <a:pPr marL="0" marR="0" lvl="0" indent="0" algn="ctr" defTabSz="685800" rtl="0" fontAlgn="auto" hangingPunct="1">
                        <a:lnSpc>
                          <a:spcPct val="100000"/>
                        </a:lnSpc>
                        <a:spcBef>
                          <a:spcPts val="0"/>
                        </a:spcBef>
                        <a:spcAft>
                          <a:spcPts val="0"/>
                        </a:spcAft>
                        <a:buNone/>
                        <a:tabLst/>
                      </a:pPr>
                      <a:r>
                        <a:rPr lang="fr-FR" sz="1100" dirty="0"/>
                        <a:t>Objectifs du SRADDET</a:t>
                      </a:r>
                    </a:p>
                  </a:txBody>
                  <a:tcPr anchor="ctr"/>
                </a:tc>
                <a:tc>
                  <a:txBody>
                    <a:bodyPr/>
                    <a:lstStyle/>
                    <a:p>
                      <a:pPr lvl="0" algn="ctr"/>
                      <a:r>
                        <a:rPr lang="fr-FR" sz="1100" dirty="0"/>
                        <a:t>Compatibilité du PCAET d’</a:t>
                      </a:r>
                      <a:r>
                        <a:rPr lang="fr-FR" sz="1100" dirty="0" err="1"/>
                        <a:t>Entr</a:t>
                      </a:r>
                      <a:r>
                        <a:rPr lang="fr-FR" sz="1100" dirty="0"/>
                        <a:t> Allier Besbre et Loire</a:t>
                      </a:r>
                    </a:p>
                  </a:txBody>
                  <a:tcPr anchor="ctr"/>
                </a:tc>
                <a:extLst>
                  <a:ext uri="{0D108BD9-81ED-4DB2-BD59-A6C34878D82A}">
                    <a16:rowId xmlns:a16="http://schemas.microsoft.com/office/drawing/2014/main" val="10000"/>
                  </a:ext>
                </a:extLst>
              </a:tr>
              <a:tr h="622906">
                <a:tc>
                  <a:txBody>
                    <a:bodyPr/>
                    <a:lstStyle/>
                    <a:p>
                      <a:pPr marL="0" lvl="0" algn="just" defTabSz="914400" rtl="0" hangingPunct="1">
                        <a:spcBef>
                          <a:spcPts val="600"/>
                        </a:spcBef>
                      </a:pPr>
                      <a:r>
                        <a:rPr lang="fr-FR" sz="900" u="none" strike="noStrike" kern="1200" baseline="0" dirty="0"/>
                        <a:t>Règle n°31 – Diminution des GES</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1.5. Réduire les émissions de polluants et les émissions de GES.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2.9. Accompagner la réhabilitation énergétique des logements privés et publics et améliorer leur qualité environnementale.</a:t>
                      </a:r>
                      <a:endParaRPr lang="fr-FR" sz="900" u="none" strike="noStrike" kern="1200" baseline="0" dirty="0">
                        <a:solidFill>
                          <a:srgbClr val="000000"/>
                        </a:solidFill>
                        <a:latin typeface="Calibri"/>
                      </a:endParaRP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Le PCAET participe à cet effort collectif en affichant un objectif stratégique de diminution des GES de 43% à horizon 2050, ce qui se traduit en termes opérationnels via des actions en faveur de la sobriété et de l’efficacité énergétique (axe 2 du plan d’actions) du secteur résidentiel, tertiaire et industriel.</a:t>
                      </a:r>
                    </a:p>
                  </a:txBody>
                  <a:tcPr/>
                </a:tc>
                <a:extLst>
                  <a:ext uri="{0D108BD9-81ED-4DB2-BD59-A6C34878D82A}">
                    <a16:rowId xmlns:a16="http://schemas.microsoft.com/office/drawing/2014/main" val="10001"/>
                  </a:ext>
                </a:extLst>
              </a:tr>
              <a:tr h="449768">
                <a:tc>
                  <a:txBody>
                    <a:bodyPr/>
                    <a:lstStyle/>
                    <a:p>
                      <a:pPr marL="0" lvl="0" algn="just" defTabSz="914400" rtl="0" hangingPunct="1">
                        <a:spcBef>
                          <a:spcPts val="600"/>
                        </a:spcBef>
                      </a:pPr>
                      <a:r>
                        <a:rPr lang="fr-FR" sz="900" u="none" strike="noStrike" kern="1200" baseline="0" dirty="0"/>
                        <a:t>Règles n°32 – Diminution des émissions de polluants dans l’atmosphère</a:t>
                      </a:r>
                      <a:endParaRPr lang="fr-FR" sz="90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1.5. Réduire les émissions de polluants et les émissions de GES.</a:t>
                      </a:r>
                      <a:endParaRPr lang="fr-FR" sz="900" u="none" strike="noStrike" kern="1200" baseline="0" dirty="0">
                        <a:solidFill>
                          <a:srgbClr val="000000"/>
                        </a:solidFill>
                        <a:latin typeface="Calibri"/>
                      </a:endParaRPr>
                    </a:p>
                  </a:txBody>
                  <a:tcPr/>
                </a:tc>
                <a:tc rowSpan="2">
                  <a:txBody>
                    <a:bodyPr/>
                    <a:lstStyle/>
                    <a:p>
                      <a:pPr lvl="0" algn="just"/>
                      <a:r>
                        <a:rPr lang="fr-FR" sz="900" kern="1200" baseline="0" dirty="0">
                          <a:solidFill>
                            <a:schemeClr val="dk1"/>
                          </a:solidFill>
                          <a:latin typeface="+mn-lt"/>
                          <a:ea typeface="+mn-ea"/>
                          <a:cs typeface="+mn-cs"/>
                        </a:rPr>
                        <a:t>Le PCAET vise à horizon 2050 la réduction des émissions de polluants dans </a:t>
                      </a:r>
                      <a:r>
                        <a:rPr lang="fr-FR" sz="900" kern="1200" baseline="0" dirty="0">
                          <a:solidFill>
                            <a:schemeClr val="tx1"/>
                          </a:solidFill>
                          <a:latin typeface="+mn-lt"/>
                          <a:ea typeface="+mn-ea"/>
                          <a:cs typeface="+mn-cs"/>
                        </a:rPr>
                        <a:t>l’atmosphère selon les objectifs du PREPA (Plan national de Réduction des Emissions de Polluants Atmosphériques). L’axe 5 du plan d’actions qui traite du développement d’une mobilité plus durable (carburants alternatifs, mobilités alternatives, favorisation de la proximité) permet notamment d’atteindre ces objectifs.</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Par ailleurs, les actions de sensibilisation face aux enjeux de la qualité de l’air prévues par le PCAET (action 1.4.2 pour les scolaires, action 1.2.2 pour la prise en compte des enjeux globaux de santé dans les prises de décisions politiques) sont complémentaires aux actions « techniques », et visent à informer largement sur le sujet. Le sujet de la qualité de l’air intérieur y est notamment abordé.</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Aussi, les actions du PCAET visant au développement de la production d’ENR (axe 3 du plan d’actions) et à la promotion d’un modèle agricole, d’alimentation et de vie plus durable orienté sur le « local » (respectivement axes 4 et 6 du plan d’actions) vont contribuer à limiter les besoins en transports pour parvenir à une limitation des rejets de polluants atmosphériques.</a:t>
                      </a:r>
                    </a:p>
                  </a:txBody>
                  <a:tcPr/>
                </a:tc>
                <a:extLst>
                  <a:ext uri="{0D108BD9-81ED-4DB2-BD59-A6C34878D82A}">
                    <a16:rowId xmlns:a16="http://schemas.microsoft.com/office/drawing/2014/main" val="10002"/>
                  </a:ext>
                </a:extLst>
              </a:tr>
              <a:tr h="708726">
                <a:tc>
                  <a:txBody>
                    <a:bodyPr/>
                    <a:lstStyle/>
                    <a:p>
                      <a:pPr lvl="0" algn="just"/>
                      <a:r>
                        <a:rPr lang="fr-FR" sz="900" u="none" strike="noStrike" kern="1200" baseline="0" dirty="0"/>
                        <a:t>Règle n°33 – Réduction de l’exposition de la population aux polluants atmosphériques</a:t>
                      </a:r>
                      <a:endParaRPr lang="fr-FR" sz="900" b="0" i="0" u="none" strike="noStrike" kern="1200" baseline="0" dirty="0">
                        <a:solidFill>
                          <a:srgbClr val="000000"/>
                        </a:solidFill>
                        <a:latin typeface="Calibri"/>
                      </a:endParaRP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1.3. Consolider la cohérence entre urbanisme et déplacements.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1.5. Réduire les émissions de polluants et les émissions de GES.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2.10. Accompagner la réhabilitation énergétique des logements privés et publics et améliorer leur qualité environnementale.</a:t>
                      </a:r>
                      <a:endParaRPr lang="fr-FR" sz="900" u="none" strike="noStrike" kern="1200" baseline="0" dirty="0">
                        <a:solidFill>
                          <a:srgbClr val="000000"/>
                        </a:solidFill>
                        <a:latin typeface="Calibri"/>
                      </a:endParaRPr>
                    </a:p>
                  </a:txBody>
                  <a:tcPr/>
                </a:tc>
                <a:tc vMerge="1">
                  <a:txBody>
                    <a:bodyPr/>
                    <a:lstStyle/>
                    <a:p>
                      <a:pPr lvl="0"/>
                      <a:endParaRPr lang="fr-FR" sz="1300" dirty="0"/>
                    </a:p>
                  </a:txBody>
                  <a:tcPr/>
                </a:tc>
                <a:extLst>
                  <a:ext uri="{0D108BD9-81ED-4DB2-BD59-A6C34878D82A}">
                    <a16:rowId xmlns:a16="http://schemas.microsoft.com/office/drawing/2014/main" val="10003"/>
                  </a:ext>
                </a:extLst>
              </a:tr>
              <a:tr h="231699">
                <a:tc gridSpan="3">
                  <a:txBody>
                    <a:bodyPr/>
                    <a:lstStyle/>
                    <a:p>
                      <a:pPr lvl="0" algn="ctr"/>
                      <a:r>
                        <a:rPr lang="fr-FR" sz="1100" b="1" dirty="0"/>
                        <a:t>Axe : Infrastructures de transport, d’intermodalité et de développement des transports</a:t>
                      </a:r>
                    </a:p>
                  </a:txBody>
                  <a:tcPr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5"/>
                  </a:ext>
                </a:extLst>
              </a:tr>
              <a:tr h="923555">
                <a:tc>
                  <a:txBody>
                    <a:bodyPr/>
                    <a:lstStyle/>
                    <a:p>
                      <a:pPr lvl="0" algn="just"/>
                      <a:r>
                        <a:rPr lang="fr-FR" sz="900" dirty="0"/>
                        <a:t>Règle</a:t>
                      </a:r>
                      <a:r>
                        <a:rPr lang="fr-FR" sz="900" baseline="0" dirty="0"/>
                        <a:t> n°20 – Cohérence des politiques de stationnement aux abords des pôles d’échanges </a:t>
                      </a:r>
                      <a:endParaRPr lang="fr-FR" sz="900" dirty="0"/>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2.3. Répondre aux besoins de mobilité en diversifiant les offres et services en fonction des spécificités des personnes et des territoires.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2.4. Simplifier et faciliter le parcours des voyageurs et la circulation des marchandises au sein et entre les bassins de vie.</a:t>
                      </a:r>
                      <a:endParaRPr lang="fr-FR" sz="900" u="none" strike="noStrike" kern="1200" baseline="0" dirty="0">
                        <a:solidFill>
                          <a:srgbClr val="000000"/>
                        </a:solidFill>
                        <a:latin typeface="Calibri"/>
                      </a:endParaRP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900" kern="1200" baseline="0" dirty="0">
                          <a:solidFill>
                            <a:schemeClr val="dk1"/>
                          </a:solidFill>
                          <a:latin typeface="+mn-lt"/>
                          <a:ea typeface="+mn-ea"/>
                          <a:cs typeface="+mn-cs"/>
                        </a:rPr>
                        <a:t>Le sujet de la mobilité est un pilier du PCAET : l’axe 5 du plan d’actions traite spécifiquement du développement d’une politique de mobilité durable et adaptée au territoire.</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536399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235</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3" name="Tableau 2"/>
          <p:cNvGraphicFramePr>
            <a:graphicFrameLocks noGrp="1"/>
          </p:cNvGraphicFramePr>
          <p:nvPr>
            <p:extLst>
              <p:ext uri="{D42A27DB-BD31-4B8C-83A1-F6EECF244321}">
                <p14:modId xmlns:p14="http://schemas.microsoft.com/office/powerpoint/2010/main" val="2919485078"/>
              </p:ext>
            </p:extLst>
          </p:nvPr>
        </p:nvGraphicFramePr>
        <p:xfrm>
          <a:off x="333898" y="1406367"/>
          <a:ext cx="8522765" cy="2687209"/>
        </p:xfrm>
        <a:graphic>
          <a:graphicData uri="http://schemas.openxmlformats.org/drawingml/2006/table">
            <a:tbl>
              <a:tblPr firstRow="1" bandRow="1">
                <a:tableStyleId>{073A0DAA-6AF3-43AB-8588-CEC1D06C72B9}</a:tableStyleId>
              </a:tblPr>
              <a:tblGrid>
                <a:gridCol w="1457667">
                  <a:extLst>
                    <a:ext uri="{9D8B030D-6E8A-4147-A177-3AD203B41FA5}">
                      <a16:colId xmlns:a16="http://schemas.microsoft.com/office/drawing/2014/main" val="20000"/>
                    </a:ext>
                  </a:extLst>
                </a:gridCol>
                <a:gridCol w="3275166">
                  <a:extLst>
                    <a:ext uri="{9D8B030D-6E8A-4147-A177-3AD203B41FA5}">
                      <a16:colId xmlns:a16="http://schemas.microsoft.com/office/drawing/2014/main" val="20001"/>
                    </a:ext>
                  </a:extLst>
                </a:gridCol>
                <a:gridCol w="3789932">
                  <a:extLst>
                    <a:ext uri="{9D8B030D-6E8A-4147-A177-3AD203B41FA5}">
                      <a16:colId xmlns:a16="http://schemas.microsoft.com/office/drawing/2014/main" val="20002"/>
                    </a:ext>
                  </a:extLst>
                </a:gridCol>
              </a:tblGrid>
              <a:tr h="226487">
                <a:tc>
                  <a:txBody>
                    <a:bodyPr/>
                    <a:lstStyle/>
                    <a:p>
                      <a:pPr lvl="0" algn="ctr"/>
                      <a:r>
                        <a:rPr lang="fr-FR" sz="1100" dirty="0"/>
                        <a:t>Règles</a:t>
                      </a:r>
                      <a:r>
                        <a:rPr lang="fr-FR" sz="1100" baseline="0" dirty="0"/>
                        <a:t> du SRADDET</a:t>
                      </a:r>
                      <a:endParaRPr lang="fr-FR" sz="1100" dirty="0"/>
                    </a:p>
                  </a:txBody>
                  <a:tcPr anchor="ctr"/>
                </a:tc>
                <a:tc>
                  <a:txBody>
                    <a:bodyPr/>
                    <a:lstStyle/>
                    <a:p>
                      <a:pPr marL="0" marR="0" lvl="0" indent="0" algn="ctr" defTabSz="685800" rtl="0" fontAlgn="auto" hangingPunct="1">
                        <a:lnSpc>
                          <a:spcPct val="100000"/>
                        </a:lnSpc>
                        <a:spcBef>
                          <a:spcPts val="0"/>
                        </a:spcBef>
                        <a:spcAft>
                          <a:spcPts val="0"/>
                        </a:spcAft>
                        <a:buNone/>
                        <a:tabLst/>
                      </a:pPr>
                      <a:r>
                        <a:rPr lang="fr-FR" sz="1100" dirty="0"/>
                        <a:t>Objectifs du SRADDET</a:t>
                      </a:r>
                    </a:p>
                  </a:txBody>
                  <a:tcPr anchor="ctr"/>
                </a:tc>
                <a:tc>
                  <a:txBody>
                    <a:bodyPr/>
                    <a:lstStyle/>
                    <a:p>
                      <a:pPr lvl="0" algn="ctr"/>
                      <a:r>
                        <a:rPr lang="fr-FR" sz="1100" dirty="0"/>
                        <a:t>Compatibilité du PCAET d’</a:t>
                      </a:r>
                      <a:r>
                        <a:rPr lang="fr-FR" sz="1100" dirty="0" err="1"/>
                        <a:t>Entr</a:t>
                      </a:r>
                      <a:r>
                        <a:rPr lang="fr-FR" sz="1100" dirty="0"/>
                        <a:t> Allier Besbre et Loire</a:t>
                      </a:r>
                    </a:p>
                  </a:txBody>
                  <a:tcPr anchor="ctr"/>
                </a:tc>
                <a:extLst>
                  <a:ext uri="{0D108BD9-81ED-4DB2-BD59-A6C34878D82A}">
                    <a16:rowId xmlns:a16="http://schemas.microsoft.com/office/drawing/2014/main" val="10000"/>
                  </a:ext>
                </a:extLst>
              </a:tr>
              <a:tr h="241590">
                <a:tc gridSpan="3">
                  <a:txBody>
                    <a:bodyPr/>
                    <a:lstStyle/>
                    <a:p>
                      <a:pPr lvl="0" algn="ctr"/>
                      <a:r>
                        <a:rPr lang="en-US" sz="1100" b="1" kern="1200" dirty="0"/>
                        <a:t>Axe : </a:t>
                      </a:r>
                      <a:r>
                        <a:rPr lang="en-US" sz="1100" b="1" kern="1200" dirty="0" err="1"/>
                        <a:t>Prévention</a:t>
                      </a:r>
                      <a:r>
                        <a:rPr lang="en-US" sz="1100" b="1" kern="1200" dirty="0"/>
                        <a:t> et gestion des </a:t>
                      </a:r>
                      <a:r>
                        <a:rPr lang="en-US" sz="1100" b="1" kern="1200" dirty="0" err="1"/>
                        <a:t>déchets</a:t>
                      </a:r>
                      <a:endParaRPr lang="fr-FR" sz="1100" b="1" kern="1200" dirty="0">
                        <a:solidFill>
                          <a:schemeClr val="dk1"/>
                        </a:solidFill>
                        <a:latin typeface="+mn-lt"/>
                        <a:ea typeface="+mn-ea"/>
                        <a:cs typeface="+mn-cs"/>
                      </a:endParaRPr>
                    </a:p>
                  </a:txBody>
                  <a:tcPr/>
                </a:tc>
                <a:tc hMerge="1">
                  <a:txBody>
                    <a:bodyPr/>
                    <a:lstStyle/>
                    <a:p>
                      <a:pPr marL="0" marR="0" lvl="0" indent="0" algn="just" defTabSz="914400" rtl="0" fontAlgn="auto" hangingPunct="1">
                        <a:lnSpc>
                          <a:spcPct val="100000"/>
                        </a:lnSpc>
                        <a:spcBef>
                          <a:spcPts val="600"/>
                        </a:spcBef>
                        <a:spcAft>
                          <a:spcPts val="0"/>
                        </a:spcAft>
                        <a:buNone/>
                        <a:tabLst/>
                      </a:pPr>
                      <a:endParaRPr lang="fr-FR" sz="900" u="none" strike="noStrike" kern="1200" baseline="0" dirty="0">
                        <a:solidFill>
                          <a:srgbClr val="000000"/>
                        </a:solidFill>
                        <a:latin typeface="Calibri"/>
                      </a:endParaRPr>
                    </a:p>
                  </a:txBody>
                  <a:tcPr/>
                </a:tc>
                <a:tc hMerge="1">
                  <a:txBody>
                    <a:bodyPr/>
                    <a:lstStyle/>
                    <a:p>
                      <a:endParaRPr lang="fr-FR" dirty="0"/>
                    </a:p>
                  </a:txBody>
                  <a:tcPr/>
                </a:tc>
                <a:extLst>
                  <a:ext uri="{0D108BD9-81ED-4DB2-BD59-A6C34878D82A}">
                    <a16:rowId xmlns:a16="http://schemas.microsoft.com/office/drawing/2014/main" val="10001"/>
                  </a:ext>
                </a:extLst>
              </a:tr>
              <a:tr h="2169049">
                <a:tc>
                  <a:txBody>
                    <a:bodyPr/>
                    <a:lstStyle/>
                    <a:p>
                      <a:pPr lvl="0" algn="just"/>
                      <a:r>
                        <a:rPr lang="fr-FR" sz="900" dirty="0"/>
                        <a:t>Règle n°42 – Respect de la hiérarchie</a:t>
                      </a:r>
                      <a:r>
                        <a:rPr lang="fr-FR" sz="900" baseline="0" dirty="0"/>
                        <a:t> des modes de traitement des déchets</a:t>
                      </a:r>
                      <a:r>
                        <a:rPr lang="fr-FR" sz="900" dirty="0"/>
                        <a:t> </a:t>
                      </a:r>
                    </a:p>
                  </a:txBody>
                  <a:tcPr/>
                </a:tc>
                <a:tc>
                  <a:txBody>
                    <a:bodyPr/>
                    <a:lstStyle/>
                    <a:p>
                      <a:pPr marL="0" marR="0" lvl="0" indent="0" algn="just" defTabSz="914400" rtl="0" fontAlgn="auto" hangingPunct="1">
                        <a:lnSpc>
                          <a:spcPct val="100000"/>
                        </a:lnSpc>
                        <a:spcBef>
                          <a:spcPts val="600"/>
                        </a:spcBef>
                        <a:spcAft>
                          <a:spcPts val="0"/>
                        </a:spcAft>
                        <a:buNone/>
                        <a:tabLst/>
                      </a:pPr>
                      <a:r>
                        <a:rPr lang="fr-FR" sz="900" u="none" strike="noStrike" kern="1200" baseline="0" dirty="0"/>
                        <a:t>3.10 Mobiliser les ressources locales (y compris les déchets) pour renforcer la résilience et le développement des territoires (valorisation énergétique et matière et réemploi dans les territoires).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8.3 Faire d’Auvergne-Rhône-Alpes une région leader sur la prévention et la gestion des déchets.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8.4 Assurer une transition équilibrée entre les territoires et la juste répartition d’infrastructures de gestion des déchets.</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8.5 Faire d’Auvergne-Rhône-Alpes la région de l’économie circulaire</a:t>
                      </a:r>
                    </a:p>
                    <a:p>
                      <a:pPr marL="0" marR="0" lvl="0" indent="0" algn="just" defTabSz="914400" rtl="0" fontAlgn="auto" hangingPunct="1">
                        <a:lnSpc>
                          <a:spcPct val="100000"/>
                        </a:lnSpc>
                        <a:spcBef>
                          <a:spcPts val="600"/>
                        </a:spcBef>
                        <a:spcAft>
                          <a:spcPts val="0"/>
                        </a:spcAft>
                        <a:buNone/>
                        <a:tabLst/>
                      </a:pPr>
                      <a:r>
                        <a:rPr lang="fr-FR" sz="900" u="none" strike="noStrike" kern="1200" baseline="0" dirty="0"/>
                        <a:t>8.6 Affirmer le rôle de chef de file climat, énergie, qualité de l’air, déchets et biodiversité de la Région.</a:t>
                      </a:r>
                      <a:endParaRPr lang="fr-FR" sz="900" u="none" strike="noStrike" kern="1200" baseline="0" dirty="0">
                        <a:solidFill>
                          <a:srgbClr val="000000"/>
                        </a:solidFill>
                        <a:latin typeface="Calibri"/>
                      </a:endParaRPr>
                    </a:p>
                  </a:txBody>
                  <a:tcPr/>
                </a:tc>
                <a:tc>
                  <a:txBody>
                    <a:bodyPr/>
                    <a:lstStyle/>
                    <a:p>
                      <a:pPr marL="0" lvl="0" algn="just" defTabSz="685800" rtl="0" eaLnBrk="1" latinLnBrk="0" hangingPunct="1"/>
                      <a:r>
                        <a:rPr lang="fr-FR" sz="900" kern="1200" baseline="0" dirty="0">
                          <a:solidFill>
                            <a:schemeClr val="dk1"/>
                          </a:solidFill>
                          <a:latin typeface="+mn-lt"/>
                          <a:ea typeface="+mn-ea"/>
                          <a:cs typeface="+mn-cs"/>
                        </a:rPr>
                        <a:t>La mise en œuvre d’une politique d’économie locale et solidaire est pleinement intégrée au PCAET en constituant un axe stratégique spécifique.</a:t>
                      </a:r>
                    </a:p>
                    <a:p>
                      <a:pPr marL="0" lvl="0" algn="just" defTabSz="685800" rtl="0" eaLnBrk="1" latinLnBrk="0" hangingPunct="1"/>
                      <a:r>
                        <a:rPr lang="fr-FR" sz="900" kern="1200" baseline="0" dirty="0">
                          <a:solidFill>
                            <a:schemeClr val="dk1"/>
                          </a:solidFill>
                          <a:latin typeface="+mn-lt"/>
                          <a:ea typeface="+mn-ea"/>
                          <a:cs typeface="+mn-cs"/>
                        </a:rPr>
                        <a:t>Ensuite, le plan d’actions propose une déclinaison opérationnelle de cet objectif via l’incitation à la réduction à la source de la production de déchets, à l’optimisation de leur valorisation (réemploi notamment) (axe 6.4 « Limiter la production de déchets») et à la création de synergies (axe 6.3 « Favoriser les synergies interentreprises et l’écologie industrielle »).</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0884796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236</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6" name="Espace réservé du texte 3"/>
          <p:cNvSpPr txBox="1">
            <a:spLocks noGrp="1"/>
          </p:cNvSpPr>
          <p:nvPr>
            <p:ph type="body" idx="4294967295"/>
          </p:nvPr>
        </p:nvSpPr>
        <p:spPr>
          <a:xfrm>
            <a:off x="713695" y="1474504"/>
            <a:ext cx="4180619" cy="1810905"/>
          </a:xfrm>
        </p:spPr>
        <p:txBody>
          <a:bodyPr vert="horz" wrap="square" lIns="0" tIns="0" rIns="0" bIns="0" anchor="t" anchorCtr="0" compatLnSpc="1">
            <a:noAutofit/>
          </a:bodyPr>
          <a:lstStyle/>
          <a:p>
            <a:pPr marL="180970" indent="-180970">
              <a:spcBef>
                <a:spcPts val="400"/>
              </a:spcBef>
              <a:buFont typeface="Wingdings" pitchFamily="2"/>
              <a:buChar char="§"/>
              <a:tabLst>
                <a:tab pos="266689" algn="l"/>
              </a:tabLst>
            </a:pPr>
            <a:r>
              <a:rPr lang="fr-FR" sz="1100" b="1" dirty="0">
                <a:solidFill>
                  <a:srgbClr val="218BC7"/>
                </a:solidFill>
                <a:latin typeface="Calibri Light"/>
              </a:rPr>
              <a:t>LES DOCUMENTS QUE LE PCAET DOIT PRENDRE EN COMPTE </a:t>
            </a:r>
          </a:p>
          <a:p>
            <a:pPr marL="0" indent="0">
              <a:lnSpc>
                <a:spcPct val="85000"/>
              </a:lnSpc>
              <a:spcBef>
                <a:spcPts val="300"/>
              </a:spcBef>
              <a:buNone/>
              <a:tabLst>
                <a:tab pos="266689" algn="l"/>
              </a:tabLst>
            </a:pPr>
            <a:r>
              <a:rPr lang="fr-FR" sz="1000" b="1" i="1" dirty="0">
                <a:solidFill>
                  <a:srgbClr val="218BC7"/>
                </a:solidFill>
              </a:rPr>
              <a:t>Les objectifs du SRADDET Auvergne Rhône-Alpes</a:t>
            </a:r>
          </a:p>
          <a:p>
            <a:pPr marL="0" indent="0">
              <a:lnSpc>
                <a:spcPct val="85000"/>
              </a:lnSpc>
              <a:spcBef>
                <a:spcPts val="300"/>
              </a:spcBef>
              <a:buNone/>
              <a:tabLst>
                <a:tab pos="266689" algn="l"/>
              </a:tabLst>
            </a:pPr>
            <a:endParaRPr lang="fr-FR" sz="1000" b="0" kern="0" dirty="0">
              <a:solidFill>
                <a:srgbClr val="000000"/>
              </a:solidFill>
              <a:latin typeface="Calibri"/>
            </a:endParaRPr>
          </a:p>
          <a:p>
            <a:pPr marL="0" indent="0" algn="just">
              <a:lnSpc>
                <a:spcPct val="85000"/>
              </a:lnSpc>
              <a:spcBef>
                <a:spcPts val="300"/>
              </a:spcBef>
              <a:buNone/>
              <a:tabLst>
                <a:tab pos="266689" algn="l"/>
              </a:tabLst>
            </a:pPr>
            <a:r>
              <a:rPr lang="fr-FR" sz="1000" b="0" kern="0" dirty="0">
                <a:solidFill>
                  <a:srgbClr val="000000"/>
                </a:solidFill>
                <a:latin typeface="Calibri"/>
              </a:rPr>
              <a:t>Les objectifs du SRADDET sont le résultat d’une démarche de </a:t>
            </a:r>
            <a:r>
              <a:rPr lang="fr-FR" sz="1000" b="0" kern="0" dirty="0" err="1">
                <a:solidFill>
                  <a:srgbClr val="000000"/>
                </a:solidFill>
                <a:latin typeface="Calibri"/>
              </a:rPr>
              <a:t>co</a:t>
            </a:r>
            <a:r>
              <a:rPr lang="fr-FR" sz="1000" b="0" kern="0" dirty="0">
                <a:solidFill>
                  <a:srgbClr val="000000"/>
                </a:solidFill>
                <a:latin typeface="Calibri"/>
              </a:rPr>
              <a:t>-construction entre élus, citoyens, acteurs locaux et personnes publiques associées, qui sont, ensemble, parvenus à faire émerger les grandes ambitions de la région Auvergne-Rhône-Alpes à l’horizon 2030. </a:t>
            </a:r>
          </a:p>
          <a:p>
            <a:pPr marL="0" indent="0" algn="just">
              <a:lnSpc>
                <a:spcPct val="85000"/>
              </a:lnSpc>
              <a:spcBef>
                <a:spcPts val="300"/>
              </a:spcBef>
              <a:buNone/>
              <a:tabLst>
                <a:tab pos="266689" algn="l"/>
              </a:tabLst>
            </a:pPr>
            <a:r>
              <a:rPr lang="fr-FR" sz="1000" b="0" kern="0" dirty="0">
                <a:solidFill>
                  <a:srgbClr val="000000"/>
                </a:solidFill>
                <a:latin typeface="Calibri"/>
              </a:rPr>
              <a:t>La vision stratégique du SRADDET s’exprime à travers quatre objectifs généraux :</a:t>
            </a:r>
          </a:p>
          <a:p>
            <a:pPr algn="just">
              <a:lnSpc>
                <a:spcPct val="85000"/>
              </a:lnSpc>
              <a:spcBef>
                <a:spcPts val="300"/>
              </a:spcBef>
              <a:buFont typeface="Calibri Light"/>
              <a:buAutoNum type="arabicPeriod"/>
              <a:tabLst>
                <a:tab pos="266689" algn="l"/>
              </a:tabLst>
            </a:pPr>
            <a:r>
              <a:rPr lang="fr-FR" sz="1000" b="0" kern="0" dirty="0">
                <a:solidFill>
                  <a:srgbClr val="000000"/>
                </a:solidFill>
                <a:latin typeface="Calibri"/>
              </a:rPr>
              <a:t>Construire une région qui n’oublie personne</a:t>
            </a:r>
          </a:p>
          <a:p>
            <a:pPr algn="just">
              <a:lnSpc>
                <a:spcPct val="85000"/>
              </a:lnSpc>
              <a:spcBef>
                <a:spcPts val="300"/>
              </a:spcBef>
              <a:buFont typeface="Calibri Light"/>
              <a:buAutoNum type="arabicPeriod"/>
              <a:tabLst>
                <a:tab pos="266689" algn="l"/>
              </a:tabLst>
            </a:pPr>
            <a:r>
              <a:rPr lang="fr-FR" sz="1000" b="0" kern="0" dirty="0">
                <a:solidFill>
                  <a:srgbClr val="000000"/>
                </a:solidFill>
                <a:latin typeface="Calibri"/>
              </a:rPr>
              <a:t>Développer la région par l’attractivité et les spécificités de ses territoires</a:t>
            </a:r>
          </a:p>
          <a:p>
            <a:pPr algn="just">
              <a:lnSpc>
                <a:spcPct val="85000"/>
              </a:lnSpc>
              <a:spcBef>
                <a:spcPts val="300"/>
              </a:spcBef>
              <a:buFont typeface="Calibri Light"/>
              <a:buAutoNum type="arabicPeriod"/>
              <a:tabLst>
                <a:tab pos="266689" algn="l"/>
              </a:tabLst>
            </a:pPr>
            <a:r>
              <a:rPr lang="fr-FR" sz="1000" b="0" kern="0" dirty="0">
                <a:solidFill>
                  <a:srgbClr val="000000"/>
                </a:solidFill>
                <a:latin typeface="Calibri"/>
              </a:rPr>
              <a:t>Inscrire le développement régional dans les dynamiques interrégionales</a:t>
            </a:r>
          </a:p>
          <a:p>
            <a:pPr algn="just">
              <a:lnSpc>
                <a:spcPct val="85000"/>
              </a:lnSpc>
              <a:spcBef>
                <a:spcPts val="300"/>
              </a:spcBef>
              <a:buFont typeface="Calibri Light"/>
              <a:buAutoNum type="arabicPeriod"/>
              <a:tabLst>
                <a:tab pos="266689" algn="l"/>
              </a:tabLst>
            </a:pPr>
            <a:r>
              <a:rPr lang="fr-FR" sz="1000" b="0" kern="0" dirty="0">
                <a:solidFill>
                  <a:srgbClr val="000000"/>
                </a:solidFill>
                <a:latin typeface="Calibri"/>
              </a:rPr>
              <a:t>Innover pour réussir les transitions (transformations) et mutations.</a:t>
            </a:r>
          </a:p>
          <a:p>
            <a:pPr marL="0" indent="0" algn="just">
              <a:lnSpc>
                <a:spcPct val="85000"/>
              </a:lnSpc>
              <a:spcBef>
                <a:spcPts val="300"/>
              </a:spcBef>
              <a:buNone/>
              <a:tabLst>
                <a:tab pos="266689" algn="l"/>
              </a:tabLst>
            </a:pPr>
            <a:r>
              <a:rPr lang="fr-FR" sz="1000" b="0" kern="0" dirty="0">
                <a:solidFill>
                  <a:srgbClr val="000000"/>
                </a:solidFill>
                <a:latin typeface="Calibri"/>
              </a:rPr>
              <a:t>Ces objectifs généraux sont déclinés en dix objectifs stratégiques et soixante-deux objectifs opérationnels, véritable épine dorsale du SRADDET, qui cadrent l’évolution de la région sur les dix prochaines années tout en prenant en compte les accords environnementaux  nationaux et supranationaux.</a:t>
            </a:r>
          </a:p>
          <a:p>
            <a:pPr marL="0" indent="0" algn="just">
              <a:lnSpc>
                <a:spcPct val="85000"/>
              </a:lnSpc>
              <a:spcBef>
                <a:spcPts val="300"/>
              </a:spcBef>
              <a:buNone/>
              <a:tabLst>
                <a:tab pos="266689" algn="l"/>
              </a:tabLst>
            </a:pPr>
            <a:endParaRPr lang="fr-FR" sz="1000" b="0" kern="0" dirty="0">
              <a:solidFill>
                <a:srgbClr val="000000"/>
              </a:solidFill>
              <a:latin typeface="Calibri"/>
            </a:endParaRPr>
          </a:p>
          <a:p>
            <a:pPr marL="0" indent="0" algn="just">
              <a:lnSpc>
                <a:spcPct val="85000"/>
              </a:lnSpc>
              <a:spcBef>
                <a:spcPts val="300"/>
              </a:spcBef>
              <a:buNone/>
              <a:tabLst>
                <a:tab pos="266689" algn="l"/>
              </a:tabLst>
            </a:pPr>
            <a:r>
              <a:rPr lang="fr-FR" sz="1000" b="0" kern="0" dirty="0">
                <a:solidFill>
                  <a:srgbClr val="000000"/>
                </a:solidFill>
                <a:latin typeface="Calibri"/>
              </a:rPr>
              <a:t>Le PCAET, en tant que document cadre des ambitions territoriales sur les thématiques de la qualité de l’air, de la consommation et de la production d’énergie, de la consommation foncière et de la mobilité, fait l’objet d’une obligation de prise en compte des objectifs du SRADDET.</a:t>
            </a:r>
          </a:p>
          <a:p>
            <a:pPr marL="0" indent="0" algn="just">
              <a:lnSpc>
                <a:spcPct val="85000"/>
              </a:lnSpc>
              <a:spcBef>
                <a:spcPts val="300"/>
              </a:spcBef>
              <a:buNone/>
              <a:tabLst>
                <a:tab pos="266689" algn="l"/>
              </a:tabLst>
            </a:pPr>
            <a:r>
              <a:rPr lang="fr-FR" sz="1000" b="0" kern="0" dirty="0">
                <a:solidFill>
                  <a:srgbClr val="000000"/>
                </a:solidFill>
                <a:latin typeface="Calibri"/>
              </a:rPr>
              <a:t>Au regard du fait que les règles du SRADDET sont les outils prévus par le document pour répondre aux objectifs, et que la compatibilité entre le PCAET et les règles a déjà été justifiée dans la partie précédente du présent document, la prise en compte des objectifs du SRADDET par le PCAET a, de fait,  déjà été démontrée.</a:t>
            </a:r>
          </a:p>
          <a:p>
            <a:pPr marL="0" indent="0">
              <a:spcBef>
                <a:spcPts val="400"/>
              </a:spcBef>
              <a:buNone/>
              <a:tabLst>
                <a:tab pos="266689" algn="l"/>
              </a:tabLst>
            </a:pPr>
            <a:endParaRPr lang="fr-FR" sz="1000" dirty="0"/>
          </a:p>
        </p:txBody>
      </p:sp>
    </p:spTree>
    <p:extLst>
      <p:ext uri="{BB962C8B-B14F-4D97-AF65-F5344CB8AC3E}">
        <p14:creationId xmlns:p14="http://schemas.microsoft.com/office/powerpoint/2010/main" val="327231985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237</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a:t>Articulation avec les documents cadres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sp>
        <p:nvSpPr>
          <p:cNvPr id="9" name="Espace réservé du texte 3"/>
          <p:cNvSpPr txBox="1"/>
          <p:nvPr/>
        </p:nvSpPr>
        <p:spPr>
          <a:xfrm>
            <a:off x="306594" y="1447152"/>
            <a:ext cx="4093284" cy="4125315"/>
          </a:xfrm>
          <a:prstGeom prst="rect">
            <a:avLst/>
          </a:prstGeom>
          <a:noFill/>
          <a:ln cap="flat">
            <a:noFill/>
          </a:ln>
        </p:spPr>
        <p:txBody>
          <a:bodyPr vert="horz" wrap="square" lIns="0" tIns="0" rIns="0" bIns="0" anchor="t" anchorCtr="0" compatLnSpc="1">
            <a:noAutofit/>
          </a:bodyPr>
          <a:lstStyle/>
          <a:p>
            <a:pPr marL="180970" indent="-180970" defTabSz="685766">
              <a:lnSpc>
                <a:spcPct val="90000"/>
              </a:lnSpc>
              <a:spcBef>
                <a:spcPts val="300"/>
              </a:spcBef>
              <a:buSzPct val="100000"/>
              <a:buFont typeface="Wingdings" pitchFamily="2"/>
              <a:buChar char="§"/>
              <a:tabLst>
                <a:tab pos="266689" algn="l"/>
              </a:tabLst>
              <a:defRPr sz="1800" b="0" i="0" u="none" strike="noStrike" kern="0" cap="none" spc="0" baseline="0">
                <a:solidFill>
                  <a:srgbClr val="000000"/>
                </a:solidFill>
                <a:uFillTx/>
              </a:defRPr>
            </a:pPr>
            <a:r>
              <a:rPr lang="fr-FR" sz="1000" b="1" dirty="0">
                <a:solidFill>
                  <a:srgbClr val="218BC7"/>
                </a:solidFill>
                <a:latin typeface="Calibri Light"/>
              </a:rPr>
              <a:t>LES DOCUMENTS QUI ONT ÉTÉ INTÉGRÉS À LA RÉFLEXION DU PCAET POUR ASSURER LA PRISE EN COMPTE OPTIMALE DES ENJEUX LOCAUX</a:t>
            </a:r>
          </a:p>
          <a:p>
            <a:pPr marL="180970" indent="-180970" defTabSz="685766">
              <a:lnSpc>
                <a:spcPct val="90000"/>
              </a:lnSpc>
              <a:spcBef>
                <a:spcPts val="400"/>
              </a:spcBef>
              <a:buSzPct val="100000"/>
              <a:buFont typeface="Wingdings" pitchFamily="2"/>
              <a:buChar char="§"/>
              <a:tabLst>
                <a:tab pos="266689" algn="l"/>
              </a:tabLst>
              <a:defRPr sz="1800" b="0" i="0" u="none" strike="noStrike" kern="0" cap="none" spc="0" baseline="0">
                <a:solidFill>
                  <a:srgbClr val="000000"/>
                </a:solidFill>
                <a:uFillTx/>
              </a:defRPr>
            </a:pPr>
            <a:endParaRPr lang="fr-FR" sz="1000" b="1" dirty="0">
              <a:solidFill>
                <a:srgbClr val="218BC7"/>
              </a:solidFill>
              <a:latin typeface="Calibri"/>
            </a:endParaRPr>
          </a:p>
          <a:p>
            <a:pPr algn="just">
              <a:spcBef>
                <a:spcPts val="600"/>
              </a:spcBef>
            </a:pPr>
            <a:r>
              <a:rPr lang="fr-FR" sz="1000" b="0" noProof="0" dirty="0">
                <a:solidFill>
                  <a:schemeClr val="tx1"/>
                </a:solidFill>
                <a:latin typeface="+mn-lt"/>
              </a:rPr>
              <a:t>Afin d’être </a:t>
            </a:r>
            <a:r>
              <a:rPr lang="fr-FR" sz="1000" noProof="0" dirty="0">
                <a:solidFill>
                  <a:schemeClr val="tx1"/>
                </a:solidFill>
                <a:latin typeface="+mn-lt"/>
              </a:rPr>
              <a:t>cohérent</a:t>
            </a:r>
            <a:r>
              <a:rPr lang="fr-FR" sz="1000" b="0" noProof="0" dirty="0">
                <a:solidFill>
                  <a:schemeClr val="tx1"/>
                </a:solidFill>
                <a:latin typeface="+mn-lt"/>
              </a:rPr>
              <a:t> avec les enjeux à l’échelle </a:t>
            </a:r>
            <a:r>
              <a:rPr lang="fr-FR" sz="1000" noProof="0" dirty="0">
                <a:solidFill>
                  <a:schemeClr val="tx1"/>
                </a:solidFill>
                <a:latin typeface="+mn-lt"/>
              </a:rPr>
              <a:t>locale</a:t>
            </a:r>
            <a:r>
              <a:rPr lang="fr-FR" sz="1000" b="0" noProof="0" dirty="0">
                <a:solidFill>
                  <a:schemeClr val="tx1"/>
                </a:solidFill>
                <a:latin typeface="+mn-lt"/>
              </a:rPr>
              <a:t>, le PCAET d’</a:t>
            </a:r>
            <a:r>
              <a:rPr lang="fr-FR" sz="1000" b="0" noProof="0" dirty="0" err="1">
                <a:solidFill>
                  <a:schemeClr val="tx1"/>
                </a:solidFill>
                <a:latin typeface="+mn-lt"/>
              </a:rPr>
              <a:t>Entr’Allier</a:t>
            </a:r>
            <a:r>
              <a:rPr lang="fr-FR" sz="1000" b="0" noProof="0" dirty="0">
                <a:solidFill>
                  <a:schemeClr val="tx1"/>
                </a:solidFill>
                <a:latin typeface="+mn-lt"/>
              </a:rPr>
              <a:t> Besbre et Loire a intégré dans son </a:t>
            </a:r>
            <a:r>
              <a:rPr lang="fr-FR" sz="1000" noProof="0" dirty="0">
                <a:solidFill>
                  <a:schemeClr val="tx1"/>
                </a:solidFill>
                <a:latin typeface="+mn-lt"/>
              </a:rPr>
              <a:t>contenu</a:t>
            </a:r>
            <a:r>
              <a:rPr lang="fr-FR" sz="1000" b="0" noProof="0" dirty="0">
                <a:solidFill>
                  <a:schemeClr val="tx1"/>
                </a:solidFill>
                <a:latin typeface="+mn-lt"/>
              </a:rPr>
              <a:t> les réflexions issues de plusieurs documents ne faisant pas l’objet d’obligation de conformité, de compatibilité ou de prise en compte réglementaire. Ces documents sont les suivants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Le Schéma d’Aménagement et de Gestion des Eaux (SAGE) Allier Aval ;</a:t>
            </a:r>
          </a:p>
          <a:p>
            <a:pPr marL="171450" indent="-171450" algn="just">
              <a:spcBef>
                <a:spcPts val="300"/>
              </a:spcBef>
              <a:buFont typeface="Arial" panose="020B0604020202020204" pitchFamily="34" charset="0"/>
              <a:buChar char="•"/>
            </a:pPr>
            <a:r>
              <a:rPr lang="fr-FR" sz="1000" b="0" dirty="0">
                <a:solidFill>
                  <a:schemeClr val="tx1"/>
                </a:solidFill>
                <a:latin typeface="+mn-lt"/>
              </a:rPr>
              <a:t>Le Contrat de Milieu Besbre ;</a:t>
            </a:r>
            <a:endParaRPr lang="fr-FR" sz="1000" b="0" noProof="0" dirty="0">
              <a:solidFill>
                <a:schemeClr val="tx1"/>
              </a:solidFill>
              <a:latin typeface="+mn-lt"/>
            </a:endParaRPr>
          </a:p>
          <a:p>
            <a:pPr marL="171450" indent="-171450" algn="just">
              <a:spcBef>
                <a:spcPts val="300"/>
              </a:spcBef>
              <a:buFont typeface="Arial" panose="020B0604020202020204" pitchFamily="34" charset="0"/>
              <a:buChar char="•"/>
            </a:pPr>
            <a:r>
              <a:rPr lang="fr-FR" sz="1000" b="0" noProof="0" dirty="0">
                <a:solidFill>
                  <a:schemeClr val="tx1"/>
                </a:solidFill>
                <a:latin typeface="+mn-lt"/>
              </a:rPr>
              <a:t>Le SDAGE Loire-Bretagne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Le Plan Régional l’Élimination des Déchets Dangereux en Auvergne (PREDD, remplacé par le PRPGD)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Le Plan Régional d’Élimination des Déchets Ménagers et Assimilés de l’Allier (PREDMA, remplacé par le PRPGD)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Le Plan Régional de Prévention et de Gestion des Déchets (PRPGD), volet déchet du SRADDET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Les cartes de bruit stratégiques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La Stratégie National de Gestion des Risques d’Inondations (SNGRI) ;</a:t>
            </a:r>
          </a:p>
          <a:p>
            <a:pPr marL="171450" indent="-171450" algn="just">
              <a:spcBef>
                <a:spcPts val="300"/>
              </a:spcBef>
              <a:buFont typeface="Arial" panose="020B0604020202020204" pitchFamily="34" charset="0"/>
              <a:buChar char="•"/>
            </a:pPr>
            <a:r>
              <a:rPr lang="fr-FR" sz="1000" b="0" noProof="0" dirty="0">
                <a:solidFill>
                  <a:schemeClr val="tx1"/>
                </a:solidFill>
                <a:latin typeface="+mn-lt"/>
              </a:rPr>
              <a:t>Les Plans de Prévention des Risques d’Inondation (</a:t>
            </a:r>
            <a:r>
              <a:rPr lang="fr-FR" sz="1000" b="0" noProof="0" dirty="0" err="1">
                <a:solidFill>
                  <a:schemeClr val="tx1"/>
                </a:solidFill>
                <a:latin typeface="+mn-lt"/>
              </a:rPr>
              <a:t>PPRi</a:t>
            </a:r>
            <a:r>
              <a:rPr lang="fr-FR" sz="1000" b="0" noProof="0" dirty="0">
                <a:solidFill>
                  <a:schemeClr val="tx1"/>
                </a:solidFill>
                <a:latin typeface="+mn-lt"/>
              </a:rPr>
              <a:t>) Plaine d’Allier , Fleuve Noire, </a:t>
            </a:r>
            <a:r>
              <a:rPr lang="fr-FR" sz="1000" b="0" noProof="0" dirty="0" err="1">
                <a:solidFill>
                  <a:schemeClr val="tx1"/>
                </a:solidFill>
                <a:latin typeface="+mn-lt"/>
              </a:rPr>
              <a:t>Jaligny</a:t>
            </a:r>
            <a:r>
              <a:rPr lang="fr-FR" sz="1000" b="0" noProof="0" dirty="0">
                <a:solidFill>
                  <a:schemeClr val="tx1"/>
                </a:solidFill>
                <a:latin typeface="+mn-lt"/>
              </a:rPr>
              <a:t> Rivière Besbre et </a:t>
            </a:r>
            <a:r>
              <a:rPr lang="fr-FR" sz="1000" b="0" noProof="0" dirty="0" err="1">
                <a:solidFill>
                  <a:schemeClr val="tx1"/>
                </a:solidFill>
                <a:latin typeface="+mn-lt"/>
              </a:rPr>
              <a:t>Dompiere</a:t>
            </a:r>
            <a:r>
              <a:rPr lang="fr-FR" sz="1000" b="0" noProof="0" dirty="0">
                <a:solidFill>
                  <a:schemeClr val="tx1"/>
                </a:solidFill>
                <a:latin typeface="+mn-lt"/>
              </a:rPr>
              <a:t> Rivière Besbre ;</a:t>
            </a:r>
          </a:p>
          <a:p>
            <a:pPr marL="171450" indent="-171450" algn="just">
              <a:spcBef>
                <a:spcPts val="300"/>
              </a:spcBef>
              <a:buFont typeface="Arial" panose="020B0604020202020204" pitchFamily="34" charset="0"/>
              <a:buChar char="•"/>
            </a:pPr>
            <a:r>
              <a:rPr lang="fr-FR" sz="1000" b="0" dirty="0">
                <a:solidFill>
                  <a:schemeClr val="tx1"/>
                </a:solidFill>
                <a:latin typeface="+mn-lt"/>
              </a:rPr>
              <a:t>Le Programme d’Actions de Prévention des Inondations (PAPI)</a:t>
            </a:r>
            <a:endParaRPr lang="fr-FR" sz="1000" b="0" noProof="0" dirty="0">
              <a:solidFill>
                <a:schemeClr val="tx1"/>
              </a:solidFill>
              <a:latin typeface="+mn-lt"/>
            </a:endParaRPr>
          </a:p>
          <a:p>
            <a:pPr algn="just" defTabSz="685766">
              <a:lnSpc>
                <a:spcPct val="90000"/>
              </a:lnSpc>
              <a:spcBef>
                <a:spcPts val="300"/>
              </a:spcBef>
              <a:tabLst>
                <a:tab pos="266689" algn="l"/>
              </a:tabLst>
              <a:defRPr sz="1800" b="0" i="0" u="none" strike="noStrike" kern="0" cap="none" spc="0" baseline="0">
                <a:solidFill>
                  <a:srgbClr val="000000"/>
                </a:solidFill>
                <a:uFillTx/>
              </a:defRPr>
            </a:pPr>
            <a:endParaRPr lang="fr-FR" sz="1000" dirty="0">
              <a:solidFill>
                <a:srgbClr val="000000"/>
              </a:solidFill>
              <a:latin typeface="Calibri Light"/>
            </a:endParaRPr>
          </a:p>
        </p:txBody>
      </p:sp>
      <p:sp>
        <p:nvSpPr>
          <p:cNvPr id="10" name="Espace réservé du texte 3"/>
          <p:cNvSpPr txBox="1">
            <a:spLocks noGrp="1"/>
          </p:cNvSpPr>
          <p:nvPr>
            <p:ph type="body" idx="4294967295"/>
          </p:nvPr>
        </p:nvSpPr>
        <p:spPr>
          <a:xfrm>
            <a:off x="4764742" y="1500506"/>
            <a:ext cx="4099556" cy="5099051"/>
          </a:xfrm>
        </p:spPr>
        <p:txBody>
          <a:bodyPr vert="horz" wrap="square" lIns="0" tIns="0" rIns="0" bIns="0" anchor="t" anchorCtr="0" compatLnSpc="1">
            <a:noAutofit/>
          </a:bodyPr>
          <a:lstStyle/>
          <a:p>
            <a:pPr marL="0" indent="0" algn="just">
              <a:lnSpc>
                <a:spcPct val="100000"/>
              </a:lnSpc>
              <a:spcBef>
                <a:spcPts val="600"/>
              </a:spcBef>
              <a:buNone/>
            </a:pPr>
            <a:r>
              <a:rPr lang="fr-FR" sz="1000" dirty="0"/>
              <a:t>Le PCAET d’</a:t>
            </a:r>
            <a:r>
              <a:rPr lang="fr-FR" sz="1000" dirty="0" err="1"/>
              <a:t>Entr’Allier</a:t>
            </a:r>
            <a:r>
              <a:rPr lang="fr-FR" sz="1000" dirty="0"/>
              <a:t> Besbre et Loire s’inscrit dans le contexte local et concourt sur certains points à atteindre les ambitions fixées les documents ci-dessus. C’est notamment le cas pour les objectifs du PCAET de limitation de consommation d’espaces naturels et agricoles et de préservation de la TVB qui convergent avec les objectifs de protection de la ressource en eau du SDAGE Loire-Bretagne et des SAGE et ceux de prévention des risques d’inondation des </a:t>
            </a:r>
            <a:r>
              <a:rPr lang="fr-FR" sz="1000" dirty="0" err="1"/>
              <a:t>PPRi</a:t>
            </a:r>
            <a:r>
              <a:rPr lang="fr-FR" sz="1000" dirty="0"/>
              <a:t>.</a:t>
            </a:r>
          </a:p>
          <a:p>
            <a:pPr marL="0" indent="0" algn="just">
              <a:lnSpc>
                <a:spcPct val="100000"/>
              </a:lnSpc>
              <a:spcBef>
                <a:spcPts val="600"/>
              </a:spcBef>
              <a:buNone/>
            </a:pPr>
            <a:r>
              <a:rPr lang="fr-FR" sz="1000" dirty="0"/>
              <a:t>En outre, la volonté du PCAET d’</a:t>
            </a:r>
            <a:r>
              <a:rPr lang="fr-FR" sz="1000" dirty="0" err="1"/>
              <a:t>Entr’Allier</a:t>
            </a:r>
            <a:r>
              <a:rPr lang="fr-FR" sz="1000" dirty="0"/>
              <a:t> Besbre et Loire d’engager le territoire sur une trajectoire correspondant aux ambitions nationales de réduction des déchets ultimes – en développant une économie circulaire et en accentuant les efforts de valorisation et de réutilisation des déchets – s’articule parfaitement avec la démarche  passée du PREDD et du PREDMA, et présente du PRPGD.</a:t>
            </a:r>
          </a:p>
        </p:txBody>
      </p:sp>
    </p:spTree>
    <p:extLst>
      <p:ext uri="{BB962C8B-B14F-4D97-AF65-F5344CB8AC3E}">
        <p14:creationId xmlns:p14="http://schemas.microsoft.com/office/powerpoint/2010/main" val="4333735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238</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01216" y="2656771"/>
            <a:ext cx="4229100" cy="604088"/>
          </a:xfrm>
        </p:spPr>
        <p:txBody>
          <a:bodyPr>
            <a:noAutofit/>
          </a:bodyPr>
          <a:lstStyle/>
          <a:p>
            <a:pPr algn="ctr"/>
            <a:r>
              <a:rPr lang="fr-FR" sz="2400" b="1" dirty="0">
                <a:solidFill>
                  <a:schemeClr val="bg1"/>
                </a:solidFill>
              </a:rPr>
              <a:t>INDICATEURS DE SUIVI D’INCIDENCE DU PCAET SUR L’ENVIRONNEMENT</a:t>
            </a:r>
            <a:endParaRPr lang="fr-FR" sz="2400" b="1" noProof="0" dirty="0"/>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941800" y="2190991"/>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BA8298B2-BD03-44A5-8BA7-9E781C08CB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19209" y="2132775"/>
            <a:ext cx="2584511" cy="2582081"/>
          </a:xfrm>
          <a:prstGeom prst="rect">
            <a:avLst/>
          </a:prstGeom>
        </p:spPr>
      </p:pic>
      <p:sp>
        <p:nvSpPr>
          <p:cNvPr id="8" name="ZoneTexte 7">
            <a:extLst>
              <a:ext uri="{FF2B5EF4-FFF2-40B4-BE49-F238E27FC236}">
                <a16:creationId xmlns:a16="http://schemas.microsoft.com/office/drawing/2014/main" id="{D355E139-5B85-4275-987A-A686911A5356}"/>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21773448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239</a:t>
            </a:fld>
            <a:endParaRPr lang="fr-FR" dirty="0"/>
          </a:p>
        </p:txBody>
      </p:sp>
      <p:sp>
        <p:nvSpPr>
          <p:cNvPr id="4" name="Espace réservé du texte 3"/>
          <p:cNvSpPr>
            <a:spLocks noGrp="1"/>
          </p:cNvSpPr>
          <p:nvPr>
            <p:ph type="body" sz="quarter" idx="14"/>
          </p:nvPr>
        </p:nvSpPr>
        <p:spPr>
          <a:xfrm>
            <a:off x="359229" y="1263948"/>
            <a:ext cx="4136571" cy="3916136"/>
          </a:xfrm>
        </p:spPr>
        <p:txBody>
          <a:bodyPr/>
          <a:lstStyle/>
          <a:p>
            <a:pPr marL="0" indent="0" algn="just">
              <a:spcBef>
                <a:spcPts val="400"/>
              </a:spcBef>
              <a:buNone/>
            </a:pPr>
            <a:r>
              <a:rPr lang="fr-FR" sz="1000" b="0" dirty="0">
                <a:solidFill>
                  <a:schemeClr val="tx1"/>
                </a:solidFill>
              </a:rPr>
              <a:t>Outre les indicateurs de suivi identifiés à l’égard du PCAET, des indicateurs plus globaux relatifs aux thématiques de l’évaluation environnementale sont aussi présentés.</a:t>
            </a:r>
          </a:p>
          <a:p>
            <a:pPr marL="0" indent="0" algn="just">
              <a:spcBef>
                <a:spcPts val="400"/>
              </a:spcBef>
              <a:buNone/>
            </a:pPr>
            <a:r>
              <a:rPr lang="fr-FR" sz="1000" b="0" dirty="0">
                <a:solidFill>
                  <a:schemeClr val="tx1"/>
                </a:solidFill>
              </a:rPr>
              <a:t>En effet, ils doivent permettre de suivre l’évolution des sensibilités environnementales en lien avec la mise en œuvre du PCAET. Il ne s’agit donc pas d’indicateurs réalisés à partir des actions du PCAET mais bien d’indicateurs établis en fonction des enjeux ciblés dans l’EIE et évalués tout au long de l’analyse d’incidences. </a:t>
            </a:r>
          </a:p>
          <a:p>
            <a:pPr marL="0" indent="0" algn="just">
              <a:spcBef>
                <a:spcPts val="400"/>
              </a:spcBef>
              <a:buNone/>
            </a:pPr>
            <a:r>
              <a:rPr lang="fr-FR" sz="1000" b="0" dirty="0">
                <a:solidFill>
                  <a:schemeClr val="tx1"/>
                </a:solidFill>
              </a:rPr>
              <a:t>Des effets additionnels et cumulatifs pouvant être observés au cours de l’application du PCAET, une réflexion sur la mise en place de nouveaux indicateurs de suivi pourra être menée dans la perspective de révision du PCAET.</a:t>
            </a:r>
          </a:p>
        </p:txBody>
      </p:sp>
      <p:sp>
        <p:nvSpPr>
          <p:cNvPr id="13" name="Espace réservé du texte 2"/>
          <p:cNvSpPr>
            <a:spLocks noGrp="1"/>
          </p:cNvSpPr>
          <p:nvPr>
            <p:ph type="body" sz="quarter" idx="13"/>
          </p:nvPr>
        </p:nvSpPr>
        <p:spPr>
          <a:xfrm>
            <a:off x="359230" y="535178"/>
            <a:ext cx="8604018" cy="430123"/>
          </a:xfrm>
        </p:spPr>
        <p:txBody>
          <a:bodyPr/>
          <a:lstStyle/>
          <a:p>
            <a:pPr algn="ctr"/>
            <a:r>
              <a:rPr lang="fr-FR" dirty="0"/>
              <a:t>Préambule</a:t>
            </a:r>
            <a:endParaRPr lang="fr-FR" noProof="0" dirty="0"/>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rgbClr val="FF0000"/>
              </a:solidFill>
              <a:latin typeface="+mn-lt"/>
            </a:endParaRPr>
          </a:p>
        </p:txBody>
      </p:sp>
    </p:spTree>
    <p:extLst>
      <p:ext uri="{BB962C8B-B14F-4D97-AF65-F5344CB8AC3E}">
        <p14:creationId xmlns:p14="http://schemas.microsoft.com/office/powerpoint/2010/main" val="3049665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10C8737D-E6A4-40F0-9518-5D54541B550F}"/>
              </a:ext>
            </a:extLst>
          </p:cNvPr>
          <p:cNvSpPr txBox="1">
            <a:spLocks/>
          </p:cNvSpPr>
          <p:nvPr/>
        </p:nvSpPr>
        <p:spPr>
          <a:xfrm>
            <a:off x="4776394" y="1194723"/>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24</a:t>
            </a:fld>
            <a:endParaRPr lang="fr-FR" dirty="0"/>
          </a:p>
        </p:txBody>
      </p:sp>
      <p:sp>
        <p:nvSpPr>
          <p:cNvPr id="9" name="Espace réservé du contenu 10">
            <a:extLst>
              <a:ext uri="{FF2B5EF4-FFF2-40B4-BE49-F238E27FC236}">
                <a16:creationId xmlns:a16="http://schemas.microsoft.com/office/drawing/2014/main" id="{81E2DD52-8E8B-4542-AB09-7E2EEF525CFB}"/>
              </a:ext>
            </a:extLst>
          </p:cNvPr>
          <p:cNvSpPr txBox="1">
            <a:spLocks/>
          </p:cNvSpPr>
          <p:nvPr/>
        </p:nvSpPr>
        <p:spPr>
          <a:xfrm>
            <a:off x="5877873" y="1262712"/>
            <a:ext cx="3239234" cy="4461221"/>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1" algn="just">
              <a:spcBef>
                <a:spcPts val="750"/>
              </a:spcBef>
              <a:spcAft>
                <a:spcPts val="400"/>
              </a:spcAft>
              <a:buClr>
                <a:schemeClr val="accent5"/>
              </a:buClr>
              <a:buSzPct val="150000"/>
              <a:buFont typeface="Wingdings" panose="05000000000000000000" pitchFamily="2" charset="2"/>
              <a:buChar char="§"/>
              <a:tabLst>
                <a:tab pos="266700" algn="l"/>
              </a:tabLst>
            </a:pPr>
            <a:r>
              <a:rPr lang="fr-FR" sz="1100" b="1" dirty="0">
                <a:solidFill>
                  <a:srgbClr val="218BC7"/>
                </a:solidFill>
                <a:latin typeface="+mj-lt"/>
              </a:rPr>
              <a:t>La consommation d’espaces</a:t>
            </a:r>
          </a:p>
          <a:p>
            <a:pPr marL="0" lvl="1" indent="0" algn="just">
              <a:spcBef>
                <a:spcPts val="750"/>
              </a:spcBef>
              <a:spcAft>
                <a:spcPts val="400"/>
              </a:spcAft>
              <a:buClr>
                <a:schemeClr val="accent5"/>
              </a:buClr>
              <a:buSzPct val="150000"/>
              <a:buNone/>
              <a:tabLst>
                <a:tab pos="266700" algn="l"/>
              </a:tabLst>
            </a:pPr>
            <a:r>
              <a:rPr lang="fr-FR" sz="1000" dirty="0"/>
              <a:t>A l’appui des données issues du « Portail artificialisation des sols » alimenté par l’Etat, il apparaît qu’entre 2009 et 2018, plus de 376 hectares d’espaces agricoles, naturels et forestiers ont été consommés.</a:t>
            </a:r>
          </a:p>
          <a:p>
            <a:pPr marL="0" lvl="1" indent="0" algn="just">
              <a:spcBef>
                <a:spcPts val="750"/>
              </a:spcBef>
              <a:spcAft>
                <a:spcPts val="400"/>
              </a:spcAft>
              <a:buClr>
                <a:schemeClr val="accent5"/>
              </a:buClr>
              <a:buSzPct val="150000"/>
              <a:buNone/>
              <a:tabLst>
                <a:tab pos="266700" algn="l"/>
              </a:tabLst>
            </a:pPr>
            <a:r>
              <a:rPr lang="fr-FR" sz="1000" dirty="0"/>
              <a:t>Rapportés à la surface de l’EPCI, c’est donc 0,34% du territoire qui a été artificialisé, soit autant d’espaces en moins pour assurer la fonctionnalité écologique du territoire. Cette consommation d’espaces s’accompagne nécessairement pour tout ou partie d’une imperméabilisation des sols pouvant avoir par ailleurs des incidences sur le ruissellement pluvial et les risques induits. </a:t>
            </a:r>
          </a:p>
          <a:p>
            <a:pPr marL="0" lvl="1" indent="0" algn="just">
              <a:spcBef>
                <a:spcPts val="750"/>
              </a:spcBef>
              <a:spcAft>
                <a:spcPts val="400"/>
              </a:spcAft>
              <a:buClr>
                <a:schemeClr val="accent5"/>
              </a:buClr>
              <a:buSzPct val="150000"/>
              <a:buNone/>
              <a:tabLst>
                <a:tab pos="266700" algn="l"/>
              </a:tabLst>
            </a:pPr>
            <a:r>
              <a:rPr lang="fr-FR" sz="1000" dirty="0"/>
              <a:t>Si le chiffre peut paraître faible à l’échelle de l’EPCI, à l’échelle du département de l'Allier, le territoire est néanmoins marqué par une dynamique prononcée de consommation d’espace puisque se concentre au sein du territoire communautaire près de 13% de l’artificialisation du département sur les 9 dernières années. Cette artificialisation des sols se concentre pour plus de la moitié dans 6 communes : </a:t>
            </a:r>
            <a:r>
              <a:rPr lang="fr-FR" sz="1000" dirty="0" err="1"/>
              <a:t>Créchy</a:t>
            </a:r>
            <a:r>
              <a:rPr lang="fr-FR" sz="1000" dirty="0"/>
              <a:t> (16,5%), </a:t>
            </a:r>
            <a:r>
              <a:rPr lang="fr-FR" sz="1000" dirty="0" err="1"/>
              <a:t>Diou</a:t>
            </a:r>
            <a:r>
              <a:rPr lang="fr-FR" sz="1000" dirty="0"/>
              <a:t> (13,5%), Saint-</a:t>
            </a:r>
            <a:r>
              <a:rPr lang="fr-FR" sz="1000" dirty="0" err="1"/>
              <a:t>Pourçain</a:t>
            </a:r>
            <a:r>
              <a:rPr lang="fr-FR" sz="1000" dirty="0"/>
              <a:t>-sur-Besbre (10,4%), Varennes-sur-Allier (7%) et Dompierre-sur-Besbre (6%). En moyenne, ces communes ont consommé 22 hectares par an sur les 9 dernières années. Or, ces communes à dominante rurale abritent un continuum agro-naturel favorable au fonctionnement écologique qui se retrouve alors vulnérabilisé. </a:t>
            </a:r>
          </a:p>
          <a:p>
            <a:pPr marL="0" lvl="1" indent="0" algn="ctr">
              <a:spcBef>
                <a:spcPts val="750"/>
              </a:spcBef>
              <a:spcAft>
                <a:spcPts val="400"/>
              </a:spcAft>
              <a:buClr>
                <a:schemeClr val="accent5"/>
              </a:buClr>
              <a:buSzPct val="150000"/>
              <a:buNone/>
              <a:tabLst>
                <a:tab pos="266700" algn="l"/>
              </a:tabLst>
            </a:pPr>
            <a:endParaRPr lang="fr-FR" sz="1000"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26807"/>
          <a:stretch/>
        </p:blipFill>
        <p:spPr>
          <a:xfrm>
            <a:off x="0" y="1194723"/>
            <a:ext cx="5325136" cy="5144921"/>
          </a:xfrm>
          <a:prstGeom prst="rect">
            <a:avLst/>
          </a:prstGeom>
        </p:spPr>
      </p:pic>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l="73922" t="21319" b="52791"/>
          <a:stretch/>
        </p:blipFill>
        <p:spPr>
          <a:xfrm>
            <a:off x="4223657" y="1536099"/>
            <a:ext cx="1539521" cy="1079212"/>
          </a:xfrm>
          <a:prstGeom prst="rect">
            <a:avLst/>
          </a:prstGeom>
        </p:spPr>
      </p:pic>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l="76814" t="51445" r="510" b="31740"/>
          <a:stretch/>
        </p:blipFill>
        <p:spPr>
          <a:xfrm>
            <a:off x="4300613" y="2615311"/>
            <a:ext cx="1338667" cy="700913"/>
          </a:xfrm>
          <a:prstGeom prst="rect">
            <a:avLst/>
          </a:prstGeom>
        </p:spPr>
      </p:pic>
      <p:sp>
        <p:nvSpPr>
          <p:cNvPr id="20"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Trame verte et bleue </a:t>
            </a:r>
          </a:p>
        </p:txBody>
      </p:sp>
    </p:spTree>
    <p:extLst>
      <p:ext uri="{BB962C8B-B14F-4D97-AF65-F5344CB8AC3E}">
        <p14:creationId xmlns:p14="http://schemas.microsoft.com/office/powerpoint/2010/main" val="1426428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240</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Paysage</a:t>
            </a:r>
          </a:p>
        </p:txBody>
      </p:sp>
      <p:graphicFrame>
        <p:nvGraphicFramePr>
          <p:cNvPr id="10" name="Tableau 10">
            <a:extLst>
              <a:ext uri="{FF2B5EF4-FFF2-40B4-BE49-F238E27FC236}">
                <a16:creationId xmlns:a16="http://schemas.microsoft.com/office/drawing/2014/main" id="{6C849270-8AF2-4119-BEA0-B6DA14C0BF99}"/>
              </a:ext>
            </a:extLst>
          </p:cNvPr>
          <p:cNvGraphicFramePr>
            <a:graphicFrameLocks noGrp="1"/>
          </p:cNvGraphicFramePr>
          <p:nvPr/>
        </p:nvGraphicFramePr>
        <p:xfrm>
          <a:off x="359229" y="1412976"/>
          <a:ext cx="8497436" cy="1483360"/>
        </p:xfrm>
        <a:graphic>
          <a:graphicData uri="http://schemas.openxmlformats.org/drawingml/2006/table">
            <a:tbl>
              <a:tblPr firstRow="1" bandRow="1">
                <a:tableStyleId>{5C22544A-7EE6-4342-B048-85BDC9FD1C3A}</a:tableStyleId>
              </a:tblPr>
              <a:tblGrid>
                <a:gridCol w="3117618">
                  <a:extLst>
                    <a:ext uri="{9D8B030D-6E8A-4147-A177-3AD203B41FA5}">
                      <a16:colId xmlns:a16="http://schemas.microsoft.com/office/drawing/2014/main" val="3942162327"/>
                    </a:ext>
                  </a:extLst>
                </a:gridCol>
                <a:gridCol w="1131100">
                  <a:extLst>
                    <a:ext uri="{9D8B030D-6E8A-4147-A177-3AD203B41FA5}">
                      <a16:colId xmlns:a16="http://schemas.microsoft.com/office/drawing/2014/main" val="3801734903"/>
                    </a:ext>
                  </a:extLst>
                </a:gridCol>
                <a:gridCol w="2124359">
                  <a:extLst>
                    <a:ext uri="{9D8B030D-6E8A-4147-A177-3AD203B41FA5}">
                      <a16:colId xmlns:a16="http://schemas.microsoft.com/office/drawing/2014/main" val="1364725571"/>
                    </a:ext>
                  </a:extLst>
                </a:gridCol>
                <a:gridCol w="2124359">
                  <a:extLst>
                    <a:ext uri="{9D8B030D-6E8A-4147-A177-3AD203B41FA5}">
                      <a16:colId xmlns:a16="http://schemas.microsoft.com/office/drawing/2014/main" val="2760666820"/>
                    </a:ext>
                  </a:extLst>
                </a:gridCol>
              </a:tblGrid>
              <a:tr h="370840">
                <a:tc>
                  <a:txBody>
                    <a:bodyPr/>
                    <a:lstStyle/>
                    <a:p>
                      <a:r>
                        <a:rPr lang="fr-FR" sz="1100" dirty="0"/>
                        <a:t>Intitulé de l’indicateur</a:t>
                      </a:r>
                    </a:p>
                  </a:txBody>
                  <a:tcPr anchor="ctr"/>
                </a:tc>
                <a:tc>
                  <a:txBody>
                    <a:bodyPr/>
                    <a:lstStyle/>
                    <a:p>
                      <a:pPr algn="ctr"/>
                      <a:r>
                        <a:rPr lang="fr-FR" sz="1100" dirty="0"/>
                        <a:t>Etat 0</a:t>
                      </a:r>
                    </a:p>
                  </a:txBody>
                  <a:tcPr anchor="ctr"/>
                </a:tc>
                <a:tc>
                  <a:txBody>
                    <a:bodyPr/>
                    <a:lstStyle/>
                    <a:p>
                      <a:pPr algn="ctr"/>
                      <a:r>
                        <a:rPr lang="fr-FR" sz="1100" dirty="0"/>
                        <a:t>Source de la donnée</a:t>
                      </a:r>
                    </a:p>
                  </a:txBody>
                  <a:tcPr anchor="ctr"/>
                </a:tc>
                <a:tc>
                  <a:txBody>
                    <a:bodyPr/>
                    <a:lstStyle/>
                    <a:p>
                      <a:pPr algn="ctr"/>
                      <a:r>
                        <a:rPr lang="fr-FR" sz="1100" dirty="0"/>
                        <a:t>Date de la donnée</a:t>
                      </a:r>
                    </a:p>
                  </a:txBody>
                  <a:tcPr anchor="ctr"/>
                </a:tc>
                <a:extLst>
                  <a:ext uri="{0D108BD9-81ED-4DB2-BD59-A6C34878D82A}">
                    <a16:rowId xmlns:a16="http://schemas.microsoft.com/office/drawing/2014/main" val="4062252030"/>
                  </a:ext>
                </a:extLst>
              </a:tr>
              <a:tr h="370840">
                <a:tc>
                  <a:txBody>
                    <a:bodyPr/>
                    <a:lstStyle/>
                    <a:p>
                      <a:r>
                        <a:rPr lang="fr-FR" sz="1100" dirty="0"/>
                        <a:t>Nombre de sites inscrits et classés</a:t>
                      </a:r>
                    </a:p>
                  </a:txBody>
                  <a:tcPr anchor="ctr"/>
                </a:tc>
                <a:tc>
                  <a:txBody>
                    <a:bodyPr/>
                    <a:lstStyle/>
                    <a:p>
                      <a:pPr algn="ctr"/>
                      <a:r>
                        <a:rPr lang="fr-FR" sz="1100" dirty="0"/>
                        <a:t>5</a:t>
                      </a:r>
                    </a:p>
                  </a:txBody>
                  <a:tcPr anchor="ctr"/>
                </a:tc>
                <a:tc>
                  <a:txBody>
                    <a:bodyPr/>
                    <a:lstStyle/>
                    <a:p>
                      <a:pPr algn="ctr"/>
                      <a:r>
                        <a:rPr lang="fr-FR" sz="1100" dirty="0"/>
                        <a:t>Région AURA</a:t>
                      </a:r>
                    </a:p>
                  </a:txBody>
                  <a:tcPr anchor="ctr"/>
                </a:tc>
                <a:tc>
                  <a:txBody>
                    <a:bodyPr/>
                    <a:lstStyle/>
                    <a:p>
                      <a:pPr algn="ctr"/>
                      <a:r>
                        <a:rPr lang="fr-FR" sz="1100" dirty="0"/>
                        <a:t>2019</a:t>
                      </a:r>
                    </a:p>
                  </a:txBody>
                  <a:tcPr anchor="ctr"/>
                </a:tc>
                <a:extLst>
                  <a:ext uri="{0D108BD9-81ED-4DB2-BD59-A6C34878D82A}">
                    <a16:rowId xmlns:a16="http://schemas.microsoft.com/office/drawing/2014/main" val="1684906799"/>
                  </a:ext>
                </a:extLst>
              </a:tr>
              <a:tr h="370840">
                <a:tc>
                  <a:txBody>
                    <a:bodyPr/>
                    <a:lstStyle/>
                    <a:p>
                      <a:r>
                        <a:rPr lang="fr-FR" sz="1100" dirty="0"/>
                        <a:t>Nombre de SPR</a:t>
                      </a:r>
                    </a:p>
                  </a:txBody>
                  <a:tcPr anchor="ctr"/>
                </a:tc>
                <a:tc>
                  <a:txBody>
                    <a:bodyPr/>
                    <a:lstStyle/>
                    <a:p>
                      <a:pPr algn="ctr"/>
                      <a:r>
                        <a:rPr lang="fr-FR" sz="1100" dirty="0"/>
                        <a:t>1</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a:ea typeface="+mn-ea"/>
                          <a:cs typeface="+mn-cs"/>
                        </a:rPr>
                        <a:t>Région 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algn="ctr"/>
                      <a:r>
                        <a:rPr kumimoji="0" lang="fr-FR" sz="1100" b="0" i="0" u="none" strike="noStrike" kern="1200" cap="none" spc="0" normalizeH="0" baseline="0" noProof="0">
                          <a:ln>
                            <a:noFill/>
                          </a:ln>
                          <a:solidFill>
                            <a:prstClr val="black"/>
                          </a:solidFill>
                          <a:effectLst/>
                          <a:uLnTx/>
                          <a:uFillTx/>
                          <a:latin typeface="Calibri" panose="020F0502020204030204"/>
                          <a:ea typeface="+mn-ea"/>
                          <a:cs typeface="+mn-cs"/>
                        </a:rPr>
                        <a:t>2019</a:t>
                      </a:r>
                      <a:endParaRPr lang="fr-FR" sz="1100" dirty="0"/>
                    </a:p>
                  </a:txBody>
                  <a:tcPr anchor="ctr"/>
                </a:tc>
                <a:extLst>
                  <a:ext uri="{0D108BD9-81ED-4DB2-BD59-A6C34878D82A}">
                    <a16:rowId xmlns:a16="http://schemas.microsoft.com/office/drawing/2014/main" val="1926467794"/>
                  </a:ext>
                </a:extLst>
              </a:tr>
              <a:tr h="370840">
                <a:tc>
                  <a:txBody>
                    <a:bodyPr/>
                    <a:lstStyle/>
                    <a:p>
                      <a:r>
                        <a:rPr lang="fr-FR" sz="1100" dirty="0"/>
                        <a:t>Nombre de Monuments Historiques</a:t>
                      </a:r>
                    </a:p>
                  </a:txBody>
                  <a:tcPr anchor="ctr"/>
                </a:tc>
                <a:tc>
                  <a:txBody>
                    <a:bodyPr/>
                    <a:lstStyle/>
                    <a:p>
                      <a:pPr algn="ctr"/>
                      <a:r>
                        <a:rPr lang="fr-FR" sz="1100" dirty="0"/>
                        <a:t>43</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Région AURA</a:t>
                      </a: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endParaRPr lang="fr-FR" sz="1100" dirty="0"/>
                    </a:p>
                  </a:txBody>
                  <a:tcPr anchor="ctr"/>
                </a:tc>
                <a:extLst>
                  <a:ext uri="{0D108BD9-81ED-4DB2-BD59-A6C34878D82A}">
                    <a16:rowId xmlns:a16="http://schemas.microsoft.com/office/drawing/2014/main" val="969070308"/>
                  </a:ext>
                </a:extLst>
              </a:tr>
            </a:tbl>
          </a:graphicData>
        </a:graphic>
      </p:graphicFrame>
    </p:spTree>
    <p:extLst>
      <p:ext uri="{BB962C8B-B14F-4D97-AF65-F5344CB8AC3E}">
        <p14:creationId xmlns:p14="http://schemas.microsoft.com/office/powerpoint/2010/main" val="334263863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241</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Trame Verte et Bleue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rgbClr val="FF0000"/>
              </a:solidFill>
              <a:latin typeface="+mn-lt"/>
            </a:endParaRPr>
          </a:p>
        </p:txBody>
      </p:sp>
      <p:graphicFrame>
        <p:nvGraphicFramePr>
          <p:cNvPr id="10" name="Tableau 10">
            <a:extLst>
              <a:ext uri="{FF2B5EF4-FFF2-40B4-BE49-F238E27FC236}">
                <a16:creationId xmlns:a16="http://schemas.microsoft.com/office/drawing/2014/main" id="{6C849270-8AF2-4119-BEA0-B6DA14C0BF99}"/>
              </a:ext>
            </a:extLst>
          </p:cNvPr>
          <p:cNvGraphicFramePr>
            <a:graphicFrameLocks noGrp="1"/>
          </p:cNvGraphicFramePr>
          <p:nvPr/>
        </p:nvGraphicFramePr>
        <p:xfrm>
          <a:off x="359229" y="1412976"/>
          <a:ext cx="8497436" cy="1910080"/>
        </p:xfrm>
        <a:graphic>
          <a:graphicData uri="http://schemas.openxmlformats.org/drawingml/2006/table">
            <a:tbl>
              <a:tblPr firstRow="1" bandRow="1">
                <a:tableStyleId>{5C22544A-7EE6-4342-B048-85BDC9FD1C3A}</a:tableStyleId>
              </a:tblPr>
              <a:tblGrid>
                <a:gridCol w="3160148">
                  <a:extLst>
                    <a:ext uri="{9D8B030D-6E8A-4147-A177-3AD203B41FA5}">
                      <a16:colId xmlns:a16="http://schemas.microsoft.com/office/drawing/2014/main" val="3942162327"/>
                    </a:ext>
                  </a:extLst>
                </a:gridCol>
                <a:gridCol w="1088570">
                  <a:extLst>
                    <a:ext uri="{9D8B030D-6E8A-4147-A177-3AD203B41FA5}">
                      <a16:colId xmlns:a16="http://schemas.microsoft.com/office/drawing/2014/main" val="3801734903"/>
                    </a:ext>
                  </a:extLst>
                </a:gridCol>
                <a:gridCol w="2483969">
                  <a:extLst>
                    <a:ext uri="{9D8B030D-6E8A-4147-A177-3AD203B41FA5}">
                      <a16:colId xmlns:a16="http://schemas.microsoft.com/office/drawing/2014/main" val="1364725571"/>
                    </a:ext>
                  </a:extLst>
                </a:gridCol>
                <a:gridCol w="1764749">
                  <a:extLst>
                    <a:ext uri="{9D8B030D-6E8A-4147-A177-3AD203B41FA5}">
                      <a16:colId xmlns:a16="http://schemas.microsoft.com/office/drawing/2014/main" val="2760666820"/>
                    </a:ext>
                  </a:extLst>
                </a:gridCol>
              </a:tblGrid>
              <a:tr h="370840">
                <a:tc>
                  <a:txBody>
                    <a:bodyPr/>
                    <a:lstStyle/>
                    <a:p>
                      <a:r>
                        <a:rPr lang="fr-FR" sz="1100" dirty="0"/>
                        <a:t>Intitulé de l’indicateur</a:t>
                      </a:r>
                    </a:p>
                  </a:txBody>
                  <a:tcPr anchor="ctr"/>
                </a:tc>
                <a:tc>
                  <a:txBody>
                    <a:bodyPr/>
                    <a:lstStyle/>
                    <a:p>
                      <a:pPr algn="ctr"/>
                      <a:r>
                        <a:rPr lang="fr-FR" sz="1100" dirty="0"/>
                        <a:t>Etat 0</a:t>
                      </a:r>
                    </a:p>
                  </a:txBody>
                  <a:tcPr anchor="ctr"/>
                </a:tc>
                <a:tc>
                  <a:txBody>
                    <a:bodyPr/>
                    <a:lstStyle/>
                    <a:p>
                      <a:pPr algn="ctr"/>
                      <a:r>
                        <a:rPr lang="fr-FR" sz="1100" dirty="0"/>
                        <a:t>Source de la donnée</a:t>
                      </a:r>
                    </a:p>
                  </a:txBody>
                  <a:tcPr anchor="ctr"/>
                </a:tc>
                <a:tc>
                  <a:txBody>
                    <a:bodyPr/>
                    <a:lstStyle/>
                    <a:p>
                      <a:pPr algn="ctr"/>
                      <a:r>
                        <a:rPr lang="fr-FR" sz="1100" dirty="0"/>
                        <a:t>Date de la donnée</a:t>
                      </a:r>
                    </a:p>
                  </a:txBody>
                  <a:tcPr anchor="ctr"/>
                </a:tc>
                <a:extLst>
                  <a:ext uri="{0D108BD9-81ED-4DB2-BD59-A6C34878D82A}">
                    <a16:rowId xmlns:a16="http://schemas.microsoft.com/office/drawing/2014/main" val="4062252030"/>
                  </a:ext>
                </a:extLst>
              </a:tr>
              <a:tr h="370840">
                <a:tc>
                  <a:txBody>
                    <a:bodyPr/>
                    <a:lstStyle/>
                    <a:p>
                      <a:r>
                        <a:rPr lang="fr-FR" sz="1100" dirty="0"/>
                        <a:t>Part du territoire concernée par un réservoir de biodiversité</a:t>
                      </a:r>
                    </a:p>
                  </a:txBody>
                  <a:tcPr anchor="ctr"/>
                </a:tc>
                <a:tc>
                  <a:txBody>
                    <a:bodyPr/>
                    <a:lstStyle/>
                    <a:p>
                      <a:pPr algn="ctr"/>
                      <a:r>
                        <a:rPr lang="fr-FR" sz="1100" dirty="0"/>
                        <a:t>30%</a:t>
                      </a:r>
                    </a:p>
                  </a:txBody>
                  <a:tcPr anchor="ctr"/>
                </a:tc>
                <a:tc>
                  <a:txBody>
                    <a:bodyPr/>
                    <a:lstStyle/>
                    <a:p>
                      <a:pPr algn="ctr"/>
                      <a:r>
                        <a:rPr lang="fr-FR" sz="1100" dirty="0"/>
                        <a:t>DREAL</a:t>
                      </a:r>
                    </a:p>
                  </a:txBody>
                  <a:tcPr anchor="ctr"/>
                </a:tc>
                <a:tc>
                  <a:txBody>
                    <a:bodyPr/>
                    <a:lstStyle/>
                    <a:p>
                      <a:pPr algn="ctr"/>
                      <a:r>
                        <a:rPr lang="fr-FR" sz="1100" dirty="0"/>
                        <a:t>2019</a:t>
                      </a:r>
                    </a:p>
                  </a:txBody>
                  <a:tcPr anchor="ctr"/>
                </a:tc>
                <a:extLst>
                  <a:ext uri="{0D108BD9-81ED-4DB2-BD59-A6C34878D82A}">
                    <a16:rowId xmlns:a16="http://schemas.microsoft.com/office/drawing/2014/main" val="1684906799"/>
                  </a:ext>
                </a:extLst>
              </a:tr>
              <a:tr h="370840">
                <a:tc>
                  <a:txBody>
                    <a:bodyPr/>
                    <a:lstStyle/>
                    <a:p>
                      <a:r>
                        <a:rPr lang="fr-FR" sz="1100" dirty="0"/>
                        <a:t>Nombre de sites Natura 2000</a:t>
                      </a:r>
                    </a:p>
                  </a:txBody>
                  <a:tcPr anchor="ctr"/>
                </a:tc>
                <a:tc>
                  <a:txBody>
                    <a:bodyPr/>
                    <a:lstStyle/>
                    <a:p>
                      <a:pPr algn="ctr"/>
                      <a:r>
                        <a:rPr lang="fr-FR" sz="1100" dirty="0"/>
                        <a:t>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DREAL</a:t>
                      </a:r>
                    </a:p>
                  </a:txBody>
                  <a:tcPr anchor="ctr"/>
                </a:tc>
                <a:tc>
                  <a:txBody>
                    <a:bodyPr/>
                    <a:lstStyle/>
                    <a:p>
                      <a:pPr algn="ctr"/>
                      <a:r>
                        <a:rPr lang="fr-FR" sz="1100" dirty="0"/>
                        <a:t>2019</a:t>
                      </a:r>
                    </a:p>
                  </a:txBody>
                  <a:tcPr anchor="ctr"/>
                </a:tc>
                <a:extLst>
                  <a:ext uri="{0D108BD9-81ED-4DB2-BD59-A6C34878D82A}">
                    <a16:rowId xmlns:a16="http://schemas.microsoft.com/office/drawing/2014/main" val="1875724141"/>
                  </a:ext>
                </a:extLst>
              </a:tr>
              <a:tr h="370840">
                <a:tc>
                  <a:txBody>
                    <a:bodyPr/>
                    <a:lstStyle/>
                    <a:p>
                      <a:r>
                        <a:rPr lang="fr-FR" sz="1100" dirty="0"/>
                        <a:t>Nombre de ZNIEFF1</a:t>
                      </a:r>
                    </a:p>
                  </a:txBody>
                  <a:tcPr anchor="ctr"/>
                </a:tc>
                <a:tc>
                  <a:txBody>
                    <a:bodyPr/>
                    <a:lstStyle/>
                    <a:p>
                      <a:pPr algn="ctr"/>
                      <a:r>
                        <a:rPr lang="fr-FR" sz="1100" dirty="0"/>
                        <a:t>26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DREAL</a:t>
                      </a: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endParaRPr lang="fr-FR" sz="1100" dirty="0"/>
                    </a:p>
                  </a:txBody>
                  <a:tcPr anchor="ctr"/>
                </a:tc>
                <a:extLst>
                  <a:ext uri="{0D108BD9-81ED-4DB2-BD59-A6C34878D82A}">
                    <a16:rowId xmlns:a16="http://schemas.microsoft.com/office/drawing/2014/main" val="969070308"/>
                  </a:ext>
                </a:extLst>
              </a:tr>
              <a:tr h="370840">
                <a:tc>
                  <a:txBody>
                    <a:bodyPr/>
                    <a:lstStyle/>
                    <a:p>
                      <a:r>
                        <a:rPr lang="fr-FR" sz="1100" dirty="0"/>
                        <a:t>Nombre d’APPB</a:t>
                      </a:r>
                    </a:p>
                  </a:txBody>
                  <a:tcPr anchor="ctr"/>
                </a:tc>
                <a:tc>
                  <a:txBody>
                    <a:bodyPr/>
                    <a:lstStyle/>
                    <a:p>
                      <a:pPr algn="ctr"/>
                      <a:r>
                        <a:rPr lang="fr-FR" sz="1100" dirty="0"/>
                        <a:t>1</a:t>
                      </a:r>
                    </a:p>
                  </a:txBody>
                  <a:tcPr anchor="ctr"/>
                </a:tc>
                <a:tc>
                  <a:txBody>
                    <a:bodyPr/>
                    <a:lstStyle/>
                    <a:p>
                      <a:pPr algn="ctr"/>
                      <a:r>
                        <a:rPr lang="fr-FR" sz="1100" dirty="0"/>
                        <a:t>DREAL</a:t>
                      </a:r>
                    </a:p>
                  </a:txBody>
                  <a:tcPr anchor="ctr"/>
                </a:tc>
                <a:tc>
                  <a:txBody>
                    <a:bodyPr/>
                    <a:lstStyle/>
                    <a:p>
                      <a:pPr algn="ctr"/>
                      <a:r>
                        <a:rPr lang="fr-FR" sz="1100" dirty="0"/>
                        <a:t>2019</a:t>
                      </a:r>
                    </a:p>
                  </a:txBody>
                  <a:tcPr anchor="ctr"/>
                </a:tc>
                <a:extLst>
                  <a:ext uri="{0D108BD9-81ED-4DB2-BD59-A6C34878D82A}">
                    <a16:rowId xmlns:a16="http://schemas.microsoft.com/office/drawing/2014/main" val="4011413713"/>
                  </a:ext>
                </a:extLst>
              </a:tr>
            </a:tbl>
          </a:graphicData>
        </a:graphic>
      </p:graphicFrame>
    </p:spTree>
    <p:extLst>
      <p:ext uri="{BB962C8B-B14F-4D97-AF65-F5344CB8AC3E}">
        <p14:creationId xmlns:p14="http://schemas.microsoft.com/office/powerpoint/2010/main" val="264645226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242</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Ressource en eau</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rgbClr val="FF0000"/>
              </a:solidFill>
              <a:latin typeface="+mn-lt"/>
            </a:endParaRPr>
          </a:p>
        </p:txBody>
      </p:sp>
      <p:graphicFrame>
        <p:nvGraphicFramePr>
          <p:cNvPr id="10" name="Tableau 10">
            <a:extLst>
              <a:ext uri="{FF2B5EF4-FFF2-40B4-BE49-F238E27FC236}">
                <a16:creationId xmlns:a16="http://schemas.microsoft.com/office/drawing/2014/main" id="{6C849270-8AF2-4119-BEA0-B6DA14C0BF99}"/>
              </a:ext>
            </a:extLst>
          </p:cNvPr>
          <p:cNvGraphicFramePr>
            <a:graphicFrameLocks noGrp="1"/>
          </p:cNvGraphicFramePr>
          <p:nvPr/>
        </p:nvGraphicFramePr>
        <p:xfrm>
          <a:off x="359229" y="1412976"/>
          <a:ext cx="8497436" cy="2050284"/>
        </p:xfrm>
        <a:graphic>
          <a:graphicData uri="http://schemas.openxmlformats.org/drawingml/2006/table">
            <a:tbl>
              <a:tblPr firstRow="1" bandRow="1">
                <a:tableStyleId>{5C22544A-7EE6-4342-B048-85BDC9FD1C3A}</a:tableStyleId>
              </a:tblPr>
              <a:tblGrid>
                <a:gridCol w="3160148">
                  <a:extLst>
                    <a:ext uri="{9D8B030D-6E8A-4147-A177-3AD203B41FA5}">
                      <a16:colId xmlns:a16="http://schemas.microsoft.com/office/drawing/2014/main" val="3942162327"/>
                    </a:ext>
                  </a:extLst>
                </a:gridCol>
                <a:gridCol w="1088570">
                  <a:extLst>
                    <a:ext uri="{9D8B030D-6E8A-4147-A177-3AD203B41FA5}">
                      <a16:colId xmlns:a16="http://schemas.microsoft.com/office/drawing/2014/main" val="3801734903"/>
                    </a:ext>
                  </a:extLst>
                </a:gridCol>
                <a:gridCol w="2483969">
                  <a:extLst>
                    <a:ext uri="{9D8B030D-6E8A-4147-A177-3AD203B41FA5}">
                      <a16:colId xmlns:a16="http://schemas.microsoft.com/office/drawing/2014/main" val="1364725571"/>
                    </a:ext>
                  </a:extLst>
                </a:gridCol>
                <a:gridCol w="1764749">
                  <a:extLst>
                    <a:ext uri="{9D8B030D-6E8A-4147-A177-3AD203B41FA5}">
                      <a16:colId xmlns:a16="http://schemas.microsoft.com/office/drawing/2014/main" val="2760666820"/>
                    </a:ext>
                  </a:extLst>
                </a:gridCol>
              </a:tblGrid>
              <a:tr h="370840">
                <a:tc>
                  <a:txBody>
                    <a:bodyPr/>
                    <a:lstStyle/>
                    <a:p>
                      <a:r>
                        <a:rPr lang="fr-FR" sz="1100" dirty="0"/>
                        <a:t>Intitulé de l’indicateur</a:t>
                      </a:r>
                    </a:p>
                  </a:txBody>
                  <a:tcPr anchor="ctr"/>
                </a:tc>
                <a:tc>
                  <a:txBody>
                    <a:bodyPr/>
                    <a:lstStyle/>
                    <a:p>
                      <a:pPr algn="ctr"/>
                      <a:r>
                        <a:rPr lang="fr-FR" sz="1100" dirty="0"/>
                        <a:t>Etat 0</a:t>
                      </a:r>
                    </a:p>
                  </a:txBody>
                  <a:tcPr anchor="ctr"/>
                </a:tc>
                <a:tc>
                  <a:txBody>
                    <a:bodyPr/>
                    <a:lstStyle/>
                    <a:p>
                      <a:pPr algn="ctr"/>
                      <a:r>
                        <a:rPr lang="fr-FR" sz="1100" dirty="0"/>
                        <a:t>Source de la donnée</a:t>
                      </a:r>
                    </a:p>
                  </a:txBody>
                  <a:tcPr anchor="ctr"/>
                </a:tc>
                <a:tc>
                  <a:txBody>
                    <a:bodyPr/>
                    <a:lstStyle/>
                    <a:p>
                      <a:pPr algn="ctr"/>
                      <a:r>
                        <a:rPr lang="fr-FR" sz="1100" dirty="0"/>
                        <a:t>Date de la donnée</a:t>
                      </a:r>
                    </a:p>
                  </a:txBody>
                  <a:tcPr anchor="ctr"/>
                </a:tc>
                <a:extLst>
                  <a:ext uri="{0D108BD9-81ED-4DB2-BD59-A6C34878D82A}">
                    <a16:rowId xmlns:a16="http://schemas.microsoft.com/office/drawing/2014/main" val="4062252030"/>
                  </a:ext>
                </a:extLst>
              </a:tr>
              <a:tr h="455164">
                <a:tc>
                  <a:txBody>
                    <a:bodyPr/>
                    <a:lstStyle/>
                    <a:p>
                      <a:r>
                        <a:rPr lang="fr-FR" sz="1100" dirty="0"/>
                        <a:t>Nombre de masses d’eau souterraines en bon état qualitatif et chimique</a:t>
                      </a:r>
                    </a:p>
                  </a:txBody>
                  <a:tcPr anchor="ctr"/>
                </a:tc>
                <a:tc>
                  <a:txBody>
                    <a:bodyPr/>
                    <a:lstStyle/>
                    <a:p>
                      <a:pPr algn="ctr"/>
                      <a:r>
                        <a:rPr lang="fr-FR" sz="1100" dirty="0"/>
                        <a:t>5</a:t>
                      </a:r>
                    </a:p>
                  </a:txBody>
                  <a:tcPr anchor="ctr"/>
                </a:tc>
                <a:tc>
                  <a:txBody>
                    <a:bodyPr/>
                    <a:lstStyle/>
                    <a:p>
                      <a:pPr algn="ctr"/>
                      <a:r>
                        <a:rPr lang="fr-FR" sz="1100" dirty="0"/>
                        <a:t>Agence de l’eau</a:t>
                      </a:r>
                    </a:p>
                  </a:txBody>
                  <a:tcPr anchor="ctr"/>
                </a:tc>
                <a:tc>
                  <a:txBody>
                    <a:bodyPr/>
                    <a:lstStyle/>
                    <a:p>
                      <a:pPr algn="ctr"/>
                      <a:r>
                        <a:rPr lang="fr-FR" sz="1100" dirty="0"/>
                        <a:t>2019</a:t>
                      </a:r>
                    </a:p>
                  </a:txBody>
                  <a:tcPr anchor="ctr"/>
                </a:tc>
                <a:extLst>
                  <a:ext uri="{0D108BD9-81ED-4DB2-BD59-A6C34878D82A}">
                    <a16:rowId xmlns:a16="http://schemas.microsoft.com/office/drawing/2014/main" val="1684906799"/>
                  </a:ext>
                </a:extLst>
              </a:tr>
              <a:tr h="370840">
                <a:tc>
                  <a:txBody>
                    <a:bodyPr/>
                    <a:lstStyle/>
                    <a:p>
                      <a:r>
                        <a:rPr lang="fr-FR" sz="1100" dirty="0"/>
                        <a:t>Nombre de masses d’eau souterraine en report d’objectif de bon état</a:t>
                      </a:r>
                    </a:p>
                  </a:txBody>
                  <a:tcPr anchor="ctr"/>
                </a:tc>
                <a:tc>
                  <a:txBody>
                    <a:bodyPr/>
                    <a:lstStyle/>
                    <a:p>
                      <a:pPr algn="ctr"/>
                      <a:r>
                        <a:rPr lang="fr-FR" sz="1100" dirty="0"/>
                        <a:t>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1100" dirty="0"/>
                        <a:t>Agence de l’eau</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endParaRPr lang="fr-FR" sz="1100" dirty="0"/>
                    </a:p>
                  </a:txBody>
                  <a:tcPr anchor="ctr"/>
                </a:tc>
                <a:extLst>
                  <a:ext uri="{0D108BD9-81ED-4DB2-BD59-A6C34878D82A}">
                    <a16:rowId xmlns:a16="http://schemas.microsoft.com/office/drawing/2014/main" val="1926467794"/>
                  </a:ext>
                </a:extLst>
              </a:tr>
              <a:tr h="370840">
                <a:tc>
                  <a:txBody>
                    <a:bodyPr/>
                    <a:lstStyle/>
                    <a:p>
                      <a:r>
                        <a:rPr lang="fr-FR" sz="1100" dirty="0"/>
                        <a:t>Nombre de captages d’eau potable actifs sur le territoire</a:t>
                      </a:r>
                    </a:p>
                  </a:txBody>
                  <a:tcPr anchor="ctr"/>
                </a:tc>
                <a:tc>
                  <a:txBody>
                    <a:bodyPr/>
                    <a:lstStyle/>
                    <a:p>
                      <a:pPr algn="ctr"/>
                      <a:r>
                        <a:rPr lang="fr-FR" sz="1100" dirty="0"/>
                        <a:t>39</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Calibri" panose="020F0502020204030204"/>
                          <a:ea typeface="+mn-ea"/>
                          <a:cs typeface="+mn-cs"/>
                        </a:rPr>
                        <a:t>Agence de l’eau</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endParaRPr lang="fr-FR" sz="1100" dirty="0"/>
                    </a:p>
                  </a:txBody>
                  <a:tcPr anchor="ctr"/>
                </a:tc>
                <a:extLst>
                  <a:ext uri="{0D108BD9-81ED-4DB2-BD59-A6C34878D82A}">
                    <a16:rowId xmlns:a16="http://schemas.microsoft.com/office/drawing/2014/main" val="969070308"/>
                  </a:ext>
                </a:extLst>
              </a:tr>
              <a:tr h="370840">
                <a:tc>
                  <a:txBody>
                    <a:bodyPr/>
                    <a:lstStyle/>
                    <a:p>
                      <a:r>
                        <a:rPr lang="fr-FR" sz="1100" dirty="0"/>
                        <a:t>Nombre de captage prioritaire</a:t>
                      </a:r>
                    </a:p>
                  </a:txBody>
                  <a:tcPr anchor="ctr"/>
                </a:tc>
                <a:tc>
                  <a:txBody>
                    <a:bodyPr/>
                    <a:lstStyle/>
                    <a:p>
                      <a:pPr algn="ctr"/>
                      <a:r>
                        <a:rPr lang="fr-FR" sz="1100" dirty="0"/>
                        <a:t>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Agence de l’eau</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p>
                  </a:txBody>
                  <a:tcPr anchor="ctr"/>
                </a:tc>
                <a:extLst>
                  <a:ext uri="{0D108BD9-81ED-4DB2-BD59-A6C34878D82A}">
                    <a16:rowId xmlns:a16="http://schemas.microsoft.com/office/drawing/2014/main" val="175145455"/>
                  </a:ext>
                </a:extLst>
              </a:tr>
            </a:tbl>
          </a:graphicData>
        </a:graphic>
      </p:graphicFrame>
    </p:spTree>
    <p:extLst>
      <p:ext uri="{BB962C8B-B14F-4D97-AF65-F5344CB8AC3E}">
        <p14:creationId xmlns:p14="http://schemas.microsoft.com/office/powerpoint/2010/main" val="15354183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243</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Prévention des déchets</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rgbClr val="FF0000"/>
              </a:solidFill>
              <a:latin typeface="+mn-lt"/>
            </a:endParaRPr>
          </a:p>
        </p:txBody>
      </p:sp>
      <p:graphicFrame>
        <p:nvGraphicFramePr>
          <p:cNvPr id="10" name="Tableau 10">
            <a:extLst>
              <a:ext uri="{FF2B5EF4-FFF2-40B4-BE49-F238E27FC236}">
                <a16:creationId xmlns:a16="http://schemas.microsoft.com/office/drawing/2014/main" id="{6C849270-8AF2-4119-BEA0-B6DA14C0BF99}"/>
              </a:ext>
            </a:extLst>
          </p:cNvPr>
          <p:cNvGraphicFramePr>
            <a:graphicFrameLocks noGrp="1"/>
          </p:cNvGraphicFramePr>
          <p:nvPr/>
        </p:nvGraphicFramePr>
        <p:xfrm>
          <a:off x="359229" y="1412976"/>
          <a:ext cx="8497436" cy="2434443"/>
        </p:xfrm>
        <a:graphic>
          <a:graphicData uri="http://schemas.openxmlformats.org/drawingml/2006/table">
            <a:tbl>
              <a:tblPr firstRow="1" bandRow="1">
                <a:tableStyleId>{5C22544A-7EE6-4342-B048-85BDC9FD1C3A}</a:tableStyleId>
              </a:tblPr>
              <a:tblGrid>
                <a:gridCol w="2908078">
                  <a:extLst>
                    <a:ext uri="{9D8B030D-6E8A-4147-A177-3AD203B41FA5}">
                      <a16:colId xmlns:a16="http://schemas.microsoft.com/office/drawing/2014/main" val="3942162327"/>
                    </a:ext>
                  </a:extLst>
                </a:gridCol>
                <a:gridCol w="1340640">
                  <a:extLst>
                    <a:ext uri="{9D8B030D-6E8A-4147-A177-3AD203B41FA5}">
                      <a16:colId xmlns:a16="http://schemas.microsoft.com/office/drawing/2014/main" val="3801734903"/>
                    </a:ext>
                  </a:extLst>
                </a:gridCol>
                <a:gridCol w="2483969">
                  <a:extLst>
                    <a:ext uri="{9D8B030D-6E8A-4147-A177-3AD203B41FA5}">
                      <a16:colId xmlns:a16="http://schemas.microsoft.com/office/drawing/2014/main" val="1364725571"/>
                    </a:ext>
                  </a:extLst>
                </a:gridCol>
                <a:gridCol w="1764749">
                  <a:extLst>
                    <a:ext uri="{9D8B030D-6E8A-4147-A177-3AD203B41FA5}">
                      <a16:colId xmlns:a16="http://schemas.microsoft.com/office/drawing/2014/main" val="2760666820"/>
                    </a:ext>
                  </a:extLst>
                </a:gridCol>
              </a:tblGrid>
              <a:tr h="370840">
                <a:tc>
                  <a:txBody>
                    <a:bodyPr/>
                    <a:lstStyle/>
                    <a:p>
                      <a:r>
                        <a:rPr lang="fr-FR" sz="1100" dirty="0"/>
                        <a:t>Intitulé de l’indicateur</a:t>
                      </a:r>
                    </a:p>
                  </a:txBody>
                  <a:tcPr anchor="ctr"/>
                </a:tc>
                <a:tc>
                  <a:txBody>
                    <a:bodyPr/>
                    <a:lstStyle/>
                    <a:p>
                      <a:pPr algn="ctr"/>
                      <a:r>
                        <a:rPr lang="fr-FR" sz="1100" dirty="0"/>
                        <a:t>Etat 0</a:t>
                      </a:r>
                    </a:p>
                  </a:txBody>
                  <a:tcPr anchor="ctr"/>
                </a:tc>
                <a:tc>
                  <a:txBody>
                    <a:bodyPr/>
                    <a:lstStyle/>
                    <a:p>
                      <a:pPr algn="ctr"/>
                      <a:r>
                        <a:rPr lang="fr-FR" sz="1100" dirty="0"/>
                        <a:t>Source de la donnée</a:t>
                      </a:r>
                    </a:p>
                  </a:txBody>
                  <a:tcPr anchor="ctr"/>
                </a:tc>
                <a:tc>
                  <a:txBody>
                    <a:bodyPr/>
                    <a:lstStyle/>
                    <a:p>
                      <a:pPr algn="ctr"/>
                      <a:r>
                        <a:rPr lang="fr-FR" sz="1100" dirty="0"/>
                        <a:t>Date de la donnée</a:t>
                      </a:r>
                    </a:p>
                  </a:txBody>
                  <a:tcPr anchor="ctr"/>
                </a:tc>
                <a:extLst>
                  <a:ext uri="{0D108BD9-81ED-4DB2-BD59-A6C34878D82A}">
                    <a16:rowId xmlns:a16="http://schemas.microsoft.com/office/drawing/2014/main" val="4062252030"/>
                  </a:ext>
                </a:extLst>
              </a:tr>
              <a:tr h="580243">
                <a:tc>
                  <a:txBody>
                    <a:bodyPr/>
                    <a:lstStyle/>
                    <a:p>
                      <a:r>
                        <a:rPr lang="fr-FR" sz="1100" dirty="0"/>
                        <a:t>Nombre de déchetteries</a:t>
                      </a:r>
                    </a:p>
                  </a:txBody>
                  <a:tcPr anchor="ctr"/>
                </a:tc>
                <a:tc>
                  <a:txBody>
                    <a:bodyPr/>
                    <a:lstStyle/>
                    <a:p>
                      <a:pPr algn="ctr"/>
                      <a:r>
                        <a:rPr lang="fr-FR" sz="1100" dirty="0"/>
                        <a:t>5</a:t>
                      </a:r>
                    </a:p>
                  </a:txBody>
                  <a:tcPr anchor="ctr"/>
                </a:tc>
                <a:tc>
                  <a:txBody>
                    <a:bodyPr/>
                    <a:lstStyle/>
                    <a:p>
                      <a:pPr algn="ctr"/>
                      <a:r>
                        <a:rPr lang="fr-FR" sz="1100" dirty="0"/>
                        <a:t>Structures compétentes</a:t>
                      </a:r>
                    </a:p>
                  </a:txBody>
                  <a:tcPr anchor="ctr"/>
                </a:tc>
                <a:tc>
                  <a:txBody>
                    <a:bodyPr/>
                    <a:lstStyle/>
                    <a:p>
                      <a:pPr algn="ctr"/>
                      <a:r>
                        <a:rPr lang="fr-FR" sz="1100" dirty="0"/>
                        <a:t>2018</a:t>
                      </a:r>
                    </a:p>
                  </a:txBody>
                  <a:tcPr anchor="ctr"/>
                </a:tc>
                <a:extLst>
                  <a:ext uri="{0D108BD9-81ED-4DB2-BD59-A6C34878D82A}">
                    <a16:rowId xmlns:a16="http://schemas.microsoft.com/office/drawing/2014/main" val="2585042590"/>
                  </a:ext>
                </a:extLst>
              </a:tr>
              <a:tr h="370840">
                <a:tc>
                  <a:txBody>
                    <a:bodyPr/>
                    <a:lstStyle/>
                    <a:p>
                      <a:r>
                        <a:rPr lang="fr-FR" sz="1100" dirty="0"/>
                        <a:t>Evolution de </a:t>
                      </a:r>
                      <a:r>
                        <a:rPr lang="fr-FR" sz="1100" b="0" dirty="0">
                          <a:solidFill>
                            <a:schemeClr val="tx1"/>
                          </a:solidFill>
                          <a:latin typeface="+mn-lt"/>
                        </a:rPr>
                        <a:t>la collecte en déchetterie </a:t>
                      </a:r>
                      <a:endParaRPr lang="fr-FR" sz="1100" dirty="0"/>
                    </a:p>
                  </a:txBody>
                  <a:tcPr anchor="ctr"/>
                </a:tc>
                <a:tc>
                  <a:txBody>
                    <a:bodyPr/>
                    <a:lstStyle/>
                    <a:p>
                      <a:pPr algn="ctr"/>
                      <a:r>
                        <a:rPr lang="fr-FR" sz="1100" dirty="0"/>
                        <a:t>Entre +12% et +27%</a:t>
                      </a:r>
                    </a:p>
                  </a:txBody>
                  <a:tcPr anchor="ctr"/>
                </a:tc>
                <a:tc>
                  <a:txBody>
                    <a:bodyPr/>
                    <a:lstStyle/>
                    <a:p>
                      <a:pPr algn="ctr"/>
                      <a:r>
                        <a:rPr lang="fr-FR" sz="1100" dirty="0"/>
                        <a:t>Structures compétentes</a:t>
                      </a:r>
                    </a:p>
                  </a:txBody>
                  <a:tcPr anchor="ctr"/>
                </a:tc>
                <a:tc>
                  <a:txBody>
                    <a:bodyPr/>
                    <a:lstStyle/>
                    <a:p>
                      <a:pPr algn="ctr"/>
                      <a:r>
                        <a:rPr kumimoji="0" lang="fr-FR" sz="1100" b="0" i="0" u="none" strike="noStrike" kern="1200" cap="none" spc="0" normalizeH="0" baseline="0" noProof="0">
                          <a:ln>
                            <a:noFill/>
                          </a:ln>
                          <a:solidFill>
                            <a:prstClr val="black"/>
                          </a:solidFill>
                          <a:effectLst/>
                          <a:uLnTx/>
                          <a:uFillTx/>
                          <a:latin typeface="Calibri" panose="020F0502020204030204"/>
                          <a:ea typeface="+mn-ea"/>
                          <a:cs typeface="+mn-cs"/>
                        </a:rPr>
                        <a:t>2018</a:t>
                      </a:r>
                      <a:endParaRPr lang="fr-FR" sz="1100" dirty="0"/>
                    </a:p>
                  </a:txBody>
                  <a:tcPr anchor="ctr"/>
                </a:tc>
                <a:extLst>
                  <a:ext uri="{0D108BD9-81ED-4DB2-BD59-A6C34878D82A}">
                    <a16:rowId xmlns:a16="http://schemas.microsoft.com/office/drawing/2014/main" val="3994159478"/>
                  </a:ext>
                </a:extLst>
              </a:tr>
              <a:tr h="370840">
                <a:tc>
                  <a:txBody>
                    <a:bodyPr/>
                    <a:lstStyle/>
                    <a:p>
                      <a:r>
                        <a:rPr lang="fr-FR" sz="1100" dirty="0"/>
                        <a:t>Taux de refus de tri</a:t>
                      </a:r>
                    </a:p>
                  </a:txBody>
                  <a:tcPr anchor="ctr"/>
                </a:tc>
                <a:tc>
                  <a:txBody>
                    <a:bodyPr/>
                    <a:lstStyle/>
                    <a:p>
                      <a:pPr algn="ctr"/>
                      <a:r>
                        <a:rPr lang="fr-FR" sz="1100" dirty="0"/>
                        <a:t>14%</a:t>
                      </a:r>
                    </a:p>
                  </a:txBody>
                  <a:tcPr anchor="ctr"/>
                </a:tc>
                <a:tc>
                  <a:txBody>
                    <a:bodyPr/>
                    <a:lstStyle/>
                    <a:p>
                      <a:pPr algn="ctr"/>
                      <a:r>
                        <a:rPr lang="fr-FR" sz="1100" dirty="0"/>
                        <a:t>Structures compétentes</a:t>
                      </a:r>
                    </a:p>
                  </a:txBody>
                  <a:tcPr anchor="ctr"/>
                </a:tc>
                <a:tc>
                  <a:txBody>
                    <a:bodyPr/>
                    <a:lstStyle/>
                    <a:p>
                      <a:pPr algn="ctr"/>
                      <a:r>
                        <a:rPr kumimoji="0" lang="fr-FR" sz="1100" b="0" i="0" u="none" strike="noStrike" kern="1200" cap="none" spc="0" normalizeH="0" baseline="0" noProof="0">
                          <a:ln>
                            <a:noFill/>
                          </a:ln>
                          <a:solidFill>
                            <a:prstClr val="black"/>
                          </a:solidFill>
                          <a:effectLst/>
                          <a:uLnTx/>
                          <a:uFillTx/>
                          <a:latin typeface="Calibri" panose="020F0502020204030204"/>
                          <a:ea typeface="+mn-ea"/>
                          <a:cs typeface="+mn-cs"/>
                        </a:rPr>
                        <a:t>2018</a:t>
                      </a:r>
                      <a:endParaRPr lang="fr-FR" sz="1100" dirty="0"/>
                    </a:p>
                  </a:txBody>
                  <a:tcPr anchor="ctr"/>
                </a:tc>
                <a:extLst>
                  <a:ext uri="{0D108BD9-81ED-4DB2-BD59-A6C34878D82A}">
                    <a16:rowId xmlns:a16="http://schemas.microsoft.com/office/drawing/2014/main" val="903833673"/>
                  </a:ext>
                </a:extLst>
              </a:tr>
              <a:tr h="370840">
                <a:tc>
                  <a:txBody>
                    <a:bodyPr/>
                    <a:lstStyle/>
                    <a:p>
                      <a:r>
                        <a:rPr lang="fr-FR" sz="1100" dirty="0"/>
                        <a:t>Energie produite par </a:t>
                      </a:r>
                      <a:r>
                        <a:rPr lang="fr-FR" sz="1100" b="0" dirty="0">
                          <a:solidFill>
                            <a:schemeClr val="tx1"/>
                          </a:solidFill>
                          <a:latin typeface="+mn-lt"/>
                        </a:rPr>
                        <a:t>l’UVEOM de Bayet </a:t>
                      </a:r>
                      <a:endParaRPr lang="fr-FR" sz="1100" dirty="0"/>
                    </a:p>
                  </a:txBody>
                  <a:tcPr anchor="ctr"/>
                </a:tc>
                <a:tc>
                  <a:txBody>
                    <a:bodyPr/>
                    <a:lstStyle/>
                    <a:p>
                      <a:pPr algn="ctr"/>
                      <a:r>
                        <a:rPr lang="fr-FR" sz="1100" dirty="0"/>
                        <a:t>109 416 MWh/an</a:t>
                      </a:r>
                    </a:p>
                  </a:txBody>
                  <a:tcPr anchor="ctr"/>
                </a:tc>
                <a:tc>
                  <a:txBody>
                    <a:bodyPr/>
                    <a:lstStyle/>
                    <a:p>
                      <a:pPr algn="ctr"/>
                      <a:r>
                        <a:rPr lang="fr-FR" sz="1100" dirty="0"/>
                        <a:t>Structures compétentes</a:t>
                      </a: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2018</a:t>
                      </a:r>
                      <a:endParaRPr lang="fr-FR" sz="1100" dirty="0"/>
                    </a:p>
                  </a:txBody>
                  <a:tcPr anchor="ctr"/>
                </a:tc>
                <a:extLst>
                  <a:ext uri="{0D108BD9-81ED-4DB2-BD59-A6C34878D82A}">
                    <a16:rowId xmlns:a16="http://schemas.microsoft.com/office/drawing/2014/main" val="175145455"/>
                  </a:ext>
                </a:extLst>
              </a:tr>
              <a:tr h="370840">
                <a:tc>
                  <a:txBody>
                    <a:bodyPr/>
                    <a:lstStyle/>
                    <a:p>
                      <a:r>
                        <a:rPr lang="fr-FR" sz="1100" dirty="0"/>
                        <a:t>Energie produite par </a:t>
                      </a:r>
                      <a:r>
                        <a:rPr lang="fr-FR" sz="1100" b="0" dirty="0">
                          <a:solidFill>
                            <a:schemeClr val="tx1"/>
                          </a:solidFill>
                          <a:latin typeface="+mn-lt"/>
                        </a:rPr>
                        <a:t>l’ISDND de Chézy </a:t>
                      </a:r>
                      <a:endParaRPr lang="fr-FR" sz="1100" dirty="0"/>
                    </a:p>
                  </a:txBody>
                  <a:tcPr anchor="ctr"/>
                </a:tc>
                <a:tc>
                  <a:txBody>
                    <a:bodyPr/>
                    <a:lstStyle/>
                    <a:p>
                      <a:pPr algn="ctr"/>
                      <a:r>
                        <a:rPr lang="fr-FR" sz="1100" dirty="0"/>
                        <a:t>7 600 MWh/an</a:t>
                      </a:r>
                    </a:p>
                  </a:txBody>
                  <a:tcPr anchor="ctr"/>
                </a:tc>
                <a:tc>
                  <a:txBody>
                    <a:bodyPr/>
                    <a:lstStyle/>
                    <a:p>
                      <a:pPr algn="ctr"/>
                      <a:r>
                        <a:rPr lang="fr-FR" sz="1100" dirty="0"/>
                        <a:t>Structures compétentes</a:t>
                      </a: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2018</a:t>
                      </a:r>
                      <a:endParaRPr lang="fr-FR" sz="1100" dirty="0"/>
                    </a:p>
                  </a:txBody>
                  <a:tcPr anchor="ctr"/>
                </a:tc>
                <a:extLst>
                  <a:ext uri="{0D108BD9-81ED-4DB2-BD59-A6C34878D82A}">
                    <a16:rowId xmlns:a16="http://schemas.microsoft.com/office/drawing/2014/main" val="695115359"/>
                  </a:ext>
                </a:extLst>
              </a:tr>
            </a:tbl>
          </a:graphicData>
        </a:graphic>
      </p:graphicFrame>
    </p:spTree>
    <p:extLst>
      <p:ext uri="{BB962C8B-B14F-4D97-AF65-F5344CB8AC3E}">
        <p14:creationId xmlns:p14="http://schemas.microsoft.com/office/powerpoint/2010/main" val="160885465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244</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noProof="0" dirty="0"/>
              <a:t>Performances énergétiques et émissions de GES</a:t>
            </a:r>
          </a:p>
        </p:txBody>
      </p:sp>
      <p:graphicFrame>
        <p:nvGraphicFramePr>
          <p:cNvPr id="5" name="Tableau 10">
            <a:extLst>
              <a:ext uri="{FF2B5EF4-FFF2-40B4-BE49-F238E27FC236}">
                <a16:creationId xmlns:a16="http://schemas.microsoft.com/office/drawing/2014/main" id="{6C849270-8AF2-4119-BEA0-B6DA14C0BF99}"/>
              </a:ext>
            </a:extLst>
          </p:cNvPr>
          <p:cNvGraphicFramePr>
            <a:graphicFrameLocks noGrp="1"/>
          </p:cNvGraphicFramePr>
          <p:nvPr/>
        </p:nvGraphicFramePr>
        <p:xfrm>
          <a:off x="359229" y="1412976"/>
          <a:ext cx="8497436" cy="4246880"/>
        </p:xfrm>
        <a:graphic>
          <a:graphicData uri="http://schemas.openxmlformats.org/drawingml/2006/table">
            <a:tbl>
              <a:tblPr firstRow="1" bandRow="1">
                <a:tableStyleId>{5C22544A-7EE6-4342-B048-85BDC9FD1C3A}</a:tableStyleId>
              </a:tblPr>
              <a:tblGrid>
                <a:gridCol w="2958129">
                  <a:extLst>
                    <a:ext uri="{9D8B030D-6E8A-4147-A177-3AD203B41FA5}">
                      <a16:colId xmlns:a16="http://schemas.microsoft.com/office/drawing/2014/main" val="3942162327"/>
                    </a:ext>
                  </a:extLst>
                </a:gridCol>
                <a:gridCol w="1290589">
                  <a:extLst>
                    <a:ext uri="{9D8B030D-6E8A-4147-A177-3AD203B41FA5}">
                      <a16:colId xmlns:a16="http://schemas.microsoft.com/office/drawing/2014/main" val="3801734903"/>
                    </a:ext>
                  </a:extLst>
                </a:gridCol>
                <a:gridCol w="2483969">
                  <a:extLst>
                    <a:ext uri="{9D8B030D-6E8A-4147-A177-3AD203B41FA5}">
                      <a16:colId xmlns:a16="http://schemas.microsoft.com/office/drawing/2014/main" val="1364725571"/>
                    </a:ext>
                  </a:extLst>
                </a:gridCol>
                <a:gridCol w="1764749">
                  <a:extLst>
                    <a:ext uri="{9D8B030D-6E8A-4147-A177-3AD203B41FA5}">
                      <a16:colId xmlns:a16="http://schemas.microsoft.com/office/drawing/2014/main" val="2760666820"/>
                    </a:ext>
                  </a:extLst>
                </a:gridCol>
              </a:tblGrid>
              <a:tr h="370840">
                <a:tc>
                  <a:txBody>
                    <a:bodyPr/>
                    <a:lstStyle/>
                    <a:p>
                      <a:r>
                        <a:rPr lang="fr-FR" sz="1100" dirty="0"/>
                        <a:t>Intitulé de l’indicateur</a:t>
                      </a:r>
                    </a:p>
                  </a:txBody>
                  <a:tcPr anchor="ctr"/>
                </a:tc>
                <a:tc>
                  <a:txBody>
                    <a:bodyPr/>
                    <a:lstStyle/>
                    <a:p>
                      <a:pPr algn="ctr"/>
                      <a:r>
                        <a:rPr lang="fr-FR" sz="1100" dirty="0"/>
                        <a:t>Etat 0</a:t>
                      </a:r>
                    </a:p>
                  </a:txBody>
                  <a:tcPr anchor="ctr"/>
                </a:tc>
                <a:tc>
                  <a:txBody>
                    <a:bodyPr/>
                    <a:lstStyle/>
                    <a:p>
                      <a:pPr algn="ctr"/>
                      <a:r>
                        <a:rPr lang="fr-FR" sz="1100" dirty="0"/>
                        <a:t>Source de la donnée</a:t>
                      </a:r>
                    </a:p>
                  </a:txBody>
                  <a:tcPr anchor="ctr"/>
                </a:tc>
                <a:tc>
                  <a:txBody>
                    <a:bodyPr/>
                    <a:lstStyle/>
                    <a:p>
                      <a:pPr algn="ctr"/>
                      <a:r>
                        <a:rPr lang="fr-FR" sz="1100" dirty="0"/>
                        <a:t>Date de la donnée</a:t>
                      </a:r>
                    </a:p>
                  </a:txBody>
                  <a:tcPr anchor="ctr"/>
                </a:tc>
                <a:extLst>
                  <a:ext uri="{0D108BD9-81ED-4DB2-BD59-A6C34878D82A}">
                    <a16:rowId xmlns:a16="http://schemas.microsoft.com/office/drawing/2014/main" val="4062252030"/>
                  </a:ext>
                </a:extLst>
              </a:tr>
              <a:tr h="370840">
                <a:tc>
                  <a:txBody>
                    <a:bodyPr/>
                    <a:lstStyle/>
                    <a:p>
                      <a:r>
                        <a:rPr lang="fr-FR" sz="1100" dirty="0"/>
                        <a:t>Volume d’émissions de GES à l’échelle territoriale</a:t>
                      </a:r>
                    </a:p>
                  </a:txBody>
                  <a:tcPr anchor="ctr"/>
                </a:tc>
                <a:tc>
                  <a:txBody>
                    <a:bodyPr/>
                    <a:lstStyle/>
                    <a:p>
                      <a:pPr algn="ctr"/>
                      <a:r>
                        <a:rPr lang="fr-FR" sz="1100" dirty="0"/>
                        <a:t>731 ktCO2e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1"/>
                  </a:ext>
                </a:extLst>
              </a:tr>
              <a:tr h="370840">
                <a:tc>
                  <a:txBody>
                    <a:bodyPr/>
                    <a:lstStyle/>
                    <a:p>
                      <a:r>
                        <a:rPr lang="fr-FR" sz="1100" dirty="0"/>
                        <a:t>Volume d’émissions de GES par habitant</a:t>
                      </a:r>
                    </a:p>
                  </a:txBody>
                  <a:tcPr anchor="ctr"/>
                </a:tc>
                <a:tc>
                  <a:txBody>
                    <a:bodyPr/>
                    <a:lstStyle/>
                    <a:p>
                      <a:pPr algn="ctr"/>
                      <a:r>
                        <a:rPr lang="fr-FR" sz="1100" dirty="0"/>
                        <a:t>29 ktCO2e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2"/>
                  </a:ext>
                </a:extLst>
              </a:tr>
              <a:tr h="370840">
                <a:tc>
                  <a:txBody>
                    <a:bodyPr/>
                    <a:lstStyle/>
                    <a:p>
                      <a:r>
                        <a:rPr lang="fr-FR" sz="1100" dirty="0"/>
                        <a:t>Séquestration carbone</a:t>
                      </a:r>
                      <a:r>
                        <a:rPr lang="fr-FR" sz="1100" baseline="0" dirty="0"/>
                        <a:t> du territoire</a:t>
                      </a:r>
                      <a:endParaRPr lang="fr-FR" sz="1100" dirty="0"/>
                    </a:p>
                  </a:txBody>
                  <a:tcPr anchor="ctr"/>
                </a:tc>
                <a:tc>
                  <a:txBody>
                    <a:bodyPr/>
                    <a:lstStyle/>
                    <a:p>
                      <a:pPr algn="ctr"/>
                      <a:r>
                        <a:rPr lang="fr-FR" sz="1100" dirty="0"/>
                        <a:t>28 615  ktCO2e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2018</a:t>
                      </a:r>
                    </a:p>
                  </a:txBody>
                  <a:tcPr anchor="ct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Consommation énergétique annuelle</a:t>
                      </a:r>
                    </a:p>
                  </a:txBody>
                  <a:tcPr anchor="ctr"/>
                </a:tc>
                <a:tc>
                  <a:txBody>
                    <a:bodyPr/>
                    <a:lstStyle/>
                    <a:p>
                      <a:pPr algn="ctr"/>
                      <a:r>
                        <a:rPr lang="fr-FR" sz="1100" dirty="0"/>
                        <a:t>1132 </a:t>
                      </a:r>
                      <a:r>
                        <a:rPr lang="fr-FR" sz="1100" dirty="0" err="1"/>
                        <a:t>GWh</a:t>
                      </a:r>
                      <a:r>
                        <a:rPr lang="fr-FR" sz="1100" dirty="0"/>
                        <a:t>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Consommation du secteur</a:t>
                      </a:r>
                      <a:r>
                        <a:rPr lang="fr-FR" sz="1100" baseline="0" dirty="0"/>
                        <a:t> résidentiel</a:t>
                      </a:r>
                      <a:endParaRPr lang="fr-FR" sz="1100" dirty="0"/>
                    </a:p>
                  </a:txBody>
                  <a:tcPr anchor="ctr"/>
                </a:tc>
                <a:tc>
                  <a:txBody>
                    <a:bodyPr/>
                    <a:lstStyle/>
                    <a:p>
                      <a:pPr algn="ctr"/>
                      <a:r>
                        <a:rPr lang="fr-FR" sz="1100" dirty="0"/>
                        <a:t>255 </a:t>
                      </a:r>
                      <a:r>
                        <a:rPr lang="fr-FR" sz="1100" dirty="0" err="1"/>
                        <a:t>GWh</a:t>
                      </a:r>
                      <a:r>
                        <a:rPr lang="fr-FR" sz="1100" dirty="0"/>
                        <a:t>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Consommation du secteur des transports</a:t>
                      </a:r>
                    </a:p>
                  </a:txBody>
                  <a:tcPr anchor="ctr"/>
                </a:tc>
                <a:tc>
                  <a:txBody>
                    <a:bodyPr/>
                    <a:lstStyle/>
                    <a:p>
                      <a:pPr algn="ctr"/>
                      <a:r>
                        <a:rPr lang="fr-FR" sz="1100" dirty="0"/>
                        <a:t>373 </a:t>
                      </a:r>
                      <a:r>
                        <a:rPr lang="fr-FR" sz="1100" dirty="0" err="1"/>
                        <a:t>GWh</a:t>
                      </a:r>
                      <a:r>
                        <a:rPr lang="fr-FR" sz="1100" dirty="0"/>
                        <a:t>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Consommation du secteur industriel</a:t>
                      </a:r>
                    </a:p>
                  </a:txBody>
                  <a:tcPr anchor="ctr"/>
                </a:tc>
                <a:tc>
                  <a:txBody>
                    <a:bodyPr/>
                    <a:lstStyle/>
                    <a:p>
                      <a:pPr algn="ctr"/>
                      <a:r>
                        <a:rPr lang="fr-FR" sz="1100" dirty="0"/>
                        <a:t>383 </a:t>
                      </a:r>
                      <a:r>
                        <a:rPr lang="fr-FR" sz="1100" dirty="0" err="1"/>
                        <a:t>GWh</a:t>
                      </a:r>
                      <a:endParaRPr lang="fr-FR" sz="11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Production d’énergies renouvelables sur le territoire</a:t>
                      </a:r>
                    </a:p>
                  </a:txBody>
                  <a:tcPr anchor="ctr"/>
                </a:tc>
                <a:tc>
                  <a:txBody>
                    <a:bodyPr/>
                    <a:lstStyle/>
                    <a:p>
                      <a:pPr algn="ctr"/>
                      <a:r>
                        <a:rPr lang="fr-FR" sz="1100" dirty="0"/>
                        <a:t>205 </a:t>
                      </a:r>
                      <a:r>
                        <a:rPr lang="fr-FR" sz="1100" dirty="0" err="1"/>
                        <a:t>GWh</a:t>
                      </a:r>
                      <a:r>
                        <a:rPr lang="fr-FR" sz="1100" dirty="0"/>
                        <a:t>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Part des produits pétroliers consommés</a:t>
                      </a:r>
                    </a:p>
                  </a:txBody>
                  <a:tcPr anchor="ctr"/>
                </a:tc>
                <a:tc>
                  <a:txBody>
                    <a:bodyPr/>
                    <a:lstStyle/>
                    <a:p>
                      <a:pPr algn="ctr"/>
                      <a:r>
                        <a:rPr lang="fr-FR" sz="1100" dirty="0"/>
                        <a:t>44%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2015</a:t>
                      </a:r>
                    </a:p>
                  </a:txBody>
                  <a:tcPr anchor="ctr"/>
                </a:tc>
                <a:extLst>
                  <a:ext uri="{0D108BD9-81ED-4DB2-BD59-A6C34878D82A}">
                    <a16:rowId xmlns:a16="http://schemas.microsoft.com/office/drawing/2014/main" val="1000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100" dirty="0"/>
                        <a:t>Autonomie énergétique</a:t>
                      </a:r>
                      <a:r>
                        <a:rPr lang="fr-FR" sz="1100" baseline="0" dirty="0"/>
                        <a:t> (</a:t>
                      </a:r>
                      <a:r>
                        <a:rPr lang="fr-FR" sz="1100" i="1" baseline="0" dirty="0"/>
                        <a:t>production énergétique rapportée à la consommation</a:t>
                      </a:r>
                      <a:r>
                        <a:rPr lang="fr-FR" sz="1100" baseline="0" dirty="0"/>
                        <a:t>)</a:t>
                      </a:r>
                      <a:endParaRPr lang="fr-FR" sz="1100" dirty="0"/>
                    </a:p>
                  </a:txBody>
                  <a:tcPr anchor="ctr"/>
                </a:tc>
                <a:tc>
                  <a:txBody>
                    <a:bodyPr/>
                    <a:lstStyle/>
                    <a:p>
                      <a:pPr algn="ctr"/>
                      <a:r>
                        <a:rPr lang="fr-FR" sz="1100" dirty="0"/>
                        <a:t>18%</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E6</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8713016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245</a:t>
            </a:fld>
            <a:endParaRPr lang="fr-FR" dirty="0"/>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t>Risques et nuisances</a:t>
            </a:r>
            <a:endParaRPr lang="fr-FR" noProof="0" dirty="0"/>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rgbClr val="FF0000"/>
              </a:solidFill>
              <a:latin typeface="+mn-lt"/>
            </a:endParaRPr>
          </a:p>
        </p:txBody>
      </p:sp>
      <p:graphicFrame>
        <p:nvGraphicFramePr>
          <p:cNvPr id="10" name="Tableau 10">
            <a:extLst>
              <a:ext uri="{FF2B5EF4-FFF2-40B4-BE49-F238E27FC236}">
                <a16:creationId xmlns:a16="http://schemas.microsoft.com/office/drawing/2014/main" id="{6C849270-8AF2-4119-BEA0-B6DA14C0BF99}"/>
              </a:ext>
            </a:extLst>
          </p:cNvPr>
          <p:cNvGraphicFramePr>
            <a:graphicFrameLocks noGrp="1"/>
          </p:cNvGraphicFramePr>
          <p:nvPr>
            <p:extLst>
              <p:ext uri="{D42A27DB-BD31-4B8C-83A1-F6EECF244321}">
                <p14:modId xmlns:p14="http://schemas.microsoft.com/office/powerpoint/2010/main" val="4083625195"/>
              </p:ext>
            </p:extLst>
          </p:nvPr>
        </p:nvGraphicFramePr>
        <p:xfrm>
          <a:off x="359229" y="1412976"/>
          <a:ext cx="8497436" cy="4920552"/>
        </p:xfrm>
        <a:graphic>
          <a:graphicData uri="http://schemas.openxmlformats.org/drawingml/2006/table">
            <a:tbl>
              <a:tblPr firstRow="1" bandRow="1">
                <a:tableStyleId>{5C22544A-7EE6-4342-B048-85BDC9FD1C3A}</a:tableStyleId>
              </a:tblPr>
              <a:tblGrid>
                <a:gridCol w="2958129">
                  <a:extLst>
                    <a:ext uri="{9D8B030D-6E8A-4147-A177-3AD203B41FA5}">
                      <a16:colId xmlns:a16="http://schemas.microsoft.com/office/drawing/2014/main" val="3942162327"/>
                    </a:ext>
                  </a:extLst>
                </a:gridCol>
                <a:gridCol w="1290589">
                  <a:extLst>
                    <a:ext uri="{9D8B030D-6E8A-4147-A177-3AD203B41FA5}">
                      <a16:colId xmlns:a16="http://schemas.microsoft.com/office/drawing/2014/main" val="3801734903"/>
                    </a:ext>
                  </a:extLst>
                </a:gridCol>
                <a:gridCol w="2483969">
                  <a:extLst>
                    <a:ext uri="{9D8B030D-6E8A-4147-A177-3AD203B41FA5}">
                      <a16:colId xmlns:a16="http://schemas.microsoft.com/office/drawing/2014/main" val="1364725571"/>
                    </a:ext>
                  </a:extLst>
                </a:gridCol>
                <a:gridCol w="1764749">
                  <a:extLst>
                    <a:ext uri="{9D8B030D-6E8A-4147-A177-3AD203B41FA5}">
                      <a16:colId xmlns:a16="http://schemas.microsoft.com/office/drawing/2014/main" val="2760666820"/>
                    </a:ext>
                  </a:extLst>
                </a:gridCol>
              </a:tblGrid>
              <a:tr h="360516">
                <a:tc>
                  <a:txBody>
                    <a:bodyPr/>
                    <a:lstStyle/>
                    <a:p>
                      <a:r>
                        <a:rPr lang="fr-FR" sz="1100" dirty="0"/>
                        <a:t>Intitulé de l’indicateur</a:t>
                      </a:r>
                    </a:p>
                  </a:txBody>
                  <a:tcPr anchor="ctr"/>
                </a:tc>
                <a:tc>
                  <a:txBody>
                    <a:bodyPr/>
                    <a:lstStyle/>
                    <a:p>
                      <a:pPr algn="ctr"/>
                      <a:r>
                        <a:rPr lang="fr-FR" sz="1100" dirty="0"/>
                        <a:t>Etat 0</a:t>
                      </a:r>
                    </a:p>
                  </a:txBody>
                  <a:tcPr anchor="ctr"/>
                </a:tc>
                <a:tc>
                  <a:txBody>
                    <a:bodyPr/>
                    <a:lstStyle/>
                    <a:p>
                      <a:pPr algn="ctr"/>
                      <a:r>
                        <a:rPr lang="fr-FR" sz="1100" dirty="0"/>
                        <a:t>Source de la donnée</a:t>
                      </a:r>
                    </a:p>
                  </a:txBody>
                  <a:tcPr anchor="ctr"/>
                </a:tc>
                <a:tc>
                  <a:txBody>
                    <a:bodyPr/>
                    <a:lstStyle/>
                    <a:p>
                      <a:pPr algn="ctr"/>
                      <a:r>
                        <a:rPr lang="fr-FR" sz="1100" dirty="0"/>
                        <a:t>Date de la donnée</a:t>
                      </a:r>
                    </a:p>
                  </a:txBody>
                  <a:tcPr anchor="ctr"/>
                </a:tc>
                <a:extLst>
                  <a:ext uri="{0D108BD9-81ED-4DB2-BD59-A6C34878D82A}">
                    <a16:rowId xmlns:a16="http://schemas.microsoft.com/office/drawing/2014/main" val="4062252030"/>
                  </a:ext>
                </a:extLst>
              </a:tr>
              <a:tr h="360516">
                <a:tc>
                  <a:txBody>
                    <a:bodyPr/>
                    <a:lstStyle/>
                    <a:p>
                      <a:r>
                        <a:rPr lang="fr-FR" sz="1100" dirty="0"/>
                        <a:t>Nombre de PPRI</a:t>
                      </a:r>
                    </a:p>
                  </a:txBody>
                  <a:tcPr anchor="ctr"/>
                </a:tc>
                <a:tc>
                  <a:txBody>
                    <a:bodyPr/>
                    <a:lstStyle/>
                    <a:p>
                      <a:pPr algn="ctr"/>
                      <a:r>
                        <a:rPr lang="fr-FR" sz="1100" dirty="0"/>
                        <a:t>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Préfecture de l’Allier</a:t>
                      </a:r>
                    </a:p>
                  </a:txBody>
                  <a:tcPr anchor="ctr"/>
                </a:tc>
                <a:tc>
                  <a:txBody>
                    <a:bodyPr/>
                    <a:lstStyle/>
                    <a:p>
                      <a:pPr algn="ct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endParaRPr lang="fr-FR" sz="1100" dirty="0"/>
                    </a:p>
                  </a:txBody>
                  <a:tcPr anchor="ctr"/>
                </a:tc>
                <a:extLst>
                  <a:ext uri="{0D108BD9-81ED-4DB2-BD59-A6C34878D82A}">
                    <a16:rowId xmlns:a16="http://schemas.microsoft.com/office/drawing/2014/main" val="969070308"/>
                  </a:ext>
                </a:extLst>
              </a:tr>
              <a:tr h="360516">
                <a:tc>
                  <a:txBody>
                    <a:bodyPr/>
                    <a:lstStyle/>
                    <a:p>
                      <a:r>
                        <a:rPr lang="fr-FR" sz="1100" dirty="0"/>
                        <a:t>Nombre d’arrêtés de catastrophe naturelle</a:t>
                      </a:r>
                    </a:p>
                  </a:txBody>
                  <a:tcPr anchor="ctr"/>
                </a:tc>
                <a:tc>
                  <a:txBody>
                    <a:bodyPr/>
                    <a:lstStyle/>
                    <a:p>
                      <a:pPr algn="ctr"/>
                      <a:r>
                        <a:rPr lang="fr-FR" sz="1100" dirty="0"/>
                        <a:t>185</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Préfecture de l’Allier</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p>
                  </a:txBody>
                  <a:tcPr anchor="ctr"/>
                </a:tc>
                <a:extLst>
                  <a:ext uri="{0D108BD9-81ED-4DB2-BD59-A6C34878D82A}">
                    <a16:rowId xmlns:a16="http://schemas.microsoft.com/office/drawing/2014/main" val="156040015"/>
                  </a:ext>
                </a:extLst>
              </a:tr>
              <a:tr h="360516">
                <a:tc>
                  <a:txBody>
                    <a:bodyPr/>
                    <a:lstStyle/>
                    <a:p>
                      <a:r>
                        <a:rPr lang="fr-FR" sz="1100" dirty="0"/>
                        <a:t>Nombre d’ICPE</a:t>
                      </a:r>
                    </a:p>
                  </a:txBody>
                  <a:tcPr anchor="ctr"/>
                </a:tc>
                <a:tc>
                  <a:txBody>
                    <a:bodyPr/>
                    <a:lstStyle/>
                    <a:p>
                      <a:pPr algn="ctr"/>
                      <a:r>
                        <a:rPr lang="fr-FR" sz="1100" dirty="0"/>
                        <a:t>44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DREAL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p>
                  </a:txBody>
                  <a:tcPr anchor="ctr"/>
                </a:tc>
                <a:extLst>
                  <a:ext uri="{0D108BD9-81ED-4DB2-BD59-A6C34878D82A}">
                    <a16:rowId xmlns:a16="http://schemas.microsoft.com/office/drawing/2014/main" val="1674691723"/>
                  </a:ext>
                </a:extLst>
              </a:tr>
              <a:tr h="360516">
                <a:tc>
                  <a:txBody>
                    <a:bodyPr/>
                    <a:lstStyle/>
                    <a:p>
                      <a:r>
                        <a:rPr lang="fr-FR" sz="1100" dirty="0"/>
                        <a:t>Nombre de site SEVESO</a:t>
                      </a:r>
                    </a:p>
                  </a:txBody>
                  <a:tcPr anchor="ctr"/>
                </a:tc>
                <a:tc>
                  <a:txBody>
                    <a:bodyPr/>
                    <a:lstStyle/>
                    <a:p>
                      <a:pPr algn="ctr"/>
                      <a:r>
                        <a:rPr lang="fr-FR" sz="1100" dirty="0"/>
                        <a:t>1</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DREAL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p>
                  </a:txBody>
                  <a:tcPr anchor="ctr"/>
                </a:tc>
                <a:extLst>
                  <a:ext uri="{0D108BD9-81ED-4DB2-BD59-A6C34878D82A}">
                    <a16:rowId xmlns:a16="http://schemas.microsoft.com/office/drawing/2014/main" val="534665829"/>
                  </a:ext>
                </a:extLst>
              </a:tr>
              <a:tr h="360516">
                <a:tc>
                  <a:txBody>
                    <a:bodyPr/>
                    <a:lstStyle/>
                    <a:p>
                      <a:r>
                        <a:rPr lang="fr-FR" sz="1100" dirty="0"/>
                        <a:t>Nombre de sites pollués (BASOL)</a:t>
                      </a:r>
                    </a:p>
                  </a:txBody>
                  <a:tcPr anchor="ctr"/>
                </a:tc>
                <a:tc>
                  <a:txBody>
                    <a:bodyPr/>
                    <a:lstStyle/>
                    <a:p>
                      <a:pPr algn="ctr"/>
                      <a:r>
                        <a:rPr lang="fr-FR" sz="1100" dirty="0"/>
                        <a:t>3</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DREAL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2019</a:t>
                      </a:r>
                    </a:p>
                  </a:txBody>
                  <a:tcPr anchor="ctr"/>
                </a:tc>
                <a:extLst>
                  <a:ext uri="{0D108BD9-81ED-4DB2-BD59-A6C34878D82A}">
                    <a16:rowId xmlns:a16="http://schemas.microsoft.com/office/drawing/2014/main" val="2686318390"/>
                  </a:ext>
                </a:extLst>
              </a:tr>
              <a:tr h="577813">
                <a:tc>
                  <a:txBody>
                    <a:bodyPr/>
                    <a:lstStyle/>
                    <a:p>
                      <a:r>
                        <a:rPr lang="fr-FR" sz="1100" dirty="0"/>
                        <a:t>Dépassement des valeurs</a:t>
                      </a:r>
                      <a:r>
                        <a:rPr lang="fr-FR" sz="1100" baseline="0" dirty="0"/>
                        <a:t> limites de concentration de polluants atmosphériques sur le territoire</a:t>
                      </a:r>
                      <a:endParaRPr lang="fr-FR" sz="1100" dirty="0"/>
                    </a:p>
                  </a:txBody>
                  <a:tcPr anchor="ctr"/>
                </a:tc>
                <a:tc>
                  <a:txBody>
                    <a:bodyPr/>
                    <a:lstStyle/>
                    <a:p>
                      <a:pPr algn="ctr"/>
                      <a:r>
                        <a:rPr lang="fr-FR" sz="1100" dirty="0"/>
                        <a:t>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06"/>
                  </a:ext>
                </a:extLst>
              </a:tr>
              <a:tr h="360516">
                <a:tc>
                  <a:txBody>
                    <a:bodyPr/>
                    <a:lstStyle/>
                    <a:p>
                      <a:r>
                        <a:rPr lang="fr-FR" sz="1100" dirty="0"/>
                        <a:t>Emissions</a:t>
                      </a:r>
                      <a:r>
                        <a:rPr lang="fr-FR" sz="1100" baseline="0" dirty="0"/>
                        <a:t> de PM10 (kg/habitant)</a:t>
                      </a:r>
                      <a:endParaRPr lang="fr-FR" sz="1100" dirty="0"/>
                    </a:p>
                  </a:txBody>
                  <a:tcPr anchor="ctr"/>
                </a:tc>
                <a:tc>
                  <a:txBody>
                    <a:bodyPr/>
                    <a:lstStyle/>
                    <a:p>
                      <a:pPr algn="ctr"/>
                      <a:r>
                        <a:rPr lang="fr-FR" sz="1100" dirty="0"/>
                        <a:t>14,5</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07"/>
                  </a:ext>
                </a:extLst>
              </a:tr>
              <a:tr h="360516">
                <a:tc>
                  <a:txBody>
                    <a:bodyPr/>
                    <a:lstStyle/>
                    <a:p>
                      <a:r>
                        <a:rPr lang="fr-FR" sz="1100" dirty="0"/>
                        <a:t>Emissions de PM2,5 </a:t>
                      </a:r>
                      <a:r>
                        <a:rPr lang="fr-FR" sz="1100" baseline="0" dirty="0"/>
                        <a:t>(kg/habitant)</a:t>
                      </a:r>
                      <a:endParaRPr lang="fr-FR" sz="1100" dirty="0"/>
                    </a:p>
                  </a:txBody>
                  <a:tcPr anchor="ctr"/>
                </a:tc>
                <a:tc>
                  <a:txBody>
                    <a:bodyPr/>
                    <a:lstStyle/>
                    <a:p>
                      <a:pPr algn="ctr"/>
                      <a:r>
                        <a:rPr lang="fr-FR" sz="1100" dirty="0"/>
                        <a:t>7,4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08"/>
                  </a:ext>
                </a:extLst>
              </a:tr>
              <a:tr h="360516">
                <a:tc>
                  <a:txBody>
                    <a:bodyPr/>
                    <a:lstStyle/>
                    <a:p>
                      <a:r>
                        <a:rPr lang="fr-FR" sz="1100" dirty="0"/>
                        <a:t>Emissions de </a:t>
                      </a:r>
                      <a:r>
                        <a:rPr lang="fr-FR" sz="1100" dirty="0" err="1"/>
                        <a:t>Nox</a:t>
                      </a:r>
                      <a:r>
                        <a:rPr lang="fr-FR" sz="1100" dirty="0"/>
                        <a:t> </a:t>
                      </a:r>
                      <a:r>
                        <a:rPr lang="fr-FR" sz="1100" baseline="0" dirty="0"/>
                        <a:t>(kg/habitant)</a:t>
                      </a:r>
                      <a:endParaRPr lang="fr-FR" sz="1100" dirty="0"/>
                    </a:p>
                  </a:txBody>
                  <a:tcPr anchor="ctr"/>
                </a:tc>
                <a:tc>
                  <a:txBody>
                    <a:bodyPr/>
                    <a:lstStyle/>
                    <a:p>
                      <a:pPr algn="ctr"/>
                      <a:r>
                        <a:rPr lang="fr-FR" sz="1100" dirty="0"/>
                        <a:t>35,8</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09"/>
                  </a:ext>
                </a:extLst>
              </a:tr>
              <a:tr h="360516">
                <a:tc>
                  <a:txBody>
                    <a:bodyPr/>
                    <a:lstStyle/>
                    <a:p>
                      <a:r>
                        <a:rPr lang="fr-FR" sz="1100" dirty="0"/>
                        <a:t>Emissions de SO2 </a:t>
                      </a:r>
                      <a:r>
                        <a:rPr lang="fr-FR" sz="1100" baseline="0" dirty="0"/>
                        <a:t>(kg/habitant)</a:t>
                      </a:r>
                      <a:endParaRPr lang="fr-FR" sz="1100" dirty="0"/>
                    </a:p>
                  </a:txBody>
                  <a:tcPr anchor="ctr"/>
                </a:tc>
                <a:tc>
                  <a:txBody>
                    <a:bodyPr/>
                    <a:lstStyle/>
                    <a:p>
                      <a:pPr algn="ctr"/>
                      <a:r>
                        <a:rPr lang="fr-FR" sz="1100" dirty="0"/>
                        <a:t>0,9</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10"/>
                  </a:ext>
                </a:extLst>
              </a:tr>
              <a:tr h="360516">
                <a:tc>
                  <a:txBody>
                    <a:bodyPr/>
                    <a:lstStyle/>
                    <a:p>
                      <a:r>
                        <a:rPr lang="fr-FR" sz="1100" dirty="0"/>
                        <a:t>Emissions de COVNM </a:t>
                      </a:r>
                      <a:r>
                        <a:rPr lang="fr-FR" sz="1100" baseline="0" dirty="0"/>
                        <a:t>(kg/habitant)</a:t>
                      </a:r>
                      <a:endParaRPr lang="fr-FR" sz="1100" dirty="0"/>
                    </a:p>
                  </a:txBody>
                  <a:tcPr anchor="ctr"/>
                </a:tc>
                <a:tc>
                  <a:txBody>
                    <a:bodyPr/>
                    <a:lstStyle/>
                    <a:p>
                      <a:pPr algn="ctr"/>
                      <a:r>
                        <a:rPr lang="fr-FR" sz="1100" dirty="0"/>
                        <a:t>17,5</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11"/>
                  </a:ext>
                </a:extLst>
              </a:tr>
              <a:tr h="360516">
                <a:tc>
                  <a:txBody>
                    <a:bodyPr/>
                    <a:lstStyle/>
                    <a:p>
                      <a:r>
                        <a:rPr lang="fr-FR" sz="1100" dirty="0"/>
                        <a:t>Emissions NH3 </a:t>
                      </a:r>
                      <a:r>
                        <a:rPr lang="fr-FR" sz="1100" baseline="0" dirty="0"/>
                        <a:t>(kg/habitant)</a:t>
                      </a:r>
                      <a:endParaRPr lang="fr-FR" sz="1100" dirty="0"/>
                    </a:p>
                  </a:txBody>
                  <a:tcPr anchor="ctr"/>
                </a:tc>
                <a:tc>
                  <a:txBody>
                    <a:bodyPr/>
                    <a:lstStyle/>
                    <a:p>
                      <a:pPr algn="ctr"/>
                      <a:r>
                        <a:rPr lang="fr-FR" sz="1100" dirty="0"/>
                        <a:t>113,1</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ATMO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AuRA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2016</a:t>
                      </a:r>
                    </a:p>
                  </a:txBody>
                  <a:tcPr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6917757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246</a:t>
            </a:fld>
            <a:endParaRPr lang="fr-FR" dirty="0"/>
          </a:p>
        </p:txBody>
      </p:sp>
      <p:sp>
        <p:nvSpPr>
          <p:cNvPr id="3" name="Espace réservé du texte 2">
            <a:extLst>
              <a:ext uri="{FF2B5EF4-FFF2-40B4-BE49-F238E27FC236}">
                <a16:creationId xmlns:a16="http://schemas.microsoft.com/office/drawing/2014/main" id="{299721E9-34E5-4DD6-9A70-652DCDB19CF5}"/>
              </a:ext>
            </a:extLst>
          </p:cNvPr>
          <p:cNvSpPr>
            <a:spLocks noGrp="1"/>
          </p:cNvSpPr>
          <p:nvPr>
            <p:ph type="body" sz="quarter" idx="13"/>
          </p:nvPr>
        </p:nvSpPr>
        <p:spPr>
          <a:xfrm>
            <a:off x="4537075" y="3209026"/>
            <a:ext cx="4229100" cy="772006"/>
          </a:xfrm>
        </p:spPr>
        <p:txBody>
          <a:bodyPr>
            <a:noAutofit/>
          </a:bodyPr>
          <a:lstStyle/>
          <a:p>
            <a:pPr algn="ctr"/>
            <a:r>
              <a:rPr lang="fr-FR" dirty="0"/>
              <a:t>Rapport environnemental</a:t>
            </a:r>
            <a:endParaRPr lang="fr-FR" noProof="0" dirty="0"/>
          </a:p>
          <a:p>
            <a:pPr algn="ctr"/>
            <a:r>
              <a:rPr lang="fr-FR" dirty="0"/>
              <a:t>Communauté de communes </a:t>
            </a:r>
            <a:r>
              <a:rPr lang="fr-FR" dirty="0" err="1"/>
              <a:t>Entr’Allier</a:t>
            </a:r>
            <a:r>
              <a:rPr lang="fr-FR" dirty="0"/>
              <a:t> Besbre et Loire</a:t>
            </a:r>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p:txBody>
          <a:bodyPr>
            <a:noAutofit/>
          </a:bodyPr>
          <a:lstStyle/>
          <a:p>
            <a:pPr algn="ctr"/>
            <a:r>
              <a:rPr lang="fr-FR" sz="2400" b="1" noProof="0" dirty="0"/>
              <a:t>PLAN CLIMAT AIR ENERGIE TERRITORIAL</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descr="Even Conseil Logo">
            <a:extLst>
              <a:ext uri="{FF2B5EF4-FFF2-40B4-BE49-F238E27FC236}">
                <a16:creationId xmlns:a16="http://schemas.microsoft.com/office/drawing/2014/main" id="{BC0B7265-5C9E-462A-85F3-631895F8C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543" y="6415613"/>
            <a:ext cx="802257" cy="30944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335C85B1-8049-4059-9D23-2F2688E9D8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47" y="5344889"/>
            <a:ext cx="934720" cy="560705"/>
          </a:xfrm>
          <a:prstGeom prst="rect">
            <a:avLst/>
          </a:prstGeom>
          <a:noFill/>
          <a:ln>
            <a:noFill/>
          </a:ln>
        </p:spPr>
      </p:pic>
      <p:pic>
        <p:nvPicPr>
          <p:cNvPr id="17" name="Image 16">
            <a:extLst>
              <a:ext uri="{FF2B5EF4-FFF2-40B4-BE49-F238E27FC236}">
                <a16:creationId xmlns:a16="http://schemas.microsoft.com/office/drawing/2014/main" id="{0BE0AE40-46DF-4139-86B9-CBB7859C6B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6752" y="5388195"/>
            <a:ext cx="569595" cy="564515"/>
          </a:xfrm>
          <a:prstGeom prst="rect">
            <a:avLst/>
          </a:prstGeom>
          <a:noFill/>
          <a:ln>
            <a:noFill/>
          </a:ln>
        </p:spPr>
      </p:pic>
      <p:pic>
        <p:nvPicPr>
          <p:cNvPr id="19" name="Image 18">
            <a:extLst>
              <a:ext uri="{FF2B5EF4-FFF2-40B4-BE49-F238E27FC236}">
                <a16:creationId xmlns:a16="http://schemas.microsoft.com/office/drawing/2014/main" id="{DBAFEB95-4540-40DC-AF64-5B44F3E8DB4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7498" y="5440624"/>
            <a:ext cx="702945" cy="620395"/>
          </a:xfrm>
          <a:prstGeom prst="rect">
            <a:avLst/>
          </a:prstGeom>
          <a:noFill/>
          <a:ln>
            <a:noFill/>
          </a:ln>
        </p:spPr>
      </p:pic>
      <p:pic>
        <p:nvPicPr>
          <p:cNvPr id="20" name="Image 19" descr="Une image contenant dessin&#10;&#10;Description générée automatiquement">
            <a:extLst>
              <a:ext uri="{FF2B5EF4-FFF2-40B4-BE49-F238E27FC236}">
                <a16:creationId xmlns:a16="http://schemas.microsoft.com/office/drawing/2014/main" id="{072DEFB1-73D3-4232-91E7-24FD51AB76D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61520" y="5318704"/>
            <a:ext cx="598170" cy="742315"/>
          </a:xfrm>
          <a:prstGeom prst="rect">
            <a:avLst/>
          </a:prstGeom>
        </p:spPr>
      </p:pic>
      <p:grpSp>
        <p:nvGrpSpPr>
          <p:cNvPr id="7" name="Groupe 6">
            <a:extLst>
              <a:ext uri="{FF2B5EF4-FFF2-40B4-BE49-F238E27FC236}">
                <a16:creationId xmlns:a16="http://schemas.microsoft.com/office/drawing/2014/main" id="{7AD05AA1-6402-47D3-9D97-94CD37042795}"/>
              </a:ext>
            </a:extLst>
          </p:cNvPr>
          <p:cNvGrpSpPr/>
          <p:nvPr/>
        </p:nvGrpSpPr>
        <p:grpSpPr>
          <a:xfrm>
            <a:off x="117270" y="465583"/>
            <a:ext cx="4142420" cy="697309"/>
            <a:chOff x="117270" y="465583"/>
            <a:chExt cx="4142420" cy="697309"/>
          </a:xfrm>
        </p:grpSpPr>
        <p:grpSp>
          <p:nvGrpSpPr>
            <p:cNvPr id="6" name="Groupe 5"/>
            <p:cNvGrpSpPr/>
            <p:nvPr/>
          </p:nvGrpSpPr>
          <p:grpSpPr>
            <a:xfrm>
              <a:off x="747217" y="465583"/>
              <a:ext cx="3512473" cy="697309"/>
              <a:chOff x="747217" y="474548"/>
              <a:chExt cx="3512473" cy="697309"/>
            </a:xfrm>
          </p:grpSpPr>
          <p:pic>
            <p:nvPicPr>
              <p:cNvPr id="21" name="Image 20">
                <a:extLst>
                  <a:ext uri="{FF2B5EF4-FFF2-40B4-BE49-F238E27FC236}">
                    <a16:creationId xmlns:a16="http://schemas.microsoft.com/office/drawing/2014/main" id="{7E3021BF-F5C6-47AD-B73D-90FE8834A4B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217" y="474548"/>
                <a:ext cx="1290230" cy="697309"/>
              </a:xfrm>
              <a:prstGeom prst="rect">
                <a:avLst/>
              </a:prstGeom>
              <a:noFill/>
              <a:ln>
                <a:noFill/>
              </a:ln>
            </p:spPr>
          </p:pic>
          <p:pic>
            <p:nvPicPr>
              <p:cNvPr id="22" name="Image 21">
                <a:extLst>
                  <a:ext uri="{FF2B5EF4-FFF2-40B4-BE49-F238E27FC236}">
                    <a16:creationId xmlns:a16="http://schemas.microsoft.com/office/drawing/2014/main" id="{E9FB11A0-BFFB-4DF9-BDD9-C5B193CC21D7}"/>
                  </a:ext>
                </a:extLst>
              </p:cNvPr>
              <p:cNvPicPr/>
              <p:nvPr/>
            </p:nvPicPr>
            <p:blipFill rotWithShape="1">
              <a:blip r:embed="rId8" cstate="print">
                <a:extLst>
                  <a:ext uri="{28A0092B-C50C-407E-A947-70E740481C1C}">
                    <a14:useLocalDpi xmlns:a14="http://schemas.microsoft.com/office/drawing/2010/main" val="0"/>
                  </a:ext>
                </a:extLst>
              </a:blip>
              <a:srcRect l="8455"/>
              <a:stretch/>
            </p:blipFill>
            <p:spPr bwMode="auto">
              <a:xfrm>
                <a:off x="2173950" y="515742"/>
                <a:ext cx="1358452" cy="614920"/>
              </a:xfrm>
              <a:prstGeom prst="rect">
                <a:avLst/>
              </a:prstGeom>
              <a:noFill/>
              <a:ln>
                <a:noFill/>
              </a:ln>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4179" y="515742"/>
                <a:ext cx="695511" cy="501691"/>
              </a:xfrm>
              <a:prstGeom prst="rect">
                <a:avLst/>
              </a:prstGeom>
            </p:spPr>
          </p:pic>
        </p:grpSp>
        <p:pic>
          <p:nvPicPr>
            <p:cNvPr id="3074" name="Picture 2" descr="Communauté de Communes Entr'Allier, Besbre et Loire - Photos | Facebook">
              <a:extLst>
                <a:ext uri="{FF2B5EF4-FFF2-40B4-BE49-F238E27FC236}">
                  <a16:creationId xmlns:a16="http://schemas.microsoft.com/office/drawing/2014/main" id="{6EBE8092-D571-4BBF-AAA5-64EF2E58B3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270" y="506777"/>
              <a:ext cx="598170" cy="5981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8304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pPr/>
              <a:t>25</a:t>
            </a:fld>
            <a:endParaRPr lang="fr-FR" dirty="0"/>
          </a:p>
        </p:txBody>
      </p:sp>
      <p:sp>
        <p:nvSpPr>
          <p:cNvPr id="15" name="ZoneTexte 3">
            <a:extLst>
              <a:ext uri="{FF2B5EF4-FFF2-40B4-BE49-F238E27FC236}">
                <a16:creationId xmlns:a16="http://schemas.microsoft.com/office/drawing/2014/main" id="{0BD20F9D-40B5-4C99-99F5-A9C7D94E486B}"/>
              </a:ext>
            </a:extLst>
          </p:cNvPr>
          <p:cNvSpPr txBox="1"/>
          <p:nvPr/>
        </p:nvSpPr>
        <p:spPr>
          <a:xfrm>
            <a:off x="757430" y="677319"/>
            <a:ext cx="3585171" cy="10926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fr-FR" sz="1000" b="1" dirty="0"/>
          </a:p>
          <a:p>
            <a:pPr marL="171450" indent="-171450" algn="just">
              <a:spcAft>
                <a:spcPts val="600"/>
              </a:spcAft>
              <a:buFont typeface="Arial" panose="020B0604020202020204" pitchFamily="34" charset="0"/>
              <a:buChar char="•"/>
            </a:pPr>
            <a:r>
              <a:rPr lang="fr-FR" sz="1000" dirty="0"/>
              <a:t>Des zonages réglementaires et patrimoniaux nombreux sur le territoire de la CC </a:t>
            </a:r>
            <a:r>
              <a:rPr lang="fr-FR" sz="1000" dirty="0" err="1"/>
              <a:t>Entr'Allier</a:t>
            </a:r>
            <a:r>
              <a:rPr lang="fr-FR" sz="1000" dirty="0"/>
              <a:t> Besbre et Loire </a:t>
            </a:r>
          </a:p>
          <a:p>
            <a:pPr marL="171450" indent="-171450" algn="just">
              <a:spcAft>
                <a:spcPts val="600"/>
              </a:spcAft>
              <a:buFont typeface="Arial" panose="020B0604020202020204" pitchFamily="34" charset="0"/>
              <a:buChar char="•"/>
            </a:pPr>
            <a:r>
              <a:rPr lang="fr-FR" sz="1000" dirty="0"/>
              <a:t>Des espaces boisés répartis sur l’ensemble du territoire et un réseau bocager dense, entre cultures et prairies, qui assure un maillage entre ces différents habitats</a:t>
            </a:r>
          </a:p>
        </p:txBody>
      </p:sp>
      <p:sp>
        <p:nvSpPr>
          <p:cNvPr id="16" name="ZoneTexte 3">
            <a:extLst>
              <a:ext uri="{FF2B5EF4-FFF2-40B4-BE49-F238E27FC236}">
                <a16:creationId xmlns:a16="http://schemas.microsoft.com/office/drawing/2014/main" id="{ADB12A67-B192-4AE1-BF3A-BB60C06A22CA}"/>
              </a:ext>
            </a:extLst>
          </p:cNvPr>
          <p:cNvSpPr txBox="1"/>
          <p:nvPr/>
        </p:nvSpPr>
        <p:spPr>
          <a:xfrm>
            <a:off x="4914563" y="677319"/>
            <a:ext cx="3585171" cy="247760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600"/>
              </a:spcAft>
              <a:buFont typeface="Arial" panose="020B0604020202020204" pitchFamily="34" charset="0"/>
              <a:buChar char="•"/>
            </a:pPr>
            <a:r>
              <a:rPr lang="fr-FR" sz="1000" dirty="0"/>
              <a:t>Une absence de zonage environnemental à l’Ouest du territoire malgré la présence de réservoir de biodiversité forestier et de boisements </a:t>
            </a:r>
          </a:p>
          <a:p>
            <a:pPr marL="171450" indent="-171450" algn="just">
              <a:spcAft>
                <a:spcPts val="600"/>
              </a:spcAft>
              <a:buFont typeface="Arial" panose="020B0604020202020204" pitchFamily="34" charset="0"/>
              <a:buChar char="•"/>
            </a:pPr>
            <a:r>
              <a:rPr lang="fr-FR" sz="1000" dirty="0"/>
              <a:t>Des parcelles en grandes cultures concentrées sur l’ouest du territoire présentant peu d’éléments favorisant la TVB (bandes enherbées, haies, arbres têtards)</a:t>
            </a:r>
          </a:p>
          <a:p>
            <a:pPr marL="171450" indent="-171450" algn="just">
              <a:spcAft>
                <a:spcPts val="600"/>
              </a:spcAft>
              <a:buFont typeface="Arial" panose="020B0604020202020204" pitchFamily="34" charset="0"/>
              <a:buChar char="•"/>
            </a:pPr>
            <a:r>
              <a:rPr lang="fr-FR" sz="1000" dirty="0"/>
              <a:t>Une continuité écologique des cours d’eau menacée avec des ouvrages faisant obstacle à l’écoulement des eaux</a:t>
            </a:r>
          </a:p>
          <a:p>
            <a:pPr marL="171450" indent="-171450" algn="just">
              <a:spcAft>
                <a:spcPts val="600"/>
              </a:spcAft>
              <a:buFont typeface="Arial" panose="020B0604020202020204" pitchFamily="34" charset="0"/>
              <a:buChar char="•"/>
            </a:pPr>
            <a:r>
              <a:rPr lang="fr-FR" sz="1000" dirty="0"/>
              <a:t>Des infrastructures routières constituant un obstacle important et réel ceinturant  le territoire de par et d’autre</a:t>
            </a:r>
          </a:p>
          <a:p>
            <a:pPr marL="171450" indent="-171450" algn="just">
              <a:spcAft>
                <a:spcPts val="600"/>
              </a:spcAft>
              <a:buFont typeface="Arial" panose="020B0604020202020204" pitchFamily="34" charset="0"/>
              <a:buChar char="•"/>
            </a:pPr>
            <a:r>
              <a:rPr lang="fr-FR" sz="1000" dirty="0"/>
              <a:t>Une dynamique conséquente de consommation d’espaces agro-naturels</a:t>
            </a:r>
          </a:p>
          <a:p>
            <a:pPr marL="171450" indent="-171450" algn="just">
              <a:spcAft>
                <a:spcPts val="600"/>
              </a:spcAft>
              <a:buFont typeface="Arial" panose="020B0604020202020204" pitchFamily="34" charset="0"/>
              <a:buChar char="•"/>
            </a:pPr>
            <a:endParaRPr lang="fr-FR" sz="1000" dirty="0"/>
          </a:p>
        </p:txBody>
      </p:sp>
      <p:sp>
        <p:nvSpPr>
          <p:cNvPr id="17" name="ZoneTexte 16">
            <a:extLst>
              <a:ext uri="{FF2B5EF4-FFF2-40B4-BE49-F238E27FC236}">
                <a16:creationId xmlns:a16="http://schemas.microsoft.com/office/drawing/2014/main" id="{C5448C6C-C019-4B63-8E8C-B9F206A01146}"/>
              </a:ext>
            </a:extLst>
          </p:cNvPr>
          <p:cNvSpPr txBox="1"/>
          <p:nvPr/>
        </p:nvSpPr>
        <p:spPr>
          <a:xfrm>
            <a:off x="4914562" y="4067954"/>
            <a:ext cx="3585171" cy="1785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La conciliation de la protection des réservoirs de biodiversité et des continuités écologiques en tant qu’espaces gérés durablement avec le développement des </a:t>
            </a:r>
            <a:r>
              <a:rPr lang="fr-FR" sz="1000" dirty="0" err="1"/>
              <a:t>EnR</a:t>
            </a:r>
            <a:r>
              <a:rPr lang="fr-FR" sz="1000" dirty="0"/>
              <a:t> ;</a:t>
            </a:r>
          </a:p>
          <a:p>
            <a:pPr marL="171450" lvl="0" indent="-171450" algn="just">
              <a:spcAft>
                <a:spcPts val="400"/>
              </a:spcAft>
              <a:buFont typeface="Arial" panose="020B0604020202020204" pitchFamily="34" charset="0"/>
              <a:buChar char="•"/>
            </a:pPr>
            <a:r>
              <a:rPr lang="fr-FR" sz="1000" dirty="0"/>
              <a:t>La gestion et l’entretien du bocage, des bosquets, des forêts et des prairies du territoire pour les services écosystémiques rendus.</a:t>
            </a:r>
          </a:p>
          <a:p>
            <a:pPr marL="171450" indent="-171450" algn="just">
              <a:spcAft>
                <a:spcPts val="400"/>
              </a:spcAft>
              <a:buFont typeface="Arial" panose="020B0604020202020204" pitchFamily="34" charset="0"/>
              <a:buChar char="•"/>
            </a:pPr>
            <a:r>
              <a:rPr lang="fr-FR" sz="1000" dirty="0"/>
              <a:t>La maîtrise de la consommation d’espaces et la préservation des espaces agro-naturels en tant que puits de séquestration carbone</a:t>
            </a:r>
          </a:p>
          <a:p>
            <a:pPr marL="171450" lvl="0" indent="-171450" algn="just">
              <a:spcAft>
                <a:spcPts val="400"/>
              </a:spcAft>
              <a:buFont typeface="Arial" panose="020B0604020202020204" pitchFamily="34" charset="0"/>
              <a:buChar char="•"/>
            </a:pPr>
            <a:endParaRPr lang="fr-FR" sz="1000" dirty="0"/>
          </a:p>
        </p:txBody>
      </p:sp>
      <p:sp>
        <p:nvSpPr>
          <p:cNvPr id="18" name="ZoneTexte 17">
            <a:extLst>
              <a:ext uri="{FF2B5EF4-FFF2-40B4-BE49-F238E27FC236}">
                <a16:creationId xmlns:a16="http://schemas.microsoft.com/office/drawing/2014/main" id="{8E2D19CB-496B-4D0B-A6D0-C52404AC92D0}"/>
              </a:ext>
            </a:extLst>
          </p:cNvPr>
          <p:cNvSpPr txBox="1"/>
          <p:nvPr/>
        </p:nvSpPr>
        <p:spPr>
          <a:xfrm>
            <a:off x="757430" y="3776368"/>
            <a:ext cx="3585171" cy="29392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500"/>
              </a:spcAft>
              <a:buFont typeface="Arial" panose="020B0604020202020204" pitchFamily="34" charset="0"/>
              <a:buChar char="•"/>
            </a:pPr>
            <a:r>
              <a:rPr lang="fr-FR" sz="1000" dirty="0"/>
              <a:t>Un réseau bocager qui se dégrade et perd sa fonctionnalité écologique (perte de biodiversité associée, perte de ressource trophique, perte de couloirs de circulation ou de lieux de reproduction, etc.) </a:t>
            </a:r>
          </a:p>
          <a:p>
            <a:pPr marL="171450" indent="-171450" algn="just">
              <a:spcAft>
                <a:spcPts val="500"/>
              </a:spcAft>
              <a:buFont typeface="Arial" panose="020B0604020202020204" pitchFamily="34" charset="0"/>
              <a:buChar char="•"/>
            </a:pPr>
            <a:r>
              <a:rPr lang="fr-FR" sz="1000" dirty="0"/>
              <a:t>Une apparition ou un accroissement du nombre d’espèces invasives, disparation des zones humides, mutation des espèces et essences végétales du fait du réchauffement climatique et induisant des déséquilibres des écosystèmes et des services induits </a:t>
            </a:r>
          </a:p>
          <a:p>
            <a:pPr marL="180975" indent="-171450" algn="just">
              <a:spcAft>
                <a:spcPts val="500"/>
              </a:spcAft>
              <a:buFont typeface="Arial" panose="020B0604020202020204" pitchFamily="34" charset="0"/>
              <a:buChar char="•"/>
            </a:pPr>
            <a:r>
              <a:rPr lang="fr-FR" sz="1000" dirty="0"/>
              <a:t>Un territoire demeurant fragmenté et une réduction du continuum naturel du fait de l’étalement urbain non maîtrisé</a:t>
            </a:r>
          </a:p>
          <a:p>
            <a:pPr marL="180975" indent="-171450" algn="just">
              <a:spcAft>
                <a:spcPts val="500"/>
              </a:spcAft>
              <a:buFont typeface="Arial" panose="020B0604020202020204" pitchFamily="34" charset="0"/>
              <a:buChar char="•"/>
            </a:pPr>
            <a:r>
              <a:rPr lang="fr-FR" sz="1000" dirty="0"/>
              <a:t>Des espaces boisés de moins en moins nombreux au profit de la sylviculture intensive engendrant une perte notable de captation de carbone</a:t>
            </a:r>
          </a:p>
          <a:p>
            <a:pPr marL="180975" indent="-171450" algn="just">
              <a:spcAft>
                <a:spcPts val="600"/>
              </a:spcAft>
              <a:buFont typeface="Arial" panose="020B0604020202020204" pitchFamily="34" charset="0"/>
              <a:buChar char="•"/>
            </a:pPr>
            <a:endParaRPr lang="fr-FR" sz="1000" dirty="0"/>
          </a:p>
          <a:p>
            <a:pPr marL="180975" indent="-171450" algn="just">
              <a:spcAft>
                <a:spcPts val="600"/>
              </a:spcAft>
              <a:buFont typeface="Arial" panose="020B0604020202020204" pitchFamily="34" charset="0"/>
              <a:buChar char="•"/>
            </a:pPr>
            <a:endParaRPr lang="fr-FR" sz="1000" dirty="0"/>
          </a:p>
        </p:txBody>
      </p:sp>
    </p:spTree>
    <p:extLst>
      <p:ext uri="{BB962C8B-B14F-4D97-AF65-F5344CB8AC3E}">
        <p14:creationId xmlns:p14="http://schemas.microsoft.com/office/powerpoint/2010/main" val="2978435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26</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Ressource en eau </a:t>
            </a:r>
          </a:p>
        </p:txBody>
      </p:sp>
      <p:sp>
        <p:nvSpPr>
          <p:cNvPr id="5"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gestion de la ressource en eau</a:t>
            </a:r>
          </a:p>
          <a:p>
            <a:pPr marL="0" indent="0" algn="just">
              <a:buNone/>
            </a:pPr>
            <a:r>
              <a:rPr lang="fr-FR" i="1" dirty="0"/>
              <a:t>Qualité de la ressource </a:t>
            </a:r>
          </a:p>
          <a:p>
            <a:pPr marL="0" indent="0" algn="just">
              <a:spcAft>
                <a:spcPts val="600"/>
              </a:spcAft>
              <a:buNone/>
            </a:pPr>
            <a:r>
              <a:rPr lang="fr-FR" sz="1000" b="0" dirty="0">
                <a:solidFill>
                  <a:schemeClr val="tx1"/>
                </a:solidFill>
                <a:latin typeface="+mn-lt"/>
              </a:rPr>
              <a:t>L’eau prélevée pour l’alimentation en eau potable du territoire provient exclusivement des ressources souterraines, la qualité des nappes souterraines concernées est donc primordiale. </a:t>
            </a:r>
          </a:p>
          <a:p>
            <a:pPr marL="0" indent="0" algn="just">
              <a:spcAft>
                <a:spcPts val="600"/>
              </a:spcAft>
              <a:buNone/>
            </a:pPr>
            <a:r>
              <a:rPr lang="fr-FR" sz="1000" b="0" dirty="0">
                <a:solidFill>
                  <a:schemeClr val="tx1"/>
                </a:solidFill>
                <a:latin typeface="+mn-lt"/>
              </a:rPr>
              <a:t>Cinq nappes d’eaux souterraines parcourent le territoire de la CC </a:t>
            </a:r>
            <a:r>
              <a:rPr lang="fr-FR" sz="1000" b="0" dirty="0" err="1">
                <a:solidFill>
                  <a:schemeClr val="tx1"/>
                </a:solidFill>
                <a:latin typeface="+mn-lt"/>
              </a:rPr>
              <a:t>Entr’Allier</a:t>
            </a:r>
            <a:r>
              <a:rPr lang="fr-FR" sz="1000" b="0" dirty="0">
                <a:solidFill>
                  <a:schemeClr val="tx1"/>
                </a:solidFill>
                <a:latin typeface="+mn-lt"/>
              </a:rPr>
              <a:t> Besbre et Loire. Leur état chimique et écologique sont atteints depuis 2015.</a:t>
            </a:r>
          </a:p>
          <a:p>
            <a:pPr marL="0" indent="0" algn="just">
              <a:spcAft>
                <a:spcPts val="600"/>
              </a:spcAft>
              <a:buNone/>
            </a:pPr>
            <a:r>
              <a:rPr lang="fr-FR" sz="1000" b="0" dirty="0">
                <a:solidFill>
                  <a:schemeClr val="tx1"/>
                </a:solidFill>
                <a:latin typeface="+mn-lt"/>
              </a:rPr>
              <a:t>Le territoire d’</a:t>
            </a:r>
            <a:r>
              <a:rPr lang="fr-FR" sz="1000" b="0" dirty="0" err="1">
                <a:solidFill>
                  <a:schemeClr val="tx1"/>
                </a:solidFill>
                <a:latin typeface="+mn-lt"/>
              </a:rPr>
              <a:t>Entr’Allier</a:t>
            </a:r>
            <a:r>
              <a:rPr lang="fr-FR" sz="1000" b="0" dirty="0">
                <a:solidFill>
                  <a:schemeClr val="tx1"/>
                </a:solidFill>
                <a:latin typeface="+mn-lt"/>
              </a:rPr>
              <a:t> Besbre et Loire est marqué par la présence d’un réseau hydrographique dense qui présente un état écologique allant de médiocre (Le </a:t>
            </a:r>
            <a:r>
              <a:rPr lang="fr-FR" sz="1000" b="0" dirty="0" err="1">
                <a:solidFill>
                  <a:schemeClr val="tx1"/>
                </a:solidFill>
                <a:latin typeface="+mn-lt"/>
              </a:rPr>
              <a:t>Roudon</a:t>
            </a:r>
            <a:r>
              <a:rPr lang="fr-FR" sz="1000" b="0" dirty="0">
                <a:solidFill>
                  <a:schemeClr val="tx1"/>
                </a:solidFill>
                <a:latin typeface="+mn-lt"/>
              </a:rPr>
              <a:t>, Le </a:t>
            </a:r>
            <a:r>
              <a:rPr lang="fr-FR" sz="1000" b="0" dirty="0" err="1">
                <a:solidFill>
                  <a:schemeClr val="tx1"/>
                </a:solidFill>
                <a:latin typeface="+mn-lt"/>
              </a:rPr>
              <a:t>Lodde</a:t>
            </a:r>
            <a:r>
              <a:rPr lang="fr-FR" sz="1000" b="0" dirty="0">
                <a:solidFill>
                  <a:schemeClr val="tx1"/>
                </a:solidFill>
                <a:latin typeface="+mn-lt"/>
              </a:rPr>
              <a:t>), à moyen (La Besbre, La </a:t>
            </a:r>
            <a:r>
              <a:rPr lang="fr-FR" sz="1000" b="0" dirty="0" err="1">
                <a:solidFill>
                  <a:schemeClr val="tx1"/>
                </a:solidFill>
                <a:latin typeface="+mn-lt"/>
              </a:rPr>
              <a:t>Vouzance</a:t>
            </a:r>
            <a:r>
              <a:rPr lang="fr-FR" sz="1000" b="0" dirty="0">
                <a:solidFill>
                  <a:schemeClr val="tx1"/>
                </a:solidFill>
                <a:latin typeface="+mn-lt"/>
              </a:rPr>
              <a:t>…) et à bon (Le canal latéral de la Loire) et dont les échéances d’atteinte des objectifs peuvent être repoussés jusqu’à 2027.</a:t>
            </a:r>
          </a:p>
          <a:p>
            <a:pPr marL="0" indent="0" algn="just">
              <a:spcAft>
                <a:spcPts val="600"/>
              </a:spcAft>
              <a:buNone/>
            </a:pPr>
            <a:r>
              <a:rPr lang="fr-FR" sz="1000" dirty="0">
                <a:solidFill>
                  <a:schemeClr val="tx1"/>
                </a:solidFill>
                <a:latin typeface="+mn-lt"/>
              </a:rPr>
              <a:t>Dans l’ensemble, les cours d’eau du territoire nécessitent des actions de reconquête de la qualité de l’eau afin d’améliorer leur état global et favoriser un potentiel écologique certain. </a:t>
            </a:r>
          </a:p>
          <a:p>
            <a:pPr marL="0" indent="0" algn="just">
              <a:buNone/>
            </a:pPr>
            <a:endParaRPr lang="fr-FR" dirty="0"/>
          </a:p>
        </p:txBody>
      </p:sp>
      <p:sp>
        <p:nvSpPr>
          <p:cNvPr id="10" name="ZoneTexte 9"/>
          <p:cNvSpPr txBox="1"/>
          <p:nvPr/>
        </p:nvSpPr>
        <p:spPr>
          <a:xfrm>
            <a:off x="4356606" y="5896731"/>
            <a:ext cx="4523448" cy="369332"/>
          </a:xfrm>
          <a:prstGeom prst="rect">
            <a:avLst/>
          </a:prstGeom>
          <a:noFill/>
        </p:spPr>
        <p:txBody>
          <a:bodyPr wrap="square" rtlCol="0">
            <a:spAutoFit/>
          </a:bodyPr>
          <a:lstStyle/>
          <a:p>
            <a:pPr algn="ctr"/>
            <a:r>
              <a:rPr lang="fr-FR" sz="900" i="1" dirty="0"/>
              <a:t>Objectif d’atteinte du bon état écologique des masses d’eau rivières</a:t>
            </a:r>
          </a:p>
          <a:p>
            <a:pPr algn="ctr"/>
            <a:r>
              <a:rPr lang="fr-FR" sz="900" i="1" dirty="0"/>
              <a:t>(Source : IGN, </a:t>
            </a:r>
            <a:r>
              <a:rPr lang="fr-FR" sz="900" i="1" dirty="0" err="1"/>
              <a:t>CD03</a:t>
            </a:r>
            <a:r>
              <a:rPr lang="fr-FR" sz="900" i="1" dirty="0"/>
              <a:t>, DREAL, CEN 03, SDAGE LB, </a:t>
            </a:r>
            <a:r>
              <a:rPr lang="fr-FR" sz="900" i="1" dirty="0" err="1"/>
              <a:t>Even</a:t>
            </a:r>
            <a:r>
              <a:rPr lang="fr-FR" sz="900" i="1" dirty="0"/>
              <a:t> Conseil)</a:t>
            </a:r>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2347" t="8398" r="26088" b="2014"/>
          <a:stretch/>
        </p:blipFill>
        <p:spPr>
          <a:xfrm>
            <a:off x="4401084" y="1758614"/>
            <a:ext cx="4460906" cy="3978250"/>
          </a:xfrm>
          <a:prstGeom prst="rect">
            <a:avLst/>
          </a:prstGeom>
        </p:spPr>
      </p:pic>
      <p:pic>
        <p:nvPicPr>
          <p:cNvPr id="14" name="Image 13"/>
          <p:cNvPicPr>
            <a:picLocks noChangeAspect="1"/>
          </p:cNvPicPr>
          <p:nvPr/>
        </p:nvPicPr>
        <p:blipFill rotWithShape="1">
          <a:blip r:embed="rId3" cstate="print">
            <a:extLst>
              <a:ext uri="{28A0092B-C50C-407E-A947-70E740481C1C}">
                <a14:useLocalDpi xmlns:a14="http://schemas.microsoft.com/office/drawing/2010/main" val="0"/>
              </a:ext>
            </a:extLst>
          </a:blip>
          <a:srcRect l="75037" t="24179" r="1915" b="41404"/>
          <a:stretch/>
        </p:blipFill>
        <p:spPr>
          <a:xfrm>
            <a:off x="4383992" y="1222048"/>
            <a:ext cx="1683521" cy="1777526"/>
          </a:xfrm>
          <a:prstGeom prst="rect">
            <a:avLst/>
          </a:prstGeom>
        </p:spPr>
      </p:pic>
    </p:spTree>
    <p:extLst>
      <p:ext uri="{BB962C8B-B14F-4D97-AF65-F5344CB8AC3E}">
        <p14:creationId xmlns:p14="http://schemas.microsoft.com/office/powerpoint/2010/main" val="143712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2" cstate="print">
            <a:extLst>
              <a:ext uri="{28A0092B-C50C-407E-A947-70E740481C1C}">
                <a14:useLocalDpi xmlns:a14="http://schemas.microsoft.com/office/drawing/2010/main" val="0"/>
              </a:ext>
            </a:extLst>
          </a:blip>
          <a:srcRect l="3550" t="7719" r="25772" b="2183"/>
          <a:stretch/>
        </p:blipFill>
        <p:spPr>
          <a:xfrm>
            <a:off x="4246753" y="1521151"/>
            <a:ext cx="4769061" cy="4298535"/>
          </a:xfrm>
          <a:prstGeom prst="rect">
            <a:avLst/>
          </a:prstGeom>
        </p:spPr>
      </p:pic>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27</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Ressource en eau </a:t>
            </a:r>
          </a:p>
        </p:txBody>
      </p:sp>
      <p:sp>
        <p:nvSpPr>
          <p:cNvPr id="15" name="ZoneTexte 14"/>
          <p:cNvSpPr txBox="1"/>
          <p:nvPr/>
        </p:nvSpPr>
        <p:spPr>
          <a:xfrm>
            <a:off x="4356606" y="5896731"/>
            <a:ext cx="4523448" cy="369332"/>
          </a:xfrm>
          <a:prstGeom prst="rect">
            <a:avLst/>
          </a:prstGeom>
          <a:noFill/>
        </p:spPr>
        <p:txBody>
          <a:bodyPr wrap="square" rtlCol="0">
            <a:spAutoFit/>
          </a:bodyPr>
          <a:lstStyle/>
          <a:p>
            <a:pPr algn="ctr"/>
            <a:r>
              <a:rPr lang="fr-FR" sz="900" i="1" dirty="0"/>
              <a:t>Protection des captage d’eau potable </a:t>
            </a:r>
          </a:p>
          <a:p>
            <a:pPr algn="ctr"/>
            <a:r>
              <a:rPr lang="fr-FR" sz="900" i="1" dirty="0"/>
              <a:t>(Source : IGN, </a:t>
            </a:r>
            <a:r>
              <a:rPr lang="fr-FR" sz="900" i="1" dirty="0" err="1"/>
              <a:t>CD03</a:t>
            </a:r>
            <a:r>
              <a:rPr lang="fr-FR" sz="900" i="1" dirty="0"/>
              <a:t>, DREAL, CEN 03, SDAGE LB, </a:t>
            </a:r>
            <a:r>
              <a:rPr lang="fr-FR" sz="900" i="1" dirty="0" err="1"/>
              <a:t>Even</a:t>
            </a:r>
            <a:r>
              <a:rPr lang="fr-FR" sz="900" i="1" dirty="0"/>
              <a:t> Conseil)</a:t>
            </a:r>
          </a:p>
        </p:txBody>
      </p:sp>
      <p:sp>
        <p:nvSpPr>
          <p:cNvPr id="16"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gestion de la ressource en eau</a:t>
            </a:r>
          </a:p>
          <a:p>
            <a:pPr marL="0" indent="0" algn="just">
              <a:spcAft>
                <a:spcPts val="600"/>
              </a:spcAft>
              <a:buNone/>
            </a:pPr>
            <a:r>
              <a:rPr lang="fr-FR" i="1" dirty="0"/>
              <a:t>Protection de la ressource</a:t>
            </a:r>
          </a:p>
          <a:p>
            <a:pPr marL="0" indent="0" algn="just">
              <a:buNone/>
            </a:pPr>
            <a:r>
              <a:rPr lang="fr-FR" sz="1000" b="0" dirty="0">
                <a:solidFill>
                  <a:schemeClr val="tx1"/>
                </a:solidFill>
                <a:latin typeface="+mn-lt"/>
              </a:rPr>
              <a:t>39 captages sont répertoriés sur l’intégralité du territoire, ils sont regroupés au Sud-Ouest (Varennes-sur-Allier) et au Nord-Est (Dompierre-sur-Besbre) du territoire. Aucun captage prioritaire n’est identifié par le SDAGE. </a:t>
            </a:r>
          </a:p>
          <a:p>
            <a:pPr marL="0" lvl="1" indent="0" algn="just" defTabSz="457200">
              <a:lnSpc>
                <a:spcPct val="100000"/>
              </a:lnSpc>
              <a:spcBef>
                <a:spcPts val="400"/>
              </a:spcBef>
              <a:buClr>
                <a:srgbClr val="84ACB6"/>
              </a:buClr>
              <a:buSzPct val="150000"/>
            </a:pPr>
            <a:r>
              <a:rPr lang="fr-FR" dirty="0">
                <a:latin typeface="+mn-lt"/>
              </a:rPr>
              <a:t>En revanche, ces captages font l’objet d’une démarche de protection, via des déclaration d’utilité publique définissant des périmètres de protections immédiat, rapproché et éloigné.</a:t>
            </a:r>
          </a:p>
          <a:p>
            <a:pPr marL="0" indent="0" algn="just">
              <a:buNone/>
            </a:pPr>
            <a:endParaRPr lang="fr-FR" dirty="0"/>
          </a:p>
        </p:txBody>
      </p:sp>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l="75418" t="20803" r="1932" b="44251"/>
          <a:stretch/>
        </p:blipFill>
        <p:spPr>
          <a:xfrm>
            <a:off x="4243226" y="1047963"/>
            <a:ext cx="1613044" cy="1759685"/>
          </a:xfrm>
          <a:prstGeom prst="rect">
            <a:avLst/>
          </a:prstGeom>
        </p:spPr>
      </p:pic>
    </p:spTree>
    <p:extLst>
      <p:ext uri="{BB962C8B-B14F-4D97-AF65-F5344CB8AC3E}">
        <p14:creationId xmlns:p14="http://schemas.microsoft.com/office/powerpoint/2010/main" val="3275040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3518" t="6679" r="28982" b="5058"/>
          <a:stretch/>
        </p:blipFill>
        <p:spPr>
          <a:xfrm>
            <a:off x="4495144" y="1634220"/>
            <a:ext cx="4324115" cy="3997878"/>
          </a:xfrm>
          <a:prstGeom prst="rect">
            <a:avLst/>
          </a:prstGeom>
        </p:spPr>
      </p:pic>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28</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74521" t="17310" r="2505" b="42622"/>
          <a:stretch/>
        </p:blipFill>
        <p:spPr>
          <a:xfrm>
            <a:off x="4218175" y="1429093"/>
            <a:ext cx="1175757" cy="1449896"/>
          </a:xfrm>
          <a:prstGeom prst="rect">
            <a:avLst/>
          </a:prstGeom>
        </p:spPr>
      </p:pic>
      <p:sp>
        <p:nvSpPr>
          <p:cNvPr id="10" name="ZoneTexte 9"/>
          <p:cNvSpPr txBox="1"/>
          <p:nvPr/>
        </p:nvSpPr>
        <p:spPr>
          <a:xfrm>
            <a:off x="4356606" y="5896731"/>
            <a:ext cx="4523448" cy="369332"/>
          </a:xfrm>
          <a:prstGeom prst="rect">
            <a:avLst/>
          </a:prstGeom>
          <a:noFill/>
        </p:spPr>
        <p:txBody>
          <a:bodyPr wrap="square" rtlCol="0">
            <a:spAutoFit/>
          </a:bodyPr>
          <a:lstStyle/>
          <a:p>
            <a:pPr algn="ctr"/>
            <a:r>
              <a:rPr lang="fr-FR" sz="900" i="1" dirty="0"/>
              <a:t>Les capacités épuratoires du territoire</a:t>
            </a:r>
          </a:p>
          <a:p>
            <a:pPr algn="ctr"/>
            <a:r>
              <a:rPr lang="fr-FR" sz="900" i="1" dirty="0"/>
              <a:t>(Source : </a:t>
            </a:r>
            <a:r>
              <a:rPr lang="fr-FR" sz="900" i="1" dirty="0" err="1"/>
              <a:t>Even</a:t>
            </a:r>
            <a:r>
              <a:rPr lang="fr-FR" sz="900" i="1" dirty="0"/>
              <a:t> Conseil)</a:t>
            </a:r>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gestion de la ressource en eau</a:t>
            </a:r>
          </a:p>
          <a:p>
            <a:pPr marL="0" indent="0" algn="just">
              <a:buNone/>
            </a:pPr>
            <a:r>
              <a:rPr lang="fr-FR" i="1" dirty="0"/>
              <a:t>L’assainissement</a:t>
            </a:r>
          </a:p>
          <a:p>
            <a:pPr marL="0" lvl="1" indent="0" algn="just">
              <a:spcBef>
                <a:spcPts val="400"/>
              </a:spcBef>
              <a:buClr>
                <a:srgbClr val="84ACB6"/>
              </a:buClr>
              <a:buSzPct val="150000"/>
              <a:tabLst>
                <a:tab pos="266700" algn="l"/>
              </a:tabLst>
            </a:pPr>
            <a:r>
              <a:rPr lang="fr-FR" dirty="0">
                <a:latin typeface="+mn-lt"/>
              </a:rPr>
              <a:t>A l’échelle du territoire, les </a:t>
            </a:r>
            <a:r>
              <a:rPr lang="fr-FR" dirty="0" err="1">
                <a:latin typeface="+mn-lt"/>
              </a:rPr>
              <a:t>STEP</a:t>
            </a:r>
            <a:r>
              <a:rPr lang="fr-FR" dirty="0">
                <a:latin typeface="+mn-lt"/>
              </a:rPr>
              <a:t> sont conformes en équipement et en performance. Néanmoins, </a:t>
            </a:r>
            <a:r>
              <a:rPr lang="fr-FR" b="1" dirty="0">
                <a:latin typeface="+mn-lt"/>
              </a:rPr>
              <a:t>des problèmes de performance des réseaux de collecte et de transport des eaux usées </a:t>
            </a:r>
            <a:r>
              <a:rPr lang="fr-FR" dirty="0">
                <a:latin typeface="+mn-lt"/>
              </a:rPr>
              <a:t>induisent des pertes significatives, accentuant la vulnérabilité des milieux récepteurs vis-à-vis des pollutions, sur un territoire pourtant déjà identifié </a:t>
            </a:r>
            <a:r>
              <a:rPr lang="fr-FR" b="1" dirty="0">
                <a:latin typeface="+mn-lt"/>
              </a:rPr>
              <a:t>en zone sensible  à l’eutrophisation.  </a:t>
            </a:r>
          </a:p>
          <a:p>
            <a:pPr marL="0" indent="0" algn="just">
              <a:buNone/>
            </a:pPr>
            <a:endParaRPr lang="fr-FR" dirty="0"/>
          </a:p>
        </p:txBody>
      </p:sp>
      <p:sp>
        <p:nvSpPr>
          <p:cNvPr id="1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Ressource en eau </a:t>
            </a:r>
          </a:p>
        </p:txBody>
      </p:sp>
    </p:spTree>
    <p:extLst>
      <p:ext uri="{BB962C8B-B14F-4D97-AF65-F5344CB8AC3E}">
        <p14:creationId xmlns:p14="http://schemas.microsoft.com/office/powerpoint/2010/main" val="766143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29</a:t>
            </a:fld>
            <a:endParaRPr lang="fr-FR" dirty="0"/>
          </a:p>
        </p:txBody>
      </p:sp>
      <p:sp>
        <p:nvSpPr>
          <p:cNvPr id="11" name="ZoneTexte 3">
            <a:extLst>
              <a:ext uri="{FF2B5EF4-FFF2-40B4-BE49-F238E27FC236}">
                <a16:creationId xmlns:a16="http://schemas.microsoft.com/office/drawing/2014/main" id="{B530888B-4AA3-4099-A8CB-0F79680F22CD}"/>
              </a:ext>
            </a:extLst>
          </p:cNvPr>
          <p:cNvSpPr txBox="1"/>
          <p:nvPr/>
        </p:nvSpPr>
        <p:spPr>
          <a:xfrm>
            <a:off x="757430" y="796960"/>
            <a:ext cx="3585171" cy="6309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600"/>
              </a:spcAft>
              <a:buFont typeface="Arial" panose="020B0604020202020204" pitchFamily="34" charset="0"/>
              <a:buChar char="•"/>
            </a:pPr>
            <a:r>
              <a:rPr lang="fr-FR" sz="1000" dirty="0"/>
              <a:t>Une gestion locale de la ressource en eau permise par la présence d’un SAGE et d’un contrat de milieu ;</a:t>
            </a:r>
          </a:p>
          <a:p>
            <a:pPr marL="171450" indent="-171450" algn="just">
              <a:spcAft>
                <a:spcPts val="600"/>
              </a:spcAft>
              <a:buFont typeface="Arial" panose="020B0604020202020204" pitchFamily="34" charset="0"/>
              <a:buChar char="•"/>
            </a:pPr>
            <a:r>
              <a:rPr lang="fr-FR" sz="1000" dirty="0"/>
              <a:t>Une bonne capacité et performance des stations d’épuration.</a:t>
            </a:r>
          </a:p>
        </p:txBody>
      </p:sp>
      <p:sp>
        <p:nvSpPr>
          <p:cNvPr id="12" name="ZoneTexte 3">
            <a:extLst>
              <a:ext uri="{FF2B5EF4-FFF2-40B4-BE49-F238E27FC236}">
                <a16:creationId xmlns:a16="http://schemas.microsoft.com/office/drawing/2014/main" id="{B530888B-4AA3-4099-A8CB-0F79680F22CD}"/>
              </a:ext>
            </a:extLst>
          </p:cNvPr>
          <p:cNvSpPr txBox="1"/>
          <p:nvPr/>
        </p:nvSpPr>
        <p:spPr>
          <a:xfrm>
            <a:off x="4914563" y="796960"/>
            <a:ext cx="3585171" cy="6309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600"/>
              </a:spcAft>
              <a:buFont typeface="Arial" panose="020B0604020202020204" pitchFamily="34" charset="0"/>
              <a:buChar char="•"/>
            </a:pPr>
            <a:r>
              <a:rPr lang="fr-FR" sz="1000" dirty="0"/>
              <a:t>Une qualité de la ressource en eau variable, avec des pollutions aux nitrates sur une grande partie du territoire ;</a:t>
            </a:r>
          </a:p>
          <a:p>
            <a:pPr marL="171450" indent="-171450" algn="just">
              <a:spcAft>
                <a:spcPts val="600"/>
              </a:spcAft>
              <a:buFont typeface="Arial" panose="020B0604020202020204" pitchFamily="34" charset="0"/>
              <a:buChar char="•"/>
            </a:pPr>
            <a:r>
              <a:rPr lang="fr-FR" sz="1000" dirty="0"/>
              <a:t>Un morcellement de la gestion de l’eau potable.</a:t>
            </a:r>
          </a:p>
        </p:txBody>
      </p:sp>
      <p:sp>
        <p:nvSpPr>
          <p:cNvPr id="13" name="ZoneTexte 12">
            <a:extLst>
              <a:ext uri="{FF2B5EF4-FFF2-40B4-BE49-F238E27FC236}">
                <a16:creationId xmlns:a16="http://schemas.microsoft.com/office/drawing/2014/main" id="{B530888B-4AA3-4099-A8CB-0F79680F22CD}"/>
              </a:ext>
            </a:extLst>
          </p:cNvPr>
          <p:cNvSpPr txBox="1"/>
          <p:nvPr/>
        </p:nvSpPr>
        <p:spPr>
          <a:xfrm>
            <a:off x="4931654" y="3896868"/>
            <a:ext cx="3585171" cy="7848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0" indent="-171450" algn="just">
              <a:spcAft>
                <a:spcPts val="600"/>
              </a:spcAft>
              <a:buFont typeface="Arial" panose="020B0604020202020204" pitchFamily="34" charset="0"/>
              <a:buChar char="•"/>
            </a:pPr>
            <a:r>
              <a:rPr lang="fr-FR" sz="1000" dirty="0"/>
              <a:t>Le soutien aux pratiques agricoles raisonnées en particulier au niveau des bassins concernés par les pollutions aux nitrates ;</a:t>
            </a:r>
          </a:p>
          <a:p>
            <a:pPr marL="171450" lvl="0" indent="-171450" algn="just">
              <a:spcAft>
                <a:spcPts val="600"/>
              </a:spcAft>
              <a:buFont typeface="Arial" panose="020B0604020202020204" pitchFamily="34" charset="0"/>
              <a:buChar char="•"/>
            </a:pPr>
            <a:r>
              <a:rPr lang="fr-FR" sz="1000" dirty="0"/>
              <a:t>La poursuite des dynamiques de protection portées par les politiques de gestion de la ressource en eau.</a:t>
            </a:r>
          </a:p>
        </p:txBody>
      </p:sp>
      <p:sp>
        <p:nvSpPr>
          <p:cNvPr id="14" name="ZoneTexte 13">
            <a:extLst>
              <a:ext uri="{FF2B5EF4-FFF2-40B4-BE49-F238E27FC236}">
                <a16:creationId xmlns:a16="http://schemas.microsoft.com/office/drawing/2014/main" id="{B530888B-4AA3-4099-A8CB-0F79680F22CD}"/>
              </a:ext>
            </a:extLst>
          </p:cNvPr>
          <p:cNvSpPr txBox="1"/>
          <p:nvPr/>
        </p:nvSpPr>
        <p:spPr>
          <a:xfrm>
            <a:off x="757430" y="3896869"/>
            <a:ext cx="3585171"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0" indent="-171450" algn="just">
              <a:spcAft>
                <a:spcPts val="600"/>
              </a:spcAft>
              <a:buFont typeface="Arial" panose="020B0604020202020204" pitchFamily="34" charset="0"/>
              <a:buChar char="•"/>
            </a:pPr>
            <a:r>
              <a:rPr lang="fr-FR" sz="1000" dirty="0"/>
              <a:t>Une protection de la ressource en eau qui augmente grâce aux actions menées à travers les politiques de gestion de la ressource ;</a:t>
            </a:r>
          </a:p>
          <a:p>
            <a:pPr marL="171450" lvl="0" indent="-171450" algn="just">
              <a:spcAft>
                <a:spcPts val="600"/>
              </a:spcAft>
              <a:buFont typeface="Arial" panose="020B0604020202020204" pitchFamily="34" charset="0"/>
              <a:buChar char="•"/>
            </a:pPr>
            <a:r>
              <a:rPr lang="fr-FR" sz="1000" dirty="0"/>
              <a:t>Une surcharge des stations d’épuration (liées aux eaux de ruissellement dont le volume pourrait augmenter avec l’intensification d’épisodes météorologiques intenses) à long terme dans le cas de réseaux de collecte unitaires ;</a:t>
            </a:r>
          </a:p>
          <a:p>
            <a:pPr marL="171450" indent="-171450" algn="just">
              <a:spcAft>
                <a:spcPts val="600"/>
              </a:spcAft>
              <a:buFont typeface="Arial" panose="020B0604020202020204" pitchFamily="34" charset="0"/>
              <a:buChar char="•"/>
            </a:pPr>
            <a:r>
              <a:rPr lang="fr-FR" sz="1000" dirty="0"/>
              <a:t>Une modification des comportements humains vis-à-vis de la raréfaction de la ressource : développement de piscines ou de système d’arrosage et d’irrigation, créant des points d’eaux stagnants qui attirent les insectes, notamment les insectes vecteurs, et gênent les populations.</a:t>
            </a:r>
          </a:p>
          <a:p>
            <a:pPr marL="171450" indent="-171450" algn="just">
              <a:spcAft>
                <a:spcPts val="600"/>
              </a:spcAft>
              <a:buFont typeface="Arial" panose="020B0604020202020204" pitchFamily="34" charset="0"/>
              <a:buChar char="•"/>
            </a:pPr>
            <a:endParaRPr lang="fr-FR" sz="1000" dirty="0"/>
          </a:p>
          <a:p>
            <a:pPr marL="180975" indent="-171450" algn="just">
              <a:buFont typeface="Arial" panose="020B0604020202020204" pitchFamily="34" charset="0"/>
              <a:buChar char="•"/>
            </a:pPr>
            <a:endParaRPr lang="fr-FR" sz="1000" dirty="0"/>
          </a:p>
        </p:txBody>
      </p:sp>
    </p:spTree>
    <p:extLst>
      <p:ext uri="{BB962C8B-B14F-4D97-AF65-F5344CB8AC3E}">
        <p14:creationId xmlns:p14="http://schemas.microsoft.com/office/powerpoint/2010/main" val="130058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3</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Depuis plusieurs décennies, il est établi que l’Homme, au travers son développement économique et industriel et ses modes de vie, est responsable du changement climatique.</a:t>
            </a:r>
          </a:p>
          <a:p>
            <a:pPr marL="0" indent="0" algn="just">
              <a:buNone/>
            </a:pPr>
            <a:r>
              <a:rPr lang="fr-FR" sz="1000" b="0" dirty="0">
                <a:solidFill>
                  <a:schemeClr val="tx1"/>
                </a:solidFill>
                <a:latin typeface="+mn-lt"/>
              </a:rPr>
              <a:t>Le 5ème rapport d’évolution « Changement Climatique » en date de 2014 et rédigé par le GIEC (Groupe d'experts intergouvernemental sur l'évolution du climat) s’appuie sur 4 trajectoires très différentes allant d’une trajectoire optimiste (RCP2.6) avec un engagement fort des Etats en matière de réduction des émissions de gaz à effet de serre à un scénario « pessimiste mais probable » (RCP8.5).</a:t>
            </a:r>
          </a:p>
          <a:p>
            <a:pPr marL="0" indent="0" algn="just">
              <a:buNone/>
            </a:pPr>
            <a:r>
              <a:rPr lang="fr-FR" sz="1000" b="0" dirty="0">
                <a:solidFill>
                  <a:schemeClr val="tx1"/>
                </a:solidFill>
                <a:latin typeface="+mn-lt"/>
              </a:rPr>
              <a:t>Le 5ème rapport montre que le seul scénario permettant d’atteindre un objectif « 2°C » est le scénario RCP2,6 c’est à dire celui où l’engagement de chacun est le plus fort. Pour cela, les émissions totales cumulées ne devront pas dépasser une fourchette de 1000 à 15 000 gigatonnes de carbone d’ici 2100, or en 2011, 531 gigatonnes avaient déjà été émises dans le monde.</a:t>
            </a:r>
          </a:p>
          <a:p>
            <a:pPr marL="0" indent="0" algn="just">
              <a:buNone/>
            </a:pPr>
            <a:r>
              <a:rPr lang="fr-FR" sz="1000" b="0" dirty="0">
                <a:solidFill>
                  <a:schemeClr val="tx1"/>
                </a:solidFill>
                <a:latin typeface="+mn-lt"/>
              </a:rPr>
              <a:t>C’est au regard de ces trajectoires et dernières mesures scientifiques que la communauté internationale s’est réunie lors de la 21éme Conférence Internationale sur le Climat (COP21). Elle a adopté en décembre 2015 dans le cadre de l’Accord de Paris un objectif visant à contenir la hausse moyenne des températures de la planète en dessous de +2°C, à savoir s’inscrire dans la trajectoire la plus optimiste du 5ème rapport du GIEC. L’objectif est de réduire drastiquement les émissions de gaz à effet de serre, de limiter et d’anticiper les effets du changement climatique sur les modes de vie actuels de l’homme portant sur l’alimentation, la santé humaine, les inégalités sociales et économiques… et les effets des évènements extrêmes : migration, submersion de villes côtières...</a:t>
            </a:r>
          </a:p>
          <a:p>
            <a:pPr marL="0" indent="0" algn="just">
              <a:buNone/>
            </a:pPr>
            <a:r>
              <a:rPr lang="fr-FR" sz="1000" b="0" dirty="0">
                <a:solidFill>
                  <a:schemeClr val="tx1"/>
                </a:solidFill>
                <a:latin typeface="+mn-lt"/>
              </a:rPr>
              <a:t>L’Union Européenne et l’État français ont entrepris à travers des textes réglementaires multiples et thématiques de mettre à jour leur législation en vue de répondre aux objectifs internationaux de l’Accord de Paris.</a:t>
            </a:r>
          </a:p>
          <a:p>
            <a:pPr marL="0" indent="0" algn="just">
              <a:buNone/>
            </a:pPr>
            <a:r>
              <a:rPr lang="fr-FR" sz="1000" b="0" dirty="0">
                <a:solidFill>
                  <a:schemeClr val="tx1"/>
                </a:solidFill>
                <a:latin typeface="+mn-lt"/>
              </a:rPr>
              <a:t>Dans ce cadre, le Syndicat Départemental de l’Energie de l’Allier (SDE 03) s’est engagé dans une démarche encore inédite de réalisation de Plans Climat Air Energie Territoriaux à l’échelle de chaque </a:t>
            </a:r>
            <a:r>
              <a:rPr lang="fr-FR" sz="1000" b="0" dirty="0" err="1">
                <a:solidFill>
                  <a:schemeClr val="tx1"/>
                </a:solidFill>
                <a:latin typeface="+mn-lt"/>
              </a:rPr>
              <a:t>EPCi</a:t>
            </a:r>
            <a:r>
              <a:rPr lang="fr-FR" sz="1000" b="0" dirty="0">
                <a:solidFill>
                  <a:schemeClr val="tx1"/>
                </a:solidFill>
                <a:latin typeface="+mn-lt"/>
              </a:rPr>
              <a:t> du département. </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r"/>
            <a:r>
              <a:rPr lang="fr-FR" noProof="0" dirty="0"/>
              <a:t>PREAMBULE</a:t>
            </a:r>
          </a:p>
        </p:txBody>
      </p:sp>
      <p:sp>
        <p:nvSpPr>
          <p:cNvPr id="13" name="Espace réservé du texte 3">
            <a:extLst>
              <a:ext uri="{FF2B5EF4-FFF2-40B4-BE49-F238E27FC236}">
                <a16:creationId xmlns:a16="http://schemas.microsoft.com/office/drawing/2014/main" id="{10C8737D-E6A4-40F0-9518-5D54541B550F}"/>
              </a:ext>
            </a:extLst>
          </p:cNvPr>
          <p:cNvSpPr txBox="1">
            <a:spLocks/>
          </p:cNvSpPr>
          <p:nvPr/>
        </p:nvSpPr>
        <p:spPr>
          <a:xfrm>
            <a:off x="4670743"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Le PCAET se décline en cinq volets :</a:t>
            </a:r>
          </a:p>
          <a:p>
            <a:pPr algn="just">
              <a:spcBef>
                <a:spcPts val="300"/>
              </a:spcBef>
              <a:buClr>
                <a:srgbClr val="0989B1"/>
              </a:buClr>
              <a:buSzPct val="80000"/>
            </a:pPr>
            <a:r>
              <a:rPr lang="fr-FR" sz="1000" b="0" dirty="0">
                <a:solidFill>
                  <a:schemeClr val="tx1"/>
                </a:solidFill>
                <a:latin typeface="+mn-lt"/>
              </a:rPr>
              <a:t>Diagnostic du territoire</a:t>
            </a:r>
          </a:p>
          <a:p>
            <a:pPr algn="just">
              <a:spcBef>
                <a:spcPts val="300"/>
              </a:spcBef>
              <a:buClr>
                <a:srgbClr val="0989B1"/>
              </a:buClr>
              <a:buSzPct val="80000"/>
            </a:pPr>
            <a:r>
              <a:rPr lang="fr-FR" sz="1000" b="0" dirty="0">
                <a:solidFill>
                  <a:schemeClr val="tx1"/>
                </a:solidFill>
                <a:latin typeface="+mn-lt"/>
              </a:rPr>
              <a:t>Etat Initial de l’Environnement</a:t>
            </a:r>
          </a:p>
          <a:p>
            <a:pPr algn="just">
              <a:spcBef>
                <a:spcPts val="300"/>
              </a:spcBef>
              <a:buClr>
                <a:srgbClr val="0989B1"/>
              </a:buClr>
              <a:buSzPct val="80000"/>
            </a:pPr>
            <a:r>
              <a:rPr lang="fr-FR" sz="1000" b="0" dirty="0">
                <a:solidFill>
                  <a:schemeClr val="tx1"/>
                </a:solidFill>
                <a:latin typeface="+mn-lt"/>
              </a:rPr>
              <a:t>Stratégie</a:t>
            </a:r>
          </a:p>
          <a:p>
            <a:pPr algn="just">
              <a:spcBef>
                <a:spcPts val="300"/>
              </a:spcBef>
              <a:buClr>
                <a:srgbClr val="0989B1"/>
              </a:buClr>
              <a:buSzPct val="80000"/>
            </a:pPr>
            <a:r>
              <a:rPr lang="fr-FR" sz="1000" b="0" dirty="0">
                <a:solidFill>
                  <a:schemeClr val="tx1"/>
                </a:solidFill>
                <a:latin typeface="+mn-lt"/>
              </a:rPr>
              <a:t>Plan d’actions</a:t>
            </a:r>
          </a:p>
          <a:p>
            <a:pPr algn="just">
              <a:spcBef>
                <a:spcPts val="300"/>
              </a:spcBef>
              <a:buClr>
                <a:srgbClr val="0989B1"/>
              </a:buClr>
              <a:buSzPct val="80000"/>
            </a:pPr>
            <a:r>
              <a:rPr lang="fr-FR" sz="1000" b="0" dirty="0">
                <a:solidFill>
                  <a:schemeClr val="tx1"/>
                </a:solidFill>
                <a:latin typeface="+mn-lt"/>
              </a:rPr>
              <a:t>Évaluation environnementale du PCAET (incidences du projet sur l’environnement)</a:t>
            </a:r>
          </a:p>
          <a:p>
            <a:pPr marL="0" indent="0" algn="just">
              <a:buNone/>
            </a:pPr>
            <a:r>
              <a:rPr lang="fr-FR" sz="1000" b="0" dirty="0">
                <a:solidFill>
                  <a:schemeClr val="tx1"/>
                </a:solidFill>
                <a:latin typeface="+mn-lt"/>
              </a:rPr>
              <a:t>Le présent document constitue l’évaluation environnementale du PCAET.</a:t>
            </a:r>
          </a:p>
          <a:p>
            <a:pPr marL="0" indent="0" algn="just">
              <a:buNone/>
            </a:pPr>
            <a:endParaRPr lang="fr-FR" sz="1000" b="0" dirty="0">
              <a:solidFill>
                <a:schemeClr val="tx1"/>
              </a:solidFill>
              <a:latin typeface="+mn-lt"/>
            </a:endParaRPr>
          </a:p>
          <a:p>
            <a:pPr algn="just"/>
            <a:r>
              <a:rPr lang="fr-FR" dirty="0"/>
              <a:t>CADRE JURIDIQUE DE L’ÉVALUATION ENVIRONNEMENTALE</a:t>
            </a:r>
          </a:p>
          <a:p>
            <a:pPr marL="0" indent="0" algn="just">
              <a:buNone/>
            </a:pPr>
            <a:r>
              <a:rPr lang="fr-FR" sz="1000" b="0" dirty="0">
                <a:solidFill>
                  <a:schemeClr val="tx1"/>
                </a:solidFill>
                <a:latin typeface="+mn-lt"/>
              </a:rPr>
              <a:t>La directive européenne n°2001/42/CE du 27 juin 2001, relative à l’évaluation des incidences de certains plans et programmes sur l’environnement, pose le principe que tous les plans et programmes susceptibles d’avoir des incidences notables sur l’environnement doivent faire l’objet d’une évaluation environnementale préalablement à leur adoption.</a:t>
            </a:r>
          </a:p>
          <a:p>
            <a:pPr marL="0" indent="0" algn="just">
              <a:buNone/>
            </a:pPr>
            <a:r>
              <a:rPr lang="fr-FR" sz="1000" b="0" dirty="0">
                <a:solidFill>
                  <a:schemeClr val="tx1"/>
                </a:solidFill>
                <a:latin typeface="+mn-lt"/>
              </a:rPr>
              <a:t>La transposition de cette directive a été assurée par une ordonnance n°2004-489 du 3 juin 2004 qui a modifié le Code de l’environnement (création des articles L. 122-4 à L. 122-11 et modification de l’article L. 414-4 relatif aux sites Natura 2000), ainsi que le Code de l’Urbanisme et le Code Général des Collectivités Territoriales. Deux décrets ont été pris en application de cette ordonnance : </a:t>
            </a:r>
          </a:p>
          <a:p>
            <a:pPr algn="just">
              <a:spcBef>
                <a:spcPts val="300"/>
              </a:spcBef>
              <a:buClr>
                <a:srgbClr val="0989B1"/>
              </a:buClr>
              <a:buSzPct val="80000"/>
            </a:pPr>
            <a:r>
              <a:rPr lang="fr-FR" sz="1000" b="0" dirty="0">
                <a:solidFill>
                  <a:schemeClr val="tx1"/>
                </a:solidFill>
                <a:latin typeface="+mn-lt"/>
              </a:rPr>
              <a:t>le décret n°2005-613 du 27 mai 2005, codifié aux articles R. 122-17 à R. 122-24 (modifiés par le décret n°2012-616 du 2 mai 2012), R. 414-19 et R. 414-21 du Code de l’environnement ;</a:t>
            </a:r>
          </a:p>
          <a:p>
            <a:pPr algn="just">
              <a:spcBef>
                <a:spcPts val="300"/>
              </a:spcBef>
              <a:buClr>
                <a:srgbClr val="0989B1"/>
              </a:buClr>
              <a:buSzPct val="80000"/>
            </a:pPr>
            <a:r>
              <a:rPr lang="fr-FR" sz="1000" b="0" dirty="0">
                <a:solidFill>
                  <a:schemeClr val="tx1"/>
                </a:solidFill>
                <a:latin typeface="+mn-lt"/>
              </a:rPr>
              <a:t>le décret n°2005-608 du 27 mai 2005, codifié à la fois dans le Code de l’Urbanisme et dans le Code Général des Collectivités Territoriales, vise certains documents d’urbanisme. Il fait l’objet d’une circulaire d’application. </a:t>
            </a:r>
          </a:p>
        </p:txBody>
      </p:sp>
    </p:spTree>
    <p:extLst>
      <p:ext uri="{BB962C8B-B14F-4D97-AF65-F5344CB8AC3E}">
        <p14:creationId xmlns:p14="http://schemas.microsoft.com/office/powerpoint/2010/main" val="375829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4233047" y="1529697"/>
            <a:ext cx="4838078" cy="4144786"/>
          </a:xfrm>
          <a:prstGeom prst="rect">
            <a:avLst/>
          </a:prstGeom>
        </p:spPr>
      </p:pic>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30</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Déchets </a:t>
            </a:r>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La gestion des déchets </a:t>
            </a:r>
          </a:p>
          <a:p>
            <a:pPr marL="0" indent="0" algn="just">
              <a:buNone/>
            </a:pPr>
            <a:r>
              <a:rPr lang="fr-FR" sz="1000" b="0" dirty="0">
                <a:solidFill>
                  <a:schemeClr val="tx1"/>
                </a:solidFill>
                <a:latin typeface="+mn-lt"/>
              </a:rPr>
              <a:t>Compétence répartie entre le </a:t>
            </a:r>
            <a:r>
              <a:rPr lang="fr-FR" sz="1000" b="0" dirty="0" err="1">
                <a:solidFill>
                  <a:schemeClr val="tx1"/>
                </a:solidFill>
                <a:latin typeface="+mn-lt"/>
              </a:rPr>
              <a:t>SICTOM</a:t>
            </a:r>
            <a:r>
              <a:rPr lang="fr-FR" sz="1000" b="0" dirty="0">
                <a:solidFill>
                  <a:schemeClr val="tx1"/>
                </a:solidFill>
                <a:latin typeface="+mn-lt"/>
              </a:rPr>
              <a:t> Nord Allier et le </a:t>
            </a:r>
            <a:r>
              <a:rPr lang="fr-FR" sz="1000" b="0" dirty="0" err="1">
                <a:solidFill>
                  <a:schemeClr val="tx1"/>
                </a:solidFill>
                <a:latin typeface="+mn-lt"/>
              </a:rPr>
              <a:t>SICTOM</a:t>
            </a:r>
            <a:r>
              <a:rPr lang="fr-FR" sz="1000" b="0" dirty="0">
                <a:solidFill>
                  <a:schemeClr val="tx1"/>
                </a:solidFill>
                <a:latin typeface="+mn-lt"/>
              </a:rPr>
              <a:t> Sud Allier, la collecte déchets du territoire s’effectue principalement :</a:t>
            </a:r>
          </a:p>
          <a:p>
            <a:pPr algn="just">
              <a:spcBef>
                <a:spcPts val="300"/>
              </a:spcBef>
              <a:buClr>
                <a:srgbClr val="218BC7"/>
              </a:buClr>
              <a:buSzPct val="80000"/>
            </a:pPr>
            <a:r>
              <a:rPr lang="fr-FR" sz="1000" dirty="0">
                <a:solidFill>
                  <a:schemeClr val="tx1"/>
                </a:solidFill>
                <a:latin typeface="+mn-lt"/>
              </a:rPr>
              <a:t>En porte à porte pour les ordures ménagères</a:t>
            </a:r>
            <a:r>
              <a:rPr lang="fr-FR" sz="1000" b="0" dirty="0">
                <a:solidFill>
                  <a:schemeClr val="tx1"/>
                </a:solidFill>
                <a:latin typeface="+mn-lt"/>
              </a:rPr>
              <a:t> ;</a:t>
            </a:r>
          </a:p>
          <a:p>
            <a:pPr algn="just">
              <a:spcBef>
                <a:spcPts val="300"/>
              </a:spcBef>
              <a:buClr>
                <a:srgbClr val="218BC7"/>
              </a:buClr>
              <a:buSzPct val="80000"/>
            </a:pPr>
            <a:r>
              <a:rPr lang="fr-FR" sz="1000" dirty="0">
                <a:solidFill>
                  <a:schemeClr val="tx1"/>
                </a:solidFill>
                <a:latin typeface="+mn-lt"/>
              </a:rPr>
              <a:t>En porte à porte</a:t>
            </a:r>
            <a:r>
              <a:rPr lang="fr-FR" sz="1000" b="0" dirty="0">
                <a:solidFill>
                  <a:schemeClr val="tx1"/>
                </a:solidFill>
                <a:latin typeface="+mn-lt"/>
              </a:rPr>
              <a:t> et en </a:t>
            </a:r>
            <a:r>
              <a:rPr lang="fr-FR" sz="1000" dirty="0">
                <a:solidFill>
                  <a:schemeClr val="tx1"/>
                </a:solidFill>
                <a:latin typeface="+mn-lt"/>
              </a:rPr>
              <a:t>point d’apport volontaire</a:t>
            </a:r>
            <a:r>
              <a:rPr lang="fr-FR" sz="1000" b="0" dirty="0">
                <a:solidFill>
                  <a:schemeClr val="tx1"/>
                </a:solidFill>
                <a:latin typeface="+mn-lt"/>
              </a:rPr>
              <a:t> pour les </a:t>
            </a:r>
            <a:r>
              <a:rPr lang="fr-FR" sz="1000" dirty="0">
                <a:solidFill>
                  <a:schemeClr val="tx1"/>
                </a:solidFill>
                <a:latin typeface="+mn-lt"/>
              </a:rPr>
              <a:t>emballages ménagers recyclables</a:t>
            </a:r>
            <a:r>
              <a:rPr lang="fr-FR" sz="1000" b="0" dirty="0">
                <a:solidFill>
                  <a:schemeClr val="tx1"/>
                </a:solidFill>
                <a:latin typeface="+mn-lt"/>
              </a:rPr>
              <a:t> ;</a:t>
            </a:r>
          </a:p>
          <a:p>
            <a:pPr algn="just">
              <a:spcBef>
                <a:spcPts val="300"/>
              </a:spcBef>
              <a:buClr>
                <a:srgbClr val="218BC7"/>
              </a:buClr>
              <a:buSzPct val="80000"/>
            </a:pPr>
            <a:r>
              <a:rPr lang="fr-FR" sz="1000" dirty="0">
                <a:solidFill>
                  <a:schemeClr val="tx1"/>
                </a:solidFill>
                <a:latin typeface="+mn-lt"/>
              </a:rPr>
              <a:t>En point d’apport volontaire</a:t>
            </a:r>
            <a:r>
              <a:rPr lang="fr-FR" sz="1000" b="0" dirty="0">
                <a:solidFill>
                  <a:schemeClr val="tx1"/>
                </a:solidFill>
                <a:latin typeface="+mn-lt"/>
              </a:rPr>
              <a:t> pour le </a:t>
            </a:r>
            <a:r>
              <a:rPr lang="fr-FR" sz="1000" dirty="0">
                <a:solidFill>
                  <a:schemeClr val="tx1"/>
                </a:solidFill>
                <a:latin typeface="+mn-lt"/>
              </a:rPr>
              <a:t>verre</a:t>
            </a:r>
            <a:r>
              <a:rPr lang="fr-FR" sz="1000" b="0" dirty="0">
                <a:solidFill>
                  <a:schemeClr val="tx1"/>
                </a:solidFill>
                <a:latin typeface="+mn-lt"/>
              </a:rPr>
              <a:t>.</a:t>
            </a:r>
          </a:p>
          <a:p>
            <a:pPr marL="0" indent="0" algn="just">
              <a:buNone/>
            </a:pPr>
            <a:r>
              <a:rPr lang="fr-FR" sz="1000" b="0" dirty="0">
                <a:solidFill>
                  <a:schemeClr val="tx1"/>
                </a:solidFill>
                <a:latin typeface="+mn-lt"/>
              </a:rPr>
              <a:t>Cinq déchetteries complètent le système de collecte de déchets sur le territoire de la communauté de communes. Principalement localisées sur la partie ouest du territoire (hors le Donjon), l’apport en déchetterie est susceptible d’engendrer des trafics de particulier importants.</a:t>
            </a:r>
          </a:p>
          <a:p>
            <a:pPr marL="0" indent="0" algn="just">
              <a:lnSpc>
                <a:spcPct val="100000"/>
              </a:lnSpc>
              <a:buNone/>
            </a:pPr>
            <a:r>
              <a:rPr lang="fr-FR" i="1" dirty="0"/>
              <a:t>Traitement et valorisation des déchets</a:t>
            </a:r>
          </a:p>
          <a:p>
            <a:pPr marL="0" indent="0" algn="just">
              <a:buNone/>
            </a:pPr>
            <a:r>
              <a:rPr lang="fr-FR" sz="1000" b="0" dirty="0">
                <a:solidFill>
                  <a:schemeClr val="tx1"/>
                </a:solidFill>
                <a:latin typeface="+mn-lt"/>
              </a:rPr>
              <a:t>Outre les filières de valorisation matière (compostage, réemploi matériaux, etc.), la valorisation des déchets du territoire passe également par :</a:t>
            </a:r>
          </a:p>
          <a:p>
            <a:pPr algn="just">
              <a:spcBef>
                <a:spcPts val="300"/>
              </a:spcBef>
              <a:buClr>
                <a:srgbClr val="218BC7"/>
              </a:buClr>
              <a:buSzPct val="80000"/>
            </a:pPr>
            <a:r>
              <a:rPr lang="fr-FR" sz="1000" b="0" dirty="0">
                <a:solidFill>
                  <a:schemeClr val="tx1"/>
                </a:solidFill>
                <a:latin typeface="+mn-lt"/>
              </a:rPr>
              <a:t>L’incinération à l’</a:t>
            </a:r>
            <a:r>
              <a:rPr lang="fr-FR" sz="1000" b="0" dirty="0" err="1">
                <a:solidFill>
                  <a:schemeClr val="tx1"/>
                </a:solidFill>
                <a:latin typeface="+mn-lt"/>
              </a:rPr>
              <a:t>UVEOM</a:t>
            </a:r>
            <a:r>
              <a:rPr lang="fr-FR" sz="1000" b="0" dirty="0">
                <a:solidFill>
                  <a:schemeClr val="tx1"/>
                </a:solidFill>
                <a:latin typeface="+mn-lt"/>
              </a:rPr>
              <a:t> (Unité de Valorisation </a:t>
            </a:r>
            <a:r>
              <a:rPr lang="fr-FR" sz="1000" b="0" dirty="0" err="1">
                <a:solidFill>
                  <a:schemeClr val="tx1"/>
                </a:solidFill>
                <a:latin typeface="+mn-lt"/>
              </a:rPr>
              <a:t>Energétique</a:t>
            </a:r>
            <a:r>
              <a:rPr lang="fr-FR" sz="1000" b="0" dirty="0">
                <a:solidFill>
                  <a:schemeClr val="tx1"/>
                </a:solidFill>
                <a:latin typeface="+mn-lt"/>
              </a:rPr>
              <a:t> des Ordures Ménagères) de Bayet avec une production d’énergie associée : 109 416 </a:t>
            </a:r>
            <a:r>
              <a:rPr lang="fr-FR" sz="1000" b="0" dirty="0" err="1">
                <a:solidFill>
                  <a:schemeClr val="tx1"/>
                </a:solidFill>
                <a:latin typeface="+mn-lt"/>
              </a:rPr>
              <a:t>MWh</a:t>
            </a:r>
            <a:r>
              <a:rPr lang="fr-FR" sz="1000" b="0" dirty="0">
                <a:solidFill>
                  <a:schemeClr val="tx1"/>
                </a:solidFill>
                <a:latin typeface="+mn-lt"/>
              </a:rPr>
              <a:t> produit en 2017 (S. Sud Allier)</a:t>
            </a:r>
          </a:p>
          <a:p>
            <a:pPr algn="just">
              <a:spcBef>
                <a:spcPts val="300"/>
              </a:spcBef>
              <a:buClr>
                <a:srgbClr val="218BC7"/>
              </a:buClr>
              <a:buSzPct val="80000"/>
            </a:pPr>
            <a:r>
              <a:rPr lang="fr-FR" sz="1000" b="0" dirty="0">
                <a:solidFill>
                  <a:schemeClr val="tx1"/>
                </a:solidFill>
                <a:latin typeface="+mn-lt"/>
              </a:rPr>
              <a:t>L’enfouissement avec récupération et transformation du biogaz en énergie à l’Installation de Stockage Non Dangereux (</a:t>
            </a:r>
            <a:r>
              <a:rPr lang="fr-FR" sz="1000" b="0" dirty="0" err="1">
                <a:solidFill>
                  <a:schemeClr val="tx1"/>
                </a:solidFill>
                <a:latin typeface="+mn-lt"/>
              </a:rPr>
              <a:t>ISDND</a:t>
            </a:r>
            <a:r>
              <a:rPr lang="fr-FR" sz="1000" b="0" dirty="0">
                <a:solidFill>
                  <a:schemeClr val="tx1"/>
                </a:solidFill>
                <a:latin typeface="+mn-lt"/>
              </a:rPr>
              <a:t>) de Chézy : 7 600 </a:t>
            </a:r>
            <a:r>
              <a:rPr lang="fr-FR" sz="1000" b="0" dirty="0" err="1">
                <a:solidFill>
                  <a:schemeClr val="tx1"/>
                </a:solidFill>
                <a:latin typeface="+mn-lt"/>
              </a:rPr>
              <a:t>MWh</a:t>
            </a:r>
            <a:r>
              <a:rPr lang="fr-FR" sz="1000" b="0" dirty="0">
                <a:solidFill>
                  <a:schemeClr val="tx1"/>
                </a:solidFill>
                <a:latin typeface="+mn-lt"/>
              </a:rPr>
              <a:t> d’énergie électrique produite par an et valorisation de l’énergie thermique résiduelle par alimentation d’un réseau de chaleur urbain (S. Nord Allier)</a:t>
            </a:r>
          </a:p>
          <a:p>
            <a:pPr marL="0" indent="0" algn="just">
              <a:buNone/>
            </a:pPr>
            <a:r>
              <a:rPr lang="fr-FR" sz="1000" b="0" dirty="0">
                <a:solidFill>
                  <a:schemeClr val="tx1"/>
                </a:solidFill>
                <a:latin typeface="+mn-lt"/>
              </a:rPr>
              <a:t>Afin d’assurer le maintien en fonctionnement des lignes d’incinération, des ordures ménagères hors </a:t>
            </a:r>
            <a:r>
              <a:rPr lang="fr-FR" sz="1000" b="0" dirty="0" err="1">
                <a:solidFill>
                  <a:schemeClr val="tx1"/>
                </a:solidFill>
                <a:latin typeface="+mn-lt"/>
              </a:rPr>
              <a:t>SICTOM</a:t>
            </a:r>
            <a:r>
              <a:rPr lang="fr-FR" sz="1000" b="0" dirty="0">
                <a:solidFill>
                  <a:schemeClr val="tx1"/>
                </a:solidFill>
                <a:latin typeface="+mn-lt"/>
              </a:rPr>
              <a:t> Sud Allier sont réceptionnées (Bas-Rhin, Loire, Nièvre). Ces apports extérieurs sont en hausse de 5,2 % en 2017 par rapport à 2016.</a:t>
            </a:r>
          </a:p>
          <a:p>
            <a:pPr marL="0" indent="0" algn="just">
              <a:buNone/>
            </a:pPr>
            <a:endParaRPr lang="fr-FR" sz="1000" b="0" dirty="0">
              <a:solidFill>
                <a:schemeClr val="tx1"/>
              </a:solidFill>
              <a:latin typeface="+mn-lt"/>
            </a:endParaRPr>
          </a:p>
          <a:p>
            <a:pPr marL="0" indent="0" algn="just">
              <a:buNone/>
            </a:pPr>
            <a:endParaRPr lang="fr-FR" dirty="0"/>
          </a:p>
        </p:txBody>
      </p:sp>
      <p:sp>
        <p:nvSpPr>
          <p:cNvPr id="20" name="ZoneTexte 19">
            <a:extLst>
              <a:ext uri="{FF2B5EF4-FFF2-40B4-BE49-F238E27FC236}">
                <a16:creationId xmlns:a16="http://schemas.microsoft.com/office/drawing/2014/main" id="{B05CA229-B447-4C14-AE1F-0FE7FF3522DD}"/>
              </a:ext>
            </a:extLst>
          </p:cNvPr>
          <p:cNvSpPr txBox="1"/>
          <p:nvPr/>
        </p:nvSpPr>
        <p:spPr>
          <a:xfrm>
            <a:off x="4403325" y="5771973"/>
            <a:ext cx="4677919" cy="369332"/>
          </a:xfrm>
          <a:prstGeom prst="rect">
            <a:avLst/>
          </a:prstGeom>
          <a:noFill/>
        </p:spPr>
        <p:txBody>
          <a:bodyPr wrap="square" rtlCol="0">
            <a:spAutoFit/>
          </a:bodyPr>
          <a:lstStyle/>
          <a:p>
            <a:r>
              <a:rPr lang="fr-FR" sz="900" i="1" dirty="0">
                <a:latin typeface="+mj-lt"/>
              </a:rPr>
              <a:t>Localisation des déchetteries et de la répartition des compétences de collecte des déchets. Source : Even Conseil</a:t>
            </a:r>
          </a:p>
        </p:txBody>
      </p:sp>
      <p:sp>
        <p:nvSpPr>
          <p:cNvPr id="22" name="Ellipse 21"/>
          <p:cNvSpPr/>
          <p:nvPr/>
        </p:nvSpPr>
        <p:spPr>
          <a:xfrm>
            <a:off x="7991080" y="5533730"/>
            <a:ext cx="76200" cy="67733"/>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ZoneTexte 35"/>
          <p:cNvSpPr txBox="1"/>
          <p:nvPr/>
        </p:nvSpPr>
        <p:spPr>
          <a:xfrm>
            <a:off x="8067280" y="5444485"/>
            <a:ext cx="801823" cy="246221"/>
          </a:xfrm>
          <a:prstGeom prst="rect">
            <a:avLst/>
          </a:prstGeom>
          <a:noFill/>
        </p:spPr>
        <p:txBody>
          <a:bodyPr wrap="none" rtlCol="0">
            <a:spAutoFit/>
          </a:bodyPr>
          <a:lstStyle/>
          <a:p>
            <a:r>
              <a:rPr lang="fr-FR" sz="1000" dirty="0"/>
              <a:t>Déchetterie</a:t>
            </a:r>
          </a:p>
        </p:txBody>
      </p:sp>
      <p:sp>
        <p:nvSpPr>
          <p:cNvPr id="15" name="Ellipse 14"/>
          <p:cNvSpPr/>
          <p:nvPr/>
        </p:nvSpPr>
        <p:spPr>
          <a:xfrm>
            <a:off x="6623833" y="2211857"/>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6025381" y="3257421"/>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7385833" y="3862857"/>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5599367" y="4633324"/>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4972833" y="4143377"/>
            <a:ext cx="93133" cy="9313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5351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31</a:t>
            </a:fld>
            <a:endParaRPr lang="fr-FR" dirty="0"/>
          </a:p>
        </p:txBody>
      </p:sp>
      <p:sp>
        <p:nvSpPr>
          <p:cNvPr id="7" name="ZoneTexte 4">
            <a:extLst>
              <a:ext uri="{FF2B5EF4-FFF2-40B4-BE49-F238E27FC236}">
                <a16:creationId xmlns:a16="http://schemas.microsoft.com/office/drawing/2014/main" id="{41B1D44D-8831-49A6-BA01-ED5E37BCB2E5}"/>
              </a:ext>
            </a:extLst>
          </p:cNvPr>
          <p:cNvSpPr txBox="1"/>
          <p:nvPr/>
        </p:nvSpPr>
        <p:spPr>
          <a:xfrm>
            <a:off x="4751414" y="3736142"/>
            <a:ext cx="3883539" cy="9643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La réduction des émissions de GES des flottes de collecte et transport de déchets ;</a:t>
            </a:r>
          </a:p>
          <a:p>
            <a:pPr marL="171450" indent="-171450" algn="just">
              <a:spcAft>
                <a:spcPts val="400"/>
              </a:spcAft>
              <a:buFont typeface="Arial" panose="020B0604020202020204" pitchFamily="34" charset="0"/>
              <a:buChar char="•"/>
            </a:pPr>
            <a:r>
              <a:rPr lang="fr-FR" sz="1000" dirty="0">
                <a:solidFill>
                  <a:prstClr val="black"/>
                </a:solidFill>
              </a:rPr>
              <a:t>Une bonne gestion des déchets inertes produits par les chantiers de rénovation/réhabilitation du bâti.</a:t>
            </a:r>
            <a:r>
              <a:rPr lang="fr-FR" sz="1000" dirty="0">
                <a:solidFill>
                  <a:srgbClr val="FF0000"/>
                </a:solidFill>
              </a:rPr>
              <a:t>	</a:t>
            </a:r>
          </a:p>
        </p:txBody>
      </p:sp>
      <p:sp>
        <p:nvSpPr>
          <p:cNvPr id="9" name="ZoneTexte 8">
            <a:extLst>
              <a:ext uri="{FF2B5EF4-FFF2-40B4-BE49-F238E27FC236}">
                <a16:creationId xmlns:a16="http://schemas.microsoft.com/office/drawing/2014/main" id="{510DC3FF-6A84-4FE8-80A5-BA4600BA0FC9}"/>
              </a:ext>
            </a:extLst>
          </p:cNvPr>
          <p:cNvSpPr txBox="1"/>
          <p:nvPr/>
        </p:nvSpPr>
        <p:spPr>
          <a:xfrm>
            <a:off x="651933" y="698957"/>
            <a:ext cx="3801113"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Des filières de valorisation des déchets (matière et énergie) développées sur le territoire ;</a:t>
            </a:r>
          </a:p>
          <a:p>
            <a:pPr marL="171450" indent="-171450" algn="just">
              <a:spcAft>
                <a:spcPts val="400"/>
              </a:spcAft>
              <a:buFont typeface="Arial" panose="020B0604020202020204" pitchFamily="34" charset="0"/>
              <a:buChar char="•"/>
            </a:pPr>
            <a:r>
              <a:rPr lang="fr-FR" sz="1000" dirty="0">
                <a:solidFill>
                  <a:prstClr val="black"/>
                </a:solidFill>
              </a:rPr>
              <a:t>Des prestataires investis dans la politique de réduction des déchets ;</a:t>
            </a:r>
          </a:p>
          <a:p>
            <a:pPr marL="171450" indent="-171450" algn="just">
              <a:spcAft>
                <a:spcPts val="400"/>
              </a:spcAft>
              <a:buFont typeface="Arial" panose="020B0604020202020204" pitchFamily="34" charset="0"/>
              <a:buChar char="•"/>
            </a:pPr>
            <a:r>
              <a:rPr lang="fr-FR" sz="1000" dirty="0">
                <a:solidFill>
                  <a:prstClr val="black"/>
                </a:solidFill>
              </a:rPr>
              <a:t>Une gestion locale qui limite les déplacements.</a:t>
            </a:r>
          </a:p>
        </p:txBody>
      </p:sp>
      <p:sp>
        <p:nvSpPr>
          <p:cNvPr id="13" name="ZoneTexte 12">
            <a:extLst>
              <a:ext uri="{FF2B5EF4-FFF2-40B4-BE49-F238E27FC236}">
                <a16:creationId xmlns:a16="http://schemas.microsoft.com/office/drawing/2014/main" id="{510DC3FF-6A84-4FE8-80A5-BA4600BA0FC9}"/>
              </a:ext>
            </a:extLst>
          </p:cNvPr>
          <p:cNvSpPr txBox="1"/>
          <p:nvPr/>
        </p:nvSpPr>
        <p:spPr>
          <a:xfrm>
            <a:off x="4751415" y="686658"/>
            <a:ext cx="3883538" cy="173380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Des apports de déchets extérieurs au territoire induisant des transports émetteurs de gaz à effet de serre, mais nécessaires au fonctionnement de l’UVEOM de Bayet ;</a:t>
            </a:r>
          </a:p>
          <a:p>
            <a:pPr marL="171450" indent="-171450" algn="just">
              <a:spcAft>
                <a:spcPts val="400"/>
              </a:spcAft>
              <a:buFont typeface="Arial" panose="020B0604020202020204" pitchFamily="34" charset="0"/>
              <a:buChar char="•"/>
            </a:pPr>
            <a:r>
              <a:rPr lang="fr-FR" sz="1000" dirty="0">
                <a:solidFill>
                  <a:prstClr val="black"/>
                </a:solidFill>
              </a:rPr>
              <a:t>Une récupération d’énergie relativement faible suite à l’enfouissement des déchets à l’</a:t>
            </a:r>
            <a:r>
              <a:rPr lang="fr-FR" sz="1000" dirty="0" err="1">
                <a:solidFill>
                  <a:prstClr val="black"/>
                </a:solidFill>
              </a:rPr>
              <a:t>ISDND</a:t>
            </a:r>
            <a:r>
              <a:rPr lang="fr-FR" sz="1000" dirty="0">
                <a:solidFill>
                  <a:prstClr val="black"/>
                </a:solidFill>
              </a:rPr>
              <a:t> de Chézy ;</a:t>
            </a:r>
          </a:p>
          <a:p>
            <a:pPr marL="171450" indent="-171450" algn="just">
              <a:spcAft>
                <a:spcPts val="400"/>
              </a:spcAft>
              <a:buFont typeface="Arial" panose="020B0604020202020204" pitchFamily="34" charset="0"/>
              <a:buChar char="•"/>
            </a:pPr>
            <a:r>
              <a:rPr lang="fr-FR" sz="1000" dirty="0">
                <a:solidFill>
                  <a:prstClr val="black"/>
                </a:solidFill>
              </a:rPr>
              <a:t>Une répartition inégale des déchetteries sur le territoire.</a:t>
            </a: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14" name="ZoneTexte 13">
            <a:extLst>
              <a:ext uri="{FF2B5EF4-FFF2-40B4-BE49-F238E27FC236}">
                <a16:creationId xmlns:a16="http://schemas.microsoft.com/office/drawing/2014/main" id="{510DC3FF-6A84-4FE8-80A5-BA4600BA0FC9}"/>
              </a:ext>
            </a:extLst>
          </p:cNvPr>
          <p:cNvSpPr txBox="1"/>
          <p:nvPr/>
        </p:nvSpPr>
        <p:spPr>
          <a:xfrm>
            <a:off x="651933" y="3750534"/>
            <a:ext cx="3801113"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Une tendance à la réduction des déchets encouragée par les différentes réglementations et dispositifs existants dans la prévention des déchets ;</a:t>
            </a:r>
          </a:p>
          <a:p>
            <a:pPr marL="171450" indent="-171450" algn="just">
              <a:spcAft>
                <a:spcPts val="400"/>
              </a:spcAft>
              <a:buFont typeface="Arial" panose="020B0604020202020204" pitchFamily="34" charset="0"/>
              <a:buChar char="•"/>
            </a:pPr>
            <a:r>
              <a:rPr lang="fr-FR" sz="1000" dirty="0">
                <a:solidFill>
                  <a:prstClr val="black"/>
                </a:solidFill>
              </a:rPr>
              <a:t>Une augmentation de l’adhésion au tri permettant de réduire le recours à l’enfouissement des déchets.</a:t>
            </a:r>
          </a:p>
          <a:p>
            <a:pPr algn="just">
              <a:spcAft>
                <a:spcPts val="400"/>
              </a:spcAft>
            </a:pPr>
            <a:endParaRPr lang="fr-FR" sz="1000" dirty="0">
              <a:solidFill>
                <a:prstClr val="black"/>
              </a:solidFill>
            </a:endParaRPr>
          </a:p>
        </p:txBody>
      </p:sp>
    </p:spTree>
    <p:extLst>
      <p:ext uri="{BB962C8B-B14F-4D97-AF65-F5344CB8AC3E}">
        <p14:creationId xmlns:p14="http://schemas.microsoft.com/office/powerpoint/2010/main" val="4059087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sz="1400" dirty="0">
                <a:ea typeface="Gadugi" panose="020B0502040204020203" pitchFamily="34" charset="0"/>
              </a:rPr>
              <a:t>Résumé de l’</a:t>
            </a:r>
            <a:r>
              <a:rPr lang="fr-FR" sz="1400" dirty="0" err="1">
                <a:ea typeface="Gadugi" panose="020B0502040204020203" pitchFamily="34" charset="0"/>
              </a:rPr>
              <a:t>Etat</a:t>
            </a:r>
            <a:r>
              <a:rPr lang="fr-FR" sz="1400" dirty="0">
                <a:ea typeface="Gadugi" panose="020B0502040204020203" pitchFamily="34" charset="0"/>
              </a:rPr>
              <a:t> initial de l’Environnement – Performances énergétiques et vulnérabilité climatique</a:t>
            </a:r>
          </a:p>
        </p:txBody>
      </p:sp>
      <p:sp>
        <p:nvSpPr>
          <p:cNvPr id="15" name="Espace réservé du texte 2">
            <a:extLst>
              <a:ext uri="{FF2B5EF4-FFF2-40B4-BE49-F238E27FC236}">
                <a16:creationId xmlns:a16="http://schemas.microsoft.com/office/drawing/2014/main" id="{497D3D3C-65B3-4C62-BBC2-6CF2308F7A29}"/>
              </a:ext>
            </a:extLst>
          </p:cNvPr>
          <p:cNvSpPr>
            <a:spLocks noGrp="1"/>
          </p:cNvSpPr>
          <p:nvPr>
            <p:ph type="body" sz="quarter" idx="14"/>
          </p:nvPr>
        </p:nvSpPr>
        <p:spPr>
          <a:xfrm>
            <a:off x="301214" y="1316850"/>
            <a:ext cx="3965986" cy="4977947"/>
          </a:xfrm>
        </p:spPr>
        <p:txBody>
          <a:bodyPr/>
          <a:lstStyle/>
          <a:p>
            <a:pPr marL="0" indent="0" algn="just">
              <a:buNone/>
            </a:pPr>
            <a:endParaRPr lang="fr-FR" sz="100" noProof="0" dirty="0"/>
          </a:p>
          <a:p>
            <a:r>
              <a:rPr lang="fr-FR" dirty="0"/>
              <a:t>BILAN ENERGETIQUE DU TERRITOIRE</a:t>
            </a:r>
          </a:p>
        </p:txBody>
      </p:sp>
      <p:sp>
        <p:nvSpPr>
          <p:cNvPr id="107"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a:xfrm>
            <a:off x="6457950" y="6356351"/>
            <a:ext cx="2057400" cy="365125"/>
          </a:xfrm>
        </p:spPr>
        <p:txBody>
          <a:bodyPr/>
          <a:lstStyle/>
          <a:p>
            <a:r>
              <a:rPr lang="fr-FR" dirty="0"/>
              <a:t>32</a:t>
            </a:r>
          </a:p>
        </p:txBody>
      </p:sp>
      <p:sp>
        <p:nvSpPr>
          <p:cNvPr id="108" name="ZoneTexte 107">
            <a:extLst>
              <a:ext uri="{FF2B5EF4-FFF2-40B4-BE49-F238E27FC236}">
                <a16:creationId xmlns:a16="http://schemas.microsoft.com/office/drawing/2014/main" id="{BAD9DC32-9445-455D-B76E-F0DFF3F478C7}"/>
              </a:ext>
            </a:extLst>
          </p:cNvPr>
          <p:cNvSpPr txBox="1"/>
          <p:nvPr/>
        </p:nvSpPr>
        <p:spPr>
          <a:xfrm>
            <a:off x="6246153" y="2459722"/>
            <a:ext cx="2658566" cy="553998"/>
          </a:xfrm>
          <a:prstGeom prst="rect">
            <a:avLst/>
          </a:prstGeom>
          <a:noFill/>
        </p:spPr>
        <p:txBody>
          <a:bodyPr wrap="square" rtlCol="0">
            <a:spAutoFit/>
          </a:bodyPr>
          <a:lstStyle/>
          <a:p>
            <a:pPr algn="just"/>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169 </a:t>
            </a:r>
            <a:r>
              <a:rPr lang="fr-FR" altLang="fr-FR" sz="1000" b="1" dirty="0" err="1">
                <a:solidFill>
                  <a:srgbClr val="373E42"/>
                </a:solidFill>
                <a:latin typeface="PT Sans" panose="020B0503020203020204" pitchFamily="34" charset="0"/>
                <a:ea typeface="Roboto" panose="02000000000000000000" pitchFamily="2" charset="0"/>
                <a:cs typeface="Roboto" panose="02000000000000000000" pitchFamily="2" charset="0"/>
              </a:rPr>
              <a:t>GWh</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de </a:t>
            </a:r>
            <a:r>
              <a:rPr lang="fr-FR" altLang="fr-FR" sz="1000" b="1" dirty="0">
                <a:solidFill>
                  <a:schemeClr val="accent6"/>
                </a:solidFill>
                <a:latin typeface="PT Sans" panose="020B0503020203020204" pitchFamily="34" charset="0"/>
                <a:ea typeface="Roboto" panose="02000000000000000000" pitchFamily="2" charset="0"/>
                <a:cs typeface="Roboto" panose="02000000000000000000" pitchFamily="2" charset="0"/>
              </a:rPr>
              <a:t>bois énergie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utilisé</a:t>
            </a:r>
            <a:r>
              <a:rPr lang="fr-FR" altLang="fr-FR" sz="1000" dirty="0">
                <a:solidFill>
                  <a:srgbClr val="373E42"/>
                </a:solidFill>
                <a:latin typeface="PT Sans" panose="020B0503020203020204" pitchFamily="34" charset="0"/>
              </a:rPr>
              <a: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par des installations individuelles de chauffage résidentiel et de chaufferies collectives</a:t>
            </a:r>
            <a:endParaRPr lang="en-GB" sz="1000" dirty="0">
              <a:solidFill>
                <a:srgbClr val="373E42"/>
              </a:solidFill>
              <a:latin typeface="PT Sans" panose="020B0503020203020204" pitchFamily="34" charset="0"/>
            </a:endParaRPr>
          </a:p>
        </p:txBody>
      </p:sp>
      <p:grpSp>
        <p:nvGrpSpPr>
          <p:cNvPr id="109" name="Groupe 108">
            <a:extLst>
              <a:ext uri="{FF2B5EF4-FFF2-40B4-BE49-F238E27FC236}">
                <a16:creationId xmlns:a16="http://schemas.microsoft.com/office/drawing/2014/main" id="{5329CA71-BF26-4D61-A3B0-89086C287E6A}"/>
              </a:ext>
            </a:extLst>
          </p:cNvPr>
          <p:cNvGrpSpPr/>
          <p:nvPr/>
        </p:nvGrpSpPr>
        <p:grpSpPr>
          <a:xfrm>
            <a:off x="6661118" y="2022543"/>
            <a:ext cx="2027497" cy="355558"/>
            <a:chOff x="661810" y="3497210"/>
            <a:chExt cx="2027497" cy="355558"/>
          </a:xfrm>
        </p:grpSpPr>
        <p:sp>
          <p:nvSpPr>
            <p:cNvPr id="110" name="Rectangle : avec coins arrondis en diagonale 2">
              <a:extLst>
                <a:ext uri="{FF2B5EF4-FFF2-40B4-BE49-F238E27FC236}">
                  <a16:creationId xmlns:a16="http://schemas.microsoft.com/office/drawing/2014/main" id="{AC96B55D-1F3E-40D7-A968-ADA4D98285F8}"/>
                </a:ext>
              </a:extLst>
            </p:cNvPr>
            <p:cNvSpPr/>
            <p:nvPr/>
          </p:nvSpPr>
          <p:spPr>
            <a:xfrm>
              <a:off x="887842" y="3525720"/>
              <a:ext cx="1655405" cy="327048"/>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11" name="ZoneTexte 110">
              <a:extLst>
                <a:ext uri="{FF2B5EF4-FFF2-40B4-BE49-F238E27FC236}">
                  <a16:creationId xmlns:a16="http://schemas.microsoft.com/office/drawing/2014/main" id="{87528DEF-1ACA-4F0B-9580-5FA1370C6A7B}"/>
                </a:ext>
              </a:extLst>
            </p:cNvPr>
            <p:cNvSpPr txBox="1"/>
            <p:nvPr/>
          </p:nvSpPr>
          <p:spPr>
            <a:xfrm>
              <a:off x="661810" y="3497210"/>
              <a:ext cx="2027497" cy="307777"/>
            </a:xfrm>
            <a:prstGeom prst="rect">
              <a:avLst/>
            </a:prstGeom>
            <a:noFill/>
            <a:ln>
              <a:noFill/>
            </a:ln>
          </p:spPr>
          <p:txBody>
            <a:bodyPr wrap="square" rtlCol="0">
              <a:spAutoFit/>
            </a:bodyPr>
            <a:lstStyle/>
            <a:p>
              <a:pPr algn="ctr"/>
              <a:r>
                <a:rPr lang="fr-FR" sz="1400" b="1">
                  <a:solidFill>
                    <a:srgbClr val="2E3464"/>
                  </a:solidFill>
                  <a:latin typeface="PT Sans" panose="020B0503020203020204" pitchFamily="34" charset="0"/>
                  <a:ea typeface="Roboto" panose="02000000000000000000" pitchFamily="2" charset="0"/>
                  <a:cs typeface="Roboto" panose="02000000000000000000" pitchFamily="2" charset="0"/>
                </a:rPr>
                <a:t> 205 GWh produits</a:t>
              </a:r>
              <a:endParaRPr lang="en-GB" sz="14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sp>
        <p:nvSpPr>
          <p:cNvPr id="112" name="Rectangle : coins arrondis 119">
            <a:extLst>
              <a:ext uri="{FF2B5EF4-FFF2-40B4-BE49-F238E27FC236}">
                <a16:creationId xmlns:a16="http://schemas.microsoft.com/office/drawing/2014/main" id="{56BF17F1-9532-46B3-B304-BDFB5F20F624}"/>
              </a:ext>
            </a:extLst>
          </p:cNvPr>
          <p:cNvSpPr/>
          <p:nvPr/>
        </p:nvSpPr>
        <p:spPr>
          <a:xfrm>
            <a:off x="3781144" y="1946898"/>
            <a:ext cx="5251761" cy="2890021"/>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13" name="Rectangle : avec coins arrondis en diagonale 77">
            <a:extLst>
              <a:ext uri="{FF2B5EF4-FFF2-40B4-BE49-F238E27FC236}">
                <a16:creationId xmlns:a16="http://schemas.microsoft.com/office/drawing/2014/main" id="{3CFD227B-AD31-4E07-AAFC-EF6AC86A6A0A}"/>
              </a:ext>
            </a:extLst>
          </p:cNvPr>
          <p:cNvSpPr/>
          <p:nvPr/>
        </p:nvSpPr>
        <p:spPr>
          <a:xfrm>
            <a:off x="4248893" y="1775870"/>
            <a:ext cx="1800000"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nvGrpSpPr>
          <p:cNvPr id="114" name="Groupe 113">
            <a:extLst>
              <a:ext uri="{FF2B5EF4-FFF2-40B4-BE49-F238E27FC236}">
                <a16:creationId xmlns:a16="http://schemas.microsoft.com/office/drawing/2014/main" id="{7E1F9414-5DEE-4A12-AECE-6DE962376D7A}"/>
              </a:ext>
            </a:extLst>
          </p:cNvPr>
          <p:cNvGrpSpPr/>
          <p:nvPr/>
        </p:nvGrpSpPr>
        <p:grpSpPr>
          <a:xfrm>
            <a:off x="295718" y="2250222"/>
            <a:ext cx="1944530" cy="554490"/>
            <a:chOff x="3300670" y="1126846"/>
            <a:chExt cx="3103658" cy="262183"/>
          </a:xfrm>
        </p:grpSpPr>
        <p:sp>
          <p:nvSpPr>
            <p:cNvPr id="115" name="Rectangle : avec coins arrondis en diagonale 171">
              <a:extLst>
                <a:ext uri="{FF2B5EF4-FFF2-40B4-BE49-F238E27FC236}">
                  <a16:creationId xmlns:a16="http://schemas.microsoft.com/office/drawing/2014/main" id="{666F79CC-A8D9-4AEA-90AC-A39E59652B04}"/>
                </a:ext>
              </a:extLst>
            </p:cNvPr>
            <p:cNvSpPr/>
            <p:nvPr/>
          </p:nvSpPr>
          <p:spPr>
            <a:xfrm>
              <a:off x="3427223" y="1126846"/>
              <a:ext cx="2868777" cy="262183"/>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116" name="ZoneTexte 115">
              <a:extLst>
                <a:ext uri="{FF2B5EF4-FFF2-40B4-BE49-F238E27FC236}">
                  <a16:creationId xmlns:a16="http://schemas.microsoft.com/office/drawing/2014/main" id="{27FA1F28-6B9F-4CEB-9DEF-3F1AD98B2B73}"/>
                </a:ext>
              </a:extLst>
            </p:cNvPr>
            <p:cNvSpPr txBox="1"/>
            <p:nvPr/>
          </p:nvSpPr>
          <p:spPr>
            <a:xfrm>
              <a:off x="3300670" y="1134952"/>
              <a:ext cx="3103658" cy="218292"/>
            </a:xfrm>
            <a:prstGeom prst="rect">
              <a:avLst/>
            </a:prstGeom>
            <a:noFill/>
            <a:ln>
              <a:noFill/>
            </a:ln>
          </p:spPr>
          <p:txBody>
            <a:bodyPr wrap="square" rtlCol="0">
              <a:spAutoFit/>
            </a:bodyPr>
            <a:lstStyle/>
            <a:p>
              <a:pPr algn="ctr"/>
              <a:r>
                <a:rPr lang="fr-FR" sz="1400" b="1">
                  <a:solidFill>
                    <a:srgbClr val="2E3464"/>
                  </a:solidFill>
                  <a:latin typeface="PT Sans" panose="020B0503020203020204" pitchFamily="34" charset="0"/>
                  <a:ea typeface="Roboto" panose="02000000000000000000" pitchFamily="2" charset="0"/>
                  <a:cs typeface="Roboto" panose="02000000000000000000" pitchFamily="2" charset="0"/>
                </a:rPr>
                <a:t>1132 GWh </a:t>
              </a:r>
            </a:p>
            <a:p>
              <a:pPr algn="ctr"/>
              <a:r>
                <a:rPr lang="fr-FR" sz="1000" b="1">
                  <a:solidFill>
                    <a:srgbClr val="2E3464"/>
                  </a:solidFill>
                  <a:latin typeface="PT Sans" panose="020B0503020203020204" pitchFamily="34" charset="0"/>
                  <a:ea typeface="Roboto" panose="02000000000000000000" pitchFamily="2" charset="0"/>
                  <a:cs typeface="Roboto" panose="02000000000000000000" pitchFamily="2" charset="0"/>
                </a:rPr>
                <a:t>d’énergie finale consommés</a:t>
              </a:r>
              <a:endParaRPr lang="en-GB"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sp>
        <p:nvSpPr>
          <p:cNvPr id="117" name="ZoneTexte 116">
            <a:extLst>
              <a:ext uri="{FF2B5EF4-FFF2-40B4-BE49-F238E27FC236}">
                <a16:creationId xmlns:a16="http://schemas.microsoft.com/office/drawing/2014/main" id="{EB5E2959-F69E-4169-8181-3B040881011D}"/>
              </a:ext>
            </a:extLst>
          </p:cNvPr>
          <p:cNvSpPr txBox="1"/>
          <p:nvPr/>
        </p:nvSpPr>
        <p:spPr>
          <a:xfrm>
            <a:off x="1542542" y="4196220"/>
            <a:ext cx="53084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35 %</a:t>
            </a:r>
            <a:endParaRPr lang="en-GB" sz="900" b="1" dirty="0">
              <a:latin typeface="PT Sans" panose="020B0503020203020204" pitchFamily="34" charset="0"/>
            </a:endParaRPr>
          </a:p>
        </p:txBody>
      </p:sp>
      <p:sp>
        <p:nvSpPr>
          <p:cNvPr id="118" name="Rectangle : coins arrondis 179">
            <a:extLst>
              <a:ext uri="{FF2B5EF4-FFF2-40B4-BE49-F238E27FC236}">
                <a16:creationId xmlns:a16="http://schemas.microsoft.com/office/drawing/2014/main" id="{B82B0D53-D15A-4300-AD3A-48B172302A08}"/>
              </a:ext>
            </a:extLst>
          </p:cNvPr>
          <p:cNvSpPr/>
          <p:nvPr/>
        </p:nvSpPr>
        <p:spPr>
          <a:xfrm>
            <a:off x="233826" y="1972546"/>
            <a:ext cx="3327980" cy="4053785"/>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19" name="Rectangle : avec coins arrondis en diagonale 180">
            <a:extLst>
              <a:ext uri="{FF2B5EF4-FFF2-40B4-BE49-F238E27FC236}">
                <a16:creationId xmlns:a16="http://schemas.microsoft.com/office/drawing/2014/main" id="{C63E6247-C9FF-4E49-81DE-578B0C9DC63F}"/>
              </a:ext>
            </a:extLst>
          </p:cNvPr>
          <p:cNvSpPr/>
          <p:nvPr/>
        </p:nvSpPr>
        <p:spPr>
          <a:xfrm>
            <a:off x="1080587" y="1805132"/>
            <a:ext cx="2160000"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20" name="Rectangle 119">
            <a:extLst>
              <a:ext uri="{FF2B5EF4-FFF2-40B4-BE49-F238E27FC236}">
                <a16:creationId xmlns:a16="http://schemas.microsoft.com/office/drawing/2014/main" id="{25455252-E7D7-462F-B636-EC88EF161165}"/>
              </a:ext>
            </a:extLst>
          </p:cNvPr>
          <p:cNvSpPr/>
          <p:nvPr/>
        </p:nvSpPr>
        <p:spPr>
          <a:xfrm>
            <a:off x="1104379" y="1782315"/>
            <a:ext cx="2160000" cy="369332"/>
          </a:xfrm>
          <a:prstGeom prst="rect">
            <a:avLst/>
          </a:prstGeom>
        </p:spPr>
        <p:txBody>
          <a:bodyPr wrap="non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CONSOMMATION</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grpSp>
        <p:nvGrpSpPr>
          <p:cNvPr id="121" name="Groupe 120">
            <a:extLst>
              <a:ext uri="{FF2B5EF4-FFF2-40B4-BE49-F238E27FC236}">
                <a16:creationId xmlns:a16="http://schemas.microsoft.com/office/drawing/2014/main" id="{44B45464-C86E-426F-BCFB-694087237C4C}"/>
              </a:ext>
            </a:extLst>
          </p:cNvPr>
          <p:cNvGrpSpPr/>
          <p:nvPr/>
        </p:nvGrpSpPr>
        <p:grpSpPr>
          <a:xfrm>
            <a:off x="732788" y="4150531"/>
            <a:ext cx="842144" cy="322211"/>
            <a:chOff x="1617444" y="3389468"/>
            <a:chExt cx="842144" cy="322211"/>
          </a:xfrm>
          <a:noFill/>
        </p:grpSpPr>
        <p:pic>
          <p:nvPicPr>
            <p:cNvPr id="122" name="Image 121">
              <a:extLst>
                <a:ext uri="{FF2B5EF4-FFF2-40B4-BE49-F238E27FC236}">
                  <a16:creationId xmlns:a16="http://schemas.microsoft.com/office/drawing/2014/main" id="{32A7AE05-D645-4042-9948-36BD0935EDDF}"/>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617444" y="3389468"/>
              <a:ext cx="322211" cy="322211"/>
            </a:xfrm>
            <a:prstGeom prst="rect">
              <a:avLst/>
            </a:prstGeom>
            <a:grpFill/>
            <a:ln>
              <a:noFill/>
            </a:ln>
          </p:spPr>
        </p:pic>
        <p:pic>
          <p:nvPicPr>
            <p:cNvPr id="123" name="Image 122">
              <a:extLst>
                <a:ext uri="{FF2B5EF4-FFF2-40B4-BE49-F238E27FC236}">
                  <a16:creationId xmlns:a16="http://schemas.microsoft.com/office/drawing/2014/main" id="{B12655AD-9D41-436E-AC05-88DCAD319F85}"/>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779676" y="3389468"/>
              <a:ext cx="322211" cy="322211"/>
            </a:xfrm>
            <a:prstGeom prst="rect">
              <a:avLst/>
            </a:prstGeom>
            <a:grpFill/>
            <a:ln>
              <a:noFill/>
            </a:ln>
          </p:spPr>
        </p:pic>
        <p:pic>
          <p:nvPicPr>
            <p:cNvPr id="124" name="Image 123">
              <a:extLst>
                <a:ext uri="{FF2B5EF4-FFF2-40B4-BE49-F238E27FC236}">
                  <a16:creationId xmlns:a16="http://schemas.microsoft.com/office/drawing/2014/main" id="{9EDA094D-5473-408E-B0D5-6D348069FB00}"/>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964837" y="3389468"/>
              <a:ext cx="322211" cy="322211"/>
            </a:xfrm>
            <a:prstGeom prst="rect">
              <a:avLst/>
            </a:prstGeom>
            <a:grpFill/>
            <a:ln>
              <a:noFill/>
            </a:ln>
          </p:spPr>
        </p:pic>
        <p:pic>
          <p:nvPicPr>
            <p:cNvPr id="125" name="Image 124">
              <a:extLst>
                <a:ext uri="{FF2B5EF4-FFF2-40B4-BE49-F238E27FC236}">
                  <a16:creationId xmlns:a16="http://schemas.microsoft.com/office/drawing/2014/main" id="{A1C63EF6-970F-490F-A8BD-70C46AAA97FE}"/>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137377" y="3389468"/>
              <a:ext cx="322211" cy="322211"/>
            </a:xfrm>
            <a:prstGeom prst="rect">
              <a:avLst/>
            </a:prstGeom>
            <a:grpFill/>
            <a:ln>
              <a:noFill/>
            </a:ln>
          </p:spPr>
        </p:pic>
      </p:grpSp>
      <p:grpSp>
        <p:nvGrpSpPr>
          <p:cNvPr id="126" name="Groupe 125">
            <a:extLst>
              <a:ext uri="{FF2B5EF4-FFF2-40B4-BE49-F238E27FC236}">
                <a16:creationId xmlns:a16="http://schemas.microsoft.com/office/drawing/2014/main" id="{1DF32146-CA69-4539-844E-4486F47680D4}"/>
              </a:ext>
            </a:extLst>
          </p:cNvPr>
          <p:cNvGrpSpPr/>
          <p:nvPr/>
        </p:nvGrpSpPr>
        <p:grpSpPr>
          <a:xfrm>
            <a:off x="177603" y="4065833"/>
            <a:ext cx="671701" cy="491607"/>
            <a:chOff x="3320237" y="2053349"/>
            <a:chExt cx="671701" cy="491607"/>
          </a:xfrm>
        </p:grpSpPr>
        <p:pic>
          <p:nvPicPr>
            <p:cNvPr id="127" name="Graphique 182" descr="Usine">
              <a:extLst>
                <a:ext uri="{FF2B5EF4-FFF2-40B4-BE49-F238E27FC236}">
                  <a16:creationId xmlns:a16="http://schemas.microsoft.com/office/drawing/2014/main" id="{CCA4C14C-8D40-42FE-AADF-9B4C859CDF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5896" y="2053349"/>
              <a:ext cx="383358" cy="383358"/>
            </a:xfrm>
            <a:prstGeom prst="rect">
              <a:avLst/>
            </a:prstGeom>
          </p:spPr>
        </p:pic>
        <p:sp>
          <p:nvSpPr>
            <p:cNvPr id="128" name="ZoneTexte 127">
              <a:extLst>
                <a:ext uri="{FF2B5EF4-FFF2-40B4-BE49-F238E27FC236}">
                  <a16:creationId xmlns:a16="http://schemas.microsoft.com/office/drawing/2014/main" id="{D67E61A8-5442-45E6-8EF6-592F88365CF6}"/>
                </a:ext>
              </a:extLst>
            </p:cNvPr>
            <p:cNvSpPr txBox="1"/>
            <p:nvPr/>
          </p:nvSpPr>
          <p:spPr>
            <a:xfrm>
              <a:off x="3320237" y="2329512"/>
              <a:ext cx="671701"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29" name="Groupe 128">
            <a:extLst>
              <a:ext uri="{FF2B5EF4-FFF2-40B4-BE49-F238E27FC236}">
                <a16:creationId xmlns:a16="http://schemas.microsoft.com/office/drawing/2014/main" id="{3C8E87DE-B6F0-4F4F-9772-5105E738DEA8}"/>
              </a:ext>
            </a:extLst>
          </p:cNvPr>
          <p:cNvGrpSpPr/>
          <p:nvPr/>
        </p:nvGrpSpPr>
        <p:grpSpPr>
          <a:xfrm>
            <a:off x="1857237" y="4512624"/>
            <a:ext cx="1299775" cy="527665"/>
            <a:chOff x="5140471" y="1502376"/>
            <a:chExt cx="1299775" cy="527665"/>
          </a:xfrm>
        </p:grpSpPr>
        <p:pic>
          <p:nvPicPr>
            <p:cNvPr id="130" name="Image 129">
              <a:extLst>
                <a:ext uri="{FF2B5EF4-FFF2-40B4-BE49-F238E27FC236}">
                  <a16:creationId xmlns:a16="http://schemas.microsoft.com/office/drawing/2014/main" id="{5D2B4255-CBAD-4ABA-A069-F04E4521C3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4164" y="1502376"/>
              <a:ext cx="438150" cy="438150"/>
            </a:xfrm>
            <a:prstGeom prst="rect">
              <a:avLst/>
            </a:prstGeom>
          </p:spPr>
        </p:pic>
        <p:sp>
          <p:nvSpPr>
            <p:cNvPr id="131" name="ZoneTexte 130">
              <a:extLst>
                <a:ext uri="{FF2B5EF4-FFF2-40B4-BE49-F238E27FC236}">
                  <a16:creationId xmlns:a16="http://schemas.microsoft.com/office/drawing/2014/main" id="{2B6FD98D-09C7-49A9-AFCB-241DF913BBE0}"/>
                </a:ext>
              </a:extLst>
            </p:cNvPr>
            <p:cNvSpPr txBox="1"/>
            <p:nvPr/>
          </p:nvSpPr>
          <p:spPr>
            <a:xfrm>
              <a:off x="5140471" y="1814597"/>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32" name="ZoneTexte 131">
            <a:extLst>
              <a:ext uri="{FF2B5EF4-FFF2-40B4-BE49-F238E27FC236}">
                <a16:creationId xmlns:a16="http://schemas.microsoft.com/office/drawing/2014/main" id="{CBF926CE-15F0-4197-9A2F-BDFD35A50176}"/>
              </a:ext>
            </a:extLst>
          </p:cNvPr>
          <p:cNvSpPr txBox="1"/>
          <p:nvPr/>
        </p:nvSpPr>
        <p:spPr>
          <a:xfrm>
            <a:off x="3069414" y="4650033"/>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6 %</a:t>
            </a:r>
            <a:endParaRPr lang="en-GB" sz="900" b="1" dirty="0">
              <a:latin typeface="PT Sans" panose="020B0503020203020204" pitchFamily="34" charset="0"/>
            </a:endParaRPr>
          </a:p>
        </p:txBody>
      </p:sp>
      <p:grpSp>
        <p:nvGrpSpPr>
          <p:cNvPr id="133" name="Groupe 132">
            <a:extLst>
              <a:ext uri="{FF2B5EF4-FFF2-40B4-BE49-F238E27FC236}">
                <a16:creationId xmlns:a16="http://schemas.microsoft.com/office/drawing/2014/main" id="{23FCB173-D614-4355-91F0-9447636577B7}"/>
              </a:ext>
            </a:extLst>
          </p:cNvPr>
          <p:cNvGrpSpPr/>
          <p:nvPr/>
        </p:nvGrpSpPr>
        <p:grpSpPr>
          <a:xfrm>
            <a:off x="1877994" y="5009116"/>
            <a:ext cx="1299775" cy="490319"/>
            <a:chOff x="5128430" y="2031941"/>
            <a:chExt cx="1299775" cy="490319"/>
          </a:xfrm>
        </p:grpSpPr>
        <p:sp>
          <p:nvSpPr>
            <p:cNvPr id="134" name="ZoneTexte 133">
              <a:extLst>
                <a:ext uri="{FF2B5EF4-FFF2-40B4-BE49-F238E27FC236}">
                  <a16:creationId xmlns:a16="http://schemas.microsoft.com/office/drawing/2014/main" id="{B87A4B33-D021-4B2C-B85D-E7D3D7EEBAE6}"/>
                </a:ext>
              </a:extLst>
            </p:cNvPr>
            <p:cNvSpPr txBox="1"/>
            <p:nvPr/>
          </p:nvSpPr>
          <p:spPr>
            <a:xfrm>
              <a:off x="5128430" y="2306816"/>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5" name="Graphique 212" descr="Ville">
              <a:extLst>
                <a:ext uri="{FF2B5EF4-FFF2-40B4-BE49-F238E27FC236}">
                  <a16:creationId xmlns:a16="http://schemas.microsoft.com/office/drawing/2014/main" id="{4629DA5E-511A-4CE0-A6A3-13528740523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9909" y="2031941"/>
              <a:ext cx="368469" cy="368469"/>
            </a:xfrm>
            <a:prstGeom prst="rect">
              <a:avLst/>
            </a:prstGeom>
          </p:spPr>
        </p:pic>
      </p:grpSp>
      <p:sp>
        <p:nvSpPr>
          <p:cNvPr id="136" name="ZoneTexte 135">
            <a:extLst>
              <a:ext uri="{FF2B5EF4-FFF2-40B4-BE49-F238E27FC236}">
                <a16:creationId xmlns:a16="http://schemas.microsoft.com/office/drawing/2014/main" id="{FF4E07AE-504F-4DA2-AC39-8CB07F4D6853}"/>
              </a:ext>
            </a:extLst>
          </p:cNvPr>
          <p:cNvSpPr txBox="1"/>
          <p:nvPr/>
        </p:nvSpPr>
        <p:spPr>
          <a:xfrm>
            <a:off x="225745" y="5567039"/>
            <a:ext cx="1441773" cy="400110"/>
          </a:xfrm>
          <a:prstGeom prst="rect">
            <a:avLst/>
          </a:prstGeom>
          <a:noFill/>
        </p:spPr>
        <p:txBody>
          <a:bodyPr wrap="square" rtlCol="0">
            <a:spAutoFit/>
          </a:bodyPr>
          <a:lstStyle/>
          <a:p>
            <a:pPr algn="ctr"/>
            <a:r>
              <a:rPr lang="fr-FR" altLang="fr-FR" sz="1000" b="1">
                <a:solidFill>
                  <a:srgbClr val="2E3464"/>
                </a:solidFill>
                <a:latin typeface="PT Sans" panose="020B0503020203020204" pitchFamily="34" charset="0"/>
                <a:ea typeface="Roboto" panose="02000000000000000000" pitchFamily="2" charset="0"/>
                <a:cs typeface="Roboto" panose="02000000000000000000" pitchFamily="2" charset="0"/>
              </a:rPr>
              <a:t>Sources d’énergie utilisées : </a:t>
            </a:r>
            <a:endParaRPr lang="en-GB"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137" name="ZoneTexte 136">
            <a:extLst>
              <a:ext uri="{FF2B5EF4-FFF2-40B4-BE49-F238E27FC236}">
                <a16:creationId xmlns:a16="http://schemas.microsoft.com/office/drawing/2014/main" id="{B1E81D40-9870-463D-9356-CF510C558443}"/>
              </a:ext>
            </a:extLst>
          </p:cNvPr>
          <p:cNvSpPr txBox="1"/>
          <p:nvPr/>
        </p:nvSpPr>
        <p:spPr>
          <a:xfrm>
            <a:off x="1541882" y="5076904"/>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20 %</a:t>
            </a:r>
            <a:endParaRPr lang="en-GB" sz="900" b="1" dirty="0">
              <a:latin typeface="PT Sans" panose="020B0503020203020204" pitchFamily="34" charset="0"/>
            </a:endParaRPr>
          </a:p>
        </p:txBody>
      </p:sp>
      <p:grpSp>
        <p:nvGrpSpPr>
          <p:cNvPr id="138" name="Groupe 137">
            <a:extLst>
              <a:ext uri="{FF2B5EF4-FFF2-40B4-BE49-F238E27FC236}">
                <a16:creationId xmlns:a16="http://schemas.microsoft.com/office/drawing/2014/main" id="{821480D7-A135-496F-8DB7-41E7A3C770E2}"/>
              </a:ext>
            </a:extLst>
          </p:cNvPr>
          <p:cNvGrpSpPr/>
          <p:nvPr/>
        </p:nvGrpSpPr>
        <p:grpSpPr>
          <a:xfrm>
            <a:off x="731933" y="5040513"/>
            <a:ext cx="645548" cy="322211"/>
            <a:chOff x="1646094" y="2398164"/>
            <a:chExt cx="645548" cy="322211"/>
          </a:xfrm>
        </p:grpSpPr>
        <p:pic>
          <p:nvPicPr>
            <p:cNvPr id="139" name="Image 138">
              <a:extLst>
                <a:ext uri="{FF2B5EF4-FFF2-40B4-BE49-F238E27FC236}">
                  <a16:creationId xmlns:a16="http://schemas.microsoft.com/office/drawing/2014/main" id="{D3F39530-794B-4D4F-8AB2-12DF778EDF09}"/>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646094" y="2398164"/>
              <a:ext cx="322211" cy="322211"/>
            </a:xfrm>
            <a:prstGeom prst="rect">
              <a:avLst/>
            </a:prstGeom>
          </p:spPr>
        </p:pic>
        <p:pic>
          <p:nvPicPr>
            <p:cNvPr id="140" name="Image 139">
              <a:extLst>
                <a:ext uri="{FF2B5EF4-FFF2-40B4-BE49-F238E27FC236}">
                  <a16:creationId xmlns:a16="http://schemas.microsoft.com/office/drawing/2014/main" id="{DDEBD88F-6EB9-4F5F-8212-16A857C2E93B}"/>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808326" y="2398164"/>
              <a:ext cx="322211" cy="322211"/>
            </a:xfrm>
            <a:prstGeom prst="rect">
              <a:avLst/>
            </a:prstGeom>
          </p:spPr>
        </p:pic>
        <p:pic>
          <p:nvPicPr>
            <p:cNvPr id="141" name="Image 140">
              <a:extLst>
                <a:ext uri="{FF2B5EF4-FFF2-40B4-BE49-F238E27FC236}">
                  <a16:creationId xmlns:a16="http://schemas.microsoft.com/office/drawing/2014/main" id="{3C58A385-BA60-4B86-B5E3-E5B6C5ABD49A}"/>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969431" y="2398164"/>
              <a:ext cx="322211" cy="322211"/>
            </a:xfrm>
            <a:prstGeom prst="rect">
              <a:avLst/>
            </a:prstGeom>
          </p:spPr>
        </p:pic>
      </p:grpSp>
      <p:grpSp>
        <p:nvGrpSpPr>
          <p:cNvPr id="142" name="Groupe 141">
            <a:extLst>
              <a:ext uri="{FF2B5EF4-FFF2-40B4-BE49-F238E27FC236}">
                <a16:creationId xmlns:a16="http://schemas.microsoft.com/office/drawing/2014/main" id="{AC87C0AF-1860-4FD5-837F-F7849A2C99B1}"/>
              </a:ext>
            </a:extLst>
          </p:cNvPr>
          <p:cNvGrpSpPr/>
          <p:nvPr/>
        </p:nvGrpSpPr>
        <p:grpSpPr>
          <a:xfrm>
            <a:off x="331554" y="5044807"/>
            <a:ext cx="371808" cy="456079"/>
            <a:chOff x="5608682" y="1121277"/>
            <a:chExt cx="371808" cy="456079"/>
          </a:xfrm>
        </p:grpSpPr>
        <p:pic>
          <p:nvPicPr>
            <p:cNvPr id="143" name="Image 142">
              <a:extLst>
                <a:ext uri="{FF2B5EF4-FFF2-40B4-BE49-F238E27FC236}">
                  <a16:creationId xmlns:a16="http://schemas.microsoft.com/office/drawing/2014/main" id="{D12A5970-EEBE-47CC-B9CB-7688711AF2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3801" y="1121277"/>
              <a:ext cx="327827" cy="327827"/>
            </a:xfrm>
            <a:prstGeom prst="rect">
              <a:avLst/>
            </a:prstGeom>
          </p:spPr>
        </p:pic>
        <p:sp>
          <p:nvSpPr>
            <p:cNvPr id="144" name="Rectangle 143">
              <a:extLst>
                <a:ext uri="{FF2B5EF4-FFF2-40B4-BE49-F238E27FC236}">
                  <a16:creationId xmlns:a16="http://schemas.microsoft.com/office/drawing/2014/main" id="{A86391DB-CA0B-4082-911F-5179CE4F2B03}"/>
                </a:ext>
              </a:extLst>
            </p:cNvPr>
            <p:cNvSpPr/>
            <p:nvPr/>
          </p:nvSpPr>
          <p:spPr>
            <a:xfrm>
              <a:off x="5608682" y="1361912"/>
              <a:ext cx="371808"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Fret</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45" name="ZoneTexte 144">
            <a:extLst>
              <a:ext uri="{FF2B5EF4-FFF2-40B4-BE49-F238E27FC236}">
                <a16:creationId xmlns:a16="http://schemas.microsoft.com/office/drawing/2014/main" id="{8A98BBB0-303F-4602-BBD0-20A67EA49675}"/>
              </a:ext>
            </a:extLst>
          </p:cNvPr>
          <p:cNvSpPr txBox="1"/>
          <p:nvPr/>
        </p:nvSpPr>
        <p:spPr>
          <a:xfrm>
            <a:off x="3064184" y="5080163"/>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5 %</a:t>
            </a:r>
            <a:endParaRPr lang="en-GB" sz="900" b="1" dirty="0">
              <a:latin typeface="PT Sans" panose="020B0503020203020204" pitchFamily="34" charset="0"/>
            </a:endParaRPr>
          </a:p>
        </p:txBody>
      </p:sp>
      <p:pic>
        <p:nvPicPr>
          <p:cNvPr id="146" name="Image 145">
            <a:extLst>
              <a:ext uri="{FF2B5EF4-FFF2-40B4-BE49-F238E27FC236}">
                <a16:creationId xmlns:a16="http://schemas.microsoft.com/office/drawing/2014/main" id="{0BD87812-6CF4-4ADE-AE82-AD6B1F36E8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9706" y="5455598"/>
            <a:ext cx="398227" cy="398227"/>
          </a:xfrm>
          <a:prstGeom prst="rect">
            <a:avLst/>
          </a:prstGeom>
        </p:spPr>
      </p:pic>
      <p:pic>
        <p:nvPicPr>
          <p:cNvPr id="147" name="Image 146" descr="Une image contenant objet, antenne&#10;&#10;Description générée automatiquement">
            <a:extLst>
              <a:ext uri="{FF2B5EF4-FFF2-40B4-BE49-F238E27FC236}">
                <a16:creationId xmlns:a16="http://schemas.microsoft.com/office/drawing/2014/main" id="{CAF3585B-2082-4B99-A8B7-B5B1CCAB8E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30493" y="5433543"/>
            <a:ext cx="449368" cy="449368"/>
          </a:xfrm>
          <a:prstGeom prst="rect">
            <a:avLst/>
          </a:prstGeom>
        </p:spPr>
      </p:pic>
      <p:sp>
        <p:nvSpPr>
          <p:cNvPr id="148" name="ZoneTexte 147">
            <a:extLst>
              <a:ext uri="{FF2B5EF4-FFF2-40B4-BE49-F238E27FC236}">
                <a16:creationId xmlns:a16="http://schemas.microsoft.com/office/drawing/2014/main" id="{1D1937AC-52D0-4DBF-982B-EB7659969075}"/>
              </a:ext>
            </a:extLst>
          </p:cNvPr>
          <p:cNvSpPr txBox="1"/>
          <p:nvPr/>
        </p:nvSpPr>
        <p:spPr>
          <a:xfrm>
            <a:off x="1921822" y="5779394"/>
            <a:ext cx="517180"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Electricité</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49" name="ZoneTexte 148">
            <a:extLst>
              <a:ext uri="{FF2B5EF4-FFF2-40B4-BE49-F238E27FC236}">
                <a16:creationId xmlns:a16="http://schemas.microsoft.com/office/drawing/2014/main" id="{051A2C4E-3568-4CE8-ADAC-2A81053D82FE}"/>
              </a:ext>
            </a:extLst>
          </p:cNvPr>
          <p:cNvSpPr txBox="1"/>
          <p:nvPr/>
        </p:nvSpPr>
        <p:spPr>
          <a:xfrm>
            <a:off x="2568932" y="5767614"/>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Bois</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50" name="Groupe 149">
            <a:extLst>
              <a:ext uri="{FF2B5EF4-FFF2-40B4-BE49-F238E27FC236}">
                <a16:creationId xmlns:a16="http://schemas.microsoft.com/office/drawing/2014/main" id="{EC8B2A9C-8D8B-4A86-AD69-2E6A236F99F2}"/>
              </a:ext>
            </a:extLst>
          </p:cNvPr>
          <p:cNvGrpSpPr/>
          <p:nvPr/>
        </p:nvGrpSpPr>
        <p:grpSpPr>
          <a:xfrm>
            <a:off x="1508680" y="5430570"/>
            <a:ext cx="516987" cy="527481"/>
            <a:chOff x="5515240" y="2473926"/>
            <a:chExt cx="516987" cy="527481"/>
          </a:xfrm>
        </p:grpSpPr>
        <p:pic>
          <p:nvPicPr>
            <p:cNvPr id="151" name="Image 150">
              <a:extLst>
                <a:ext uri="{FF2B5EF4-FFF2-40B4-BE49-F238E27FC236}">
                  <a16:creationId xmlns:a16="http://schemas.microsoft.com/office/drawing/2014/main" id="{EF649913-34F2-4FDD-BB92-414CD1962C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38944" y="2473926"/>
              <a:ext cx="493283" cy="493283"/>
            </a:xfrm>
            <a:prstGeom prst="rect">
              <a:avLst/>
            </a:prstGeom>
          </p:spPr>
        </p:pic>
        <p:sp>
          <p:nvSpPr>
            <p:cNvPr id="152" name="ZoneTexte 151">
              <a:extLst>
                <a:ext uri="{FF2B5EF4-FFF2-40B4-BE49-F238E27FC236}">
                  <a16:creationId xmlns:a16="http://schemas.microsoft.com/office/drawing/2014/main" id="{C875BD36-E081-496C-A1FB-A74BCAC67375}"/>
                </a:ext>
              </a:extLst>
            </p:cNvPr>
            <p:cNvSpPr txBox="1"/>
            <p:nvPr/>
          </p:nvSpPr>
          <p:spPr>
            <a:xfrm>
              <a:off x="5515240" y="2816741"/>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Fioul</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53" name="ZoneTexte 152">
            <a:extLst>
              <a:ext uri="{FF2B5EF4-FFF2-40B4-BE49-F238E27FC236}">
                <a16:creationId xmlns:a16="http://schemas.microsoft.com/office/drawing/2014/main" id="{F3B94703-BA14-4A93-871B-6431972FDBC0}"/>
              </a:ext>
            </a:extLst>
          </p:cNvPr>
          <p:cNvSpPr txBox="1"/>
          <p:nvPr/>
        </p:nvSpPr>
        <p:spPr>
          <a:xfrm>
            <a:off x="2209367" y="5770954"/>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Gaz</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54" name="Groupe 153">
            <a:extLst>
              <a:ext uri="{FF2B5EF4-FFF2-40B4-BE49-F238E27FC236}">
                <a16:creationId xmlns:a16="http://schemas.microsoft.com/office/drawing/2014/main" id="{1E3F7FB1-4320-40F4-A56D-8A3FC43EE456}"/>
              </a:ext>
            </a:extLst>
          </p:cNvPr>
          <p:cNvGrpSpPr/>
          <p:nvPr/>
        </p:nvGrpSpPr>
        <p:grpSpPr>
          <a:xfrm>
            <a:off x="2231793" y="2257438"/>
            <a:ext cx="1238905" cy="559260"/>
            <a:chOff x="1903895" y="1437917"/>
            <a:chExt cx="1238905" cy="559260"/>
          </a:xfrm>
        </p:grpSpPr>
        <p:sp>
          <p:nvSpPr>
            <p:cNvPr id="155" name="Rectangle : coins arrondis 14">
              <a:extLst>
                <a:ext uri="{FF2B5EF4-FFF2-40B4-BE49-F238E27FC236}">
                  <a16:creationId xmlns:a16="http://schemas.microsoft.com/office/drawing/2014/main" id="{449907E3-AECA-4E17-BD2E-1F4600AF34CA}"/>
                </a:ext>
              </a:extLst>
            </p:cNvPr>
            <p:cNvSpPr/>
            <p:nvPr/>
          </p:nvSpPr>
          <p:spPr>
            <a:xfrm>
              <a:off x="1976421" y="1437917"/>
              <a:ext cx="1056507" cy="559260"/>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PT Sans" panose="020B0503020203020204" pitchFamily="34" charset="0"/>
              </a:endParaRPr>
            </a:p>
          </p:txBody>
        </p:sp>
        <p:sp>
          <p:nvSpPr>
            <p:cNvPr id="156" name="ZoneTexte 155">
              <a:extLst>
                <a:ext uri="{FF2B5EF4-FFF2-40B4-BE49-F238E27FC236}">
                  <a16:creationId xmlns:a16="http://schemas.microsoft.com/office/drawing/2014/main" id="{11663B46-D2B1-48B4-ADC1-9708E9EBE280}"/>
                </a:ext>
              </a:extLst>
            </p:cNvPr>
            <p:cNvSpPr txBox="1"/>
            <p:nvPr/>
          </p:nvSpPr>
          <p:spPr>
            <a:xfrm>
              <a:off x="2069337" y="1490723"/>
              <a:ext cx="1073463" cy="461665"/>
            </a:xfrm>
            <a:prstGeom prst="rect">
              <a:avLst/>
            </a:prstGeom>
            <a:noFill/>
          </p:spPr>
          <p:txBody>
            <a:bodyPr wrap="square" rtlCol="0">
              <a:spAutoFit/>
            </a:bodyPr>
            <a:lstStyle>
              <a:defPPr>
                <a:defRPr lang="fr-FR"/>
              </a:defPPr>
              <a:lvl1pPr algn="ctr">
                <a:defRPr sz="1000">
                  <a:solidFill>
                    <a:srgbClr val="373E42"/>
                  </a:solidFill>
                  <a:latin typeface="Lato regular"/>
                  <a:ea typeface="Roboto" panose="02000000000000000000" pitchFamily="2" charset="0"/>
                  <a:cs typeface="Roboto" panose="02000000000000000000" pitchFamily="2" charset="0"/>
                </a:defRPr>
              </a:lvl1pPr>
            </a:lstStyle>
            <a:p>
              <a:r>
                <a:rPr lang="fr-FR" sz="600" i="1" u="sng" dirty="0">
                  <a:latin typeface="PT Sans" panose="020B0503020203020204" pitchFamily="34" charset="0"/>
                </a:rPr>
                <a:t>Énergie </a:t>
              </a:r>
              <a:r>
                <a:rPr lang="fr-FR" sz="600" i="1" u="sng" dirty="0" err="1">
                  <a:latin typeface="PT Sans" panose="020B0503020203020204" pitchFamily="34" charset="0"/>
                </a:rPr>
                <a:t>ﬁnale</a:t>
              </a:r>
              <a:r>
                <a:rPr lang="fr-FR" sz="600" i="1" dirty="0">
                  <a:latin typeface="PT Sans" panose="020B0503020203020204" pitchFamily="34" charset="0"/>
                </a:rPr>
                <a:t> : </a:t>
              </a:r>
            </a:p>
            <a:p>
              <a:r>
                <a:rPr lang="fr-FR" sz="600" i="1" dirty="0">
                  <a:latin typeface="PT Sans" panose="020B0503020203020204" pitchFamily="34" charset="0"/>
                </a:rPr>
                <a:t>énergie directement consommée </a:t>
              </a:r>
            </a:p>
            <a:p>
              <a:r>
                <a:rPr lang="fr-FR" sz="600" i="1" dirty="0">
                  <a:latin typeface="PT Sans" panose="020B0503020203020204" pitchFamily="34" charset="0"/>
                </a:rPr>
                <a:t>par les consommateurs</a:t>
              </a:r>
              <a:endParaRPr lang="en-GB" sz="600" i="1" dirty="0">
                <a:latin typeface="PT Sans" panose="020B0503020203020204" pitchFamily="34" charset="0"/>
              </a:endParaRPr>
            </a:p>
          </p:txBody>
        </p:sp>
        <p:pic>
          <p:nvPicPr>
            <p:cNvPr id="157" name="Graphique 12" descr="Point d’interrogation">
              <a:extLst>
                <a:ext uri="{FF2B5EF4-FFF2-40B4-BE49-F238E27FC236}">
                  <a16:creationId xmlns:a16="http://schemas.microsoft.com/office/drawing/2014/main" id="{B28F0AEB-6F2C-443E-A800-7076BE5F285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03895" y="1505219"/>
              <a:ext cx="402904" cy="402904"/>
            </a:xfrm>
            <a:prstGeom prst="rect">
              <a:avLst/>
            </a:prstGeom>
          </p:spPr>
        </p:pic>
      </p:grpSp>
      <p:pic>
        <p:nvPicPr>
          <p:cNvPr id="158" name="Image 157">
            <a:extLst>
              <a:ext uri="{FF2B5EF4-FFF2-40B4-BE49-F238E27FC236}">
                <a16:creationId xmlns:a16="http://schemas.microsoft.com/office/drawing/2014/main" id="{D53D2BFA-DD37-4F2C-9B4B-228F3E7A07D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1809" y="3480660"/>
            <a:ext cx="317971" cy="317971"/>
          </a:xfrm>
          <a:prstGeom prst="rect">
            <a:avLst/>
          </a:prstGeom>
        </p:spPr>
      </p:pic>
      <p:pic>
        <p:nvPicPr>
          <p:cNvPr id="159" name="Image 158">
            <a:extLst>
              <a:ext uri="{FF2B5EF4-FFF2-40B4-BE49-F238E27FC236}">
                <a16:creationId xmlns:a16="http://schemas.microsoft.com/office/drawing/2014/main" id="{02BFFF3D-8599-4E04-959E-CABC99BAAA4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1542" y="3471900"/>
            <a:ext cx="296796" cy="296796"/>
          </a:xfrm>
          <a:prstGeom prst="rect">
            <a:avLst/>
          </a:prstGeom>
        </p:spPr>
      </p:pic>
      <p:sp>
        <p:nvSpPr>
          <p:cNvPr id="160" name="ZoneTexte 159">
            <a:extLst>
              <a:ext uri="{FF2B5EF4-FFF2-40B4-BE49-F238E27FC236}">
                <a16:creationId xmlns:a16="http://schemas.microsoft.com/office/drawing/2014/main" id="{10690B3D-1F89-4E95-8DF3-2E910012D0FB}"/>
              </a:ext>
            </a:extLst>
          </p:cNvPr>
          <p:cNvSpPr txBox="1"/>
          <p:nvPr/>
        </p:nvSpPr>
        <p:spPr>
          <a:xfrm>
            <a:off x="370341" y="2911318"/>
            <a:ext cx="2959673" cy="200055"/>
          </a:xfrm>
          <a:prstGeom prst="rect">
            <a:avLst/>
          </a:prstGeom>
          <a:noFill/>
        </p:spPr>
        <p:txBody>
          <a:bodyPr wrap="square" rtlCol="0">
            <a:spAutoFit/>
          </a:bodyPr>
          <a:lstStyle/>
          <a:p>
            <a:r>
              <a:rPr lang="fr-FR" altLang="fr-FR" sz="700" i="1">
                <a:solidFill>
                  <a:srgbClr val="373E42"/>
                </a:solidFill>
                <a:latin typeface="PT Sans" panose="020B0503020203020204" pitchFamily="34" charset="0"/>
                <a:ea typeface="Roboto" panose="02000000000000000000" pitchFamily="2" charset="0"/>
                <a:cs typeface="Roboto" panose="02000000000000000000" pitchFamily="2" charset="0"/>
              </a:rPr>
              <a:t>Cette consommation serait couverte par l’équivalent de la production :</a:t>
            </a:r>
            <a:endParaRPr lang="en-GB" sz="700" i="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1" name="ZoneTexte 160">
            <a:extLst>
              <a:ext uri="{FF2B5EF4-FFF2-40B4-BE49-F238E27FC236}">
                <a16:creationId xmlns:a16="http://schemas.microsoft.com/office/drawing/2014/main" id="{78495218-FBD2-4B1B-A028-30DBA451766D}"/>
              </a:ext>
            </a:extLst>
          </p:cNvPr>
          <p:cNvSpPr txBox="1"/>
          <p:nvPr/>
        </p:nvSpPr>
        <p:spPr>
          <a:xfrm>
            <a:off x="397937" y="3101489"/>
            <a:ext cx="1019376" cy="415498"/>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réacteur nucléaire de 900 MW</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2" name="ZoneTexte 161">
            <a:extLst>
              <a:ext uri="{FF2B5EF4-FFF2-40B4-BE49-F238E27FC236}">
                <a16:creationId xmlns:a16="http://schemas.microsoft.com/office/drawing/2014/main" id="{70AF6D2A-EF23-4553-9ED3-8018D77CA964}"/>
              </a:ext>
            </a:extLst>
          </p:cNvPr>
          <p:cNvSpPr txBox="1"/>
          <p:nvPr/>
        </p:nvSpPr>
        <p:spPr>
          <a:xfrm>
            <a:off x="1296546" y="3099993"/>
            <a:ext cx="1043885" cy="307777"/>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parc éolien en Auvergne Rhône Alpes</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3" name="ZoneTexte 162">
            <a:extLst>
              <a:ext uri="{FF2B5EF4-FFF2-40B4-BE49-F238E27FC236}">
                <a16:creationId xmlns:a16="http://schemas.microsoft.com/office/drawing/2014/main" id="{FB6A1EE9-8029-4730-B2E4-9934F027AFE0}"/>
              </a:ext>
            </a:extLst>
          </p:cNvPr>
          <p:cNvSpPr txBox="1"/>
          <p:nvPr/>
        </p:nvSpPr>
        <p:spPr>
          <a:xfrm>
            <a:off x="2212738" y="3101590"/>
            <a:ext cx="1162860" cy="307777"/>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parc photovoltaïque en Auvergne Rhône Alpes</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4" name="ZoneTexte 163">
            <a:extLst>
              <a:ext uri="{FF2B5EF4-FFF2-40B4-BE49-F238E27FC236}">
                <a16:creationId xmlns:a16="http://schemas.microsoft.com/office/drawing/2014/main" id="{3A631AD5-1477-4DE3-90E5-589BF55DB8B7}"/>
              </a:ext>
            </a:extLst>
          </p:cNvPr>
          <p:cNvSpPr txBox="1"/>
          <p:nvPr/>
        </p:nvSpPr>
        <p:spPr>
          <a:xfrm>
            <a:off x="576948" y="3765530"/>
            <a:ext cx="624186"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2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5" name="ZoneTexte 164">
            <a:extLst>
              <a:ext uri="{FF2B5EF4-FFF2-40B4-BE49-F238E27FC236}">
                <a16:creationId xmlns:a16="http://schemas.microsoft.com/office/drawing/2014/main" id="{ACC4445A-5374-4397-8C3F-B6EED3AEC823}"/>
              </a:ext>
            </a:extLst>
          </p:cNvPr>
          <p:cNvSpPr txBox="1"/>
          <p:nvPr/>
        </p:nvSpPr>
        <p:spPr>
          <a:xfrm>
            <a:off x="1506674" y="3754732"/>
            <a:ext cx="710296"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11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6" name="ZoneTexte 165">
            <a:extLst>
              <a:ext uri="{FF2B5EF4-FFF2-40B4-BE49-F238E27FC236}">
                <a16:creationId xmlns:a16="http://schemas.microsoft.com/office/drawing/2014/main" id="{412AB608-E18E-44CA-B19A-0B50597207F9}"/>
              </a:ext>
            </a:extLst>
          </p:cNvPr>
          <p:cNvSpPr txBox="1"/>
          <p:nvPr/>
        </p:nvSpPr>
        <p:spPr>
          <a:xfrm>
            <a:off x="2514621" y="3760438"/>
            <a:ext cx="670339"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15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67" name="Rectangle 166">
            <a:extLst>
              <a:ext uri="{FF2B5EF4-FFF2-40B4-BE49-F238E27FC236}">
                <a16:creationId xmlns:a16="http://schemas.microsoft.com/office/drawing/2014/main" id="{ED89DADA-BBC0-4520-9D89-0652569CE316}"/>
              </a:ext>
            </a:extLst>
          </p:cNvPr>
          <p:cNvSpPr/>
          <p:nvPr/>
        </p:nvSpPr>
        <p:spPr>
          <a:xfrm>
            <a:off x="4222709" y="1761800"/>
            <a:ext cx="1800000"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PRODUCTION</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sp>
        <p:nvSpPr>
          <p:cNvPr id="168" name="ZoneTexte 167">
            <a:extLst>
              <a:ext uri="{FF2B5EF4-FFF2-40B4-BE49-F238E27FC236}">
                <a16:creationId xmlns:a16="http://schemas.microsoft.com/office/drawing/2014/main" id="{EAB1C2E2-1E5A-429E-B769-C1A5C21D3931}"/>
              </a:ext>
            </a:extLst>
          </p:cNvPr>
          <p:cNvSpPr txBox="1"/>
          <p:nvPr/>
        </p:nvSpPr>
        <p:spPr>
          <a:xfrm>
            <a:off x="5046359" y="3057346"/>
            <a:ext cx="4097641" cy="400110"/>
          </a:xfrm>
          <a:prstGeom prst="rect">
            <a:avLst/>
          </a:prstGeom>
          <a:noFill/>
        </p:spPr>
        <p:txBody>
          <a:bodyPr wrap="square" rtlCol="0">
            <a:spAutoFit/>
          </a:bodyPr>
          <a:lstStyle/>
          <a:p>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22 </a:t>
            </a:r>
            <a:r>
              <a:rPr lang="fr-FR" altLang="fr-FR" sz="1000" b="1" dirty="0" err="1">
                <a:solidFill>
                  <a:srgbClr val="373E42"/>
                </a:solidFill>
                <a:latin typeface="PT Sans" panose="020B0503020203020204" pitchFamily="34" charset="0"/>
                <a:ea typeface="Roboto" panose="02000000000000000000" pitchFamily="2" charset="0"/>
                <a:cs typeface="Roboto" panose="02000000000000000000" pitchFamily="2" charset="0"/>
              </a:rPr>
              <a:t>GWh</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d’électricité </a:t>
            </a:r>
            <a:r>
              <a:rPr lang="fr-FR" altLang="fr-FR" sz="1000" b="1" dirty="0">
                <a:solidFill>
                  <a:srgbClr val="FFC000"/>
                </a:solidFill>
                <a:latin typeface="PT Sans" panose="020B0503020203020204" pitchFamily="34" charset="0"/>
                <a:ea typeface="Roboto" panose="02000000000000000000" pitchFamily="2" charset="0"/>
                <a:cs typeface="Roboto" panose="02000000000000000000" pitchFamily="2" charset="0"/>
              </a:rPr>
              <a:t>photovoltaïque</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rPr>
              <a:t>issu de </a:t>
            </a:r>
            <a:r>
              <a:rPr lang="fr-FR" sz="1000" dirty="0">
                <a:solidFill>
                  <a:srgbClr val="373E42"/>
                </a:solidFill>
                <a:latin typeface="PT Sans" panose="020B0503020203020204" pitchFamily="34" charset="0"/>
              </a:rPr>
              <a:t>la centrale au sol de Dompierre sur Besbre – </a:t>
            </a:r>
            <a:r>
              <a:rPr lang="fr-FR" sz="1000" dirty="0" err="1">
                <a:solidFill>
                  <a:srgbClr val="373E42"/>
                </a:solidFill>
                <a:latin typeface="PT Sans" panose="020B0503020203020204" pitchFamily="34" charset="0"/>
              </a:rPr>
              <a:t>Diou</a:t>
            </a:r>
            <a:endParaRPr lang="en-GB" sz="1000" dirty="0">
              <a:solidFill>
                <a:srgbClr val="373E42"/>
              </a:solidFill>
              <a:latin typeface="PT Sans" panose="020B0503020203020204" pitchFamily="34" charset="0"/>
            </a:endParaRPr>
          </a:p>
        </p:txBody>
      </p:sp>
      <p:sp>
        <p:nvSpPr>
          <p:cNvPr id="169" name="ZoneTexte 168">
            <a:extLst>
              <a:ext uri="{FF2B5EF4-FFF2-40B4-BE49-F238E27FC236}">
                <a16:creationId xmlns:a16="http://schemas.microsoft.com/office/drawing/2014/main" id="{62755AFA-50C9-4A59-B72E-0F7456DCA731}"/>
              </a:ext>
            </a:extLst>
          </p:cNvPr>
          <p:cNvSpPr txBox="1"/>
          <p:nvPr/>
        </p:nvSpPr>
        <p:spPr>
          <a:xfrm>
            <a:off x="4967242" y="3585659"/>
            <a:ext cx="3988751" cy="400110"/>
          </a:xfrm>
          <a:prstGeom prst="rect">
            <a:avLst/>
          </a:prstGeom>
          <a:noFill/>
        </p:spPr>
        <p:txBody>
          <a:bodyPr wrap="square" rtlCol="0">
            <a:spAutoFit/>
          </a:bodyPr>
          <a:lstStyle/>
          <a:p>
            <a:pPr algn="just"/>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13 </a:t>
            </a:r>
            <a:r>
              <a:rPr lang="fr-FR" altLang="fr-FR" sz="1000" b="1" dirty="0" err="1">
                <a:solidFill>
                  <a:srgbClr val="373E42"/>
                </a:solidFill>
                <a:latin typeface="PT Sans" panose="020B0503020203020204" pitchFamily="34" charset="0"/>
                <a:ea typeface="Roboto" panose="02000000000000000000" pitchFamily="2" charset="0"/>
                <a:cs typeface="Roboto" panose="02000000000000000000" pitchFamily="2" charset="0"/>
              </a:rPr>
              <a:t>GWh</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de chaleur</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b="1" dirty="0">
                <a:solidFill>
                  <a:srgbClr val="00B0F0"/>
                </a:solidFill>
                <a:latin typeface="PT Sans" panose="020B0503020203020204" pitchFamily="34" charset="0"/>
                <a:ea typeface="Roboto" panose="02000000000000000000" pitchFamily="2" charset="0"/>
                <a:cs typeface="Roboto" panose="02000000000000000000" pitchFamily="2" charset="0"/>
              </a:rPr>
              <a:t>géothermale</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issue des pompes à chaleur des particuliers de petite puissance</a:t>
            </a:r>
            <a:endParaRPr lang="en-GB"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70" name="ZoneTexte 169">
            <a:extLst>
              <a:ext uri="{FF2B5EF4-FFF2-40B4-BE49-F238E27FC236}">
                <a16:creationId xmlns:a16="http://schemas.microsoft.com/office/drawing/2014/main" id="{A8F0FE07-E014-4DCE-A967-74B6098A82E1}"/>
              </a:ext>
            </a:extLst>
          </p:cNvPr>
          <p:cNvSpPr txBox="1"/>
          <p:nvPr/>
        </p:nvSpPr>
        <p:spPr>
          <a:xfrm>
            <a:off x="4821010" y="4166823"/>
            <a:ext cx="4160981" cy="246221"/>
          </a:xfrm>
          <a:prstGeom prst="rect">
            <a:avLst/>
          </a:prstGeom>
          <a:noFill/>
        </p:spPr>
        <p:txBody>
          <a:bodyPr wrap="square" rtlCol="0">
            <a:spAutoFit/>
          </a:bodyPr>
          <a:lstStyle/>
          <a:p>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1,5 </a:t>
            </a:r>
            <a:r>
              <a:rPr lang="fr-FR" altLang="fr-FR" sz="1000" b="1" dirty="0" err="1">
                <a:solidFill>
                  <a:srgbClr val="373E42"/>
                </a:solidFill>
                <a:latin typeface="PT Sans" panose="020B0503020203020204" pitchFamily="34" charset="0"/>
                <a:ea typeface="Roboto" panose="02000000000000000000" pitchFamily="2" charset="0"/>
                <a:cs typeface="Roboto" panose="02000000000000000000" pitchFamily="2" charset="0"/>
              </a:rPr>
              <a:t>GWh</a:t>
            </a:r>
            <a:r>
              <a:rPr lang="fr-FR" altLang="fr-FR" sz="1000" b="1" dirty="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de </a:t>
            </a:r>
            <a:r>
              <a:rPr lang="fr-FR" altLang="fr-FR" sz="1000" b="1" dirty="0">
                <a:solidFill>
                  <a:srgbClr val="FFC000"/>
                </a:solidFill>
                <a:latin typeface="PT Sans" panose="020B0503020203020204" pitchFamily="34" charset="0"/>
                <a:ea typeface="Roboto" panose="02000000000000000000" pitchFamily="2" charset="0"/>
                <a:cs typeface="Roboto" panose="02000000000000000000" pitchFamily="2" charset="0"/>
              </a:rPr>
              <a:t>solaire thermique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issu des installations privées </a:t>
            </a:r>
            <a:endParaRPr lang="en-GB"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71" name="Image 170">
            <a:extLst>
              <a:ext uri="{FF2B5EF4-FFF2-40B4-BE49-F238E27FC236}">
                <a16:creationId xmlns:a16="http://schemas.microsoft.com/office/drawing/2014/main" id="{771BA3B4-8EC9-4D45-BB79-578D68412CD7}"/>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777730" y="5011047"/>
            <a:ext cx="322211" cy="322211"/>
          </a:xfrm>
          <a:prstGeom prst="rect">
            <a:avLst/>
          </a:prstGeom>
        </p:spPr>
      </p:pic>
      <p:pic>
        <p:nvPicPr>
          <p:cNvPr id="172" name="Image 171">
            <a:extLst>
              <a:ext uri="{FF2B5EF4-FFF2-40B4-BE49-F238E27FC236}">
                <a16:creationId xmlns:a16="http://schemas.microsoft.com/office/drawing/2014/main" id="{9CA4F0AF-A1BF-4992-A35B-2E931CE640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11336" y="3393949"/>
            <a:ext cx="347640" cy="347640"/>
          </a:xfrm>
          <a:prstGeom prst="rect">
            <a:avLst/>
          </a:prstGeom>
        </p:spPr>
      </p:pic>
      <p:pic>
        <p:nvPicPr>
          <p:cNvPr id="173" name="Image 172">
            <a:extLst>
              <a:ext uri="{FF2B5EF4-FFF2-40B4-BE49-F238E27FC236}">
                <a16:creationId xmlns:a16="http://schemas.microsoft.com/office/drawing/2014/main" id="{3E09BF1E-F541-4E6A-8A38-B2769520912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6244" r="48795" b="20243"/>
          <a:stretch/>
        </p:blipFill>
        <p:spPr>
          <a:xfrm>
            <a:off x="4139763" y="3581608"/>
            <a:ext cx="424204" cy="352846"/>
          </a:xfrm>
          <a:prstGeom prst="rect">
            <a:avLst/>
          </a:prstGeom>
        </p:spPr>
      </p:pic>
      <p:pic>
        <p:nvPicPr>
          <p:cNvPr id="174" name="Image 173">
            <a:extLst>
              <a:ext uri="{FF2B5EF4-FFF2-40B4-BE49-F238E27FC236}">
                <a16:creationId xmlns:a16="http://schemas.microsoft.com/office/drawing/2014/main" id="{E6801A94-3B7A-4368-8B9A-5AB506E87F81}"/>
              </a:ext>
            </a:extLst>
          </p:cNvPr>
          <p:cNvPicPr>
            <a:picLocks noChangeAspect="1"/>
          </p:cNvPicPr>
          <p:nvPr/>
        </p:nvPicPr>
        <p:blipFill>
          <a:blip r:embed="rId20">
            <a:biLevel thresh="7500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4155304" y="4075551"/>
            <a:ext cx="437142" cy="360000"/>
          </a:xfrm>
          <a:prstGeom prst="rect">
            <a:avLst/>
          </a:prstGeom>
        </p:spPr>
      </p:pic>
      <p:pic>
        <p:nvPicPr>
          <p:cNvPr id="175" name="Image 174">
            <a:extLst>
              <a:ext uri="{FF2B5EF4-FFF2-40B4-BE49-F238E27FC236}">
                <a16:creationId xmlns:a16="http://schemas.microsoft.com/office/drawing/2014/main" id="{EBE432F0-EC0B-43A1-956E-D9EAA604286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92723" y="2961244"/>
            <a:ext cx="424204" cy="424204"/>
          </a:xfrm>
          <a:prstGeom prst="rect">
            <a:avLst/>
          </a:prstGeom>
        </p:spPr>
      </p:pic>
      <p:sp>
        <p:nvSpPr>
          <p:cNvPr id="176" name="Rectangle 175">
            <a:extLst>
              <a:ext uri="{FF2B5EF4-FFF2-40B4-BE49-F238E27FC236}">
                <a16:creationId xmlns:a16="http://schemas.microsoft.com/office/drawing/2014/main" id="{8053DB01-6C86-4651-86D6-2FD70BFE6130}"/>
              </a:ext>
            </a:extLst>
          </p:cNvPr>
          <p:cNvSpPr/>
          <p:nvPr/>
        </p:nvSpPr>
        <p:spPr>
          <a:xfrm>
            <a:off x="4623239" y="2587240"/>
            <a:ext cx="1592039" cy="144016"/>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77" name="Rectangle 176">
            <a:extLst>
              <a:ext uri="{FF2B5EF4-FFF2-40B4-BE49-F238E27FC236}">
                <a16:creationId xmlns:a16="http://schemas.microsoft.com/office/drawing/2014/main" id="{2E2CB776-F86A-4134-ABD6-C781CD21B718}"/>
              </a:ext>
            </a:extLst>
          </p:cNvPr>
          <p:cNvSpPr/>
          <p:nvPr/>
        </p:nvSpPr>
        <p:spPr>
          <a:xfrm>
            <a:off x="4633076" y="3729214"/>
            <a:ext cx="254415" cy="148932"/>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78" name="Rectangle 177">
            <a:extLst>
              <a:ext uri="{FF2B5EF4-FFF2-40B4-BE49-F238E27FC236}">
                <a16:creationId xmlns:a16="http://schemas.microsoft.com/office/drawing/2014/main" id="{616BC35A-11F2-4671-9566-7509248B0C75}"/>
              </a:ext>
            </a:extLst>
          </p:cNvPr>
          <p:cNvSpPr/>
          <p:nvPr/>
        </p:nvSpPr>
        <p:spPr>
          <a:xfrm>
            <a:off x="4636667" y="4220684"/>
            <a:ext cx="79387" cy="148932"/>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79" name="Rectangle 178">
            <a:extLst>
              <a:ext uri="{FF2B5EF4-FFF2-40B4-BE49-F238E27FC236}">
                <a16:creationId xmlns:a16="http://schemas.microsoft.com/office/drawing/2014/main" id="{BCE9A652-D45A-4D5D-AA4A-FED2BCFC3298}"/>
              </a:ext>
            </a:extLst>
          </p:cNvPr>
          <p:cNvSpPr/>
          <p:nvPr/>
        </p:nvSpPr>
        <p:spPr>
          <a:xfrm>
            <a:off x="4604949" y="3136056"/>
            <a:ext cx="414496" cy="148933"/>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pic>
        <p:nvPicPr>
          <p:cNvPr id="180" name="Image 179">
            <a:extLst>
              <a:ext uri="{FF2B5EF4-FFF2-40B4-BE49-F238E27FC236}">
                <a16:creationId xmlns:a16="http://schemas.microsoft.com/office/drawing/2014/main" id="{12A86020-6005-4D64-850D-0701DCDD842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130709" y="2444958"/>
            <a:ext cx="365079" cy="328825"/>
          </a:xfrm>
          <a:prstGeom prst="rect">
            <a:avLst/>
          </a:prstGeom>
        </p:spPr>
      </p:pic>
      <p:grpSp>
        <p:nvGrpSpPr>
          <p:cNvPr id="181" name="Groupe 180">
            <a:extLst>
              <a:ext uri="{FF2B5EF4-FFF2-40B4-BE49-F238E27FC236}">
                <a16:creationId xmlns:a16="http://schemas.microsoft.com/office/drawing/2014/main" id="{15D6A1C5-6228-4D33-B815-CFDB205DC98E}"/>
              </a:ext>
            </a:extLst>
          </p:cNvPr>
          <p:cNvGrpSpPr/>
          <p:nvPr/>
        </p:nvGrpSpPr>
        <p:grpSpPr>
          <a:xfrm>
            <a:off x="2096841" y="4074770"/>
            <a:ext cx="1535264" cy="473733"/>
            <a:chOff x="3346647" y="2045193"/>
            <a:chExt cx="1535264" cy="473733"/>
          </a:xfrm>
        </p:grpSpPr>
        <p:pic>
          <p:nvPicPr>
            <p:cNvPr id="182" name="Image 181">
              <a:extLst>
                <a:ext uri="{FF2B5EF4-FFF2-40B4-BE49-F238E27FC236}">
                  <a16:creationId xmlns:a16="http://schemas.microsoft.com/office/drawing/2014/main" id="{F45042BD-6EAD-40A2-B097-3CD93B7490E4}"/>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989707" y="2117438"/>
              <a:ext cx="322211" cy="322211"/>
            </a:xfrm>
            <a:prstGeom prst="rect">
              <a:avLst/>
            </a:prstGeom>
          </p:spPr>
        </p:pic>
        <p:sp>
          <p:nvSpPr>
            <p:cNvPr id="183" name="ZoneTexte 182">
              <a:extLst>
                <a:ext uri="{FF2B5EF4-FFF2-40B4-BE49-F238E27FC236}">
                  <a16:creationId xmlns:a16="http://schemas.microsoft.com/office/drawing/2014/main" id="{83030C16-0F3F-4673-9D66-2383FD3B5052}"/>
                </a:ext>
              </a:extLst>
            </p:cNvPr>
            <p:cNvSpPr txBox="1"/>
            <p:nvPr/>
          </p:nvSpPr>
          <p:spPr>
            <a:xfrm>
              <a:off x="4349747" y="2155404"/>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13 %</a:t>
              </a:r>
              <a:endParaRPr lang="en-GB" sz="900" b="1" dirty="0">
                <a:latin typeface="PT Sans" panose="020B0503020203020204" pitchFamily="34" charset="0"/>
              </a:endParaRPr>
            </a:p>
          </p:txBody>
        </p:sp>
        <p:grpSp>
          <p:nvGrpSpPr>
            <p:cNvPr id="184" name="Groupe 183">
              <a:extLst>
                <a:ext uri="{FF2B5EF4-FFF2-40B4-BE49-F238E27FC236}">
                  <a16:creationId xmlns:a16="http://schemas.microsoft.com/office/drawing/2014/main" id="{7C89CE42-502D-4AEF-AC1F-ABAA92C5EE03}"/>
                </a:ext>
              </a:extLst>
            </p:cNvPr>
            <p:cNvGrpSpPr/>
            <p:nvPr/>
          </p:nvGrpSpPr>
          <p:grpSpPr>
            <a:xfrm>
              <a:off x="3346647" y="2045193"/>
              <a:ext cx="786986" cy="473733"/>
              <a:chOff x="3227333" y="1608161"/>
              <a:chExt cx="786986" cy="473733"/>
            </a:xfrm>
          </p:grpSpPr>
          <p:sp>
            <p:nvSpPr>
              <p:cNvPr id="186" name="ZoneTexte 185">
                <a:extLst>
                  <a:ext uri="{FF2B5EF4-FFF2-40B4-BE49-F238E27FC236}">
                    <a16:creationId xmlns:a16="http://schemas.microsoft.com/office/drawing/2014/main" id="{22671970-5B18-48AA-8EB2-251102B2614C}"/>
                  </a:ext>
                </a:extLst>
              </p:cNvPr>
              <p:cNvSpPr txBox="1"/>
              <p:nvPr/>
            </p:nvSpPr>
            <p:spPr>
              <a:xfrm>
                <a:off x="3227333" y="1866450"/>
                <a:ext cx="786986"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Déplacement</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87" name="Graphique 219" descr="Voiture">
                <a:extLst>
                  <a:ext uri="{FF2B5EF4-FFF2-40B4-BE49-F238E27FC236}">
                    <a16:creationId xmlns:a16="http://schemas.microsoft.com/office/drawing/2014/main" id="{CED7A2B1-EAB5-4AAF-894C-009D6721A61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40369" y="1608161"/>
                <a:ext cx="368899" cy="368899"/>
              </a:xfrm>
              <a:prstGeom prst="rect">
                <a:avLst/>
              </a:prstGeom>
            </p:spPr>
          </p:pic>
        </p:grpSp>
        <p:pic>
          <p:nvPicPr>
            <p:cNvPr id="185" name="Image 184">
              <a:extLst>
                <a:ext uri="{FF2B5EF4-FFF2-40B4-BE49-F238E27FC236}">
                  <a16:creationId xmlns:a16="http://schemas.microsoft.com/office/drawing/2014/main" id="{F463FE2E-C01D-455E-B5FC-EA24012EE460}"/>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4171462" y="2117437"/>
              <a:ext cx="322211" cy="322211"/>
            </a:xfrm>
            <a:prstGeom prst="rect">
              <a:avLst/>
            </a:prstGeom>
          </p:spPr>
        </p:pic>
      </p:grpSp>
      <p:pic>
        <p:nvPicPr>
          <p:cNvPr id="188" name="Image 187">
            <a:extLst>
              <a:ext uri="{FF2B5EF4-FFF2-40B4-BE49-F238E27FC236}">
                <a16:creationId xmlns:a16="http://schemas.microsoft.com/office/drawing/2014/main" id="{A48C970F-2212-4D1F-AE42-CAA44AB5F13A}"/>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797985" y="4600912"/>
            <a:ext cx="322211" cy="322211"/>
          </a:xfrm>
          <a:prstGeom prst="rect">
            <a:avLst/>
          </a:prstGeom>
        </p:spPr>
      </p:pic>
      <p:grpSp>
        <p:nvGrpSpPr>
          <p:cNvPr id="189" name="Groupe 188">
            <a:extLst>
              <a:ext uri="{FF2B5EF4-FFF2-40B4-BE49-F238E27FC236}">
                <a16:creationId xmlns:a16="http://schemas.microsoft.com/office/drawing/2014/main" id="{91BBA8C7-874C-442B-AFFB-EF38D2B72A51}"/>
              </a:ext>
            </a:extLst>
          </p:cNvPr>
          <p:cNvGrpSpPr/>
          <p:nvPr/>
        </p:nvGrpSpPr>
        <p:grpSpPr>
          <a:xfrm>
            <a:off x="0" y="4514516"/>
            <a:ext cx="2084746" cy="490068"/>
            <a:chOff x="5043154" y="664989"/>
            <a:chExt cx="2084746" cy="490068"/>
          </a:xfrm>
        </p:grpSpPr>
        <p:sp>
          <p:nvSpPr>
            <p:cNvPr id="190" name="ZoneTexte 189">
              <a:extLst>
                <a:ext uri="{FF2B5EF4-FFF2-40B4-BE49-F238E27FC236}">
                  <a16:creationId xmlns:a16="http://schemas.microsoft.com/office/drawing/2014/main" id="{64E6BCED-706A-48B4-9966-9049A118A0B3}"/>
                </a:ext>
              </a:extLst>
            </p:cNvPr>
            <p:cNvSpPr txBox="1"/>
            <p:nvPr/>
          </p:nvSpPr>
          <p:spPr>
            <a:xfrm>
              <a:off x="6595736" y="794607"/>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22 %</a:t>
              </a:r>
              <a:endParaRPr lang="en-GB" sz="900" b="1" dirty="0">
                <a:latin typeface="PT Sans" panose="020B0503020203020204" pitchFamily="34" charset="0"/>
              </a:endParaRPr>
            </a:p>
          </p:txBody>
        </p:sp>
        <p:grpSp>
          <p:nvGrpSpPr>
            <p:cNvPr id="191" name="Groupe 190">
              <a:extLst>
                <a:ext uri="{FF2B5EF4-FFF2-40B4-BE49-F238E27FC236}">
                  <a16:creationId xmlns:a16="http://schemas.microsoft.com/office/drawing/2014/main" id="{91CF980E-DFB5-4D97-8A33-1ED658A0517A}"/>
                </a:ext>
              </a:extLst>
            </p:cNvPr>
            <p:cNvGrpSpPr/>
            <p:nvPr/>
          </p:nvGrpSpPr>
          <p:grpSpPr>
            <a:xfrm>
              <a:off x="5043154" y="664989"/>
              <a:ext cx="1012475" cy="490068"/>
              <a:chOff x="3145917" y="1148654"/>
              <a:chExt cx="1012475" cy="490068"/>
            </a:xfrm>
          </p:grpSpPr>
          <p:pic>
            <p:nvPicPr>
              <p:cNvPr id="192" name="Image 191">
                <a:extLst>
                  <a:ext uri="{FF2B5EF4-FFF2-40B4-BE49-F238E27FC236}">
                    <a16:creationId xmlns:a16="http://schemas.microsoft.com/office/drawing/2014/main" id="{F4808228-9A22-4E98-B752-AB82DD6F0AE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04513" y="1148654"/>
                <a:ext cx="322211" cy="322211"/>
              </a:xfrm>
              <a:prstGeom prst="rect">
                <a:avLst/>
              </a:prstGeom>
            </p:spPr>
          </p:pic>
          <p:sp>
            <p:nvSpPr>
              <p:cNvPr id="193" name="ZoneTexte 192">
                <a:extLst>
                  <a:ext uri="{FF2B5EF4-FFF2-40B4-BE49-F238E27FC236}">
                    <a16:creationId xmlns:a16="http://schemas.microsoft.com/office/drawing/2014/main" id="{3E619770-8B5D-4418-8294-8090A1E8D9A9}"/>
                  </a:ext>
                </a:extLst>
              </p:cNvPr>
              <p:cNvSpPr txBox="1"/>
              <p:nvPr/>
            </p:nvSpPr>
            <p:spPr>
              <a:xfrm>
                <a:off x="3145917" y="1423278"/>
                <a:ext cx="1012475"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grpSp>
        <p:nvGrpSpPr>
          <p:cNvPr id="194" name="Groupe 193">
            <a:extLst>
              <a:ext uri="{FF2B5EF4-FFF2-40B4-BE49-F238E27FC236}">
                <a16:creationId xmlns:a16="http://schemas.microsoft.com/office/drawing/2014/main" id="{E6C6CE48-7CB8-4002-B3BB-1B8ECEFC11DC}"/>
              </a:ext>
            </a:extLst>
          </p:cNvPr>
          <p:cNvGrpSpPr/>
          <p:nvPr/>
        </p:nvGrpSpPr>
        <p:grpSpPr>
          <a:xfrm>
            <a:off x="840371" y="4611660"/>
            <a:ext cx="645548" cy="322211"/>
            <a:chOff x="1646094" y="2398164"/>
            <a:chExt cx="645548" cy="322211"/>
          </a:xfrm>
        </p:grpSpPr>
        <p:pic>
          <p:nvPicPr>
            <p:cNvPr id="195" name="Image 194">
              <a:extLst>
                <a:ext uri="{FF2B5EF4-FFF2-40B4-BE49-F238E27FC236}">
                  <a16:creationId xmlns:a16="http://schemas.microsoft.com/office/drawing/2014/main" id="{88E14F8E-4887-450E-834B-7CA6AAB19B9D}"/>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646094" y="2398164"/>
              <a:ext cx="322211" cy="322211"/>
            </a:xfrm>
            <a:prstGeom prst="rect">
              <a:avLst/>
            </a:prstGeom>
          </p:spPr>
        </p:pic>
        <p:pic>
          <p:nvPicPr>
            <p:cNvPr id="196" name="Image 195">
              <a:extLst>
                <a:ext uri="{FF2B5EF4-FFF2-40B4-BE49-F238E27FC236}">
                  <a16:creationId xmlns:a16="http://schemas.microsoft.com/office/drawing/2014/main" id="{29EA8604-854C-4C90-AD53-E9C979D9B151}"/>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808326" y="2398164"/>
              <a:ext cx="322211" cy="322211"/>
            </a:xfrm>
            <a:prstGeom prst="rect">
              <a:avLst/>
            </a:prstGeom>
          </p:spPr>
        </p:pic>
        <p:pic>
          <p:nvPicPr>
            <p:cNvPr id="197" name="Image 196">
              <a:extLst>
                <a:ext uri="{FF2B5EF4-FFF2-40B4-BE49-F238E27FC236}">
                  <a16:creationId xmlns:a16="http://schemas.microsoft.com/office/drawing/2014/main" id="{300620FB-0839-458D-B3BE-47C66AF8E889}"/>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969431" y="2398164"/>
              <a:ext cx="322211" cy="322211"/>
            </a:xfrm>
            <a:prstGeom prst="rect">
              <a:avLst/>
            </a:prstGeom>
          </p:spPr>
        </p:pic>
      </p:grpSp>
      <p:pic>
        <p:nvPicPr>
          <p:cNvPr id="198" name="Image 197">
            <a:extLst>
              <a:ext uri="{FF2B5EF4-FFF2-40B4-BE49-F238E27FC236}">
                <a16:creationId xmlns:a16="http://schemas.microsoft.com/office/drawing/2014/main" id="{2F58C554-8020-4E08-A669-D3DFD714CD3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357783" y="5542661"/>
            <a:ext cx="211149" cy="217358"/>
          </a:xfrm>
          <a:prstGeom prst="rect">
            <a:avLst/>
          </a:prstGeom>
        </p:spPr>
      </p:pic>
    </p:spTree>
    <p:extLst>
      <p:ext uri="{BB962C8B-B14F-4D97-AF65-F5344CB8AC3E}">
        <p14:creationId xmlns:p14="http://schemas.microsoft.com/office/powerpoint/2010/main" val="3448991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sz="1400" dirty="0">
                <a:ea typeface="Gadugi" panose="020B0502040204020203" pitchFamily="34" charset="0"/>
              </a:rPr>
              <a:t>Résumé de l’</a:t>
            </a:r>
            <a:r>
              <a:rPr lang="fr-FR" sz="1400" dirty="0" err="1">
                <a:ea typeface="Gadugi" panose="020B0502040204020203" pitchFamily="34" charset="0"/>
              </a:rPr>
              <a:t>Etat</a:t>
            </a:r>
            <a:r>
              <a:rPr lang="fr-FR" sz="1400" dirty="0">
                <a:ea typeface="Gadugi" panose="020B0502040204020203" pitchFamily="34" charset="0"/>
              </a:rPr>
              <a:t> initial de l’Environnement – Performances énergétiques et vulnérabilité climatique</a:t>
            </a:r>
          </a:p>
        </p:txBody>
      </p:sp>
      <p:sp>
        <p:nvSpPr>
          <p:cNvPr id="194" name="Espace réservé du texte 2">
            <a:extLst>
              <a:ext uri="{FF2B5EF4-FFF2-40B4-BE49-F238E27FC236}">
                <a16:creationId xmlns:a16="http://schemas.microsoft.com/office/drawing/2014/main" id="{E823FD3E-6A4F-4FE4-B103-2AF8E5962D29}"/>
              </a:ext>
            </a:extLst>
          </p:cNvPr>
          <p:cNvSpPr txBox="1">
            <a:spLocks/>
          </p:cNvSpPr>
          <p:nvPr/>
        </p:nvSpPr>
        <p:spPr>
          <a:xfrm>
            <a:off x="4598870" y="1143295"/>
            <a:ext cx="3965986" cy="4977947"/>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fr-FR" sz="1000" b="0" dirty="0">
              <a:solidFill>
                <a:schemeClr val="tx1"/>
              </a:solidFill>
              <a:latin typeface="+mn-lt"/>
            </a:endParaRPr>
          </a:p>
          <a:p>
            <a:r>
              <a:rPr lang="fr-FR" dirty="0"/>
              <a:t>POTENTIEL DE PRODUCTION D’ENERGIE RENOUVELABLE</a:t>
            </a:r>
            <a:br>
              <a:rPr lang="fr-FR" sz="1000" dirty="0"/>
            </a:br>
            <a:endParaRPr lang="fr-FR" sz="1000" b="0" dirty="0">
              <a:solidFill>
                <a:schemeClr val="tx1"/>
              </a:solidFill>
              <a:latin typeface="+mn-lt"/>
            </a:endParaRPr>
          </a:p>
        </p:txBody>
      </p:sp>
      <p:sp>
        <p:nvSpPr>
          <p:cNvPr id="20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a:xfrm>
            <a:off x="6457950" y="6356351"/>
            <a:ext cx="2057400" cy="365125"/>
          </a:xfrm>
        </p:spPr>
        <p:txBody>
          <a:bodyPr/>
          <a:lstStyle/>
          <a:p>
            <a:r>
              <a:rPr lang="fr-FR" dirty="0"/>
              <a:t>33</a:t>
            </a:r>
          </a:p>
        </p:txBody>
      </p:sp>
      <p:graphicFrame>
        <p:nvGraphicFramePr>
          <p:cNvPr id="86" name="Graphique 85">
            <a:extLst>
              <a:ext uri="{FF2B5EF4-FFF2-40B4-BE49-F238E27FC236}">
                <a16:creationId xmlns:a16="http://schemas.microsoft.com/office/drawing/2014/main" id="{64D2AC7B-43DE-4361-A7EC-5F27CE929557}"/>
              </a:ext>
            </a:extLst>
          </p:cNvPr>
          <p:cNvGraphicFramePr>
            <a:graphicFrameLocks/>
          </p:cNvGraphicFramePr>
          <p:nvPr>
            <p:extLst>
              <p:ext uri="{D42A27DB-BD31-4B8C-83A1-F6EECF244321}">
                <p14:modId xmlns:p14="http://schemas.microsoft.com/office/powerpoint/2010/main" val="1374439390"/>
              </p:ext>
            </p:extLst>
          </p:nvPr>
        </p:nvGraphicFramePr>
        <p:xfrm>
          <a:off x="357320" y="2786490"/>
          <a:ext cx="4194650" cy="1405861"/>
        </p:xfrm>
        <a:graphic>
          <a:graphicData uri="http://schemas.openxmlformats.org/drawingml/2006/chart">
            <c:chart xmlns:c="http://schemas.openxmlformats.org/drawingml/2006/chart" xmlns:r="http://schemas.openxmlformats.org/officeDocument/2006/relationships" r:id="rId3"/>
          </a:graphicData>
        </a:graphic>
      </p:graphicFrame>
      <p:sp>
        <p:nvSpPr>
          <p:cNvPr id="87" name="Rectangle : coins arrondis 64">
            <a:extLst>
              <a:ext uri="{FF2B5EF4-FFF2-40B4-BE49-F238E27FC236}">
                <a16:creationId xmlns:a16="http://schemas.microsoft.com/office/drawing/2014/main" id="{52AE568A-9D73-4706-BD3B-F2B2AFB0F8FD}"/>
              </a:ext>
            </a:extLst>
          </p:cNvPr>
          <p:cNvSpPr/>
          <p:nvPr/>
        </p:nvSpPr>
        <p:spPr>
          <a:xfrm>
            <a:off x="242373" y="2510682"/>
            <a:ext cx="4577456" cy="2881714"/>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88" name="Rectangle : avec coins arrondis en diagonale 78">
            <a:extLst>
              <a:ext uri="{FF2B5EF4-FFF2-40B4-BE49-F238E27FC236}">
                <a16:creationId xmlns:a16="http://schemas.microsoft.com/office/drawing/2014/main" id="{E3EA1C34-DA9E-42DE-9E24-7D753814D780}"/>
              </a:ext>
            </a:extLst>
          </p:cNvPr>
          <p:cNvSpPr/>
          <p:nvPr/>
        </p:nvSpPr>
        <p:spPr>
          <a:xfrm>
            <a:off x="402198" y="2311756"/>
            <a:ext cx="2980224"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89" name="Rectangle 88">
            <a:extLst>
              <a:ext uri="{FF2B5EF4-FFF2-40B4-BE49-F238E27FC236}">
                <a16:creationId xmlns:a16="http://schemas.microsoft.com/office/drawing/2014/main" id="{94902C17-3017-43BE-8762-87538313460E}"/>
              </a:ext>
            </a:extLst>
          </p:cNvPr>
          <p:cNvSpPr/>
          <p:nvPr/>
        </p:nvSpPr>
        <p:spPr>
          <a:xfrm>
            <a:off x="383553" y="2300203"/>
            <a:ext cx="2919224"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AUTONOMIE ENERGETIQUE</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pic>
        <p:nvPicPr>
          <p:cNvPr id="90" name="Image 89" descr="Une image contenant objet, antenne&#10;&#10;Description générée automatiquement">
            <a:extLst>
              <a:ext uri="{FF2B5EF4-FFF2-40B4-BE49-F238E27FC236}">
                <a16:creationId xmlns:a16="http://schemas.microsoft.com/office/drawing/2014/main" id="{4BD06469-9506-4E05-A460-655A7318E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9633" y="3321388"/>
            <a:ext cx="383232" cy="383232"/>
          </a:xfrm>
          <a:prstGeom prst="rect">
            <a:avLst/>
          </a:prstGeom>
        </p:spPr>
      </p:pic>
      <p:pic>
        <p:nvPicPr>
          <p:cNvPr id="91" name="Image 90">
            <a:extLst>
              <a:ext uri="{FF2B5EF4-FFF2-40B4-BE49-F238E27FC236}">
                <a16:creationId xmlns:a16="http://schemas.microsoft.com/office/drawing/2014/main" id="{9405D4FF-B67E-4647-AA19-A9C9BF1D4E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2714" y="2959918"/>
            <a:ext cx="377608" cy="359663"/>
          </a:xfrm>
          <a:prstGeom prst="rect">
            <a:avLst/>
          </a:prstGeom>
        </p:spPr>
      </p:pic>
      <p:pic>
        <p:nvPicPr>
          <p:cNvPr id="92" name="Image 91">
            <a:extLst>
              <a:ext uri="{FF2B5EF4-FFF2-40B4-BE49-F238E27FC236}">
                <a16:creationId xmlns:a16="http://schemas.microsoft.com/office/drawing/2014/main" id="{5DC81E92-3563-4375-AB96-4B1D98BF3B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87"/>
          <a:stretch/>
        </p:blipFill>
        <p:spPr>
          <a:xfrm>
            <a:off x="2963795" y="3773285"/>
            <a:ext cx="216527" cy="180611"/>
          </a:xfrm>
          <a:prstGeom prst="rect">
            <a:avLst/>
          </a:prstGeom>
        </p:spPr>
      </p:pic>
      <p:grpSp>
        <p:nvGrpSpPr>
          <p:cNvPr id="93" name="Groupe 92">
            <a:extLst>
              <a:ext uri="{FF2B5EF4-FFF2-40B4-BE49-F238E27FC236}">
                <a16:creationId xmlns:a16="http://schemas.microsoft.com/office/drawing/2014/main" id="{80AC4ACE-C6FF-4627-A0DD-317A808EEA46}"/>
              </a:ext>
            </a:extLst>
          </p:cNvPr>
          <p:cNvGrpSpPr/>
          <p:nvPr/>
        </p:nvGrpSpPr>
        <p:grpSpPr>
          <a:xfrm>
            <a:off x="1631077" y="4212496"/>
            <a:ext cx="2144360" cy="1094442"/>
            <a:chOff x="3317898" y="6796705"/>
            <a:chExt cx="3163458" cy="1094442"/>
          </a:xfrm>
        </p:grpSpPr>
        <p:sp>
          <p:nvSpPr>
            <p:cNvPr id="94" name="Rectangle : avec coins arrondis en diagonale 8">
              <a:extLst>
                <a:ext uri="{FF2B5EF4-FFF2-40B4-BE49-F238E27FC236}">
                  <a16:creationId xmlns:a16="http://schemas.microsoft.com/office/drawing/2014/main" id="{B8B17D87-0F1A-4C65-AFFF-6161F8B22024}"/>
                </a:ext>
              </a:extLst>
            </p:cNvPr>
            <p:cNvSpPr/>
            <p:nvPr/>
          </p:nvSpPr>
          <p:spPr>
            <a:xfrm>
              <a:off x="3317898" y="6796705"/>
              <a:ext cx="3163458" cy="1094442"/>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T Sans" panose="020B0503020203020204" pitchFamily="34" charset="0"/>
              </a:endParaRPr>
            </a:p>
          </p:txBody>
        </p:sp>
        <p:sp>
          <p:nvSpPr>
            <p:cNvPr id="95" name="ZoneTexte 94">
              <a:extLst>
                <a:ext uri="{FF2B5EF4-FFF2-40B4-BE49-F238E27FC236}">
                  <a16:creationId xmlns:a16="http://schemas.microsoft.com/office/drawing/2014/main" id="{7ED23502-B8E2-4924-879A-30D0AA061923}"/>
                </a:ext>
              </a:extLst>
            </p:cNvPr>
            <p:cNvSpPr txBox="1"/>
            <p:nvPr/>
          </p:nvSpPr>
          <p:spPr>
            <a:xfrm>
              <a:off x="3418333" y="6804248"/>
              <a:ext cx="2967181" cy="1015663"/>
            </a:xfrm>
            <a:prstGeom prst="rect">
              <a:avLst/>
            </a:prstGeom>
            <a:noFill/>
            <a:ln>
              <a:noFill/>
            </a:ln>
          </p:spPr>
          <p:txBody>
            <a:bodyPr wrap="square" rtlCol="0">
              <a:spAutoFit/>
            </a:bodyPr>
            <a:lstStyle/>
            <a:p>
              <a:pPr algn="ctr"/>
              <a:r>
                <a:rPr lang="fr-FR" altLang="fr-FR" sz="1200" b="1" dirty="0">
                  <a:solidFill>
                    <a:srgbClr val="2E3464"/>
                  </a:solidFill>
                  <a:latin typeface="PT Sans" panose="020B0503020203020204" pitchFamily="34" charset="0"/>
                  <a:ea typeface="Roboto" panose="02000000000000000000" pitchFamily="2" charset="0"/>
                </a:rPr>
                <a:t>18 % de la consommation du territoire est couverte par la production locale d’énergie</a:t>
              </a:r>
              <a:endParaRPr lang="en-GB" sz="1200" b="1" dirty="0">
                <a:solidFill>
                  <a:srgbClr val="2E3464"/>
                </a:solidFill>
                <a:latin typeface="PT Sans" panose="020B0503020203020204" pitchFamily="34" charset="0"/>
                <a:ea typeface="Roboto" panose="02000000000000000000" pitchFamily="2" charset="0"/>
              </a:endParaRPr>
            </a:p>
          </p:txBody>
        </p:sp>
      </p:grpSp>
      <p:grpSp>
        <p:nvGrpSpPr>
          <p:cNvPr id="96" name="Groupe 95">
            <a:extLst>
              <a:ext uri="{FF2B5EF4-FFF2-40B4-BE49-F238E27FC236}">
                <a16:creationId xmlns:a16="http://schemas.microsoft.com/office/drawing/2014/main" id="{48596199-0CD5-415D-B441-60CD5A39678F}"/>
              </a:ext>
            </a:extLst>
          </p:cNvPr>
          <p:cNvGrpSpPr/>
          <p:nvPr/>
        </p:nvGrpSpPr>
        <p:grpSpPr>
          <a:xfrm>
            <a:off x="4262410" y="2903021"/>
            <a:ext cx="371256" cy="870264"/>
            <a:chOff x="3975179" y="7019489"/>
            <a:chExt cx="371256" cy="797528"/>
          </a:xfrm>
        </p:grpSpPr>
        <p:grpSp>
          <p:nvGrpSpPr>
            <p:cNvPr id="97" name="Groupe 96">
              <a:extLst>
                <a:ext uri="{FF2B5EF4-FFF2-40B4-BE49-F238E27FC236}">
                  <a16:creationId xmlns:a16="http://schemas.microsoft.com/office/drawing/2014/main" id="{6F535152-1A5D-4707-87D3-3141E118533D}"/>
                </a:ext>
              </a:extLst>
            </p:cNvPr>
            <p:cNvGrpSpPr/>
            <p:nvPr/>
          </p:nvGrpSpPr>
          <p:grpSpPr>
            <a:xfrm>
              <a:off x="3975179" y="7092280"/>
              <a:ext cx="101893" cy="651947"/>
              <a:chOff x="3979845" y="7092280"/>
              <a:chExt cx="101893" cy="651947"/>
            </a:xfrm>
          </p:grpSpPr>
          <p:cxnSp>
            <p:nvCxnSpPr>
              <p:cNvPr id="99" name="Connecteur droit 98">
                <a:extLst>
                  <a:ext uri="{FF2B5EF4-FFF2-40B4-BE49-F238E27FC236}">
                    <a16:creationId xmlns:a16="http://schemas.microsoft.com/office/drawing/2014/main" id="{2C617ABE-DDB4-44DE-B7F9-FD268EFFAFA3}"/>
                  </a:ext>
                </a:extLst>
              </p:cNvPr>
              <p:cNvCxnSpPr>
                <a:cxnSpLocks/>
              </p:cNvCxnSpPr>
              <p:nvPr/>
            </p:nvCxnSpPr>
            <p:spPr>
              <a:xfrm>
                <a:off x="4081738" y="7092280"/>
                <a:ext cx="0" cy="651947"/>
              </a:xfrm>
              <a:prstGeom prst="line">
                <a:avLst/>
              </a:prstGeom>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BA8F54BE-54B2-4061-96D0-70B0BE380E8C}"/>
                  </a:ext>
                </a:extLst>
              </p:cNvPr>
              <p:cNvCxnSpPr>
                <a:cxnSpLocks/>
              </p:cNvCxnSpPr>
              <p:nvPr/>
            </p:nvCxnSpPr>
            <p:spPr>
              <a:xfrm flipH="1">
                <a:off x="3979845" y="7092280"/>
                <a:ext cx="101893" cy="0"/>
              </a:xfrm>
              <a:prstGeom prst="line">
                <a:avLst/>
              </a:prstGeom>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27812D17-1C7B-451C-82EA-138668A509FA}"/>
                  </a:ext>
                </a:extLst>
              </p:cNvPr>
              <p:cNvCxnSpPr>
                <a:cxnSpLocks/>
              </p:cNvCxnSpPr>
              <p:nvPr/>
            </p:nvCxnSpPr>
            <p:spPr>
              <a:xfrm flipH="1">
                <a:off x="3979845" y="7744227"/>
                <a:ext cx="101893" cy="0"/>
              </a:xfrm>
              <a:prstGeom prst="line">
                <a:avLst/>
              </a:prstGeom>
            </p:spPr>
            <p:style>
              <a:lnRef idx="1">
                <a:schemeClr val="dk1"/>
              </a:lnRef>
              <a:fillRef idx="0">
                <a:schemeClr val="dk1"/>
              </a:fillRef>
              <a:effectRef idx="0">
                <a:schemeClr val="dk1"/>
              </a:effectRef>
              <a:fontRef idx="minor">
                <a:schemeClr val="tx1"/>
              </a:fontRef>
            </p:style>
          </p:cxnSp>
        </p:grpSp>
        <p:sp>
          <p:nvSpPr>
            <p:cNvPr id="98" name="ZoneTexte 97">
              <a:extLst>
                <a:ext uri="{FF2B5EF4-FFF2-40B4-BE49-F238E27FC236}">
                  <a16:creationId xmlns:a16="http://schemas.microsoft.com/office/drawing/2014/main" id="{3B86887F-535F-494B-83F6-C66A5592EAC3}"/>
                </a:ext>
              </a:extLst>
            </p:cNvPr>
            <p:cNvSpPr txBox="1"/>
            <p:nvPr/>
          </p:nvSpPr>
          <p:spPr>
            <a:xfrm>
              <a:off x="4023270" y="7019489"/>
              <a:ext cx="323165" cy="797528"/>
            </a:xfrm>
            <a:prstGeom prst="rect">
              <a:avLst/>
            </a:prstGeom>
            <a:noFill/>
          </p:spPr>
          <p:txBody>
            <a:bodyPr vert="vert270" wrap="square" rtlCol="0">
              <a:spAutoFit/>
            </a:bodyPr>
            <a:lstStyle/>
            <a:p>
              <a:pPr algn="ctr"/>
              <a:r>
                <a:rPr lang="fr-FR" sz="900" dirty="0"/>
                <a:t>production</a:t>
              </a:r>
            </a:p>
          </p:txBody>
        </p:sp>
      </p:grpSp>
      <p:pic>
        <p:nvPicPr>
          <p:cNvPr id="103" name="Image 102">
            <a:extLst>
              <a:ext uri="{FF2B5EF4-FFF2-40B4-BE49-F238E27FC236}">
                <a16:creationId xmlns:a16="http://schemas.microsoft.com/office/drawing/2014/main" id="{F56F270A-A524-4A5F-9B8B-3FB0998F5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439" y="5232809"/>
            <a:ext cx="317771" cy="317771"/>
          </a:xfrm>
          <a:prstGeom prst="rect">
            <a:avLst/>
          </a:prstGeom>
        </p:spPr>
      </p:pic>
      <p:pic>
        <p:nvPicPr>
          <p:cNvPr id="104" name="Image 103">
            <a:extLst>
              <a:ext uri="{FF2B5EF4-FFF2-40B4-BE49-F238E27FC236}">
                <a16:creationId xmlns:a16="http://schemas.microsoft.com/office/drawing/2014/main" id="{55C06709-1955-4431-BDBB-9D2CEFE018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6639" y="2018422"/>
            <a:ext cx="391156" cy="391156"/>
          </a:xfrm>
          <a:prstGeom prst="rect">
            <a:avLst/>
          </a:prstGeom>
        </p:spPr>
      </p:pic>
      <p:pic>
        <p:nvPicPr>
          <p:cNvPr id="105" name="Image 104">
            <a:extLst>
              <a:ext uri="{FF2B5EF4-FFF2-40B4-BE49-F238E27FC236}">
                <a16:creationId xmlns:a16="http://schemas.microsoft.com/office/drawing/2014/main" id="{8558C51E-F7DA-492F-A5A6-81E9F4D11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630958" y="2700771"/>
            <a:ext cx="312353" cy="312353"/>
          </a:xfrm>
          <a:prstGeom prst="rect">
            <a:avLst/>
          </a:prstGeom>
        </p:spPr>
      </p:pic>
      <p:sp>
        <p:nvSpPr>
          <p:cNvPr id="106" name="ZoneTexte 105">
            <a:extLst>
              <a:ext uri="{FF2B5EF4-FFF2-40B4-BE49-F238E27FC236}">
                <a16:creationId xmlns:a16="http://schemas.microsoft.com/office/drawing/2014/main" id="{C494C385-B576-44D6-8469-21E6AECECB2F}"/>
              </a:ext>
            </a:extLst>
          </p:cNvPr>
          <p:cNvSpPr txBox="1"/>
          <p:nvPr/>
        </p:nvSpPr>
        <p:spPr>
          <a:xfrm>
            <a:off x="5363439" y="2397375"/>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Bois énergie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3" name="ZoneTexte 122">
            <a:extLst>
              <a:ext uri="{FF2B5EF4-FFF2-40B4-BE49-F238E27FC236}">
                <a16:creationId xmlns:a16="http://schemas.microsoft.com/office/drawing/2014/main" id="{CB138BB8-D6E8-4116-A14B-548E6E221C5D}"/>
              </a:ext>
            </a:extLst>
          </p:cNvPr>
          <p:cNvSpPr txBox="1"/>
          <p:nvPr/>
        </p:nvSpPr>
        <p:spPr>
          <a:xfrm>
            <a:off x="5288703" y="3013498"/>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Méthanisation</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7" name="ZoneTexte 136">
            <a:extLst>
              <a:ext uri="{FF2B5EF4-FFF2-40B4-BE49-F238E27FC236}">
                <a16:creationId xmlns:a16="http://schemas.microsoft.com/office/drawing/2014/main" id="{47804AC1-EEA9-4155-9691-812A434E97CA}"/>
              </a:ext>
            </a:extLst>
          </p:cNvPr>
          <p:cNvSpPr txBox="1"/>
          <p:nvPr/>
        </p:nvSpPr>
        <p:spPr>
          <a:xfrm>
            <a:off x="6714510" y="4669866"/>
            <a:ext cx="1026607" cy="369332"/>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2 zones favorables d’implantation de parcs éoliens</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46" name="ZoneTexte 145">
            <a:extLst>
              <a:ext uri="{FF2B5EF4-FFF2-40B4-BE49-F238E27FC236}">
                <a16:creationId xmlns:a16="http://schemas.microsoft.com/office/drawing/2014/main" id="{2CFD7500-7EE8-4038-8ADB-81DFEDBA73A6}"/>
              </a:ext>
            </a:extLst>
          </p:cNvPr>
          <p:cNvSpPr txBox="1"/>
          <p:nvPr/>
        </p:nvSpPr>
        <p:spPr>
          <a:xfrm>
            <a:off x="5296061" y="5517368"/>
            <a:ext cx="935879" cy="33855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Solaire photovoltaïque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47" name="Groupe 146">
            <a:extLst>
              <a:ext uri="{FF2B5EF4-FFF2-40B4-BE49-F238E27FC236}">
                <a16:creationId xmlns:a16="http://schemas.microsoft.com/office/drawing/2014/main" id="{AAF234F4-906C-46DF-9E77-730FC4B1C57F}"/>
              </a:ext>
            </a:extLst>
          </p:cNvPr>
          <p:cNvGrpSpPr/>
          <p:nvPr/>
        </p:nvGrpSpPr>
        <p:grpSpPr>
          <a:xfrm>
            <a:off x="6197860" y="2821545"/>
            <a:ext cx="337978" cy="312353"/>
            <a:chOff x="2263376" y="2144491"/>
            <a:chExt cx="337978" cy="312353"/>
          </a:xfrm>
        </p:grpSpPr>
        <p:sp>
          <p:nvSpPr>
            <p:cNvPr id="148" name="Rectangle 147">
              <a:extLst>
                <a:ext uri="{FF2B5EF4-FFF2-40B4-BE49-F238E27FC236}">
                  <a16:creationId xmlns:a16="http://schemas.microsoft.com/office/drawing/2014/main" id="{C0AEA99C-8786-493C-9859-DE742A21DAD3}"/>
                </a:ext>
              </a:extLst>
            </p:cNvPr>
            <p:cNvSpPr/>
            <p:nvPr/>
          </p:nvSpPr>
          <p:spPr>
            <a:xfrm>
              <a:off x="2263376" y="2360465"/>
              <a:ext cx="45719" cy="96379"/>
            </a:xfrm>
            <a:prstGeom prst="rect">
              <a:avLst/>
            </a:prstGeom>
            <a:no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49" name="Rectangle 148">
              <a:extLst>
                <a:ext uri="{FF2B5EF4-FFF2-40B4-BE49-F238E27FC236}">
                  <a16:creationId xmlns:a16="http://schemas.microsoft.com/office/drawing/2014/main" id="{7A2CC7EA-2BB1-487F-91D8-1AA55F0465E3}"/>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50" name="Rectangle 149">
              <a:extLst>
                <a:ext uri="{FF2B5EF4-FFF2-40B4-BE49-F238E27FC236}">
                  <a16:creationId xmlns:a16="http://schemas.microsoft.com/office/drawing/2014/main" id="{21D3C13A-BA65-4D00-A993-D577AE1C3519}"/>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51" name="Rectangle 150">
              <a:extLst>
                <a:ext uri="{FF2B5EF4-FFF2-40B4-BE49-F238E27FC236}">
                  <a16:creationId xmlns:a16="http://schemas.microsoft.com/office/drawing/2014/main" id="{F9C6DAE3-A4BB-4F2B-9CCE-779242C0FFD2}"/>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152" name="Groupe 151">
            <a:extLst>
              <a:ext uri="{FF2B5EF4-FFF2-40B4-BE49-F238E27FC236}">
                <a16:creationId xmlns:a16="http://schemas.microsoft.com/office/drawing/2014/main" id="{8DD1862B-4E5F-426B-9D88-67B386C7C6EA}"/>
              </a:ext>
            </a:extLst>
          </p:cNvPr>
          <p:cNvGrpSpPr/>
          <p:nvPr/>
        </p:nvGrpSpPr>
        <p:grpSpPr>
          <a:xfrm>
            <a:off x="6269473" y="5396678"/>
            <a:ext cx="337978" cy="312353"/>
            <a:chOff x="6332113" y="2800899"/>
            <a:chExt cx="337978" cy="312353"/>
          </a:xfrm>
        </p:grpSpPr>
        <p:sp>
          <p:nvSpPr>
            <p:cNvPr id="153" name="Rectangle 152">
              <a:extLst>
                <a:ext uri="{FF2B5EF4-FFF2-40B4-BE49-F238E27FC236}">
                  <a16:creationId xmlns:a16="http://schemas.microsoft.com/office/drawing/2014/main" id="{DEB7C303-E5B2-43D4-A74C-D7BAA9522E75}"/>
                </a:ext>
              </a:extLst>
            </p:cNvPr>
            <p:cNvSpPr/>
            <p:nvPr/>
          </p:nvSpPr>
          <p:spPr>
            <a:xfrm>
              <a:off x="6332113" y="3016873"/>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55" name="Rectangle 154">
              <a:extLst>
                <a:ext uri="{FF2B5EF4-FFF2-40B4-BE49-F238E27FC236}">
                  <a16:creationId xmlns:a16="http://schemas.microsoft.com/office/drawing/2014/main" id="{D7BE4570-A5D0-4C20-BA23-E37C58CDA648}"/>
                </a:ext>
              </a:extLst>
            </p:cNvPr>
            <p:cNvSpPr/>
            <p:nvPr/>
          </p:nvSpPr>
          <p:spPr>
            <a:xfrm>
              <a:off x="6426059" y="2932313"/>
              <a:ext cx="45719" cy="180939"/>
            </a:xfrm>
            <a:prstGeom prst="rect">
              <a:avLst/>
            </a:prstGeom>
            <a:no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80" name="Rectangle 179">
              <a:extLst>
                <a:ext uri="{FF2B5EF4-FFF2-40B4-BE49-F238E27FC236}">
                  <a16:creationId xmlns:a16="http://schemas.microsoft.com/office/drawing/2014/main" id="{5CB66C9C-1981-49BE-A41C-144FB3DEBD20}"/>
                </a:ext>
              </a:extLst>
            </p:cNvPr>
            <p:cNvSpPr/>
            <p:nvPr/>
          </p:nvSpPr>
          <p:spPr>
            <a:xfrm>
              <a:off x="6521700" y="2867031"/>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91" name="Rectangle 190">
              <a:extLst>
                <a:ext uri="{FF2B5EF4-FFF2-40B4-BE49-F238E27FC236}">
                  <a16:creationId xmlns:a16="http://schemas.microsoft.com/office/drawing/2014/main" id="{0455FF1D-097E-49CE-ADBC-FDBF77565570}"/>
                </a:ext>
              </a:extLst>
            </p:cNvPr>
            <p:cNvSpPr/>
            <p:nvPr/>
          </p:nvSpPr>
          <p:spPr>
            <a:xfrm>
              <a:off x="6617340" y="2800899"/>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203" name="Groupe 202">
            <a:extLst>
              <a:ext uri="{FF2B5EF4-FFF2-40B4-BE49-F238E27FC236}">
                <a16:creationId xmlns:a16="http://schemas.microsoft.com/office/drawing/2014/main" id="{0BAE6AF9-DF1E-417D-9AEA-6EA3038C89F4}"/>
              </a:ext>
            </a:extLst>
          </p:cNvPr>
          <p:cNvGrpSpPr/>
          <p:nvPr/>
        </p:nvGrpSpPr>
        <p:grpSpPr>
          <a:xfrm>
            <a:off x="6175097" y="3464011"/>
            <a:ext cx="337978" cy="312353"/>
            <a:chOff x="6333410" y="2250184"/>
            <a:chExt cx="337978" cy="312353"/>
          </a:xfrm>
        </p:grpSpPr>
        <p:sp>
          <p:nvSpPr>
            <p:cNvPr id="204" name="Rectangle 203">
              <a:extLst>
                <a:ext uri="{FF2B5EF4-FFF2-40B4-BE49-F238E27FC236}">
                  <a16:creationId xmlns:a16="http://schemas.microsoft.com/office/drawing/2014/main" id="{FC2C4205-619F-489D-BFAB-3C8689F8C042}"/>
                </a:ext>
              </a:extLst>
            </p:cNvPr>
            <p:cNvSpPr/>
            <p:nvPr/>
          </p:nvSpPr>
          <p:spPr>
            <a:xfrm>
              <a:off x="6333410" y="2466158"/>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05" name="Rectangle 204">
              <a:extLst>
                <a:ext uri="{FF2B5EF4-FFF2-40B4-BE49-F238E27FC236}">
                  <a16:creationId xmlns:a16="http://schemas.microsoft.com/office/drawing/2014/main" id="{71F4056C-2797-4F48-8FA5-3497618D7A8D}"/>
                </a:ext>
              </a:extLst>
            </p:cNvPr>
            <p:cNvSpPr/>
            <p:nvPr/>
          </p:nvSpPr>
          <p:spPr>
            <a:xfrm>
              <a:off x="6427356" y="2381598"/>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06" name="Rectangle 205">
              <a:extLst>
                <a:ext uri="{FF2B5EF4-FFF2-40B4-BE49-F238E27FC236}">
                  <a16:creationId xmlns:a16="http://schemas.microsoft.com/office/drawing/2014/main" id="{4B1D38F2-F568-4C97-8B13-25F2DE1FD1D3}"/>
                </a:ext>
              </a:extLst>
            </p:cNvPr>
            <p:cNvSpPr/>
            <p:nvPr/>
          </p:nvSpPr>
          <p:spPr>
            <a:xfrm>
              <a:off x="6522997" y="2316316"/>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207" name="Rectangle 206">
              <a:extLst>
                <a:ext uri="{FF2B5EF4-FFF2-40B4-BE49-F238E27FC236}">
                  <a16:creationId xmlns:a16="http://schemas.microsoft.com/office/drawing/2014/main" id="{9C2945A7-0282-4A55-8E98-97D512F85A3A}"/>
                </a:ext>
              </a:extLst>
            </p:cNvPr>
            <p:cNvSpPr/>
            <p:nvPr/>
          </p:nvSpPr>
          <p:spPr>
            <a:xfrm>
              <a:off x="6618637" y="2250184"/>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grpSp>
      <p:grpSp>
        <p:nvGrpSpPr>
          <p:cNvPr id="208" name="Groupe 207">
            <a:extLst>
              <a:ext uri="{FF2B5EF4-FFF2-40B4-BE49-F238E27FC236}">
                <a16:creationId xmlns:a16="http://schemas.microsoft.com/office/drawing/2014/main" id="{5AFE2F82-29E5-4939-935A-B52DD79D78A2}"/>
              </a:ext>
            </a:extLst>
          </p:cNvPr>
          <p:cNvGrpSpPr/>
          <p:nvPr/>
        </p:nvGrpSpPr>
        <p:grpSpPr>
          <a:xfrm>
            <a:off x="5265355" y="3297032"/>
            <a:ext cx="1012475" cy="573404"/>
            <a:chOff x="1428294" y="2579183"/>
            <a:chExt cx="1012475" cy="573404"/>
          </a:xfrm>
        </p:grpSpPr>
        <p:sp>
          <p:nvSpPr>
            <p:cNvPr id="209" name="ZoneTexte 208">
              <a:extLst>
                <a:ext uri="{FF2B5EF4-FFF2-40B4-BE49-F238E27FC236}">
                  <a16:creationId xmlns:a16="http://schemas.microsoft.com/office/drawing/2014/main" id="{BF506A9C-1A13-4179-AAB9-92FDEE8B9B7E}"/>
                </a:ext>
              </a:extLst>
            </p:cNvPr>
            <p:cNvSpPr txBox="1"/>
            <p:nvPr/>
          </p:nvSpPr>
          <p:spPr>
            <a:xfrm>
              <a:off x="1428294" y="2937143"/>
              <a:ext cx="1012475"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Géothermie</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210" name="Image 209">
              <a:extLst>
                <a:ext uri="{FF2B5EF4-FFF2-40B4-BE49-F238E27FC236}">
                  <a16:creationId xmlns:a16="http://schemas.microsoft.com/office/drawing/2014/main" id="{5613E113-B25F-4087-B3D9-5D33C0E75A2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244" r="48795" b="20243"/>
            <a:stretch/>
          </p:blipFill>
          <p:spPr>
            <a:xfrm>
              <a:off x="1703057" y="2579183"/>
              <a:ext cx="513063" cy="426758"/>
            </a:xfrm>
            <a:prstGeom prst="rect">
              <a:avLst/>
            </a:prstGeom>
          </p:spPr>
        </p:pic>
      </p:grpSp>
      <p:sp>
        <p:nvSpPr>
          <p:cNvPr id="211" name="ZoneTexte 210">
            <a:extLst>
              <a:ext uri="{FF2B5EF4-FFF2-40B4-BE49-F238E27FC236}">
                <a16:creationId xmlns:a16="http://schemas.microsoft.com/office/drawing/2014/main" id="{C0CD345F-A592-4650-B8E0-58AF56F5A5C4}"/>
              </a:ext>
            </a:extLst>
          </p:cNvPr>
          <p:cNvSpPr txBox="1"/>
          <p:nvPr/>
        </p:nvSpPr>
        <p:spPr>
          <a:xfrm>
            <a:off x="5169375" y="4356616"/>
            <a:ext cx="1082548"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Solaire thermique</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213" name="Rectangle : coins arrondis 162">
            <a:extLst>
              <a:ext uri="{FF2B5EF4-FFF2-40B4-BE49-F238E27FC236}">
                <a16:creationId xmlns:a16="http://schemas.microsoft.com/office/drawing/2014/main" id="{8C61A30C-0775-4D89-A592-7075F97ECDC3}"/>
              </a:ext>
            </a:extLst>
          </p:cNvPr>
          <p:cNvSpPr/>
          <p:nvPr/>
        </p:nvSpPr>
        <p:spPr>
          <a:xfrm>
            <a:off x="5084747" y="1955916"/>
            <a:ext cx="2905570" cy="3974865"/>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14" name="Rectangle : avec coins arrondis en diagonale 163">
            <a:extLst>
              <a:ext uri="{FF2B5EF4-FFF2-40B4-BE49-F238E27FC236}">
                <a16:creationId xmlns:a16="http://schemas.microsoft.com/office/drawing/2014/main" id="{886685F4-6A3D-4EAA-A4A3-4B8DA21D3F7A}"/>
              </a:ext>
            </a:extLst>
          </p:cNvPr>
          <p:cNvSpPr/>
          <p:nvPr/>
        </p:nvSpPr>
        <p:spPr>
          <a:xfrm>
            <a:off x="5387447" y="1681941"/>
            <a:ext cx="1429439"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15" name="Rectangle 214">
            <a:extLst>
              <a:ext uri="{FF2B5EF4-FFF2-40B4-BE49-F238E27FC236}">
                <a16:creationId xmlns:a16="http://schemas.microsoft.com/office/drawing/2014/main" id="{05E7CE6A-853A-45AA-93C0-E2C1452C8073}"/>
              </a:ext>
            </a:extLst>
          </p:cNvPr>
          <p:cNvSpPr/>
          <p:nvPr/>
        </p:nvSpPr>
        <p:spPr>
          <a:xfrm>
            <a:off x="5313346" y="1654048"/>
            <a:ext cx="1590718"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POTENTIEL</a:t>
            </a:r>
            <a:endParaRPr lang="en-GB" sz="1600"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sp>
        <p:nvSpPr>
          <p:cNvPr id="216" name="ZoneTexte 215">
            <a:extLst>
              <a:ext uri="{FF2B5EF4-FFF2-40B4-BE49-F238E27FC236}">
                <a16:creationId xmlns:a16="http://schemas.microsoft.com/office/drawing/2014/main" id="{9623833D-F177-4CB4-810D-2503E61D41AC}"/>
              </a:ext>
            </a:extLst>
          </p:cNvPr>
          <p:cNvSpPr txBox="1"/>
          <p:nvPr/>
        </p:nvSpPr>
        <p:spPr>
          <a:xfrm>
            <a:off x="6208204" y="2615884"/>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140 GWh</a:t>
            </a:r>
            <a:endParaRPr lang="en-GB" sz="700">
              <a:latin typeface="PT Sans" panose="020B0503020203020204" pitchFamily="34" charset="0"/>
            </a:endParaRPr>
          </a:p>
        </p:txBody>
      </p:sp>
      <p:sp>
        <p:nvSpPr>
          <p:cNvPr id="217" name="ZoneTexte 216">
            <a:extLst>
              <a:ext uri="{FF2B5EF4-FFF2-40B4-BE49-F238E27FC236}">
                <a16:creationId xmlns:a16="http://schemas.microsoft.com/office/drawing/2014/main" id="{AE9AAE27-B5FE-4FE7-8DC6-037E5A30DEDC}"/>
              </a:ext>
            </a:extLst>
          </p:cNvPr>
          <p:cNvSpPr txBox="1"/>
          <p:nvPr/>
        </p:nvSpPr>
        <p:spPr>
          <a:xfrm>
            <a:off x="6202161" y="2004607"/>
            <a:ext cx="59616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89 </a:t>
            </a:r>
            <a:r>
              <a:rPr lang="fr-FR" sz="700" dirty="0">
                <a:latin typeface="PT Sans" panose="020B0503020203020204" pitchFamily="34" charset="0"/>
              </a:rPr>
              <a:t>GWh</a:t>
            </a:r>
            <a:endParaRPr lang="en-GB" sz="700" dirty="0">
              <a:latin typeface="PT Sans" panose="020B0503020203020204" pitchFamily="34" charset="0"/>
            </a:endParaRPr>
          </a:p>
        </p:txBody>
      </p:sp>
      <p:sp>
        <p:nvSpPr>
          <p:cNvPr id="218" name="ZoneTexte 217">
            <a:extLst>
              <a:ext uri="{FF2B5EF4-FFF2-40B4-BE49-F238E27FC236}">
                <a16:creationId xmlns:a16="http://schemas.microsoft.com/office/drawing/2014/main" id="{EB0D2EFA-C580-4B60-89B9-E6D984F6294C}"/>
              </a:ext>
            </a:extLst>
          </p:cNvPr>
          <p:cNvSpPr txBox="1"/>
          <p:nvPr/>
        </p:nvSpPr>
        <p:spPr>
          <a:xfrm>
            <a:off x="6183053" y="4592411"/>
            <a:ext cx="55653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34 GWh</a:t>
            </a:r>
            <a:endParaRPr lang="en-GB" sz="700">
              <a:latin typeface="PT Sans" panose="020B0503020203020204" pitchFamily="34" charset="0"/>
            </a:endParaRPr>
          </a:p>
        </p:txBody>
      </p:sp>
      <p:sp>
        <p:nvSpPr>
          <p:cNvPr id="219" name="ZoneTexte 218">
            <a:extLst>
              <a:ext uri="{FF2B5EF4-FFF2-40B4-BE49-F238E27FC236}">
                <a16:creationId xmlns:a16="http://schemas.microsoft.com/office/drawing/2014/main" id="{512930FA-322D-4E3C-936A-0BBCC2AC099D}"/>
              </a:ext>
            </a:extLst>
          </p:cNvPr>
          <p:cNvSpPr txBox="1"/>
          <p:nvPr/>
        </p:nvSpPr>
        <p:spPr>
          <a:xfrm>
            <a:off x="6233540" y="3933785"/>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15 GWh</a:t>
            </a:r>
            <a:endParaRPr lang="en-GB" sz="700">
              <a:latin typeface="PT Sans" panose="020B0503020203020204" pitchFamily="34" charset="0"/>
            </a:endParaRPr>
          </a:p>
        </p:txBody>
      </p:sp>
      <p:sp>
        <p:nvSpPr>
          <p:cNvPr id="220" name="ZoneTexte 219">
            <a:extLst>
              <a:ext uri="{FF2B5EF4-FFF2-40B4-BE49-F238E27FC236}">
                <a16:creationId xmlns:a16="http://schemas.microsoft.com/office/drawing/2014/main" id="{9E2359D9-FD15-43ED-9D0C-2B8617B67270}"/>
              </a:ext>
            </a:extLst>
          </p:cNvPr>
          <p:cNvSpPr txBox="1"/>
          <p:nvPr/>
        </p:nvSpPr>
        <p:spPr>
          <a:xfrm>
            <a:off x="6184545" y="5188561"/>
            <a:ext cx="5976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546 GWh</a:t>
            </a:r>
            <a:endParaRPr lang="en-GB" sz="700">
              <a:latin typeface="PT Sans" panose="020B0503020203020204" pitchFamily="34" charset="0"/>
            </a:endParaRPr>
          </a:p>
        </p:txBody>
      </p:sp>
      <p:sp>
        <p:nvSpPr>
          <p:cNvPr id="221" name="ZoneTexte 220">
            <a:extLst>
              <a:ext uri="{FF2B5EF4-FFF2-40B4-BE49-F238E27FC236}">
                <a16:creationId xmlns:a16="http://schemas.microsoft.com/office/drawing/2014/main" id="{87FBED31-219F-4DDF-A573-04F12C1BC64B}"/>
              </a:ext>
            </a:extLst>
          </p:cNvPr>
          <p:cNvSpPr txBox="1"/>
          <p:nvPr/>
        </p:nvSpPr>
        <p:spPr>
          <a:xfrm>
            <a:off x="6185941" y="3247987"/>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65 GWh</a:t>
            </a:r>
            <a:endParaRPr lang="en-GB" sz="700">
              <a:latin typeface="PT Sans" panose="020B0503020203020204" pitchFamily="34" charset="0"/>
            </a:endParaRPr>
          </a:p>
        </p:txBody>
      </p:sp>
      <p:pic>
        <p:nvPicPr>
          <p:cNvPr id="222" name="Image 221">
            <a:extLst>
              <a:ext uri="{FF2B5EF4-FFF2-40B4-BE49-F238E27FC236}">
                <a16:creationId xmlns:a16="http://schemas.microsoft.com/office/drawing/2014/main" id="{6BF84657-3458-4224-A321-8DFEFE5173FE}"/>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69365" y="3941064"/>
            <a:ext cx="518205" cy="426757"/>
          </a:xfrm>
          <a:prstGeom prst="rect">
            <a:avLst/>
          </a:prstGeom>
        </p:spPr>
      </p:pic>
      <p:sp>
        <p:nvSpPr>
          <p:cNvPr id="231" name="Rectangle 230">
            <a:extLst>
              <a:ext uri="{FF2B5EF4-FFF2-40B4-BE49-F238E27FC236}">
                <a16:creationId xmlns:a16="http://schemas.microsoft.com/office/drawing/2014/main" id="{9A03DBD0-792E-4A56-8FFF-92358C9BD8C9}"/>
              </a:ext>
            </a:extLst>
          </p:cNvPr>
          <p:cNvSpPr/>
          <p:nvPr/>
        </p:nvSpPr>
        <p:spPr>
          <a:xfrm>
            <a:off x="6628079" y="2701795"/>
            <a:ext cx="1226674" cy="553998"/>
          </a:xfrm>
          <a:prstGeom prst="rect">
            <a:avLst/>
          </a:prstGeom>
          <a:noFill/>
        </p:spPr>
        <p:txBody>
          <a:bodyPr wrap="square" rtlCol="0">
            <a:spAutoFit/>
          </a:bodyPr>
          <a:lstStyle/>
          <a:p>
            <a:pPr algn="ctr"/>
            <a:r>
              <a:rPr lang="fr-FR" sz="600">
                <a:solidFill>
                  <a:srgbClr val="373E42"/>
                </a:solidFill>
                <a:latin typeface="PT Sans" panose="020B0503020203020204" pitchFamily="34" charset="0"/>
              </a:rPr>
              <a:t>Substrats méthanisables majoritairement issus des activités agricoles du territoire, en particulier les effluents d’élevage</a:t>
            </a:r>
            <a:endParaRPr lang="en-GB" sz="600">
              <a:solidFill>
                <a:srgbClr val="373E42"/>
              </a:solidFill>
              <a:latin typeface="PT Sans" panose="020B0503020203020204" pitchFamily="34" charset="0"/>
            </a:endParaRPr>
          </a:p>
        </p:txBody>
      </p:sp>
      <p:sp>
        <p:nvSpPr>
          <p:cNvPr id="233" name="Rectangle 232">
            <a:extLst>
              <a:ext uri="{FF2B5EF4-FFF2-40B4-BE49-F238E27FC236}">
                <a16:creationId xmlns:a16="http://schemas.microsoft.com/office/drawing/2014/main" id="{74D4A195-86BC-4618-98B3-2F13771C691D}"/>
              </a:ext>
            </a:extLst>
          </p:cNvPr>
          <p:cNvSpPr/>
          <p:nvPr/>
        </p:nvSpPr>
        <p:spPr>
          <a:xfrm>
            <a:off x="6584579" y="3319995"/>
            <a:ext cx="1347901" cy="461665"/>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Potentiel porté majoritairement par le secteur résidentiel</a:t>
            </a:r>
          </a:p>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Prise en compte des contraintes environnementales locales. </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234" name="Rectangle 233">
            <a:extLst>
              <a:ext uri="{FF2B5EF4-FFF2-40B4-BE49-F238E27FC236}">
                <a16:creationId xmlns:a16="http://schemas.microsoft.com/office/drawing/2014/main" id="{BD44AAAB-D76A-4778-9939-14D75844B293}"/>
              </a:ext>
            </a:extLst>
          </p:cNvPr>
          <p:cNvSpPr/>
          <p:nvPr/>
        </p:nvSpPr>
        <p:spPr>
          <a:xfrm>
            <a:off x="6603692" y="4067436"/>
            <a:ext cx="1227438" cy="461665"/>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Equipement progressif des ménages, logements collectifs et bâtiments du secteur tertiaire</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235" name="Groupe 234">
            <a:extLst>
              <a:ext uri="{FF2B5EF4-FFF2-40B4-BE49-F238E27FC236}">
                <a16:creationId xmlns:a16="http://schemas.microsoft.com/office/drawing/2014/main" id="{B40B65D3-BBA0-43AB-B8C8-29A5D8907861}"/>
              </a:ext>
            </a:extLst>
          </p:cNvPr>
          <p:cNvGrpSpPr/>
          <p:nvPr/>
        </p:nvGrpSpPr>
        <p:grpSpPr>
          <a:xfrm>
            <a:off x="6195230" y="2181486"/>
            <a:ext cx="337978" cy="312353"/>
            <a:chOff x="2263376" y="2144491"/>
            <a:chExt cx="337978" cy="312353"/>
          </a:xfrm>
        </p:grpSpPr>
        <p:sp>
          <p:nvSpPr>
            <p:cNvPr id="236" name="Rectangle 235">
              <a:extLst>
                <a:ext uri="{FF2B5EF4-FFF2-40B4-BE49-F238E27FC236}">
                  <a16:creationId xmlns:a16="http://schemas.microsoft.com/office/drawing/2014/main" id="{6C932D69-D2F1-488E-A2C1-87277A097354}"/>
                </a:ext>
              </a:extLst>
            </p:cNvPr>
            <p:cNvSpPr/>
            <p:nvPr/>
          </p:nvSpPr>
          <p:spPr>
            <a:xfrm>
              <a:off x="2263376" y="2360465"/>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37" name="Rectangle 236">
              <a:extLst>
                <a:ext uri="{FF2B5EF4-FFF2-40B4-BE49-F238E27FC236}">
                  <a16:creationId xmlns:a16="http://schemas.microsoft.com/office/drawing/2014/main" id="{A8A68209-98BA-4871-ABC6-C80C56A45EF6}"/>
                </a:ext>
              </a:extLst>
            </p:cNvPr>
            <p:cNvSpPr/>
            <p:nvPr/>
          </p:nvSpPr>
          <p:spPr>
            <a:xfrm>
              <a:off x="2357322" y="2275905"/>
              <a:ext cx="45719" cy="18093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38" name="Rectangle 237">
              <a:extLst>
                <a:ext uri="{FF2B5EF4-FFF2-40B4-BE49-F238E27FC236}">
                  <a16:creationId xmlns:a16="http://schemas.microsoft.com/office/drawing/2014/main" id="{19DF8049-5A58-4A76-8B24-94FFC6FCA5FA}"/>
                </a:ext>
              </a:extLst>
            </p:cNvPr>
            <p:cNvSpPr/>
            <p:nvPr/>
          </p:nvSpPr>
          <p:spPr>
            <a:xfrm>
              <a:off x="2452963" y="2210623"/>
              <a:ext cx="48646" cy="246221"/>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39" name="Rectangle 238">
              <a:extLst>
                <a:ext uri="{FF2B5EF4-FFF2-40B4-BE49-F238E27FC236}">
                  <a16:creationId xmlns:a16="http://schemas.microsoft.com/office/drawing/2014/main" id="{9EBF3AF6-8407-4521-9108-04A010999947}"/>
                </a:ext>
              </a:extLst>
            </p:cNvPr>
            <p:cNvSpPr/>
            <p:nvPr/>
          </p:nvSpPr>
          <p:spPr>
            <a:xfrm>
              <a:off x="2548603" y="2144491"/>
              <a:ext cx="52751" cy="312353"/>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sp>
        <p:nvSpPr>
          <p:cNvPr id="240" name="ZoneTexte 239">
            <a:extLst>
              <a:ext uri="{FF2B5EF4-FFF2-40B4-BE49-F238E27FC236}">
                <a16:creationId xmlns:a16="http://schemas.microsoft.com/office/drawing/2014/main" id="{B72F46F6-66A2-41FC-A899-0E0D075A010C}"/>
              </a:ext>
            </a:extLst>
          </p:cNvPr>
          <p:cNvSpPr txBox="1"/>
          <p:nvPr/>
        </p:nvSpPr>
        <p:spPr>
          <a:xfrm>
            <a:off x="5233371" y="5006041"/>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Grand éolien</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241" name="Image 240">
            <a:extLst>
              <a:ext uri="{FF2B5EF4-FFF2-40B4-BE49-F238E27FC236}">
                <a16:creationId xmlns:a16="http://schemas.microsoft.com/office/drawing/2014/main" id="{0D94A5FC-46C6-4EFF-8430-A1536B18D6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110"/>
          <a:stretch/>
        </p:blipFill>
        <p:spPr>
          <a:xfrm>
            <a:off x="5497065" y="4647060"/>
            <a:ext cx="463165" cy="379287"/>
          </a:xfrm>
          <a:prstGeom prst="rect">
            <a:avLst/>
          </a:prstGeom>
        </p:spPr>
      </p:pic>
      <p:grpSp>
        <p:nvGrpSpPr>
          <p:cNvPr id="242" name="Groupe 241">
            <a:extLst>
              <a:ext uri="{FF2B5EF4-FFF2-40B4-BE49-F238E27FC236}">
                <a16:creationId xmlns:a16="http://schemas.microsoft.com/office/drawing/2014/main" id="{4A3D36BE-C459-4F1A-B53F-0106A09BBBA2}"/>
              </a:ext>
            </a:extLst>
          </p:cNvPr>
          <p:cNvGrpSpPr/>
          <p:nvPr/>
        </p:nvGrpSpPr>
        <p:grpSpPr>
          <a:xfrm>
            <a:off x="6269473" y="4820614"/>
            <a:ext cx="337978" cy="312353"/>
            <a:chOff x="2263376" y="2144491"/>
            <a:chExt cx="337978" cy="312353"/>
          </a:xfrm>
        </p:grpSpPr>
        <p:sp>
          <p:nvSpPr>
            <p:cNvPr id="243" name="Rectangle 242">
              <a:extLst>
                <a:ext uri="{FF2B5EF4-FFF2-40B4-BE49-F238E27FC236}">
                  <a16:creationId xmlns:a16="http://schemas.microsoft.com/office/drawing/2014/main" id="{C57E26E1-22E2-4326-B3FF-8AC57D857546}"/>
                </a:ext>
              </a:extLst>
            </p:cNvPr>
            <p:cNvSpPr/>
            <p:nvPr/>
          </p:nvSpPr>
          <p:spPr>
            <a:xfrm>
              <a:off x="2263376" y="2360465"/>
              <a:ext cx="45719" cy="9637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44" name="Rectangle 243">
              <a:extLst>
                <a:ext uri="{FF2B5EF4-FFF2-40B4-BE49-F238E27FC236}">
                  <a16:creationId xmlns:a16="http://schemas.microsoft.com/office/drawing/2014/main" id="{0DE766BD-665F-46CE-B4CC-B6F3C415BE29}"/>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45" name="Rectangle 244">
              <a:extLst>
                <a:ext uri="{FF2B5EF4-FFF2-40B4-BE49-F238E27FC236}">
                  <a16:creationId xmlns:a16="http://schemas.microsoft.com/office/drawing/2014/main" id="{C552F53B-93A3-4BAA-B4F0-8913A7E57010}"/>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246" name="Rectangle 245">
              <a:extLst>
                <a:ext uri="{FF2B5EF4-FFF2-40B4-BE49-F238E27FC236}">
                  <a16:creationId xmlns:a16="http://schemas.microsoft.com/office/drawing/2014/main" id="{97B8EB4A-5383-4B7D-893D-6DBFD004B762}"/>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247" name="Groupe 246">
            <a:extLst>
              <a:ext uri="{FF2B5EF4-FFF2-40B4-BE49-F238E27FC236}">
                <a16:creationId xmlns:a16="http://schemas.microsoft.com/office/drawing/2014/main" id="{C28D2022-1ECD-47EF-9AD5-156CF9BE0328}"/>
              </a:ext>
            </a:extLst>
          </p:cNvPr>
          <p:cNvGrpSpPr/>
          <p:nvPr/>
        </p:nvGrpSpPr>
        <p:grpSpPr>
          <a:xfrm>
            <a:off x="6247411" y="4124855"/>
            <a:ext cx="337978" cy="312353"/>
            <a:chOff x="2263376" y="2144491"/>
            <a:chExt cx="337978" cy="312353"/>
          </a:xfrm>
        </p:grpSpPr>
        <p:sp>
          <p:nvSpPr>
            <p:cNvPr id="248" name="Rectangle 247">
              <a:extLst>
                <a:ext uri="{FF2B5EF4-FFF2-40B4-BE49-F238E27FC236}">
                  <a16:creationId xmlns:a16="http://schemas.microsoft.com/office/drawing/2014/main" id="{F5633501-8AE8-4C4B-8B4E-B515766FFC33}"/>
                </a:ext>
              </a:extLst>
            </p:cNvPr>
            <p:cNvSpPr/>
            <p:nvPr/>
          </p:nvSpPr>
          <p:spPr>
            <a:xfrm>
              <a:off x="2263376" y="2360465"/>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249" name="Rectangle 248">
              <a:extLst>
                <a:ext uri="{FF2B5EF4-FFF2-40B4-BE49-F238E27FC236}">
                  <a16:creationId xmlns:a16="http://schemas.microsoft.com/office/drawing/2014/main" id="{82226F8A-D366-4F39-AF81-481E53BF9F39}"/>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50" name="Rectangle 249">
              <a:extLst>
                <a:ext uri="{FF2B5EF4-FFF2-40B4-BE49-F238E27FC236}">
                  <a16:creationId xmlns:a16="http://schemas.microsoft.com/office/drawing/2014/main" id="{352D6664-D3AC-49A7-8912-F8FD3CDC3CAF}"/>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251" name="Rectangle 250">
              <a:extLst>
                <a:ext uri="{FF2B5EF4-FFF2-40B4-BE49-F238E27FC236}">
                  <a16:creationId xmlns:a16="http://schemas.microsoft.com/office/drawing/2014/main" id="{F95F0066-B057-4DF1-BC3D-BBF20E15B0A3}"/>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grpSp>
      <p:sp>
        <p:nvSpPr>
          <p:cNvPr id="252" name="ZoneTexte 251">
            <a:extLst>
              <a:ext uri="{FF2B5EF4-FFF2-40B4-BE49-F238E27FC236}">
                <a16:creationId xmlns:a16="http://schemas.microsoft.com/office/drawing/2014/main" id="{B194C2C2-5824-478D-8395-7911D5531A74}"/>
              </a:ext>
            </a:extLst>
          </p:cNvPr>
          <p:cNvSpPr txBox="1"/>
          <p:nvPr/>
        </p:nvSpPr>
        <p:spPr>
          <a:xfrm>
            <a:off x="6552481" y="5330292"/>
            <a:ext cx="1329642" cy="369332"/>
          </a:xfrm>
          <a:prstGeom prst="rect">
            <a:avLst/>
          </a:prstGeom>
          <a:noFill/>
        </p:spPr>
        <p:txBody>
          <a:bodyPr wrap="square" rtlCol="0">
            <a:spAutoFit/>
          </a:bodyPr>
          <a:lstStyle/>
          <a:p>
            <a:pPr algn="ctr"/>
            <a:r>
              <a:rPr lang="fr-FR" sz="600" dirty="0">
                <a:solidFill>
                  <a:srgbClr val="373E42"/>
                </a:solidFill>
                <a:latin typeface="PT Sans" panose="020B0503020203020204" pitchFamily="34" charset="0"/>
                <a:ea typeface="Roboto" panose="02000000000000000000" pitchFamily="2" charset="0"/>
                <a:cs typeface="Roboto" panose="02000000000000000000" pitchFamily="2" charset="0"/>
              </a:rPr>
              <a:t>Priorité à l’équipement des parkings et grandes toitures industrielles, agricoles et tertiaires</a:t>
            </a:r>
            <a:endParaRPr lang="en-GB" sz="6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253" name="Rectangle 252">
            <a:extLst>
              <a:ext uri="{FF2B5EF4-FFF2-40B4-BE49-F238E27FC236}">
                <a16:creationId xmlns:a16="http://schemas.microsoft.com/office/drawing/2014/main" id="{D16E4034-4DAE-4B95-84D1-064DF77ABCC6}"/>
              </a:ext>
            </a:extLst>
          </p:cNvPr>
          <p:cNvSpPr/>
          <p:nvPr/>
        </p:nvSpPr>
        <p:spPr>
          <a:xfrm>
            <a:off x="6672808" y="2197925"/>
            <a:ext cx="1233149" cy="276999"/>
          </a:xfrm>
          <a:prstGeom prst="rect">
            <a:avLst/>
          </a:prstGeom>
          <a:noFill/>
        </p:spPr>
        <p:txBody>
          <a:bodyPr wrap="square" rtlCol="0">
            <a:spAutoFit/>
          </a:bodyPr>
          <a:lstStyle/>
          <a:p>
            <a:pPr algn="ctr"/>
            <a:r>
              <a:rPr lang="fr-FR" sz="600" dirty="0">
                <a:solidFill>
                  <a:srgbClr val="373E42"/>
                </a:solidFill>
                <a:latin typeface="PT Sans" panose="020B0503020203020204" pitchFamily="34" charset="0"/>
                <a:ea typeface="Roboto" panose="02000000000000000000" pitchFamily="2" charset="0"/>
                <a:cs typeface="Roboto" panose="02000000000000000000" pitchFamily="2" charset="0"/>
              </a:rPr>
              <a:t>Développement local et durable de la filière bois énergie</a:t>
            </a:r>
            <a:endParaRPr lang="en-GB" sz="6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02" name="Rectangle : avec coins arrondis en diagonale 119">
            <a:extLst>
              <a:ext uri="{FF2B5EF4-FFF2-40B4-BE49-F238E27FC236}">
                <a16:creationId xmlns:a16="http://schemas.microsoft.com/office/drawing/2014/main" id="{80D9F14E-D7F8-460B-B1EC-BB21CD25C56E}"/>
              </a:ext>
            </a:extLst>
          </p:cNvPr>
          <p:cNvSpPr/>
          <p:nvPr/>
        </p:nvSpPr>
        <p:spPr>
          <a:xfrm>
            <a:off x="7724512" y="2238185"/>
            <a:ext cx="1352918" cy="95892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212" name="Rectangle 211">
            <a:extLst>
              <a:ext uri="{FF2B5EF4-FFF2-40B4-BE49-F238E27FC236}">
                <a16:creationId xmlns:a16="http://schemas.microsoft.com/office/drawing/2014/main" id="{A7460455-1BDC-4807-AE68-7CB3F2551DE2}"/>
              </a:ext>
            </a:extLst>
          </p:cNvPr>
          <p:cNvSpPr/>
          <p:nvPr/>
        </p:nvSpPr>
        <p:spPr>
          <a:xfrm>
            <a:off x="7803727" y="2290066"/>
            <a:ext cx="1340273" cy="830997"/>
          </a:xfrm>
          <a:prstGeom prst="rect">
            <a:avLst/>
          </a:prstGeom>
        </p:spPr>
        <p:txBody>
          <a:bodyPr wrap="square">
            <a:spAutoFit/>
          </a:bodyPr>
          <a:lstStyle/>
          <a:p>
            <a:pPr algn="ctr"/>
            <a:r>
              <a:rPr lang="fr-FR" sz="1200" b="1" dirty="0">
                <a:solidFill>
                  <a:srgbClr val="2E3464"/>
                </a:solidFill>
                <a:latin typeface="PT Sans" panose="020B0503020203020204" pitchFamily="34" charset="0"/>
                <a:ea typeface="Roboto" panose="02000000000000000000" pitchFamily="2" charset="0"/>
                <a:cs typeface="Roboto" panose="02000000000000000000" pitchFamily="2" charset="0"/>
              </a:rPr>
              <a:t>Il est possible de produire</a:t>
            </a:r>
          </a:p>
          <a:p>
            <a:pPr algn="ctr"/>
            <a:r>
              <a:rPr lang="fr-FR" sz="1200" dirty="0">
                <a:solidFill>
                  <a:srgbClr val="2E3464"/>
                </a:solidFill>
                <a:latin typeface="PT Sans" panose="020B0503020203020204" pitchFamily="34" charset="0"/>
                <a:ea typeface="Roboto" panose="02000000000000000000" pitchFamily="2" charset="0"/>
                <a:cs typeface="Roboto" panose="02000000000000000000" pitchFamily="2" charset="0"/>
              </a:rPr>
              <a:t>907 </a:t>
            </a:r>
            <a:r>
              <a:rPr lang="fr-FR" sz="1200" dirty="0" err="1">
                <a:solidFill>
                  <a:srgbClr val="2E3464"/>
                </a:solidFill>
                <a:latin typeface="PT Sans" panose="020B0503020203020204" pitchFamily="34" charset="0"/>
                <a:ea typeface="Roboto" panose="02000000000000000000" pitchFamily="2" charset="0"/>
                <a:cs typeface="Roboto" panose="02000000000000000000" pitchFamily="2" charset="0"/>
              </a:rPr>
              <a:t>GWh</a:t>
            </a:r>
            <a:r>
              <a:rPr lang="fr-FR" sz="1200" dirty="0">
                <a:solidFill>
                  <a:srgbClr val="2E3464"/>
                </a:solidFill>
                <a:latin typeface="PT Sans" panose="020B0503020203020204" pitchFamily="34" charset="0"/>
                <a:ea typeface="Roboto" panose="02000000000000000000" pitchFamily="2" charset="0"/>
                <a:cs typeface="Roboto" panose="02000000000000000000" pitchFamily="2" charset="0"/>
              </a:rPr>
              <a:t> sur le territoire</a:t>
            </a:r>
            <a:endParaRPr lang="en-GB" sz="12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nvGrpSpPr>
          <p:cNvPr id="223" name="Groupe 222">
            <a:extLst>
              <a:ext uri="{FF2B5EF4-FFF2-40B4-BE49-F238E27FC236}">
                <a16:creationId xmlns:a16="http://schemas.microsoft.com/office/drawing/2014/main" id="{4619EE06-EF18-4A5C-8205-68E936A1CF2C}"/>
              </a:ext>
            </a:extLst>
          </p:cNvPr>
          <p:cNvGrpSpPr/>
          <p:nvPr/>
        </p:nvGrpSpPr>
        <p:grpSpPr>
          <a:xfrm>
            <a:off x="7849802" y="3337087"/>
            <a:ext cx="487080" cy="355443"/>
            <a:chOff x="1409049" y="1754572"/>
            <a:chExt cx="487080" cy="355443"/>
          </a:xfrm>
        </p:grpSpPr>
        <p:sp>
          <p:nvSpPr>
            <p:cNvPr id="224" name="Ellipse 223">
              <a:extLst>
                <a:ext uri="{FF2B5EF4-FFF2-40B4-BE49-F238E27FC236}">
                  <a16:creationId xmlns:a16="http://schemas.microsoft.com/office/drawing/2014/main" id="{9061C60F-6A29-4A88-B815-C76F6F588326}"/>
                </a:ext>
              </a:extLst>
            </p:cNvPr>
            <p:cNvSpPr/>
            <p:nvPr/>
          </p:nvSpPr>
          <p:spPr>
            <a:xfrm>
              <a:off x="1409049" y="1754572"/>
              <a:ext cx="349801" cy="355443"/>
            </a:xfrm>
            <a:prstGeom prst="ellipse">
              <a:avLst/>
            </a:prstGeom>
            <a:ln>
              <a:solidFill>
                <a:srgbClr val="E3E2E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500">
                <a:latin typeface="PT Sans" panose="020B0503020203020204" pitchFamily="34" charset="0"/>
              </a:endParaRPr>
            </a:p>
          </p:txBody>
        </p:sp>
        <p:sp>
          <p:nvSpPr>
            <p:cNvPr id="225" name="ZoneTexte 224">
              <a:extLst>
                <a:ext uri="{FF2B5EF4-FFF2-40B4-BE49-F238E27FC236}">
                  <a16:creationId xmlns:a16="http://schemas.microsoft.com/office/drawing/2014/main" id="{BC91A9EE-A78F-404E-AFF1-841DA9A99D03}"/>
                </a:ext>
              </a:extLst>
            </p:cNvPr>
            <p:cNvSpPr txBox="1"/>
            <p:nvPr/>
          </p:nvSpPr>
          <p:spPr>
            <a:xfrm>
              <a:off x="1412888" y="1788465"/>
              <a:ext cx="483241" cy="276999"/>
            </a:xfrm>
            <a:prstGeom prst="rect">
              <a:avLst/>
            </a:prstGeom>
            <a:noFill/>
          </p:spPr>
          <p:txBody>
            <a:bodyPr wrap="square" rtlCol="0">
              <a:spAutoFit/>
            </a:bodyPr>
            <a:lstStyle/>
            <a:p>
              <a:r>
                <a:rPr lang="fr-FR" sz="1200">
                  <a:latin typeface="PT Sans" panose="020B0503020203020204" pitchFamily="34" charset="0"/>
                </a:rPr>
                <a:t>X4</a:t>
              </a:r>
              <a:endParaRPr lang="en-GB" sz="1200">
                <a:latin typeface="PT Sans" panose="020B0503020203020204" pitchFamily="34" charset="0"/>
              </a:endParaRPr>
            </a:p>
          </p:txBody>
        </p:sp>
      </p:grpSp>
      <p:sp>
        <p:nvSpPr>
          <p:cNvPr id="226" name="ZoneTexte 225">
            <a:extLst>
              <a:ext uri="{FF2B5EF4-FFF2-40B4-BE49-F238E27FC236}">
                <a16:creationId xmlns:a16="http://schemas.microsoft.com/office/drawing/2014/main" id="{43493075-CE37-42DA-9E77-0147FC8FD2E5}"/>
              </a:ext>
            </a:extLst>
          </p:cNvPr>
          <p:cNvSpPr txBox="1"/>
          <p:nvPr/>
        </p:nvSpPr>
        <p:spPr>
          <a:xfrm>
            <a:off x="8145128" y="3347259"/>
            <a:ext cx="1007415" cy="369332"/>
          </a:xfrm>
          <a:prstGeom prst="rect">
            <a:avLst/>
          </a:prstGeom>
          <a:noFill/>
        </p:spPr>
        <p:txBody>
          <a:bodyPr wrap="square" rtlCol="0">
            <a:spAutoFit/>
          </a:bodyPr>
          <a:lstStyle>
            <a:defPPr>
              <a:defRPr lang="fr-FR"/>
            </a:defPPr>
            <a:lvl1pPr algn="ctr">
              <a:defRPr sz="900">
                <a:solidFill>
                  <a:srgbClr val="373E42"/>
                </a:solidFill>
                <a:latin typeface="Lato regular"/>
                <a:ea typeface="Roboto" panose="02000000000000000000" pitchFamily="2" charset="0"/>
                <a:cs typeface="Roboto" panose="02000000000000000000" pitchFamily="2" charset="0"/>
              </a:defRPr>
            </a:lvl1pPr>
          </a:lstStyle>
          <a:p>
            <a:r>
              <a:rPr lang="fr-FR">
                <a:latin typeface="PT Sans" panose="020B0503020203020204" pitchFamily="34" charset="0"/>
              </a:rPr>
              <a:t>La production actuelle </a:t>
            </a:r>
            <a:endParaRPr lang="en-GB">
              <a:latin typeface="PT Sans" panose="020B0503020203020204" pitchFamily="34" charset="0"/>
            </a:endParaRPr>
          </a:p>
        </p:txBody>
      </p:sp>
      <p:sp>
        <p:nvSpPr>
          <p:cNvPr id="254" name="Rectangle 253">
            <a:extLst>
              <a:ext uri="{FF2B5EF4-FFF2-40B4-BE49-F238E27FC236}">
                <a16:creationId xmlns:a16="http://schemas.microsoft.com/office/drawing/2014/main" id="{F81954A7-7C14-4A34-86EF-27935B0B1900}"/>
              </a:ext>
            </a:extLst>
          </p:cNvPr>
          <p:cNvSpPr/>
          <p:nvPr/>
        </p:nvSpPr>
        <p:spPr>
          <a:xfrm>
            <a:off x="7757256" y="3655917"/>
            <a:ext cx="1510368" cy="276999"/>
          </a:xfrm>
          <a:prstGeom prst="rect">
            <a:avLst/>
          </a:prstGeom>
          <a:noFill/>
        </p:spPr>
        <p:txBody>
          <a:bodyPr wrap="square" rtlCol="0">
            <a:spAutoFit/>
          </a:bodyPr>
          <a:lstStyle/>
          <a:p>
            <a:pPr algn="ctr"/>
            <a:r>
              <a:rPr lang="fr-FR" sz="600" i="1" dirty="0">
                <a:solidFill>
                  <a:srgbClr val="373E42"/>
                </a:solidFill>
                <a:latin typeface="PT Sans" panose="020B0503020203020204" pitchFamily="34" charset="0"/>
                <a:ea typeface="Roboto" panose="02000000000000000000" pitchFamily="2" charset="0"/>
                <a:cs typeface="Roboto" panose="02000000000000000000" pitchFamily="2" charset="0"/>
              </a:rPr>
              <a:t>Barres bleues = production existante</a:t>
            </a:r>
          </a:p>
          <a:p>
            <a:pPr algn="ctr"/>
            <a:r>
              <a:rPr lang="fr-FR" sz="600" i="1" dirty="0">
                <a:solidFill>
                  <a:srgbClr val="373E42"/>
                </a:solidFill>
                <a:latin typeface="PT Sans" panose="020B0503020203020204" pitchFamily="34" charset="0"/>
                <a:ea typeface="Roboto" panose="02000000000000000000" pitchFamily="2" charset="0"/>
                <a:cs typeface="Roboto" panose="02000000000000000000" pitchFamily="2" charset="0"/>
              </a:rPr>
              <a:t>Barres transparentes = potentiel</a:t>
            </a:r>
            <a:endParaRPr lang="en-GB" sz="600" i="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25398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sz="1400" dirty="0">
                <a:ea typeface="Gadugi" panose="020B0502040204020203" pitchFamily="34" charset="0"/>
              </a:rPr>
              <a:t>Résumé de l’</a:t>
            </a:r>
            <a:r>
              <a:rPr lang="fr-FR" sz="1400" dirty="0" err="1">
                <a:ea typeface="Gadugi" panose="020B0502040204020203" pitchFamily="34" charset="0"/>
              </a:rPr>
              <a:t>Etat</a:t>
            </a:r>
            <a:r>
              <a:rPr lang="fr-FR" sz="1400" dirty="0">
                <a:ea typeface="Gadugi" panose="020B0502040204020203" pitchFamily="34" charset="0"/>
              </a:rPr>
              <a:t> initial de l’Environnement – Performances énergétiques et vulnérabilité climatique</a:t>
            </a:r>
          </a:p>
        </p:txBody>
      </p:sp>
      <p:sp>
        <p:nvSpPr>
          <p:cNvPr id="85"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a:xfrm>
            <a:off x="6457950" y="6356351"/>
            <a:ext cx="2057400" cy="365125"/>
          </a:xfrm>
        </p:spPr>
        <p:txBody>
          <a:bodyPr/>
          <a:lstStyle/>
          <a:p>
            <a:r>
              <a:rPr lang="fr-FR" dirty="0"/>
              <a:t>34</a:t>
            </a:r>
          </a:p>
        </p:txBody>
      </p:sp>
      <p:sp>
        <p:nvSpPr>
          <p:cNvPr id="86" name="Espace réservé du texte 2">
            <a:extLst>
              <a:ext uri="{FF2B5EF4-FFF2-40B4-BE49-F238E27FC236}">
                <a16:creationId xmlns:a16="http://schemas.microsoft.com/office/drawing/2014/main" id="{497D3D3C-65B3-4C62-BBC2-6CF2308F7A29}"/>
              </a:ext>
            </a:extLst>
          </p:cNvPr>
          <p:cNvSpPr>
            <a:spLocks noGrp="1"/>
          </p:cNvSpPr>
          <p:nvPr>
            <p:ph type="body" sz="quarter" idx="14"/>
          </p:nvPr>
        </p:nvSpPr>
        <p:spPr>
          <a:xfrm>
            <a:off x="367022" y="1139439"/>
            <a:ext cx="3965986" cy="2934850"/>
          </a:xfrm>
        </p:spPr>
        <p:txBody>
          <a:bodyPr/>
          <a:lstStyle/>
          <a:p>
            <a:pPr marL="0" indent="0" algn="just">
              <a:buNone/>
            </a:pPr>
            <a:endParaRPr lang="fr-FR" sz="100" noProof="0" dirty="0"/>
          </a:p>
          <a:p>
            <a:r>
              <a:rPr lang="fr-FR" noProof="0" dirty="0"/>
              <a:t>EMISSIONS DE GAZ A EFFET DE SERRE DU TERRITOIRE</a:t>
            </a:r>
          </a:p>
        </p:txBody>
      </p:sp>
      <p:sp>
        <p:nvSpPr>
          <p:cNvPr id="82" name="Rectangle : coins arrondis 78">
            <a:extLst>
              <a:ext uri="{FF2B5EF4-FFF2-40B4-BE49-F238E27FC236}">
                <a16:creationId xmlns:a16="http://schemas.microsoft.com/office/drawing/2014/main" id="{2224A1BF-C490-4BFE-B853-C401CF192207}"/>
              </a:ext>
            </a:extLst>
          </p:cNvPr>
          <p:cNvSpPr/>
          <p:nvPr/>
        </p:nvSpPr>
        <p:spPr>
          <a:xfrm>
            <a:off x="847246" y="1619790"/>
            <a:ext cx="6740143" cy="2732830"/>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83" name="Groupe 82">
            <a:extLst>
              <a:ext uri="{FF2B5EF4-FFF2-40B4-BE49-F238E27FC236}">
                <a16:creationId xmlns:a16="http://schemas.microsoft.com/office/drawing/2014/main" id="{A12A2FA5-DA38-4992-824F-D91B582D0B92}"/>
              </a:ext>
            </a:extLst>
          </p:cNvPr>
          <p:cNvGrpSpPr/>
          <p:nvPr/>
        </p:nvGrpSpPr>
        <p:grpSpPr>
          <a:xfrm>
            <a:off x="1212883" y="1437940"/>
            <a:ext cx="4644709" cy="327486"/>
            <a:chOff x="389768" y="6353345"/>
            <a:chExt cx="5891196" cy="351128"/>
          </a:xfrm>
        </p:grpSpPr>
        <p:sp>
          <p:nvSpPr>
            <p:cNvPr id="84" name="Rectangle : avec coins arrondis en diagonale 79">
              <a:extLst>
                <a:ext uri="{FF2B5EF4-FFF2-40B4-BE49-F238E27FC236}">
                  <a16:creationId xmlns:a16="http://schemas.microsoft.com/office/drawing/2014/main" id="{5EE02823-C28F-40A9-82A1-68A082705E86}"/>
                </a:ext>
              </a:extLst>
            </p:cNvPr>
            <p:cNvSpPr/>
            <p:nvPr/>
          </p:nvSpPr>
          <p:spPr>
            <a:xfrm>
              <a:off x="389768" y="6365919"/>
              <a:ext cx="5891196"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87" name="Rectangle 86">
              <a:extLst>
                <a:ext uri="{FF2B5EF4-FFF2-40B4-BE49-F238E27FC236}">
                  <a16:creationId xmlns:a16="http://schemas.microsoft.com/office/drawing/2014/main" id="{C9B9AAED-DBDE-42BF-ADB8-C9AE74F9E491}"/>
                </a:ext>
              </a:extLst>
            </p:cNvPr>
            <p:cNvSpPr/>
            <p:nvPr/>
          </p:nvSpPr>
          <p:spPr>
            <a:xfrm>
              <a:off x="952607" y="6353345"/>
              <a:ext cx="4607352" cy="307777"/>
            </a:xfrm>
            <a:prstGeom prst="rect">
              <a:avLst/>
            </a:prstGeom>
          </p:spPr>
          <p:txBody>
            <a:bodyPr wrap="none">
              <a:spAutoFit/>
            </a:bodyPr>
            <a:lstStyle/>
            <a:p>
              <a:pPr algn="ctr"/>
              <a:r>
                <a:rPr lang="fr-FR" sz="1400" b="1" dirty="0">
                  <a:solidFill>
                    <a:schemeClr val="bg1"/>
                  </a:solidFill>
                  <a:latin typeface="PT Sans" panose="020B0503020203020204" pitchFamily="34" charset="0"/>
                  <a:ea typeface="Roboto" panose="02000000000000000000" pitchFamily="2" charset="0"/>
                  <a:cs typeface="Roboto" panose="02000000000000000000" pitchFamily="2" charset="0"/>
                </a:rPr>
                <a:t>BILAN DES EMISSIONS DE GAZ A EFFET DE SERRE</a:t>
              </a:r>
            </a:p>
          </p:txBody>
        </p:sp>
      </p:grpSp>
      <p:sp>
        <p:nvSpPr>
          <p:cNvPr id="107" name="Rectangle 106">
            <a:extLst>
              <a:ext uri="{FF2B5EF4-FFF2-40B4-BE49-F238E27FC236}">
                <a16:creationId xmlns:a16="http://schemas.microsoft.com/office/drawing/2014/main" id="{665D62D2-547D-4231-9B84-B151CC662CDA}"/>
              </a:ext>
            </a:extLst>
          </p:cNvPr>
          <p:cNvSpPr/>
          <p:nvPr/>
        </p:nvSpPr>
        <p:spPr>
          <a:xfrm>
            <a:off x="1317813" y="3375797"/>
            <a:ext cx="674278" cy="897195"/>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40 % </a:t>
            </a:r>
            <a:endParaRPr lang="en-GB" sz="1100" b="1">
              <a:solidFill>
                <a:srgbClr val="2E3464"/>
              </a:solidFill>
              <a:latin typeface="PT Sans" panose="020B0503020203020204" pitchFamily="34" charset="0"/>
            </a:endParaRPr>
          </a:p>
        </p:txBody>
      </p:sp>
      <p:sp>
        <p:nvSpPr>
          <p:cNvPr id="108" name="Rectangle 107">
            <a:extLst>
              <a:ext uri="{FF2B5EF4-FFF2-40B4-BE49-F238E27FC236}">
                <a16:creationId xmlns:a16="http://schemas.microsoft.com/office/drawing/2014/main" id="{C5A7C3FC-A6D7-400C-8C2C-D380AD3AD370}"/>
              </a:ext>
            </a:extLst>
          </p:cNvPr>
          <p:cNvSpPr/>
          <p:nvPr/>
        </p:nvSpPr>
        <p:spPr>
          <a:xfrm>
            <a:off x="1990858" y="3646462"/>
            <a:ext cx="735721" cy="621518"/>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28 % </a:t>
            </a:r>
            <a:endParaRPr lang="en-GB" sz="1100" b="1">
              <a:solidFill>
                <a:srgbClr val="2E3464"/>
              </a:solidFill>
              <a:latin typeface="PT Sans" panose="020B0503020203020204" pitchFamily="34" charset="0"/>
            </a:endParaRPr>
          </a:p>
        </p:txBody>
      </p:sp>
      <p:sp>
        <p:nvSpPr>
          <p:cNvPr id="109" name="Rectangle 108">
            <a:extLst>
              <a:ext uri="{FF2B5EF4-FFF2-40B4-BE49-F238E27FC236}">
                <a16:creationId xmlns:a16="http://schemas.microsoft.com/office/drawing/2014/main" id="{C39E0273-ECB0-4C75-82BA-EF3D0A949DC4}"/>
              </a:ext>
            </a:extLst>
          </p:cNvPr>
          <p:cNvSpPr/>
          <p:nvPr/>
        </p:nvSpPr>
        <p:spPr>
          <a:xfrm>
            <a:off x="2723275" y="3853429"/>
            <a:ext cx="737701" cy="407857"/>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17  %</a:t>
            </a:r>
            <a:endParaRPr lang="en-GB" sz="1100" b="1">
              <a:solidFill>
                <a:srgbClr val="2E3464"/>
              </a:solidFill>
              <a:latin typeface="PT Sans" panose="020B0503020203020204" pitchFamily="34" charset="0"/>
            </a:endParaRPr>
          </a:p>
        </p:txBody>
      </p:sp>
      <p:grpSp>
        <p:nvGrpSpPr>
          <p:cNvPr id="110" name="Groupe 109">
            <a:extLst>
              <a:ext uri="{FF2B5EF4-FFF2-40B4-BE49-F238E27FC236}">
                <a16:creationId xmlns:a16="http://schemas.microsoft.com/office/drawing/2014/main" id="{75DB37F0-E547-46FE-BCBB-EC2429F27894}"/>
              </a:ext>
            </a:extLst>
          </p:cNvPr>
          <p:cNvGrpSpPr/>
          <p:nvPr/>
        </p:nvGrpSpPr>
        <p:grpSpPr>
          <a:xfrm>
            <a:off x="2750926" y="3435988"/>
            <a:ext cx="609462" cy="449809"/>
            <a:chOff x="326359" y="7425358"/>
            <a:chExt cx="609462" cy="449809"/>
          </a:xfrm>
        </p:grpSpPr>
        <p:sp>
          <p:nvSpPr>
            <p:cNvPr id="111" name="Rectangle 110">
              <a:extLst>
                <a:ext uri="{FF2B5EF4-FFF2-40B4-BE49-F238E27FC236}">
                  <a16:creationId xmlns:a16="http://schemas.microsoft.com/office/drawing/2014/main" id="{B28D1968-1117-4276-BC51-DEEFF3BE6BFA}"/>
                </a:ext>
              </a:extLst>
            </p:cNvPr>
            <p:cNvSpPr/>
            <p:nvPr/>
          </p:nvSpPr>
          <p:spPr>
            <a:xfrm>
              <a:off x="326359" y="7659723"/>
              <a:ext cx="609462" cy="215444"/>
            </a:xfrm>
            <a:prstGeom prst="rect">
              <a:avLst/>
            </a:prstGeom>
          </p:spPr>
          <p:txBody>
            <a:bodyPr wrap="none">
              <a:spAutoFit/>
            </a:bodyPr>
            <a:lstStyle/>
            <a:p>
              <a:r>
                <a:rPr lang="fr-FR" altLang="fr-FR" sz="800">
                  <a:solidFill>
                    <a:srgbClr val="373E42"/>
                  </a:solidFill>
                  <a:latin typeface="PT Sans" panose="020B0503020203020204" pitchFamily="34" charset="0"/>
                  <a:ea typeface="Roboto" panose="02000000000000000000" pitchFamily="2" charset="0"/>
                  <a:cs typeface="Roboto" panose="02000000000000000000" pitchFamily="2" charset="0"/>
                </a:rPr>
                <a:t>Transport</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12" name="Image 111" descr="Voiture">
              <a:extLst>
                <a:ext uri="{FF2B5EF4-FFF2-40B4-BE49-F238E27FC236}">
                  <a16:creationId xmlns:a16="http://schemas.microsoft.com/office/drawing/2014/main" id="{D4F51E3D-7CBC-4626-8C19-38E78F9EC7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8089" y="7425358"/>
              <a:ext cx="390121" cy="390121"/>
            </a:xfrm>
            <a:prstGeom prst="rect">
              <a:avLst/>
            </a:prstGeom>
          </p:spPr>
        </p:pic>
      </p:grpSp>
      <p:grpSp>
        <p:nvGrpSpPr>
          <p:cNvPr id="113" name="Groupe 112">
            <a:extLst>
              <a:ext uri="{FF2B5EF4-FFF2-40B4-BE49-F238E27FC236}">
                <a16:creationId xmlns:a16="http://schemas.microsoft.com/office/drawing/2014/main" id="{90CD7994-D538-4603-A19B-4E5E4A47DDC2}"/>
              </a:ext>
            </a:extLst>
          </p:cNvPr>
          <p:cNvGrpSpPr/>
          <p:nvPr/>
        </p:nvGrpSpPr>
        <p:grpSpPr>
          <a:xfrm>
            <a:off x="1282101" y="2838171"/>
            <a:ext cx="745702" cy="542597"/>
            <a:chOff x="5389492" y="1502376"/>
            <a:chExt cx="800444" cy="542597"/>
          </a:xfrm>
        </p:grpSpPr>
        <p:pic>
          <p:nvPicPr>
            <p:cNvPr id="114" name="Image 113">
              <a:extLst>
                <a:ext uri="{FF2B5EF4-FFF2-40B4-BE49-F238E27FC236}">
                  <a16:creationId xmlns:a16="http://schemas.microsoft.com/office/drawing/2014/main" id="{DAF874F0-AC57-49D3-9B0C-087AB50C24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4164" y="1502376"/>
              <a:ext cx="438150" cy="438150"/>
            </a:xfrm>
            <a:prstGeom prst="rect">
              <a:avLst/>
            </a:prstGeom>
          </p:spPr>
        </p:pic>
        <p:sp>
          <p:nvSpPr>
            <p:cNvPr id="115" name="ZoneTexte 114">
              <a:extLst>
                <a:ext uri="{FF2B5EF4-FFF2-40B4-BE49-F238E27FC236}">
                  <a16:creationId xmlns:a16="http://schemas.microsoft.com/office/drawing/2014/main" id="{7A403409-6904-4BA2-8216-D23F5C43032F}"/>
                </a:ext>
              </a:extLst>
            </p:cNvPr>
            <p:cNvSpPr txBox="1"/>
            <p:nvPr/>
          </p:nvSpPr>
          <p:spPr>
            <a:xfrm>
              <a:off x="5389492" y="1829529"/>
              <a:ext cx="800444"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16" name="Groupe 115">
            <a:extLst>
              <a:ext uri="{FF2B5EF4-FFF2-40B4-BE49-F238E27FC236}">
                <a16:creationId xmlns:a16="http://schemas.microsoft.com/office/drawing/2014/main" id="{BE2846E0-48D0-4CA2-BEB3-260D66B7DB50}"/>
              </a:ext>
            </a:extLst>
          </p:cNvPr>
          <p:cNvGrpSpPr/>
          <p:nvPr/>
        </p:nvGrpSpPr>
        <p:grpSpPr>
          <a:xfrm>
            <a:off x="4045142" y="3613858"/>
            <a:ext cx="1012475" cy="472807"/>
            <a:chOff x="1904508" y="7565087"/>
            <a:chExt cx="1012475" cy="472807"/>
          </a:xfrm>
        </p:grpSpPr>
        <p:pic>
          <p:nvPicPr>
            <p:cNvPr id="117" name="Image 116">
              <a:extLst>
                <a:ext uri="{FF2B5EF4-FFF2-40B4-BE49-F238E27FC236}">
                  <a16:creationId xmlns:a16="http://schemas.microsoft.com/office/drawing/2014/main" id="{F9DEF1A7-94ED-454B-96AE-02A283B986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8140" y="7565087"/>
              <a:ext cx="304606" cy="304606"/>
            </a:xfrm>
            <a:prstGeom prst="rect">
              <a:avLst/>
            </a:prstGeom>
          </p:spPr>
        </p:pic>
        <p:sp>
          <p:nvSpPr>
            <p:cNvPr id="118" name="ZoneTexte 117">
              <a:extLst>
                <a:ext uri="{FF2B5EF4-FFF2-40B4-BE49-F238E27FC236}">
                  <a16:creationId xmlns:a16="http://schemas.microsoft.com/office/drawing/2014/main" id="{D5AA2C39-D5B6-4C02-8EE5-F03F6C41D5CF}"/>
                </a:ext>
              </a:extLst>
            </p:cNvPr>
            <p:cNvSpPr txBox="1"/>
            <p:nvPr/>
          </p:nvSpPr>
          <p:spPr>
            <a:xfrm>
              <a:off x="1904508" y="7822450"/>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19" name="Rectangle 118">
            <a:extLst>
              <a:ext uri="{FF2B5EF4-FFF2-40B4-BE49-F238E27FC236}">
                <a16:creationId xmlns:a16="http://schemas.microsoft.com/office/drawing/2014/main" id="{AE760A9F-5968-4B6C-8C7A-E01640465483}"/>
              </a:ext>
            </a:extLst>
          </p:cNvPr>
          <p:cNvSpPr/>
          <p:nvPr/>
        </p:nvSpPr>
        <p:spPr>
          <a:xfrm>
            <a:off x="3460976" y="4022975"/>
            <a:ext cx="737701" cy="239846"/>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6  %</a:t>
            </a:r>
            <a:endParaRPr lang="en-GB" sz="1100" b="1">
              <a:solidFill>
                <a:srgbClr val="2E3464"/>
              </a:solidFill>
              <a:latin typeface="PT Sans" panose="020B0503020203020204" pitchFamily="34" charset="0"/>
            </a:endParaRPr>
          </a:p>
        </p:txBody>
      </p:sp>
      <p:sp>
        <p:nvSpPr>
          <p:cNvPr id="120" name="Rectangle 119">
            <a:extLst>
              <a:ext uri="{FF2B5EF4-FFF2-40B4-BE49-F238E27FC236}">
                <a16:creationId xmlns:a16="http://schemas.microsoft.com/office/drawing/2014/main" id="{C7405F68-5909-4424-96FF-4ED6785EF2F7}"/>
              </a:ext>
            </a:extLst>
          </p:cNvPr>
          <p:cNvSpPr/>
          <p:nvPr/>
        </p:nvSpPr>
        <p:spPr>
          <a:xfrm>
            <a:off x="4196363" y="4056969"/>
            <a:ext cx="737701" cy="203110"/>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5  %</a:t>
            </a:r>
            <a:endParaRPr lang="en-GB" sz="1100" b="1">
              <a:solidFill>
                <a:srgbClr val="2E3464"/>
              </a:solidFill>
              <a:latin typeface="PT Sans" panose="020B0503020203020204" pitchFamily="34" charset="0"/>
            </a:endParaRPr>
          </a:p>
        </p:txBody>
      </p:sp>
      <p:sp>
        <p:nvSpPr>
          <p:cNvPr id="121" name="Rectangle 120">
            <a:extLst>
              <a:ext uri="{FF2B5EF4-FFF2-40B4-BE49-F238E27FC236}">
                <a16:creationId xmlns:a16="http://schemas.microsoft.com/office/drawing/2014/main" id="{29D38F23-A3D2-4654-8549-B721CA2EE023}"/>
              </a:ext>
            </a:extLst>
          </p:cNvPr>
          <p:cNvSpPr/>
          <p:nvPr/>
        </p:nvSpPr>
        <p:spPr>
          <a:xfrm>
            <a:off x="4937003" y="4099706"/>
            <a:ext cx="737701" cy="160337"/>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2  %</a:t>
            </a:r>
            <a:endParaRPr lang="en-GB" sz="1100" b="1">
              <a:solidFill>
                <a:srgbClr val="2E3464"/>
              </a:solidFill>
              <a:latin typeface="PT Sans" panose="020B0503020203020204" pitchFamily="34" charset="0"/>
            </a:endParaRPr>
          </a:p>
        </p:txBody>
      </p:sp>
      <p:grpSp>
        <p:nvGrpSpPr>
          <p:cNvPr id="122" name="Groupe 121">
            <a:extLst>
              <a:ext uri="{FF2B5EF4-FFF2-40B4-BE49-F238E27FC236}">
                <a16:creationId xmlns:a16="http://schemas.microsoft.com/office/drawing/2014/main" id="{BD5C2E17-841E-4F05-A287-44B80B9F7CFA}"/>
              </a:ext>
            </a:extLst>
          </p:cNvPr>
          <p:cNvGrpSpPr/>
          <p:nvPr/>
        </p:nvGrpSpPr>
        <p:grpSpPr>
          <a:xfrm>
            <a:off x="5348961" y="3568498"/>
            <a:ext cx="1299775" cy="543915"/>
            <a:chOff x="5128430" y="1978345"/>
            <a:chExt cx="1299775" cy="543915"/>
          </a:xfrm>
        </p:grpSpPr>
        <p:sp>
          <p:nvSpPr>
            <p:cNvPr id="124" name="ZoneTexte 123">
              <a:extLst>
                <a:ext uri="{FF2B5EF4-FFF2-40B4-BE49-F238E27FC236}">
                  <a16:creationId xmlns:a16="http://schemas.microsoft.com/office/drawing/2014/main" id="{EDB4AD18-2817-4492-A2C8-41C0E0C5CD2B}"/>
                </a:ext>
              </a:extLst>
            </p:cNvPr>
            <p:cNvSpPr txBox="1"/>
            <p:nvPr/>
          </p:nvSpPr>
          <p:spPr>
            <a:xfrm>
              <a:off x="5128430" y="2306816"/>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25" name="Graphique 160" descr="Ville">
              <a:extLst>
                <a:ext uri="{FF2B5EF4-FFF2-40B4-BE49-F238E27FC236}">
                  <a16:creationId xmlns:a16="http://schemas.microsoft.com/office/drawing/2014/main" id="{090C8A02-A16C-4A69-A003-C190D26FD66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68502" y="1978345"/>
              <a:ext cx="438150" cy="438150"/>
            </a:xfrm>
            <a:prstGeom prst="rect">
              <a:avLst/>
            </a:prstGeom>
          </p:spPr>
        </p:pic>
      </p:grpSp>
      <p:sp>
        <p:nvSpPr>
          <p:cNvPr id="126" name="Rectangle 125">
            <a:extLst>
              <a:ext uri="{FF2B5EF4-FFF2-40B4-BE49-F238E27FC236}">
                <a16:creationId xmlns:a16="http://schemas.microsoft.com/office/drawing/2014/main" id="{54638C21-0B1F-4E2D-9B4D-A122B918FEC5}"/>
              </a:ext>
            </a:extLst>
          </p:cNvPr>
          <p:cNvSpPr/>
          <p:nvPr/>
        </p:nvSpPr>
        <p:spPr>
          <a:xfrm>
            <a:off x="5673383" y="4123453"/>
            <a:ext cx="737701" cy="136589"/>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1 %</a:t>
            </a:r>
            <a:endParaRPr lang="en-GB" sz="1100" b="1">
              <a:solidFill>
                <a:srgbClr val="2E3464"/>
              </a:solidFill>
              <a:latin typeface="PT Sans" panose="020B0503020203020204" pitchFamily="34" charset="0"/>
            </a:endParaRPr>
          </a:p>
        </p:txBody>
      </p:sp>
      <p:grpSp>
        <p:nvGrpSpPr>
          <p:cNvPr id="127" name="Groupe 126">
            <a:extLst>
              <a:ext uri="{FF2B5EF4-FFF2-40B4-BE49-F238E27FC236}">
                <a16:creationId xmlns:a16="http://schemas.microsoft.com/office/drawing/2014/main" id="{B41D364B-A320-4F7E-9782-B4095B449F0B}"/>
              </a:ext>
            </a:extLst>
          </p:cNvPr>
          <p:cNvGrpSpPr/>
          <p:nvPr/>
        </p:nvGrpSpPr>
        <p:grpSpPr>
          <a:xfrm>
            <a:off x="3409123" y="3549093"/>
            <a:ext cx="781624" cy="485483"/>
            <a:chOff x="1883062" y="7572218"/>
            <a:chExt cx="781624" cy="485483"/>
          </a:xfrm>
        </p:grpSpPr>
        <p:pic>
          <p:nvPicPr>
            <p:cNvPr id="128" name="Image 127">
              <a:extLst>
                <a:ext uri="{FF2B5EF4-FFF2-40B4-BE49-F238E27FC236}">
                  <a16:creationId xmlns:a16="http://schemas.microsoft.com/office/drawing/2014/main" id="{EC66DCEE-4DC4-46B2-B1B7-CE08A24AD6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130" r="17708" b="18736"/>
            <a:stretch/>
          </p:blipFill>
          <p:spPr>
            <a:xfrm>
              <a:off x="2166439" y="7572218"/>
              <a:ext cx="233010" cy="304606"/>
            </a:xfrm>
            <a:prstGeom prst="rect">
              <a:avLst/>
            </a:prstGeom>
          </p:spPr>
        </p:pic>
        <p:sp>
          <p:nvSpPr>
            <p:cNvPr id="129" name="ZoneTexte 128">
              <a:extLst>
                <a:ext uri="{FF2B5EF4-FFF2-40B4-BE49-F238E27FC236}">
                  <a16:creationId xmlns:a16="http://schemas.microsoft.com/office/drawing/2014/main" id="{B1AF60C1-917B-4CF9-B8D5-B3FA04140B4F}"/>
                </a:ext>
              </a:extLst>
            </p:cNvPr>
            <p:cNvSpPr txBox="1"/>
            <p:nvPr/>
          </p:nvSpPr>
          <p:spPr>
            <a:xfrm>
              <a:off x="1883062" y="7842257"/>
              <a:ext cx="781624"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Alimentation</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30" name="Groupe 129">
            <a:extLst>
              <a:ext uri="{FF2B5EF4-FFF2-40B4-BE49-F238E27FC236}">
                <a16:creationId xmlns:a16="http://schemas.microsoft.com/office/drawing/2014/main" id="{6D04406A-F606-465A-B85E-92005AF41CDE}"/>
              </a:ext>
            </a:extLst>
          </p:cNvPr>
          <p:cNvGrpSpPr/>
          <p:nvPr/>
        </p:nvGrpSpPr>
        <p:grpSpPr>
          <a:xfrm>
            <a:off x="1849787" y="3145396"/>
            <a:ext cx="1012475" cy="526183"/>
            <a:chOff x="5506239" y="7508096"/>
            <a:chExt cx="1012475" cy="526183"/>
          </a:xfrm>
        </p:grpSpPr>
        <p:sp>
          <p:nvSpPr>
            <p:cNvPr id="131" name="ZoneTexte 130">
              <a:extLst>
                <a:ext uri="{FF2B5EF4-FFF2-40B4-BE49-F238E27FC236}">
                  <a16:creationId xmlns:a16="http://schemas.microsoft.com/office/drawing/2014/main" id="{49DE735D-EE13-4074-9D0F-A15020869909}"/>
                </a:ext>
              </a:extLst>
            </p:cNvPr>
            <p:cNvSpPr txBox="1"/>
            <p:nvPr/>
          </p:nvSpPr>
          <p:spPr>
            <a:xfrm>
              <a:off x="5506239" y="7818835"/>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2" name="Graphique 29" descr="Usine">
              <a:extLst>
                <a:ext uri="{FF2B5EF4-FFF2-40B4-BE49-F238E27FC236}">
                  <a16:creationId xmlns:a16="http://schemas.microsoft.com/office/drawing/2014/main" id="{473C2E13-C937-4E4C-81F0-C6638ABBCD1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20797" y="7508096"/>
              <a:ext cx="383358" cy="383358"/>
            </a:xfrm>
            <a:prstGeom prst="rect">
              <a:avLst/>
            </a:prstGeom>
          </p:spPr>
        </p:pic>
      </p:grpSp>
      <p:grpSp>
        <p:nvGrpSpPr>
          <p:cNvPr id="133" name="Groupe 132">
            <a:extLst>
              <a:ext uri="{FF2B5EF4-FFF2-40B4-BE49-F238E27FC236}">
                <a16:creationId xmlns:a16="http://schemas.microsoft.com/office/drawing/2014/main" id="{876A68FF-9863-439E-9EF2-78D6DCECD5B4}"/>
              </a:ext>
            </a:extLst>
          </p:cNvPr>
          <p:cNvGrpSpPr/>
          <p:nvPr/>
        </p:nvGrpSpPr>
        <p:grpSpPr>
          <a:xfrm>
            <a:off x="4782812" y="3548526"/>
            <a:ext cx="1012475" cy="566910"/>
            <a:chOff x="4010645" y="7582330"/>
            <a:chExt cx="1012475" cy="566910"/>
          </a:xfrm>
        </p:grpSpPr>
        <p:sp>
          <p:nvSpPr>
            <p:cNvPr id="134" name="ZoneTexte 133">
              <a:extLst>
                <a:ext uri="{FF2B5EF4-FFF2-40B4-BE49-F238E27FC236}">
                  <a16:creationId xmlns:a16="http://schemas.microsoft.com/office/drawing/2014/main" id="{4A833411-D8C0-40C1-89BD-31F614E5A9D0}"/>
                </a:ext>
              </a:extLst>
            </p:cNvPr>
            <p:cNvSpPr txBox="1"/>
            <p:nvPr/>
          </p:nvSpPr>
          <p:spPr>
            <a:xfrm>
              <a:off x="4010645" y="7933796"/>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Urbanisme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5" name="Image 134">
              <a:extLst>
                <a:ext uri="{FF2B5EF4-FFF2-40B4-BE49-F238E27FC236}">
                  <a16:creationId xmlns:a16="http://schemas.microsoft.com/office/drawing/2014/main" id="{4FC99E7C-5260-4F41-9AF5-C6112E79F0C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0251"/>
            <a:stretch/>
          </p:blipFill>
          <p:spPr>
            <a:xfrm>
              <a:off x="4248386" y="7582330"/>
              <a:ext cx="506445" cy="403886"/>
            </a:xfrm>
            <a:prstGeom prst="rect">
              <a:avLst/>
            </a:prstGeom>
          </p:spPr>
        </p:pic>
      </p:grpSp>
      <p:grpSp>
        <p:nvGrpSpPr>
          <p:cNvPr id="136" name="Groupe 135">
            <a:extLst>
              <a:ext uri="{FF2B5EF4-FFF2-40B4-BE49-F238E27FC236}">
                <a16:creationId xmlns:a16="http://schemas.microsoft.com/office/drawing/2014/main" id="{913EAA7A-F6A7-4172-BCB7-EBC0B7F7CB98}"/>
              </a:ext>
            </a:extLst>
          </p:cNvPr>
          <p:cNvGrpSpPr/>
          <p:nvPr/>
        </p:nvGrpSpPr>
        <p:grpSpPr>
          <a:xfrm>
            <a:off x="1027162" y="2068702"/>
            <a:ext cx="1938554" cy="697634"/>
            <a:chOff x="338318" y="6166758"/>
            <a:chExt cx="1938554" cy="697634"/>
          </a:xfrm>
        </p:grpSpPr>
        <p:grpSp>
          <p:nvGrpSpPr>
            <p:cNvPr id="138" name="Groupe 137">
              <a:extLst>
                <a:ext uri="{FF2B5EF4-FFF2-40B4-BE49-F238E27FC236}">
                  <a16:creationId xmlns:a16="http://schemas.microsoft.com/office/drawing/2014/main" id="{D2E2AE14-A7FF-4B34-B457-60DE2C1E7AA6}"/>
                </a:ext>
              </a:extLst>
            </p:cNvPr>
            <p:cNvGrpSpPr/>
            <p:nvPr/>
          </p:nvGrpSpPr>
          <p:grpSpPr>
            <a:xfrm>
              <a:off x="338318" y="6166758"/>
              <a:ext cx="1938554" cy="697634"/>
              <a:chOff x="463251" y="6061291"/>
              <a:chExt cx="1938554" cy="697634"/>
            </a:xfrm>
          </p:grpSpPr>
          <p:sp>
            <p:nvSpPr>
              <p:cNvPr id="143" name="Rectangle : avec coins arrondis en diagonale 93">
                <a:extLst>
                  <a:ext uri="{FF2B5EF4-FFF2-40B4-BE49-F238E27FC236}">
                    <a16:creationId xmlns:a16="http://schemas.microsoft.com/office/drawing/2014/main" id="{4A76E5B7-BFC7-4171-A836-301798B86371}"/>
                  </a:ext>
                </a:extLst>
              </p:cNvPr>
              <p:cNvSpPr/>
              <p:nvPr/>
            </p:nvSpPr>
            <p:spPr>
              <a:xfrm>
                <a:off x="463251" y="6061291"/>
                <a:ext cx="1938554" cy="697633"/>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144" name="Rectangle 143">
                <a:extLst>
                  <a:ext uri="{FF2B5EF4-FFF2-40B4-BE49-F238E27FC236}">
                    <a16:creationId xmlns:a16="http://schemas.microsoft.com/office/drawing/2014/main" id="{5C20A627-C980-4B55-9B1E-037EDC540B95}"/>
                  </a:ext>
                </a:extLst>
              </p:cNvPr>
              <p:cNvSpPr/>
              <p:nvPr/>
            </p:nvSpPr>
            <p:spPr>
              <a:xfrm>
                <a:off x="957087" y="6605037"/>
                <a:ext cx="1296534" cy="153888"/>
              </a:xfrm>
              <a:prstGeom prst="rect">
                <a:avLst/>
              </a:prstGeom>
            </p:spPr>
            <p:txBody>
              <a:bodyPr wrap="square">
                <a:spAutoFit/>
              </a:bodyPr>
              <a:lstStyle/>
              <a:p>
                <a:endParaRPr lang="fr-FR" sz="400" i="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145" name="Rectangle 144">
                <a:extLst>
                  <a:ext uri="{FF2B5EF4-FFF2-40B4-BE49-F238E27FC236}">
                    <a16:creationId xmlns:a16="http://schemas.microsoft.com/office/drawing/2014/main" id="{3C0DC798-C49F-4943-839B-68C530721A2A}"/>
                  </a:ext>
                </a:extLst>
              </p:cNvPr>
              <p:cNvSpPr/>
              <p:nvPr/>
            </p:nvSpPr>
            <p:spPr>
              <a:xfrm>
                <a:off x="887725" y="6141079"/>
                <a:ext cx="1326786" cy="507831"/>
              </a:xfrm>
              <a:prstGeom prst="rect">
                <a:avLst/>
              </a:prstGeom>
              <a:noFill/>
            </p:spPr>
            <p:txBody>
              <a:bodyPr wrap="square" rtlCol="0">
                <a:spAutoFit/>
              </a:bodyPr>
              <a:lstStyle/>
              <a:p>
                <a:pPr algn="ct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730 000 tCO</a:t>
                </a:r>
                <a:r>
                  <a:rPr lang="fr-FR" alt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e (tonnes de CO</a:t>
                </a:r>
                <a:r>
                  <a:rPr lang="fr-FR" alt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équivalent)</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154" name="Graphique 203" descr="Homme">
                <a:extLst>
                  <a:ext uri="{FF2B5EF4-FFF2-40B4-BE49-F238E27FC236}">
                    <a16:creationId xmlns:a16="http://schemas.microsoft.com/office/drawing/2014/main" id="{BDA5108D-8570-4B12-90A2-23E835F03F3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1567" y="6122730"/>
                <a:ext cx="244894" cy="244894"/>
              </a:xfrm>
              <a:prstGeom prst="rect">
                <a:avLst/>
              </a:prstGeom>
            </p:spPr>
          </p:pic>
          <p:pic>
            <p:nvPicPr>
              <p:cNvPr id="156" name="Graphique 207" descr="Homme">
                <a:extLst>
                  <a:ext uri="{FF2B5EF4-FFF2-40B4-BE49-F238E27FC236}">
                    <a16:creationId xmlns:a16="http://schemas.microsoft.com/office/drawing/2014/main" id="{102C0D88-4026-4438-8939-E110DB00E36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0156" y="6130668"/>
                <a:ext cx="244894" cy="244894"/>
              </a:xfrm>
              <a:prstGeom prst="rect">
                <a:avLst/>
              </a:prstGeom>
            </p:spPr>
          </p:pic>
        </p:grpSp>
        <p:grpSp>
          <p:nvGrpSpPr>
            <p:cNvPr id="139" name="Groupe 138">
              <a:extLst>
                <a:ext uri="{FF2B5EF4-FFF2-40B4-BE49-F238E27FC236}">
                  <a16:creationId xmlns:a16="http://schemas.microsoft.com/office/drawing/2014/main" id="{8970F3D2-0380-40E0-9E27-185356AA63CB}"/>
                </a:ext>
              </a:extLst>
            </p:cNvPr>
            <p:cNvGrpSpPr/>
            <p:nvPr/>
          </p:nvGrpSpPr>
          <p:grpSpPr>
            <a:xfrm>
              <a:off x="455998" y="6223561"/>
              <a:ext cx="363865" cy="315161"/>
              <a:chOff x="573969" y="6122730"/>
              <a:chExt cx="363865" cy="315161"/>
            </a:xfrm>
          </p:grpSpPr>
          <p:pic>
            <p:nvPicPr>
              <p:cNvPr id="140" name="Graphique 201" descr="Homme">
                <a:extLst>
                  <a:ext uri="{FF2B5EF4-FFF2-40B4-BE49-F238E27FC236}">
                    <a16:creationId xmlns:a16="http://schemas.microsoft.com/office/drawing/2014/main" id="{05FAE08B-C6E8-43D6-82DE-85CF6CFB5CB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3969" y="6190729"/>
                <a:ext cx="244894" cy="244894"/>
              </a:xfrm>
              <a:prstGeom prst="rect">
                <a:avLst/>
              </a:prstGeom>
            </p:spPr>
          </p:pic>
          <p:pic>
            <p:nvPicPr>
              <p:cNvPr id="141" name="Graphique 202" descr="Homme">
                <a:extLst>
                  <a:ext uri="{FF2B5EF4-FFF2-40B4-BE49-F238E27FC236}">
                    <a16:creationId xmlns:a16="http://schemas.microsoft.com/office/drawing/2014/main" id="{A236CD20-54FB-4B8B-B838-5523462AA52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2940" y="6192997"/>
                <a:ext cx="244894" cy="244894"/>
              </a:xfrm>
              <a:prstGeom prst="rect">
                <a:avLst/>
              </a:prstGeom>
            </p:spPr>
          </p:pic>
          <p:pic>
            <p:nvPicPr>
              <p:cNvPr id="142" name="Graphique 204" descr="Homme">
                <a:extLst>
                  <a:ext uri="{FF2B5EF4-FFF2-40B4-BE49-F238E27FC236}">
                    <a16:creationId xmlns:a16="http://schemas.microsoft.com/office/drawing/2014/main" id="{A099F091-98B8-49FF-960F-0FBEE2141AC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8694" y="6122730"/>
                <a:ext cx="244894" cy="244894"/>
              </a:xfrm>
              <a:prstGeom prst="rect">
                <a:avLst/>
              </a:prstGeom>
            </p:spPr>
          </p:pic>
        </p:grpSp>
      </p:grpSp>
      <p:grpSp>
        <p:nvGrpSpPr>
          <p:cNvPr id="157" name="Groupe 156">
            <a:extLst>
              <a:ext uri="{FF2B5EF4-FFF2-40B4-BE49-F238E27FC236}">
                <a16:creationId xmlns:a16="http://schemas.microsoft.com/office/drawing/2014/main" id="{8989DE9F-FAE8-41A2-9795-9557F34AA174}"/>
              </a:ext>
            </a:extLst>
          </p:cNvPr>
          <p:cNvGrpSpPr/>
          <p:nvPr/>
        </p:nvGrpSpPr>
        <p:grpSpPr>
          <a:xfrm>
            <a:off x="3213360" y="1859077"/>
            <a:ext cx="4305241" cy="1507965"/>
            <a:chOff x="1657311" y="1437916"/>
            <a:chExt cx="4114448" cy="1367388"/>
          </a:xfrm>
        </p:grpSpPr>
        <p:sp>
          <p:nvSpPr>
            <p:cNvPr id="158" name="Rectangle : coins arrondis 156">
              <a:extLst>
                <a:ext uri="{FF2B5EF4-FFF2-40B4-BE49-F238E27FC236}">
                  <a16:creationId xmlns:a16="http://schemas.microsoft.com/office/drawing/2014/main" id="{B051F43B-AD61-4E7B-9879-6C3856081287}"/>
                </a:ext>
              </a:extLst>
            </p:cNvPr>
            <p:cNvSpPr/>
            <p:nvPr/>
          </p:nvSpPr>
          <p:spPr>
            <a:xfrm>
              <a:off x="1657311" y="1437916"/>
              <a:ext cx="4101080" cy="1367388"/>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sp>
          <p:nvSpPr>
            <p:cNvPr id="159" name="ZoneTexte 158">
              <a:extLst>
                <a:ext uri="{FF2B5EF4-FFF2-40B4-BE49-F238E27FC236}">
                  <a16:creationId xmlns:a16="http://schemas.microsoft.com/office/drawing/2014/main" id="{72749EED-492A-4B5F-A64D-60F725A034FE}"/>
                </a:ext>
              </a:extLst>
            </p:cNvPr>
            <p:cNvSpPr txBox="1"/>
            <p:nvPr/>
          </p:nvSpPr>
          <p:spPr>
            <a:xfrm>
              <a:off x="1672970" y="1440528"/>
              <a:ext cx="4098789" cy="1158202"/>
            </a:xfrm>
            <a:prstGeom prst="rect">
              <a:avLst/>
            </a:prstGeom>
            <a:noFill/>
          </p:spPr>
          <p:txBody>
            <a:bodyPr wrap="square" rtlCol="0">
              <a:spAutoFit/>
            </a:bodyPr>
            <a:lstStyle>
              <a:defPPr>
                <a:defRPr lang="fr-FR"/>
              </a:defPPr>
              <a:lvl1pPr algn="ctr">
                <a:defRPr sz="1000">
                  <a:solidFill>
                    <a:srgbClr val="373E42"/>
                  </a:solidFill>
                  <a:latin typeface="Lato regular"/>
                  <a:ea typeface="Roboto" panose="02000000000000000000" pitchFamily="2" charset="0"/>
                  <a:cs typeface="Roboto" panose="02000000000000000000" pitchFamily="2" charset="0"/>
                </a:defRPr>
              </a:lvl1pPr>
            </a:lstStyle>
            <a:p>
              <a:pPr algn="just"/>
              <a:r>
                <a:rPr lang="fr-FR" sz="700" i="1" dirty="0">
                  <a:latin typeface="PT Sans" panose="020B0503020203020204" pitchFamily="34" charset="0"/>
                </a:rPr>
                <a:t>Un </a:t>
              </a:r>
              <a:r>
                <a:rPr lang="fr-FR" sz="700" i="1" u="sng" dirty="0">
                  <a:latin typeface="PT Sans" panose="020B0503020203020204" pitchFamily="34" charset="0"/>
                </a:rPr>
                <a:t>gaz à effet de serre </a:t>
              </a:r>
              <a:r>
                <a:rPr lang="fr-FR" sz="700" i="1" dirty="0">
                  <a:latin typeface="PT Sans" panose="020B0503020203020204" pitchFamily="34" charset="0"/>
                </a:rPr>
                <a:t>est un gaz qui a le pouvoir de retenir une partie de l’énergie émise par le sol après avoir été chauffé par le rayonnement solaire. </a:t>
              </a:r>
            </a:p>
            <a:p>
              <a:pPr algn="just"/>
              <a:r>
                <a:rPr lang="fr-FR" sz="700" i="1" dirty="0">
                  <a:latin typeface="PT Sans" panose="020B0503020203020204" pitchFamily="34" charset="0"/>
                </a:rPr>
                <a:t>Sur  le territoire, 3 principaux gaz à effet de serre sont émis : </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dioxyde de carbone </a:t>
              </a:r>
              <a:r>
                <a:rPr lang="fr-FR" sz="700" i="1" dirty="0">
                  <a:latin typeface="PT Sans" panose="020B0503020203020204" pitchFamily="34" charset="0"/>
                </a:rPr>
                <a:t>(CO</a:t>
              </a:r>
              <a:r>
                <a:rPr lang="fr-FR" sz="700" i="1" baseline="-25000" dirty="0">
                  <a:latin typeface="PT Sans" panose="020B0503020203020204" pitchFamily="34" charset="0"/>
                </a:rPr>
                <a:t>2</a:t>
              </a:r>
              <a:r>
                <a:rPr lang="fr-FR" sz="700" i="1" dirty="0">
                  <a:latin typeface="PT Sans" panose="020B0503020203020204" pitchFamily="34" charset="0"/>
                </a:rPr>
                <a:t>), issu majoritairement de la consommation d’énergie (de la combustion de gaz, de fioul, de carburants, etc.),</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méthane</a:t>
              </a:r>
              <a:r>
                <a:rPr lang="fr-FR" sz="700" i="1" dirty="0">
                  <a:latin typeface="PT Sans" panose="020B0503020203020204" pitchFamily="34" charset="0"/>
                </a:rPr>
                <a:t> (CH</a:t>
              </a:r>
              <a:r>
                <a:rPr lang="fr-FR" sz="700" i="1" baseline="-25000" dirty="0">
                  <a:latin typeface="PT Sans" panose="020B0503020203020204" pitchFamily="34" charset="0"/>
                </a:rPr>
                <a:t>4</a:t>
              </a:r>
              <a:r>
                <a:rPr lang="fr-FR" sz="700" i="1" dirty="0">
                  <a:latin typeface="PT Sans" panose="020B0503020203020204" pitchFamily="34" charset="0"/>
                </a:rPr>
                <a:t>), émis par les animaux d’élevage, notamment les bovins lors de leur digestion, </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protoxyde d’azote </a:t>
              </a:r>
              <a:r>
                <a:rPr lang="fr-FR" sz="700" i="1" dirty="0">
                  <a:latin typeface="PT Sans" panose="020B0503020203020204" pitchFamily="34" charset="0"/>
                </a:rPr>
                <a:t>(N</a:t>
              </a:r>
              <a:r>
                <a:rPr lang="fr-FR" sz="700" i="1" baseline="-25000" dirty="0">
                  <a:latin typeface="PT Sans" panose="020B0503020203020204" pitchFamily="34" charset="0"/>
                </a:rPr>
                <a:t>2</a:t>
              </a:r>
              <a:r>
                <a:rPr lang="fr-FR" sz="700" i="1" dirty="0">
                  <a:latin typeface="PT Sans" panose="020B0503020203020204" pitchFamily="34" charset="0"/>
                </a:rPr>
                <a:t>O) émis lors de l’épandage d’engrais azotés ou de déjections animales sur les sols. </a:t>
              </a:r>
            </a:p>
            <a:p>
              <a:pPr algn="just"/>
              <a:r>
                <a:rPr lang="fr-FR" sz="700" i="1" dirty="0">
                  <a:latin typeface="PT Sans" panose="020B0503020203020204" pitchFamily="34" charset="0"/>
                </a:rPr>
                <a:t>L’effet de serre de chaque gaz (Pouvoir de Réchauffement Global – PRG) est différent. Afin de pouvoir proposer un bilan territorial incluant l’ensemble de ces gaz, chacun est ramené en équivalent CO</a:t>
              </a:r>
              <a:r>
                <a:rPr lang="fr-FR" sz="700" i="1" baseline="-25000" dirty="0">
                  <a:latin typeface="PT Sans" panose="020B0503020203020204" pitchFamily="34" charset="0"/>
                </a:rPr>
                <a:t>2</a:t>
              </a:r>
              <a:r>
                <a:rPr lang="fr-FR" sz="700" i="1" dirty="0">
                  <a:latin typeface="PT Sans" panose="020B0503020203020204" pitchFamily="34" charset="0"/>
                </a:rPr>
                <a:t> suivant son PRG : 1 kg de méthane émis = 28 kg CO</a:t>
              </a:r>
              <a:r>
                <a:rPr lang="fr-FR" sz="700" i="1" baseline="-25000" dirty="0">
                  <a:latin typeface="PT Sans" panose="020B0503020203020204" pitchFamily="34" charset="0"/>
                </a:rPr>
                <a:t>2</a:t>
              </a:r>
              <a:r>
                <a:rPr lang="fr-FR" sz="700" i="1" dirty="0">
                  <a:latin typeface="PT Sans" panose="020B0503020203020204" pitchFamily="34" charset="0"/>
                </a:rPr>
                <a:t> équivalent car le méthane a un pouvoir de réchauffement climatique 28 fois supérieur à celui du CO</a:t>
              </a:r>
              <a:r>
                <a:rPr lang="fr-FR" sz="700" i="1" baseline="-25000" dirty="0">
                  <a:latin typeface="PT Sans" panose="020B0503020203020204" pitchFamily="34" charset="0"/>
                </a:rPr>
                <a:t>2</a:t>
              </a:r>
              <a:r>
                <a:rPr lang="fr-FR" sz="700" i="1" dirty="0">
                  <a:latin typeface="PT Sans" panose="020B0503020203020204" pitchFamily="34" charset="0"/>
                </a:rPr>
                <a:t> selon le GIEC 2014.</a:t>
              </a:r>
            </a:p>
          </p:txBody>
        </p:sp>
      </p:grpSp>
      <p:pic>
        <p:nvPicPr>
          <p:cNvPr id="160" name="Graphique 18" descr="Point d’interrogation">
            <a:extLst>
              <a:ext uri="{FF2B5EF4-FFF2-40B4-BE49-F238E27FC236}">
                <a16:creationId xmlns:a16="http://schemas.microsoft.com/office/drawing/2014/main" id="{3F88B1DF-8E1C-493F-B63A-2F59C906A94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75637" y="1781857"/>
            <a:ext cx="402904" cy="402904"/>
          </a:xfrm>
          <a:prstGeom prst="rect">
            <a:avLst/>
          </a:prstGeom>
        </p:spPr>
      </p:pic>
      <p:sp>
        <p:nvSpPr>
          <p:cNvPr id="161" name="Rectangle : coins arrondis 50">
            <a:extLst>
              <a:ext uri="{FF2B5EF4-FFF2-40B4-BE49-F238E27FC236}">
                <a16:creationId xmlns:a16="http://schemas.microsoft.com/office/drawing/2014/main" id="{6A633EE3-B5BD-496F-945C-4A4DD83A57EC}"/>
              </a:ext>
            </a:extLst>
          </p:cNvPr>
          <p:cNvSpPr/>
          <p:nvPr/>
        </p:nvSpPr>
        <p:spPr>
          <a:xfrm>
            <a:off x="398366" y="4554969"/>
            <a:ext cx="7994196" cy="1939836"/>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162" name="Groupe 161">
            <a:extLst>
              <a:ext uri="{FF2B5EF4-FFF2-40B4-BE49-F238E27FC236}">
                <a16:creationId xmlns:a16="http://schemas.microsoft.com/office/drawing/2014/main" id="{B7FFBE7F-71DB-4217-BE95-22071AC48BF1}"/>
              </a:ext>
            </a:extLst>
          </p:cNvPr>
          <p:cNvGrpSpPr/>
          <p:nvPr/>
        </p:nvGrpSpPr>
        <p:grpSpPr>
          <a:xfrm>
            <a:off x="929940" y="4379209"/>
            <a:ext cx="2673339" cy="310486"/>
            <a:chOff x="273752" y="6352648"/>
            <a:chExt cx="2673339" cy="310486"/>
          </a:xfrm>
        </p:grpSpPr>
        <p:sp>
          <p:nvSpPr>
            <p:cNvPr id="163" name="Rectangle : avec coins arrondis en diagonale 52">
              <a:extLst>
                <a:ext uri="{FF2B5EF4-FFF2-40B4-BE49-F238E27FC236}">
                  <a16:creationId xmlns:a16="http://schemas.microsoft.com/office/drawing/2014/main" id="{1B4C4203-51FF-48E5-8DC0-222EFC9F844A}"/>
                </a:ext>
              </a:extLst>
            </p:cNvPr>
            <p:cNvSpPr/>
            <p:nvPr/>
          </p:nvSpPr>
          <p:spPr>
            <a:xfrm>
              <a:off x="273752" y="6365919"/>
              <a:ext cx="2673339" cy="297215"/>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64" name="Rectangle 163">
              <a:extLst>
                <a:ext uri="{FF2B5EF4-FFF2-40B4-BE49-F238E27FC236}">
                  <a16:creationId xmlns:a16="http://schemas.microsoft.com/office/drawing/2014/main" id="{71D4ECB4-2690-4CCB-ADFC-192BFD12F34A}"/>
                </a:ext>
              </a:extLst>
            </p:cNvPr>
            <p:cNvSpPr/>
            <p:nvPr/>
          </p:nvSpPr>
          <p:spPr>
            <a:xfrm>
              <a:off x="275601" y="6352648"/>
              <a:ext cx="2651175" cy="307777"/>
            </a:xfrm>
            <a:prstGeom prst="rect">
              <a:avLst/>
            </a:prstGeom>
          </p:spPr>
          <p:txBody>
            <a:bodyPr wrap="none">
              <a:spAutoFit/>
            </a:bodyPr>
            <a:lstStyle/>
            <a:p>
              <a:r>
                <a:rPr lang="fr-FR" sz="1400" b="1" dirty="0" err="1">
                  <a:solidFill>
                    <a:schemeClr val="bg1"/>
                  </a:solidFill>
                  <a:latin typeface="PT Sans" panose="020B0503020203020204" pitchFamily="34" charset="0"/>
                  <a:ea typeface="Roboto" panose="02000000000000000000" pitchFamily="2" charset="0"/>
                  <a:cs typeface="Roboto" panose="02000000000000000000" pitchFamily="2" charset="0"/>
                </a:rPr>
                <a:t>SEQUESTRATION</a:t>
              </a:r>
              <a:r>
                <a:rPr lang="fr-FR" sz="1400" b="1" dirty="0">
                  <a:solidFill>
                    <a:schemeClr val="bg1"/>
                  </a:solidFill>
                  <a:latin typeface="PT Sans" panose="020B0503020203020204" pitchFamily="34" charset="0"/>
                  <a:ea typeface="Roboto" panose="02000000000000000000" pitchFamily="2" charset="0"/>
                  <a:cs typeface="Roboto" panose="02000000000000000000" pitchFamily="2" charset="0"/>
                </a:rPr>
                <a:t> CARBONE</a:t>
              </a:r>
            </a:p>
          </p:txBody>
        </p:sp>
      </p:grpSp>
      <p:grpSp>
        <p:nvGrpSpPr>
          <p:cNvPr id="165" name="Groupe 164">
            <a:extLst>
              <a:ext uri="{FF2B5EF4-FFF2-40B4-BE49-F238E27FC236}">
                <a16:creationId xmlns:a16="http://schemas.microsoft.com/office/drawing/2014/main" id="{5412D1C6-E803-4DC2-A6E6-F419ECF91440}"/>
              </a:ext>
            </a:extLst>
          </p:cNvPr>
          <p:cNvGrpSpPr/>
          <p:nvPr/>
        </p:nvGrpSpPr>
        <p:grpSpPr>
          <a:xfrm>
            <a:off x="4470656" y="4800750"/>
            <a:ext cx="3640472" cy="1686338"/>
            <a:chOff x="393190" y="3172334"/>
            <a:chExt cx="3640472" cy="1686338"/>
          </a:xfrm>
        </p:grpSpPr>
        <p:grpSp>
          <p:nvGrpSpPr>
            <p:cNvPr id="167" name="Groupe 166">
              <a:extLst>
                <a:ext uri="{FF2B5EF4-FFF2-40B4-BE49-F238E27FC236}">
                  <a16:creationId xmlns:a16="http://schemas.microsoft.com/office/drawing/2014/main" id="{FE65981B-F589-4422-BDC0-117C2BF74F13}"/>
                </a:ext>
              </a:extLst>
            </p:cNvPr>
            <p:cNvGrpSpPr/>
            <p:nvPr/>
          </p:nvGrpSpPr>
          <p:grpSpPr>
            <a:xfrm>
              <a:off x="393190" y="4427508"/>
              <a:ext cx="3640472" cy="431164"/>
              <a:chOff x="391270" y="4437038"/>
              <a:chExt cx="3640472" cy="431164"/>
            </a:xfrm>
          </p:grpSpPr>
          <p:sp>
            <p:nvSpPr>
              <p:cNvPr id="177" name="Rectangle : avec coins arrondis en diagonale 6">
                <a:extLst>
                  <a:ext uri="{FF2B5EF4-FFF2-40B4-BE49-F238E27FC236}">
                    <a16:creationId xmlns:a16="http://schemas.microsoft.com/office/drawing/2014/main" id="{C679B508-6B93-447B-8D3E-B0DEFA48DF0C}"/>
                  </a:ext>
                </a:extLst>
              </p:cNvPr>
              <p:cNvSpPr/>
              <p:nvPr/>
            </p:nvSpPr>
            <p:spPr>
              <a:xfrm>
                <a:off x="391270" y="4437038"/>
                <a:ext cx="3618621" cy="4173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178" name="ZoneTexte 177">
                <a:extLst>
                  <a:ext uri="{FF2B5EF4-FFF2-40B4-BE49-F238E27FC236}">
                    <a16:creationId xmlns:a16="http://schemas.microsoft.com/office/drawing/2014/main" id="{DEC9EDAC-58B1-4B97-954D-F4ED3857097B}"/>
                  </a:ext>
                </a:extLst>
              </p:cNvPr>
              <p:cNvSpPr txBox="1"/>
              <p:nvPr/>
            </p:nvSpPr>
            <p:spPr>
              <a:xfrm>
                <a:off x="413120" y="4437315"/>
                <a:ext cx="3618622" cy="430887"/>
              </a:xfrm>
              <a:prstGeom prst="rect">
                <a:avLst/>
              </a:prstGeom>
              <a:noFill/>
              <a:ln>
                <a:noFill/>
              </a:ln>
            </p:spPr>
            <p:txBody>
              <a:bodyPr wrap="square" rtlCol="0">
                <a:spAutoFit/>
              </a:bodyPr>
              <a:lstStyle>
                <a:defPPr>
                  <a:defRPr lang="fr-FR"/>
                </a:defPPr>
                <a:lvl1pPr algn="ctr">
                  <a:defRPr sz="1400" b="1">
                    <a:solidFill>
                      <a:srgbClr val="2E3464"/>
                    </a:solidFill>
                    <a:latin typeface="PT Sans" panose="020B0503020203020204" pitchFamily="34" charset="0"/>
                    <a:ea typeface="Roboto" panose="02000000000000000000" pitchFamily="2" charset="0"/>
                    <a:cs typeface="Roboto" panose="02000000000000000000" pitchFamily="2" charset="0"/>
                  </a:defRPr>
                </a:lvl1pPr>
              </a:lstStyle>
              <a:p>
                <a:r>
                  <a:rPr lang="fr-FR" sz="1100" dirty="0"/>
                  <a:t>28 800 kt CO</a:t>
                </a:r>
                <a:r>
                  <a:rPr lang="fr-FR" sz="1100" baseline="-25000" dirty="0"/>
                  <a:t>2</a:t>
                </a:r>
                <a:r>
                  <a:rPr lang="fr-FR" sz="1100" dirty="0"/>
                  <a:t>  séquestrées dans le sol du territoire de la CC Entr’Allier Besbre et Loire</a:t>
                </a:r>
              </a:p>
            </p:txBody>
          </p:sp>
        </p:grpSp>
        <p:sp>
          <p:nvSpPr>
            <p:cNvPr id="168" name="Rectangle 167">
              <a:extLst>
                <a:ext uri="{FF2B5EF4-FFF2-40B4-BE49-F238E27FC236}">
                  <a16:creationId xmlns:a16="http://schemas.microsoft.com/office/drawing/2014/main" id="{11679839-BF78-4865-9944-6A31A4FEE86A}"/>
                </a:ext>
              </a:extLst>
            </p:cNvPr>
            <p:cNvSpPr/>
            <p:nvPr/>
          </p:nvSpPr>
          <p:spPr>
            <a:xfrm>
              <a:off x="1188376" y="3772245"/>
              <a:ext cx="674278" cy="654319"/>
            </a:xfrm>
            <a:prstGeom prst="rect">
              <a:avLst/>
            </a:prstGeom>
            <a:solidFill>
              <a:srgbClr val="D5FF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19 %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169" name="Rectangle 168">
              <a:extLst>
                <a:ext uri="{FF2B5EF4-FFF2-40B4-BE49-F238E27FC236}">
                  <a16:creationId xmlns:a16="http://schemas.microsoft.com/office/drawing/2014/main" id="{7E8466E3-7CA0-4612-BF32-D5F18FE215EE}"/>
                </a:ext>
              </a:extLst>
            </p:cNvPr>
            <p:cNvSpPr/>
            <p:nvPr/>
          </p:nvSpPr>
          <p:spPr>
            <a:xfrm>
              <a:off x="1856044" y="3172334"/>
              <a:ext cx="674278" cy="1254231"/>
            </a:xfrm>
            <a:prstGeom prst="rect">
              <a:avLst/>
            </a:prstGeom>
            <a:solidFill>
              <a:srgbClr val="F8D1B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55 %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170" name="Rectangle 169">
              <a:extLst>
                <a:ext uri="{FF2B5EF4-FFF2-40B4-BE49-F238E27FC236}">
                  <a16:creationId xmlns:a16="http://schemas.microsoft.com/office/drawing/2014/main" id="{0C50CEE0-B815-4850-B11F-1B4641CEFD6E}"/>
                </a:ext>
              </a:extLst>
            </p:cNvPr>
            <p:cNvSpPr/>
            <p:nvPr/>
          </p:nvSpPr>
          <p:spPr>
            <a:xfrm>
              <a:off x="2530322" y="3687813"/>
              <a:ext cx="674278" cy="741354"/>
            </a:xfrm>
            <a:prstGeom prst="rect">
              <a:avLst/>
            </a:prstGeom>
            <a:solidFill>
              <a:srgbClr val="FDEBA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23 %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171" name="ZoneTexte 170">
              <a:extLst>
                <a:ext uri="{FF2B5EF4-FFF2-40B4-BE49-F238E27FC236}">
                  <a16:creationId xmlns:a16="http://schemas.microsoft.com/office/drawing/2014/main" id="{D5D9B770-0C1A-4972-8839-1465EACF1CBC}"/>
                </a:ext>
              </a:extLst>
            </p:cNvPr>
            <p:cNvSpPr txBox="1"/>
            <p:nvPr/>
          </p:nvSpPr>
          <p:spPr>
            <a:xfrm>
              <a:off x="2530322" y="3680262"/>
              <a:ext cx="653689" cy="33855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cultures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72" name="ZoneTexte 171">
              <a:extLst>
                <a:ext uri="{FF2B5EF4-FFF2-40B4-BE49-F238E27FC236}">
                  <a16:creationId xmlns:a16="http://schemas.microsoft.com/office/drawing/2014/main" id="{2E728256-8F4A-446E-BDE1-8019DA400FF5}"/>
                </a:ext>
              </a:extLst>
            </p:cNvPr>
            <p:cNvSpPr txBox="1"/>
            <p:nvPr/>
          </p:nvSpPr>
          <p:spPr>
            <a:xfrm>
              <a:off x="1857583" y="3312896"/>
              <a:ext cx="653689" cy="33855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prairies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73" name="ZoneTexte 172">
              <a:extLst>
                <a:ext uri="{FF2B5EF4-FFF2-40B4-BE49-F238E27FC236}">
                  <a16:creationId xmlns:a16="http://schemas.microsoft.com/office/drawing/2014/main" id="{285591C3-6A85-4EDC-B4F3-2C97D067F779}"/>
                </a:ext>
              </a:extLst>
            </p:cNvPr>
            <p:cNvSpPr txBox="1"/>
            <p:nvPr/>
          </p:nvSpPr>
          <p:spPr>
            <a:xfrm>
              <a:off x="1088488" y="3833960"/>
              <a:ext cx="886319"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forêts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74" name="Image 173">
              <a:extLst>
                <a:ext uri="{FF2B5EF4-FFF2-40B4-BE49-F238E27FC236}">
                  <a16:creationId xmlns:a16="http://schemas.microsoft.com/office/drawing/2014/main" id="{65AC14BF-04EE-4164-945D-2C887D23214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3498"/>
            <a:stretch/>
          </p:blipFill>
          <p:spPr>
            <a:xfrm>
              <a:off x="1351076" y="4080952"/>
              <a:ext cx="382704" cy="331048"/>
            </a:xfrm>
            <a:prstGeom prst="rect">
              <a:avLst/>
            </a:prstGeom>
          </p:spPr>
        </p:pic>
        <p:pic>
          <p:nvPicPr>
            <p:cNvPr id="175" name="Image 174">
              <a:extLst>
                <a:ext uri="{FF2B5EF4-FFF2-40B4-BE49-F238E27FC236}">
                  <a16:creationId xmlns:a16="http://schemas.microsoft.com/office/drawing/2014/main" id="{45E208A2-8516-40CE-8DE8-72DFDC09754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25348"/>
            <a:stretch/>
          </p:blipFill>
          <p:spPr>
            <a:xfrm>
              <a:off x="1981021" y="4000658"/>
              <a:ext cx="476820" cy="355958"/>
            </a:xfrm>
            <a:prstGeom prst="rect">
              <a:avLst/>
            </a:prstGeom>
          </p:spPr>
        </p:pic>
        <p:pic>
          <p:nvPicPr>
            <p:cNvPr id="176" name="Image 175">
              <a:extLst>
                <a:ext uri="{FF2B5EF4-FFF2-40B4-BE49-F238E27FC236}">
                  <a16:creationId xmlns:a16="http://schemas.microsoft.com/office/drawing/2014/main" id="{286B9D15-BFA0-4609-9FD8-8AB0C248890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5837"/>
            <a:stretch/>
          </p:blipFill>
          <p:spPr>
            <a:xfrm>
              <a:off x="2698035" y="4025327"/>
              <a:ext cx="393627" cy="331289"/>
            </a:xfrm>
            <a:prstGeom prst="rect">
              <a:avLst/>
            </a:prstGeom>
          </p:spPr>
        </p:pic>
      </p:grpSp>
      <p:grpSp>
        <p:nvGrpSpPr>
          <p:cNvPr id="179" name="Groupe 178">
            <a:extLst>
              <a:ext uri="{FF2B5EF4-FFF2-40B4-BE49-F238E27FC236}">
                <a16:creationId xmlns:a16="http://schemas.microsoft.com/office/drawing/2014/main" id="{1ECA74A9-5472-4B78-A9C2-300EB5FF08E1}"/>
              </a:ext>
            </a:extLst>
          </p:cNvPr>
          <p:cNvGrpSpPr/>
          <p:nvPr/>
        </p:nvGrpSpPr>
        <p:grpSpPr>
          <a:xfrm>
            <a:off x="697512" y="4832451"/>
            <a:ext cx="3064774" cy="1496130"/>
            <a:chOff x="505831" y="1562114"/>
            <a:chExt cx="3064774" cy="1496130"/>
          </a:xfrm>
        </p:grpSpPr>
        <p:sp>
          <p:nvSpPr>
            <p:cNvPr id="181" name="Rectangle 180">
              <a:extLst>
                <a:ext uri="{FF2B5EF4-FFF2-40B4-BE49-F238E27FC236}">
                  <a16:creationId xmlns:a16="http://schemas.microsoft.com/office/drawing/2014/main" id="{CE9685C1-9476-46F3-A09D-524159FC8947}"/>
                </a:ext>
              </a:extLst>
            </p:cNvPr>
            <p:cNvSpPr/>
            <p:nvPr/>
          </p:nvSpPr>
          <p:spPr>
            <a:xfrm>
              <a:off x="1122802" y="1734805"/>
              <a:ext cx="2370417" cy="1323439"/>
            </a:xfrm>
            <a:prstGeom prst="rect">
              <a:avLst/>
            </a:prstGeom>
            <a:ln w="6350">
              <a:noFill/>
            </a:ln>
          </p:spPr>
          <p:txBody>
            <a:bodyPr wrap="square">
              <a:spAutoFit/>
            </a:bodyPr>
            <a:lstStyle/>
            <a:p>
              <a:pPr algn="just"/>
              <a:r>
                <a:rPr lang="fr-FR" sz="1000" i="1" dirty="0">
                  <a:solidFill>
                    <a:srgbClr val="3D3135"/>
                  </a:solidFill>
                  <a:latin typeface="PT Sans" panose="020B0503020203020204" pitchFamily="34" charset="0"/>
                  <a:cs typeface="Times New Roman" panose="02020603050405020304" pitchFamily="18" charset="0"/>
                </a:rPr>
                <a:t>Les sols naturel et la végétation du territoire, composés de matière organique, contiennent du carbone. En effet, via la photosynthèse, les plantes consomment le carbone de l’atmosphère, sous forme de CO</a:t>
              </a:r>
              <a:r>
                <a:rPr lang="fr-FR" sz="1000" i="1" baseline="-25000" dirty="0">
                  <a:solidFill>
                    <a:srgbClr val="3D3135"/>
                  </a:solidFill>
                  <a:latin typeface="PT Sans" panose="020B0503020203020204" pitchFamily="34" charset="0"/>
                  <a:cs typeface="Times New Roman" panose="02020603050405020304" pitchFamily="18" charset="0"/>
                </a:rPr>
                <a:t>2</a:t>
              </a:r>
              <a:r>
                <a:rPr lang="fr-FR" sz="1000" i="1" dirty="0">
                  <a:solidFill>
                    <a:srgbClr val="3D3135"/>
                  </a:solidFill>
                  <a:latin typeface="PT Sans" panose="020B0503020203020204" pitchFamily="34" charset="0"/>
                  <a:cs typeface="Times New Roman" panose="02020603050405020304" pitchFamily="18" charset="0"/>
                </a:rPr>
                <a:t>, pour croître. C’est ce qu’on appelle la séquestration carbone. </a:t>
              </a:r>
            </a:p>
            <a:p>
              <a:pPr algn="just"/>
              <a:endParaRPr lang="fr-FR" sz="1000" dirty="0">
                <a:solidFill>
                  <a:srgbClr val="3D3135"/>
                </a:solidFill>
                <a:highlight>
                  <a:srgbClr val="FFFF00"/>
                </a:highlight>
                <a:latin typeface="PT Sans" panose="020B0503020203020204" pitchFamily="34" charset="0"/>
                <a:cs typeface="Times New Roman" panose="02020603050405020304" pitchFamily="18" charset="0"/>
              </a:endParaRPr>
            </a:p>
          </p:txBody>
        </p:sp>
        <p:grpSp>
          <p:nvGrpSpPr>
            <p:cNvPr id="182" name="Groupe 181">
              <a:extLst>
                <a:ext uri="{FF2B5EF4-FFF2-40B4-BE49-F238E27FC236}">
                  <a16:creationId xmlns:a16="http://schemas.microsoft.com/office/drawing/2014/main" id="{5413E022-F3B0-46A9-A194-C81952CAB5EA}"/>
                </a:ext>
              </a:extLst>
            </p:cNvPr>
            <p:cNvGrpSpPr/>
            <p:nvPr/>
          </p:nvGrpSpPr>
          <p:grpSpPr>
            <a:xfrm>
              <a:off x="505831" y="1562114"/>
              <a:ext cx="3064774" cy="1490223"/>
              <a:chOff x="505831" y="1562114"/>
              <a:chExt cx="3064774" cy="1490223"/>
            </a:xfrm>
          </p:grpSpPr>
          <p:sp>
            <p:nvSpPr>
              <p:cNvPr id="183" name="Rectangle : coins arrondis 28">
                <a:extLst>
                  <a:ext uri="{FF2B5EF4-FFF2-40B4-BE49-F238E27FC236}">
                    <a16:creationId xmlns:a16="http://schemas.microsoft.com/office/drawing/2014/main" id="{EDA87179-4254-47DF-9DEA-8590D275329A}"/>
                  </a:ext>
                </a:extLst>
              </p:cNvPr>
              <p:cNvSpPr/>
              <p:nvPr/>
            </p:nvSpPr>
            <p:spPr>
              <a:xfrm>
                <a:off x="505831" y="1562114"/>
                <a:ext cx="3064774" cy="1490223"/>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pic>
            <p:nvPicPr>
              <p:cNvPr id="184" name="Graphique 29" descr="Point d’interrogation">
                <a:extLst>
                  <a:ext uri="{FF2B5EF4-FFF2-40B4-BE49-F238E27FC236}">
                    <a16:creationId xmlns:a16="http://schemas.microsoft.com/office/drawing/2014/main" id="{8A555039-4148-46E8-A48D-E19ABB94366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1088" y="1884408"/>
                <a:ext cx="583670" cy="583670"/>
              </a:xfrm>
              <a:prstGeom prst="rect">
                <a:avLst/>
              </a:prstGeom>
            </p:spPr>
          </p:pic>
        </p:grpSp>
      </p:grpSp>
    </p:spTree>
    <p:extLst>
      <p:ext uri="{BB962C8B-B14F-4D97-AF65-F5344CB8AC3E}">
        <p14:creationId xmlns:p14="http://schemas.microsoft.com/office/powerpoint/2010/main" val="3889631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659456" y="1901228"/>
            <a:ext cx="5308888" cy="3573290"/>
          </a:xfrm>
          <a:prstGeom prst="rect">
            <a:avLst/>
          </a:prstGeom>
        </p:spPr>
      </p:pic>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sz="1400" dirty="0">
                <a:ea typeface="Gadugi" panose="020B0502040204020203" pitchFamily="34" charset="0"/>
              </a:rPr>
              <a:t>Résumé de l’</a:t>
            </a:r>
            <a:r>
              <a:rPr lang="fr-FR" sz="1400" dirty="0" err="1">
                <a:ea typeface="Gadugi" panose="020B0502040204020203" pitchFamily="34" charset="0"/>
              </a:rPr>
              <a:t>Etat</a:t>
            </a:r>
            <a:r>
              <a:rPr lang="fr-FR" sz="1400" dirty="0">
                <a:ea typeface="Gadugi" panose="020B0502040204020203" pitchFamily="34" charset="0"/>
              </a:rPr>
              <a:t> initial de l’Environnement – Performances énergétiques et vulnérabilité climatique</a:t>
            </a:r>
          </a:p>
        </p:txBody>
      </p:sp>
      <p:sp>
        <p:nvSpPr>
          <p:cNvPr id="8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a:xfrm>
            <a:off x="6457950" y="6356351"/>
            <a:ext cx="2057400" cy="365125"/>
          </a:xfrm>
        </p:spPr>
        <p:txBody>
          <a:bodyPr/>
          <a:lstStyle/>
          <a:p>
            <a:r>
              <a:rPr lang="fr-FR" dirty="0"/>
              <a:t>35</a:t>
            </a:r>
          </a:p>
        </p:txBody>
      </p:sp>
      <p:sp>
        <p:nvSpPr>
          <p:cNvPr id="84" name="Espace réservé du texte 2">
            <a:extLst>
              <a:ext uri="{FF2B5EF4-FFF2-40B4-BE49-F238E27FC236}">
                <a16:creationId xmlns:a16="http://schemas.microsoft.com/office/drawing/2014/main" id="{497D3D3C-65B3-4C62-BBC2-6CF2308F7A29}"/>
              </a:ext>
            </a:extLst>
          </p:cNvPr>
          <p:cNvSpPr txBox="1">
            <a:spLocks/>
          </p:cNvSpPr>
          <p:nvPr/>
        </p:nvSpPr>
        <p:spPr>
          <a:xfrm>
            <a:off x="367022" y="1139439"/>
            <a:ext cx="3965986" cy="2934850"/>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
          </a:p>
          <a:p>
            <a:r>
              <a:rPr lang="fr-FR"/>
              <a:t>VULNERABILITE CLIMATIQUE DU TERRITOIRE</a:t>
            </a:r>
            <a:endParaRPr lang="fr-FR" dirty="0"/>
          </a:p>
        </p:txBody>
      </p:sp>
      <p:grpSp>
        <p:nvGrpSpPr>
          <p:cNvPr id="107" name="Groupe 106">
            <a:extLst>
              <a:ext uri="{FF2B5EF4-FFF2-40B4-BE49-F238E27FC236}">
                <a16:creationId xmlns:a16="http://schemas.microsoft.com/office/drawing/2014/main" id="{769A42DF-4CF7-4CC3-9669-8BDC4B1882CC}"/>
              </a:ext>
            </a:extLst>
          </p:cNvPr>
          <p:cNvGrpSpPr/>
          <p:nvPr/>
        </p:nvGrpSpPr>
        <p:grpSpPr>
          <a:xfrm>
            <a:off x="1474044" y="2897082"/>
            <a:ext cx="1207967" cy="644816"/>
            <a:chOff x="-52102" y="6822655"/>
            <a:chExt cx="1207967" cy="644816"/>
          </a:xfrm>
        </p:grpSpPr>
        <p:sp>
          <p:nvSpPr>
            <p:cNvPr id="108" name="ZoneTexte 9">
              <a:extLst>
                <a:ext uri="{FF2B5EF4-FFF2-40B4-BE49-F238E27FC236}">
                  <a16:creationId xmlns:a16="http://schemas.microsoft.com/office/drawing/2014/main" id="{824E5CC8-C479-4BB0-AEF1-B2B45C946A6D}"/>
                </a:ext>
              </a:extLst>
            </p:cNvPr>
            <p:cNvSpPr txBox="1">
              <a:spLocks noChangeArrowheads="1"/>
            </p:cNvSpPr>
            <p:nvPr/>
          </p:nvSpPr>
          <p:spPr bwMode="auto">
            <a:xfrm>
              <a:off x="-52102" y="7159694"/>
              <a:ext cx="1207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Hausse des températures et canicules</a:t>
              </a:r>
            </a:p>
          </p:txBody>
        </p:sp>
        <p:pic>
          <p:nvPicPr>
            <p:cNvPr id="109" name="Image 26" descr="températures.png">
              <a:extLst>
                <a:ext uri="{FF2B5EF4-FFF2-40B4-BE49-F238E27FC236}">
                  <a16:creationId xmlns:a16="http://schemas.microsoft.com/office/drawing/2014/main" id="{C9B43311-5D22-4AC2-920E-0AA3527057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528" y="6847758"/>
              <a:ext cx="33000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Image 32" descr="températures.png">
              <a:extLst>
                <a:ext uri="{FF2B5EF4-FFF2-40B4-BE49-F238E27FC236}">
                  <a16:creationId xmlns:a16="http://schemas.microsoft.com/office/drawing/2014/main" id="{F3265D34-45A0-46F1-A11B-97EDED16EA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8" y="6822655"/>
              <a:ext cx="123113"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e 110">
            <a:extLst>
              <a:ext uri="{FF2B5EF4-FFF2-40B4-BE49-F238E27FC236}">
                <a16:creationId xmlns:a16="http://schemas.microsoft.com/office/drawing/2014/main" id="{F57F75C0-D174-4D0B-B9B9-63707546B55E}"/>
              </a:ext>
            </a:extLst>
          </p:cNvPr>
          <p:cNvGrpSpPr/>
          <p:nvPr/>
        </p:nvGrpSpPr>
        <p:grpSpPr>
          <a:xfrm>
            <a:off x="1415274" y="4378733"/>
            <a:ext cx="1148576" cy="673173"/>
            <a:chOff x="404271" y="7506761"/>
            <a:chExt cx="1148576" cy="673173"/>
          </a:xfrm>
        </p:grpSpPr>
        <p:pic>
          <p:nvPicPr>
            <p:cNvPr id="112" name="Image 27" descr="précipitation.png">
              <a:extLst>
                <a:ext uri="{FF2B5EF4-FFF2-40B4-BE49-F238E27FC236}">
                  <a16:creationId xmlns:a16="http://schemas.microsoft.com/office/drawing/2014/main" id="{D651D97A-3F3C-4EF8-99B1-42BFA22221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818" y="7548078"/>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Image 29" descr="températures.png">
              <a:extLst>
                <a:ext uri="{FF2B5EF4-FFF2-40B4-BE49-F238E27FC236}">
                  <a16:creationId xmlns:a16="http://schemas.microsoft.com/office/drawing/2014/main" id="{C0BCC9BD-C66B-413B-AD6C-06F5703BE0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50" y="7506761"/>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ZoneTexte 33">
              <a:extLst>
                <a:ext uri="{FF2B5EF4-FFF2-40B4-BE49-F238E27FC236}">
                  <a16:creationId xmlns:a16="http://schemas.microsoft.com/office/drawing/2014/main" id="{E58F2612-622D-4FF3-8E7B-40E45A31D85C}"/>
                </a:ext>
              </a:extLst>
            </p:cNvPr>
            <p:cNvSpPr txBox="1">
              <a:spLocks noChangeArrowheads="1"/>
            </p:cNvSpPr>
            <p:nvPr/>
          </p:nvSpPr>
          <p:spPr bwMode="auto">
            <a:xfrm>
              <a:off x="404271" y="7872157"/>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Diminution des précipitations annuelles</a:t>
              </a:r>
            </a:p>
          </p:txBody>
        </p:sp>
      </p:grpSp>
      <p:grpSp>
        <p:nvGrpSpPr>
          <p:cNvPr id="115" name="Groupe 114">
            <a:extLst>
              <a:ext uri="{FF2B5EF4-FFF2-40B4-BE49-F238E27FC236}">
                <a16:creationId xmlns:a16="http://schemas.microsoft.com/office/drawing/2014/main" id="{CE47BBAC-4A76-44D9-AFB8-3384838D4631}"/>
              </a:ext>
            </a:extLst>
          </p:cNvPr>
          <p:cNvGrpSpPr/>
          <p:nvPr/>
        </p:nvGrpSpPr>
        <p:grpSpPr>
          <a:xfrm>
            <a:off x="1449547" y="3673637"/>
            <a:ext cx="1148576" cy="618512"/>
            <a:chOff x="980404" y="6848626"/>
            <a:chExt cx="1148576" cy="618512"/>
          </a:xfrm>
        </p:grpSpPr>
        <p:pic>
          <p:nvPicPr>
            <p:cNvPr id="116" name="Image 24" descr="sécheresse.png">
              <a:extLst>
                <a:ext uri="{FF2B5EF4-FFF2-40B4-BE49-F238E27FC236}">
                  <a16:creationId xmlns:a16="http://schemas.microsoft.com/office/drawing/2014/main" id="{F241216E-E5B9-47F0-A9FA-E17F88E5CB1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5091" y="6857033"/>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Image 31" descr="températures.png">
              <a:extLst>
                <a:ext uri="{FF2B5EF4-FFF2-40B4-BE49-F238E27FC236}">
                  <a16:creationId xmlns:a16="http://schemas.microsoft.com/office/drawing/2014/main" id="{8CA11D25-DE43-404C-BCB5-717B7A578C4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3727" y="6848626"/>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ZoneTexte 35">
              <a:extLst>
                <a:ext uri="{FF2B5EF4-FFF2-40B4-BE49-F238E27FC236}">
                  <a16:creationId xmlns:a16="http://schemas.microsoft.com/office/drawing/2014/main" id="{6F4A8673-F11A-4B6A-ADDE-659D265D3404}"/>
                </a:ext>
              </a:extLst>
            </p:cNvPr>
            <p:cNvSpPr txBox="1">
              <a:spLocks noChangeArrowheads="1"/>
            </p:cNvSpPr>
            <p:nvPr/>
          </p:nvSpPr>
          <p:spPr bwMode="auto">
            <a:xfrm>
              <a:off x="980404" y="7159361"/>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Augmentation des épisodes de sécheresse</a:t>
              </a:r>
            </a:p>
          </p:txBody>
        </p:sp>
      </p:grpSp>
      <p:sp>
        <p:nvSpPr>
          <p:cNvPr id="120" name="Rectangle : coins arrondis 54">
            <a:extLst>
              <a:ext uri="{FF2B5EF4-FFF2-40B4-BE49-F238E27FC236}">
                <a16:creationId xmlns:a16="http://schemas.microsoft.com/office/drawing/2014/main" id="{23739945-65F8-4527-9A35-D09B7FE3455C}"/>
              </a:ext>
            </a:extLst>
          </p:cNvPr>
          <p:cNvSpPr/>
          <p:nvPr/>
        </p:nvSpPr>
        <p:spPr>
          <a:xfrm>
            <a:off x="1042587" y="1786072"/>
            <a:ext cx="7229742" cy="3999432"/>
          </a:xfrm>
          <a:prstGeom prst="roundRect">
            <a:avLst/>
          </a:prstGeom>
          <a:noFill/>
          <a:ln w="12700"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sp>
        <p:nvSpPr>
          <p:cNvPr id="121" name="Rectangle 120">
            <a:extLst>
              <a:ext uri="{FF2B5EF4-FFF2-40B4-BE49-F238E27FC236}">
                <a16:creationId xmlns:a16="http://schemas.microsoft.com/office/drawing/2014/main" id="{4581B0D8-0799-46B8-9246-CF9CBF9595B0}"/>
              </a:ext>
            </a:extLst>
          </p:cNvPr>
          <p:cNvSpPr/>
          <p:nvPr/>
        </p:nvSpPr>
        <p:spPr>
          <a:xfrm>
            <a:off x="1201064" y="2389145"/>
            <a:ext cx="1616165" cy="335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100" b="1" dirty="0">
                <a:solidFill>
                  <a:srgbClr val="373E42"/>
                </a:solidFill>
                <a:latin typeface="PT Sans" panose="020B0503020203020204" pitchFamily="34" charset="0"/>
                <a:ea typeface="Roboto" panose="02000000000000000000" pitchFamily="2" charset="0"/>
                <a:cs typeface="Roboto" panose="02000000000000000000" pitchFamily="2" charset="0"/>
              </a:rPr>
              <a:t>Évolution du climat de la Région</a:t>
            </a:r>
          </a:p>
        </p:txBody>
      </p:sp>
    </p:spTree>
    <p:extLst>
      <p:ext uri="{BB962C8B-B14F-4D97-AF65-F5344CB8AC3E}">
        <p14:creationId xmlns:p14="http://schemas.microsoft.com/office/powerpoint/2010/main" val="1538004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36</a:t>
            </a:fld>
            <a:endParaRPr lang="fr-FR" dirty="0"/>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8" name="ZoneTexte 4">
            <a:extLst>
              <a:ext uri="{FF2B5EF4-FFF2-40B4-BE49-F238E27FC236}">
                <a16:creationId xmlns:a16="http://schemas.microsoft.com/office/drawing/2014/main" id="{41B1D44D-8831-49A6-BA01-ED5E37BCB2E5}"/>
              </a:ext>
            </a:extLst>
          </p:cNvPr>
          <p:cNvSpPr txBox="1"/>
          <p:nvPr/>
        </p:nvSpPr>
        <p:spPr>
          <a:xfrm>
            <a:off x="4778575" y="3647018"/>
            <a:ext cx="3883539"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solidFill>
                <a:prstClr val="black"/>
              </a:solidFill>
            </a:endParaRPr>
          </a:p>
          <a:p>
            <a:pPr marL="171450" indent="-171450" algn="just">
              <a:spcAft>
                <a:spcPts val="400"/>
              </a:spcAft>
              <a:buFont typeface="Arial" panose="020B0604020202020204" pitchFamily="34" charset="0"/>
              <a:buChar char="•"/>
            </a:pPr>
            <a:r>
              <a:rPr lang="fr-FR" sz="1000" dirty="0"/>
              <a:t>La poursuite développement des énergies renouvelables </a:t>
            </a:r>
          </a:p>
          <a:p>
            <a:pPr marL="171450" indent="-171450" algn="just">
              <a:spcAft>
                <a:spcPts val="400"/>
              </a:spcAft>
              <a:buFont typeface="Arial" panose="020B0604020202020204" pitchFamily="34" charset="0"/>
              <a:buChar char="•"/>
            </a:pPr>
            <a:r>
              <a:rPr lang="fr-FR" sz="1000" dirty="0"/>
              <a:t>Le renforcement du recours aux EnR pour limiter la dépendance aux énergies fossiles</a:t>
            </a:r>
          </a:p>
          <a:p>
            <a:pPr marL="171450" indent="-171450" algn="just">
              <a:spcAft>
                <a:spcPts val="400"/>
              </a:spcAft>
              <a:buFont typeface="Arial" panose="020B0604020202020204" pitchFamily="34" charset="0"/>
              <a:buChar char="•"/>
            </a:pPr>
            <a:r>
              <a:rPr lang="fr-FR" sz="1000" dirty="0"/>
              <a:t>L’amélioration des performances énergétiques du parc de logements</a:t>
            </a:r>
          </a:p>
          <a:p>
            <a:pPr marL="171450" indent="-171450" algn="just">
              <a:spcAft>
                <a:spcPts val="400"/>
              </a:spcAft>
              <a:buFont typeface="Arial" panose="020B0604020202020204" pitchFamily="34" charset="0"/>
              <a:buChar char="•"/>
            </a:pPr>
            <a:r>
              <a:rPr lang="fr-FR" sz="1000" dirty="0"/>
              <a:t>Le développement de la résilience du territoire face aux effets du réchauffement climatique (nature en ville, désimperméabilisation…)</a:t>
            </a:r>
            <a:endParaRPr lang="fr-FR" sz="1000" dirty="0">
              <a:solidFill>
                <a:srgbClr val="FF0000"/>
              </a:solidFill>
            </a:endParaRPr>
          </a:p>
          <a:p>
            <a:pPr marL="171450" indent="-171450" algn="just">
              <a:spcAft>
                <a:spcPts val="400"/>
              </a:spcAft>
              <a:buFont typeface="Arial" panose="020B0604020202020204" pitchFamily="34" charset="0"/>
              <a:buChar char="•"/>
            </a:pPr>
            <a:r>
              <a:rPr lang="fr-FR" sz="1000" dirty="0"/>
              <a:t>Le développement de mobilités alternatives à l’usage de la voiture individuelle </a:t>
            </a:r>
          </a:p>
          <a:p>
            <a:pPr marL="171450" indent="-171450" algn="just">
              <a:spcAft>
                <a:spcPts val="400"/>
              </a:spcAft>
              <a:buFont typeface="Arial" panose="020B0604020202020204" pitchFamily="34" charset="0"/>
              <a:buChar char="•"/>
            </a:pPr>
            <a:r>
              <a:rPr lang="fr-FR" sz="1000" dirty="0"/>
              <a:t>La préservation des espaces forestiers, des zones humides et des surfaces agricoles en tant que puits de carbone</a:t>
            </a:r>
          </a:p>
        </p:txBody>
      </p:sp>
      <p:sp>
        <p:nvSpPr>
          <p:cNvPr id="9" name="ZoneTexte 8">
            <a:extLst>
              <a:ext uri="{FF2B5EF4-FFF2-40B4-BE49-F238E27FC236}">
                <a16:creationId xmlns:a16="http://schemas.microsoft.com/office/drawing/2014/main" id="{510DC3FF-6A84-4FE8-80A5-BA4600BA0FC9}"/>
              </a:ext>
            </a:extLst>
          </p:cNvPr>
          <p:cNvSpPr txBox="1"/>
          <p:nvPr/>
        </p:nvSpPr>
        <p:spPr>
          <a:xfrm>
            <a:off x="670041" y="563155"/>
            <a:ext cx="3801113" cy="20415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t>Un fort potentiel de développement des Energies Renouvelables, notamment sur la filière solaire PV et de nombreux projets EnR en cours de développement</a:t>
            </a:r>
          </a:p>
          <a:p>
            <a:pPr marL="171450" indent="-171450" algn="just">
              <a:spcAft>
                <a:spcPts val="400"/>
              </a:spcAft>
              <a:buFont typeface="Arial" panose="020B0604020202020204" pitchFamily="34" charset="0"/>
              <a:buChar char="•"/>
            </a:pPr>
            <a:r>
              <a:rPr lang="fr-FR" sz="1000" dirty="0"/>
              <a:t>Un  secteur agricole qui présente une opportunité de développement des EnR via la méthanisation et de stockage carbone.</a:t>
            </a:r>
          </a:p>
          <a:p>
            <a:pPr marL="171450" indent="-171450" algn="just">
              <a:spcAft>
                <a:spcPts val="400"/>
              </a:spcAft>
              <a:buFont typeface="Arial" panose="020B0604020202020204" pitchFamily="34" charset="0"/>
              <a:buChar char="•"/>
            </a:pPr>
            <a:r>
              <a:rPr lang="fr-FR" sz="1000" dirty="0"/>
              <a:t>Un stock de carbone important principalement lié à la présence de prairies et de cultures</a:t>
            </a:r>
          </a:p>
          <a:p>
            <a:pPr marL="171450" indent="-171450" algn="just">
              <a:spcAft>
                <a:spcPts val="400"/>
              </a:spcAft>
              <a:buFont typeface="Arial" panose="020B0604020202020204" pitchFamily="34" charset="0"/>
              <a:buChar char="•"/>
            </a:pPr>
            <a:endParaRPr lang="fr-FR" sz="1000" dirty="0"/>
          </a:p>
          <a:p>
            <a:endParaRPr lang="fr-FR" sz="1000" dirty="0"/>
          </a:p>
        </p:txBody>
      </p:sp>
      <p:sp>
        <p:nvSpPr>
          <p:cNvPr id="10" name="ZoneTexte 9">
            <a:extLst>
              <a:ext uri="{FF2B5EF4-FFF2-40B4-BE49-F238E27FC236}">
                <a16:creationId xmlns:a16="http://schemas.microsoft.com/office/drawing/2014/main" id="{510DC3FF-6A84-4FE8-80A5-BA4600BA0FC9}"/>
              </a:ext>
            </a:extLst>
          </p:cNvPr>
          <p:cNvSpPr txBox="1"/>
          <p:nvPr/>
        </p:nvSpPr>
        <p:spPr>
          <a:xfrm>
            <a:off x="4796683" y="668551"/>
            <a:ext cx="3883538" cy="26058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secteur des déplacements fortement énergivore, dont une part importante liée au fret avec une capacité d’action limitée de la  part de la collectivité</a:t>
            </a:r>
          </a:p>
          <a:p>
            <a:pPr marL="171450" indent="-171450" algn="just">
              <a:spcAft>
                <a:spcPts val="400"/>
              </a:spcAft>
              <a:buFont typeface="Arial" panose="020B0604020202020204" pitchFamily="34" charset="0"/>
              <a:buChar char="•"/>
            </a:pPr>
            <a:r>
              <a:rPr lang="fr-FR" sz="1000" dirty="0"/>
              <a:t>Un secteur résidentiel énergivore du fait de l’âge du parc de logements et d’une une part importante de chaudières fioul (émissions de GES) et de chaudières bois (émissions de particules)</a:t>
            </a:r>
          </a:p>
          <a:p>
            <a:pPr marL="171450" indent="-171450" algn="just">
              <a:spcAft>
                <a:spcPts val="400"/>
              </a:spcAft>
              <a:buFont typeface="Arial" panose="020B0604020202020204" pitchFamily="34" charset="0"/>
              <a:buChar char="•"/>
            </a:pPr>
            <a:r>
              <a:rPr lang="fr-FR" sz="1000" dirty="0"/>
              <a:t>Une place prépondérante de la voiture individuelle dans les déplacements</a:t>
            </a:r>
          </a:p>
          <a:p>
            <a:pPr marL="171450" indent="-171450" algn="just">
              <a:spcAft>
                <a:spcPts val="400"/>
              </a:spcAft>
              <a:buFont typeface="Arial" panose="020B0604020202020204" pitchFamily="34" charset="0"/>
              <a:buChar char="•"/>
            </a:pPr>
            <a:r>
              <a:rPr lang="fr-FR" sz="1000" dirty="0"/>
              <a:t>Une forte dépendance aux énergies carbonées </a:t>
            </a:r>
          </a:p>
          <a:p>
            <a:pPr marL="171450" indent="-171450" algn="just">
              <a:spcAft>
                <a:spcPts val="400"/>
              </a:spcAft>
              <a:buFont typeface="Arial" panose="020B0604020202020204" pitchFamily="34" charset="0"/>
              <a:buChar char="•"/>
            </a:pPr>
            <a:r>
              <a:rPr lang="fr-FR" sz="1000" dirty="0">
                <a:solidFill>
                  <a:prstClr val="black"/>
                </a:solidFill>
              </a:rPr>
              <a:t>Des émissions de GES conséquentes principalement liées aux pratiques agricoles</a:t>
            </a:r>
          </a:p>
          <a:p>
            <a:pPr marL="171450" indent="-171450" algn="just">
              <a:spcAft>
                <a:spcPts val="400"/>
              </a:spcAft>
              <a:buFont typeface="Arial" panose="020B0604020202020204" pitchFamily="34" charset="0"/>
              <a:buChar char="•"/>
            </a:pPr>
            <a:r>
              <a:rPr lang="fr-FR" sz="1000" dirty="0"/>
              <a:t>Une vulnérabilité forte aux effets à venir du changement climatique </a:t>
            </a: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11" name="ZoneTexte 10">
            <a:extLst>
              <a:ext uri="{FF2B5EF4-FFF2-40B4-BE49-F238E27FC236}">
                <a16:creationId xmlns:a16="http://schemas.microsoft.com/office/drawing/2014/main" id="{510DC3FF-6A84-4FE8-80A5-BA4600BA0FC9}"/>
              </a:ext>
            </a:extLst>
          </p:cNvPr>
          <p:cNvSpPr txBox="1"/>
          <p:nvPr/>
        </p:nvSpPr>
        <p:spPr>
          <a:xfrm>
            <a:off x="697201" y="3841069"/>
            <a:ext cx="3801113" cy="28623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territoire s’engageant toujours plus avant vers l’indépendance face aux énergies fossiles via le développement des énergies renouvelables</a:t>
            </a:r>
          </a:p>
          <a:p>
            <a:pPr marL="171450" indent="-171450" algn="just">
              <a:spcAft>
                <a:spcPts val="400"/>
              </a:spcAft>
              <a:buFont typeface="Arial" panose="020B0604020202020204" pitchFamily="34" charset="0"/>
              <a:buChar char="•"/>
            </a:pPr>
            <a:r>
              <a:rPr lang="fr-FR" sz="1000" dirty="0"/>
              <a:t>Une hausse de la consommation énergétique du secteur résidentiel du fait du vieillissement du parc de logements</a:t>
            </a:r>
          </a:p>
          <a:p>
            <a:pPr marL="171450" indent="-171450" algn="just">
              <a:spcAft>
                <a:spcPts val="400"/>
              </a:spcAft>
              <a:buFont typeface="Arial" panose="020B0604020202020204" pitchFamily="34" charset="0"/>
              <a:buChar char="•"/>
            </a:pPr>
            <a:r>
              <a:rPr lang="fr-FR" sz="1000" dirty="0"/>
              <a:t>Un volume d’émissions de GES liées aux transports de personnes constante voire croissante au regard du recours à l’autosolisme et du développement territorial</a:t>
            </a:r>
          </a:p>
          <a:p>
            <a:pPr marL="171450" indent="-171450" algn="just">
              <a:spcAft>
                <a:spcPts val="400"/>
              </a:spcAft>
              <a:buFont typeface="Arial" panose="020B0604020202020204" pitchFamily="34" charset="0"/>
              <a:buChar char="•"/>
            </a:pPr>
            <a:r>
              <a:rPr lang="fr-FR" sz="1000" dirty="0"/>
              <a:t> Des phénomènes de sécheresses de plus en plus intenses et fréquents qui ont déjà un impact sur le secteur agricole et dépérissement de certains écosystèmes et des puits de carbone qu’ils représentent (zones humides, arbres)</a:t>
            </a:r>
          </a:p>
          <a:p>
            <a:pPr marL="171450" indent="-171450" algn="just">
              <a:spcAft>
                <a:spcPts val="400"/>
              </a:spcAft>
              <a:buFont typeface="Arial" panose="020B0604020202020204" pitchFamily="34" charset="0"/>
              <a:buChar char="•"/>
            </a:pPr>
            <a:r>
              <a:rPr lang="fr-FR" sz="1000" dirty="0"/>
              <a:t>Aggravation de l’inconfort thermique en zones plus urbaines telle que </a:t>
            </a:r>
            <a:r>
              <a:rPr lang="fr-FR" sz="1000" dirty="0" err="1"/>
              <a:t>Varenne-sur-Allier</a:t>
            </a:r>
            <a:endParaRPr lang="fr-FR" sz="1000" dirty="0"/>
          </a:p>
          <a:p>
            <a:pPr marL="171450" indent="-171450" algn="just">
              <a:spcAft>
                <a:spcPts val="400"/>
              </a:spcAft>
              <a:buFont typeface="Arial" panose="020B0604020202020204" pitchFamily="34" charset="0"/>
              <a:buChar char="•"/>
            </a:pPr>
            <a:endParaRPr lang="fr-FR" sz="1000" dirty="0"/>
          </a:p>
          <a:p>
            <a:pPr algn="just">
              <a:spcAft>
                <a:spcPts val="400"/>
              </a:spcAft>
            </a:pPr>
            <a:endParaRPr lang="fr-FR" sz="1000" dirty="0">
              <a:solidFill>
                <a:prstClr val="black"/>
              </a:solidFill>
            </a:endParaRPr>
          </a:p>
        </p:txBody>
      </p:sp>
    </p:spTree>
    <p:extLst>
      <p:ext uri="{BB962C8B-B14F-4D97-AF65-F5344CB8AC3E}">
        <p14:creationId xmlns:p14="http://schemas.microsoft.com/office/powerpoint/2010/main" val="2108461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37</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Nuisances</a:t>
            </a:r>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Les nuisances</a:t>
            </a:r>
          </a:p>
          <a:p>
            <a:pPr marL="0" indent="0" algn="just">
              <a:buNone/>
            </a:pPr>
            <a:r>
              <a:rPr lang="fr-FR" sz="1000" b="0" dirty="0">
                <a:solidFill>
                  <a:schemeClr val="tx1"/>
                </a:solidFill>
                <a:latin typeface="+mn-lt"/>
              </a:rPr>
              <a:t>Cinq des principaux axes du territoire communautaire sont ainsi classés en raison des nuisances générées par le trafic qu’elles supportent : les </a:t>
            </a:r>
            <a:r>
              <a:rPr lang="fr-FR" sz="1000" b="0" dirty="0" err="1">
                <a:solidFill>
                  <a:schemeClr val="tx1"/>
                </a:solidFill>
                <a:latin typeface="+mn-lt"/>
              </a:rPr>
              <a:t>RN79</a:t>
            </a:r>
            <a:r>
              <a:rPr lang="fr-FR" sz="1000" b="0" dirty="0">
                <a:solidFill>
                  <a:schemeClr val="tx1"/>
                </a:solidFill>
                <a:latin typeface="+mn-lt"/>
              </a:rPr>
              <a:t>, </a:t>
            </a:r>
            <a:r>
              <a:rPr lang="fr-FR" sz="1000" b="0" dirty="0" err="1">
                <a:solidFill>
                  <a:schemeClr val="tx1"/>
                </a:solidFill>
                <a:latin typeface="+mn-lt"/>
              </a:rPr>
              <a:t>RN7</a:t>
            </a:r>
            <a:r>
              <a:rPr lang="fr-FR" sz="1000" b="0" dirty="0">
                <a:solidFill>
                  <a:schemeClr val="tx1"/>
                </a:solidFill>
                <a:latin typeface="+mn-lt"/>
              </a:rPr>
              <a:t> et </a:t>
            </a:r>
            <a:r>
              <a:rPr lang="fr-FR" sz="1000" b="0" dirty="0" err="1">
                <a:solidFill>
                  <a:schemeClr val="tx1"/>
                </a:solidFill>
                <a:latin typeface="+mn-lt"/>
              </a:rPr>
              <a:t>RN209</a:t>
            </a:r>
            <a:r>
              <a:rPr lang="fr-FR" sz="1000" b="0" dirty="0">
                <a:solidFill>
                  <a:schemeClr val="tx1"/>
                </a:solidFill>
                <a:latin typeface="+mn-lt"/>
              </a:rPr>
              <a:t> ainsi que la </a:t>
            </a:r>
            <a:r>
              <a:rPr lang="fr-FR" sz="1000" b="0" dirty="0" err="1">
                <a:solidFill>
                  <a:schemeClr val="tx1"/>
                </a:solidFill>
                <a:latin typeface="+mn-lt"/>
              </a:rPr>
              <a:t>RD46</a:t>
            </a:r>
            <a:r>
              <a:rPr lang="fr-FR" sz="1000" b="0" dirty="0">
                <a:solidFill>
                  <a:schemeClr val="tx1"/>
                </a:solidFill>
                <a:latin typeface="+mn-lt"/>
              </a:rPr>
              <a:t> et la voie ferrée. En fonction des tronçons concernés, les secteurs affectés par le bruit sont compris entre </a:t>
            </a:r>
            <a:r>
              <a:rPr lang="fr-FR" sz="1000" b="0" dirty="0" err="1">
                <a:solidFill>
                  <a:schemeClr val="tx1"/>
                </a:solidFill>
                <a:latin typeface="+mn-lt"/>
              </a:rPr>
              <a:t>100m</a:t>
            </a:r>
            <a:r>
              <a:rPr lang="fr-FR" sz="1000" b="0" dirty="0">
                <a:solidFill>
                  <a:schemeClr val="tx1"/>
                </a:solidFill>
                <a:latin typeface="+mn-lt"/>
              </a:rPr>
              <a:t> et </a:t>
            </a:r>
            <a:r>
              <a:rPr lang="fr-FR" sz="1000" b="0" dirty="0" err="1">
                <a:solidFill>
                  <a:schemeClr val="tx1"/>
                </a:solidFill>
                <a:latin typeface="+mn-lt"/>
              </a:rPr>
              <a:t>300m</a:t>
            </a:r>
            <a:r>
              <a:rPr lang="fr-FR" sz="1000" b="0" dirty="0">
                <a:solidFill>
                  <a:schemeClr val="tx1"/>
                </a:solidFill>
                <a:latin typeface="+mn-lt"/>
              </a:rPr>
              <a:t> de part et d’autre des voies. </a:t>
            </a:r>
          </a:p>
          <a:p>
            <a:pPr marL="0" indent="0" algn="just">
              <a:buNone/>
            </a:pPr>
            <a:endParaRPr lang="fr-FR" sz="1000" b="0" dirty="0">
              <a:solidFill>
                <a:schemeClr val="tx1"/>
              </a:solidFill>
              <a:latin typeface="+mn-lt"/>
            </a:endParaRPr>
          </a:p>
          <a:p>
            <a:pPr marL="0" indent="0" algn="just">
              <a:buNone/>
            </a:pPr>
            <a:endParaRPr lang="fr-FR" dirty="0"/>
          </a:p>
        </p:txBody>
      </p:sp>
      <p:grpSp>
        <p:nvGrpSpPr>
          <p:cNvPr id="15" name="Groupe 14"/>
          <p:cNvGrpSpPr/>
          <p:nvPr/>
        </p:nvGrpSpPr>
        <p:grpSpPr>
          <a:xfrm>
            <a:off x="4263867" y="5292320"/>
            <a:ext cx="2032064" cy="1080949"/>
            <a:chOff x="3101709" y="3971111"/>
            <a:chExt cx="2032064" cy="1080949"/>
          </a:xfrm>
        </p:grpSpPr>
        <p:pic>
          <p:nvPicPr>
            <p:cNvPr id="16" name="Image 15"/>
            <p:cNvPicPr>
              <a:picLocks noChangeAspect="1"/>
            </p:cNvPicPr>
            <p:nvPr/>
          </p:nvPicPr>
          <p:blipFill rotWithShape="1">
            <a:blip r:embed="rId3"/>
            <a:srcRect t="13715"/>
            <a:stretch/>
          </p:blipFill>
          <p:spPr>
            <a:xfrm>
              <a:off x="3103043" y="3971111"/>
              <a:ext cx="2030730" cy="899164"/>
            </a:xfrm>
            <a:prstGeom prst="rect">
              <a:avLst/>
            </a:prstGeom>
          </p:spPr>
        </p:pic>
        <p:pic>
          <p:nvPicPr>
            <p:cNvPr id="17" name="Image 16"/>
            <p:cNvPicPr>
              <a:picLocks noChangeAspect="1"/>
            </p:cNvPicPr>
            <p:nvPr/>
          </p:nvPicPr>
          <p:blipFill rotWithShape="1">
            <a:blip r:embed="rId3"/>
            <a:srcRect b="86943"/>
            <a:stretch/>
          </p:blipFill>
          <p:spPr>
            <a:xfrm>
              <a:off x="3101709" y="4915995"/>
              <a:ext cx="2030730" cy="136065"/>
            </a:xfrm>
            <a:prstGeom prst="rect">
              <a:avLst/>
            </a:prstGeom>
          </p:spPr>
        </p:pic>
      </p:grpSp>
      <p:sp>
        <p:nvSpPr>
          <p:cNvPr id="18" name="Rectangle 17"/>
          <p:cNvSpPr/>
          <p:nvPr/>
        </p:nvSpPr>
        <p:spPr>
          <a:xfrm>
            <a:off x="8420557" y="5343728"/>
            <a:ext cx="609600" cy="312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6481316" y="5261526"/>
            <a:ext cx="255015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900" i="1" dirty="0">
                <a:latin typeface="+mj-lt"/>
              </a:rPr>
              <a:t>Classement sonore des infrastructures de transports terrestre de la Communauté de Communes </a:t>
            </a:r>
            <a:r>
              <a:rPr lang="fr-FR" sz="900" i="1" dirty="0" err="1">
                <a:latin typeface="+mj-lt"/>
              </a:rPr>
              <a:t>Entr'Allier</a:t>
            </a:r>
            <a:r>
              <a:rPr lang="fr-FR" sz="900" i="1" dirty="0">
                <a:latin typeface="+mj-lt"/>
              </a:rPr>
              <a:t> Besbre et Loire</a:t>
            </a:r>
          </a:p>
          <a:p>
            <a:pPr algn="r"/>
            <a:r>
              <a:rPr lang="fr-FR" sz="900" i="1" dirty="0">
                <a:latin typeface="+mj-lt"/>
              </a:rPr>
              <a:t>Source : Préfecture 03</a:t>
            </a:r>
          </a:p>
        </p:txBody>
      </p:sp>
      <p:pic>
        <p:nvPicPr>
          <p:cNvPr id="20" name="Image 19"/>
          <p:cNvPicPr>
            <a:picLocks noChangeAspect="1"/>
          </p:cNvPicPr>
          <p:nvPr/>
        </p:nvPicPr>
        <p:blipFill>
          <a:blip r:embed="rId4"/>
          <a:stretch>
            <a:fillRect/>
          </a:stretch>
        </p:blipFill>
        <p:spPr>
          <a:xfrm>
            <a:off x="4291289" y="1208314"/>
            <a:ext cx="4625934" cy="4048348"/>
          </a:xfrm>
          <a:prstGeom prst="rect">
            <a:avLst/>
          </a:prstGeom>
        </p:spPr>
      </p:pic>
    </p:spTree>
    <p:extLst>
      <p:ext uri="{BB962C8B-B14F-4D97-AF65-F5344CB8AC3E}">
        <p14:creationId xmlns:p14="http://schemas.microsoft.com/office/powerpoint/2010/main" val="748928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solidFill>
                  <a:prstClr val="black">
                    <a:tint val="75000"/>
                  </a:prstClr>
                </a:solidFill>
              </a:rPr>
              <a:pPr/>
              <a:t>38</a:t>
            </a:fld>
            <a:endParaRPr lang="fr-FR" dirty="0">
              <a:solidFill>
                <a:prstClr val="black">
                  <a:tint val="75000"/>
                </a:prstClr>
              </a:solidFill>
            </a:endParaRPr>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8" name="ZoneTexte 3">
            <a:extLst>
              <a:ext uri="{FF2B5EF4-FFF2-40B4-BE49-F238E27FC236}">
                <a16:creationId xmlns:a16="http://schemas.microsoft.com/office/drawing/2014/main" id="{BEBB0977-3233-4DD5-AE77-C6C21BF0990C}"/>
              </a:ext>
            </a:extLst>
          </p:cNvPr>
          <p:cNvSpPr txBox="1"/>
          <p:nvPr/>
        </p:nvSpPr>
        <p:spPr>
          <a:xfrm>
            <a:off x="652344" y="1429359"/>
            <a:ext cx="358517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territoire globalement épargné par les nuisances sonores.</a:t>
            </a:r>
          </a:p>
        </p:txBody>
      </p:sp>
      <p:sp>
        <p:nvSpPr>
          <p:cNvPr id="9" name="ZoneTexte 4">
            <a:extLst>
              <a:ext uri="{FF2B5EF4-FFF2-40B4-BE49-F238E27FC236}">
                <a16:creationId xmlns:a16="http://schemas.microsoft.com/office/drawing/2014/main" id="{CFD6D4B1-2FCF-4D1F-9E0A-9098BA08E187}"/>
              </a:ext>
            </a:extLst>
          </p:cNvPr>
          <p:cNvSpPr txBox="1"/>
          <p:nvPr/>
        </p:nvSpPr>
        <p:spPr>
          <a:xfrm>
            <a:off x="4780979" y="1429359"/>
            <a:ext cx="358517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Des nuisances liées aux principaux axes routiers (RN79, RN7). </a:t>
            </a:r>
          </a:p>
        </p:txBody>
      </p:sp>
      <p:sp>
        <p:nvSpPr>
          <p:cNvPr id="10" name="ZoneTexte 9">
            <a:extLst>
              <a:ext uri="{FF2B5EF4-FFF2-40B4-BE49-F238E27FC236}">
                <a16:creationId xmlns:a16="http://schemas.microsoft.com/office/drawing/2014/main" id="{F427F1FE-296D-4D66-BB6B-E2B71E70B77C}"/>
              </a:ext>
            </a:extLst>
          </p:cNvPr>
          <p:cNvSpPr txBox="1"/>
          <p:nvPr/>
        </p:nvSpPr>
        <p:spPr>
          <a:xfrm>
            <a:off x="4841137" y="4088338"/>
            <a:ext cx="3585171"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Le renforcement des actions au niveau des « nœuds » de nuisances sonores et de pollutions atmosphériques (Dompierre-sur-Besbre).</a:t>
            </a:r>
          </a:p>
        </p:txBody>
      </p:sp>
      <p:sp>
        <p:nvSpPr>
          <p:cNvPr id="11" name="ZoneTexte 3">
            <a:extLst>
              <a:ext uri="{FF2B5EF4-FFF2-40B4-BE49-F238E27FC236}">
                <a16:creationId xmlns:a16="http://schemas.microsoft.com/office/drawing/2014/main" id="{FDB3E3E4-F2AF-453A-8120-9368E8E001FD}"/>
              </a:ext>
            </a:extLst>
          </p:cNvPr>
          <p:cNvSpPr txBox="1"/>
          <p:nvPr/>
        </p:nvSpPr>
        <p:spPr>
          <a:xfrm>
            <a:off x="724533" y="4052243"/>
            <a:ext cx="3585171" cy="9643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SzPct val="100000"/>
              <a:buFont typeface="Arial" panose="020B0604020202020204" pitchFamily="34" charset="0"/>
              <a:buChar char="•"/>
            </a:pPr>
            <a:r>
              <a:rPr lang="fr-FR" sz="1000" dirty="0"/>
              <a:t>Un bâti ancien dont les problématiques d’isolation thermique ne permettent pas d’atténuer les nuisances sonores ressenties à proximité des infrastructures routières.	</a:t>
            </a:r>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Tree>
    <p:extLst>
      <p:ext uri="{BB962C8B-B14F-4D97-AF65-F5344CB8AC3E}">
        <p14:creationId xmlns:p14="http://schemas.microsoft.com/office/powerpoint/2010/main" val="1952010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39</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Risques </a:t>
            </a:r>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Les risques</a:t>
            </a:r>
          </a:p>
          <a:p>
            <a:pPr marL="0" indent="0" algn="just">
              <a:lnSpc>
                <a:spcPct val="100000"/>
              </a:lnSpc>
              <a:spcBef>
                <a:spcPts val="400"/>
              </a:spcBef>
              <a:buNone/>
            </a:pPr>
            <a:r>
              <a:rPr lang="fr-FR" i="1" dirty="0"/>
              <a:t>Les risques naturels </a:t>
            </a:r>
          </a:p>
          <a:p>
            <a:pPr marL="0" indent="0" algn="just">
              <a:buNone/>
            </a:pPr>
            <a:r>
              <a:rPr lang="fr-FR" sz="1000" b="0" dirty="0">
                <a:solidFill>
                  <a:schemeClr val="tx1"/>
                </a:solidFill>
                <a:latin typeface="+mn-lt"/>
              </a:rPr>
              <a:t>Encadré à l’ouest par l’Allier et à l’est par la Loire mais également traversé selon un axe nord-sud par la Besbre, le territoire est exposé au risque inondation et justifie ainsi la mise en place des : </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Plaine d’Allier approuvé le 23 Mai 2008 </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Fleuve Loire approuvé le 20 Juin 2001 et dont la révision a été prescrite en 2016.</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a:t>
            </a:r>
            <a:r>
              <a:rPr lang="fr-FR" sz="1000" b="0" dirty="0" err="1">
                <a:solidFill>
                  <a:schemeClr val="tx1"/>
                </a:solidFill>
                <a:latin typeface="+mn-lt"/>
              </a:rPr>
              <a:t>Jaligny</a:t>
            </a:r>
            <a:r>
              <a:rPr lang="fr-FR" sz="1000" b="0" dirty="0">
                <a:solidFill>
                  <a:schemeClr val="tx1"/>
                </a:solidFill>
                <a:latin typeface="+mn-lt"/>
              </a:rPr>
              <a:t> Rivière Besbre approuvé le 26 Janvier 1999</a:t>
            </a:r>
          </a:p>
          <a:p>
            <a:pPr algn="just">
              <a:spcBef>
                <a:spcPts val="0"/>
              </a:spcBef>
              <a:buClr>
                <a:srgbClr val="218BC7"/>
              </a:buClr>
              <a:buSzPct val="80000"/>
            </a:pPr>
            <a:r>
              <a:rPr lang="fr-FR" sz="1000" b="0" dirty="0" err="1">
                <a:solidFill>
                  <a:schemeClr val="tx1"/>
                </a:solidFill>
                <a:latin typeface="+mn-lt"/>
              </a:rPr>
              <a:t>PPRi</a:t>
            </a:r>
            <a:r>
              <a:rPr lang="fr-FR" sz="1000" b="0" dirty="0">
                <a:solidFill>
                  <a:schemeClr val="tx1"/>
                </a:solidFill>
                <a:latin typeface="+mn-lt"/>
              </a:rPr>
              <a:t> Dompierre Rivière Besbre approuvé le 23 Décembre 1997</a:t>
            </a:r>
          </a:p>
          <a:p>
            <a:pPr marL="0" indent="0" algn="just">
              <a:buNone/>
            </a:pPr>
            <a:r>
              <a:rPr lang="fr-FR" sz="1000" b="0" dirty="0">
                <a:solidFill>
                  <a:schemeClr val="tx1"/>
                </a:solidFill>
                <a:latin typeface="+mn-lt"/>
              </a:rPr>
              <a:t>Plusieurs évènements sont par ailleurs recensés aux abords des cours d’eau (glissement, érosion de berges, coulée et effondrement).</a:t>
            </a:r>
          </a:p>
          <a:p>
            <a:pPr marL="0" indent="0" algn="just">
              <a:buNone/>
            </a:pPr>
            <a:r>
              <a:rPr lang="fr-FR" sz="1000" b="0" dirty="0">
                <a:solidFill>
                  <a:schemeClr val="tx1"/>
                </a:solidFill>
                <a:latin typeface="+mn-lt"/>
              </a:rPr>
              <a:t>Plusieurs secteurs du territoire intercommunal, principalement à proximité des cours d’eau, sont également soumis à un aléa fort retrait et gonflement des argiles et ainsi couvert par un </a:t>
            </a:r>
            <a:r>
              <a:rPr lang="fr-FR" sz="1000" b="0" dirty="0" err="1">
                <a:solidFill>
                  <a:schemeClr val="tx1"/>
                </a:solidFill>
                <a:latin typeface="+mn-lt"/>
              </a:rPr>
              <a:t>PPRn</a:t>
            </a:r>
            <a:r>
              <a:rPr lang="fr-FR" sz="1000" b="0" dirty="0">
                <a:solidFill>
                  <a:schemeClr val="tx1"/>
                </a:solidFill>
                <a:latin typeface="+mn-lt"/>
              </a:rPr>
              <a:t> spécifique approuvé le 22 Août 2008.</a:t>
            </a:r>
          </a:p>
          <a:p>
            <a:pPr marL="0" indent="0" algn="just">
              <a:buNone/>
            </a:pPr>
            <a:r>
              <a:rPr lang="fr-FR" sz="1000" b="0" dirty="0">
                <a:solidFill>
                  <a:schemeClr val="tx1"/>
                </a:solidFill>
                <a:latin typeface="+mn-lt"/>
              </a:rPr>
              <a:t>Des prescriptions ou interdictions sont associées à ces Plans de Prévention des Risques (inondations et/ou naturels), représentant des contraintes pour l’urbanisation des territoires.</a:t>
            </a:r>
          </a:p>
          <a:p>
            <a:pPr marL="0" indent="0" algn="just">
              <a:lnSpc>
                <a:spcPct val="100000"/>
              </a:lnSpc>
              <a:spcBef>
                <a:spcPts val="400"/>
              </a:spcBef>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dirty="0"/>
          </a:p>
        </p:txBody>
      </p:sp>
      <p:pic>
        <p:nvPicPr>
          <p:cNvPr id="13" name="Image 12"/>
          <p:cNvPicPr>
            <a:picLocks noChangeAspect="1"/>
          </p:cNvPicPr>
          <p:nvPr/>
        </p:nvPicPr>
        <p:blipFill rotWithShape="1">
          <a:blip r:embed="rId3"/>
          <a:srcRect l="1608" t="5835"/>
          <a:stretch/>
        </p:blipFill>
        <p:spPr>
          <a:xfrm>
            <a:off x="4173647" y="1217404"/>
            <a:ext cx="4902441" cy="4413851"/>
          </a:xfrm>
          <a:prstGeom prst="rect">
            <a:avLst/>
          </a:prstGeom>
        </p:spPr>
      </p:pic>
      <p:pic>
        <p:nvPicPr>
          <p:cNvPr id="17" name="Image 16"/>
          <p:cNvPicPr>
            <a:picLocks noChangeAspect="1"/>
          </p:cNvPicPr>
          <p:nvPr/>
        </p:nvPicPr>
        <p:blipFill>
          <a:blip r:embed="rId4"/>
          <a:stretch>
            <a:fillRect/>
          </a:stretch>
        </p:blipFill>
        <p:spPr>
          <a:xfrm>
            <a:off x="4341433" y="1352994"/>
            <a:ext cx="1318113" cy="1504972"/>
          </a:xfrm>
          <a:prstGeom prst="rect">
            <a:avLst/>
          </a:prstGeom>
        </p:spPr>
      </p:pic>
      <p:sp>
        <p:nvSpPr>
          <p:cNvPr id="18" name="ZoneTexte 17">
            <a:extLst>
              <a:ext uri="{FF2B5EF4-FFF2-40B4-BE49-F238E27FC236}">
                <a16:creationId xmlns:a16="http://schemas.microsoft.com/office/drawing/2014/main" id="{0047337F-AFCF-495B-A92F-2C92CC5065F0}"/>
              </a:ext>
            </a:extLst>
          </p:cNvPr>
          <p:cNvSpPr txBox="1"/>
          <p:nvPr/>
        </p:nvSpPr>
        <p:spPr>
          <a:xfrm>
            <a:off x="4396456" y="5678741"/>
            <a:ext cx="4677919"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900" i="1" dirty="0">
                <a:latin typeface="+mj-lt"/>
              </a:rPr>
              <a:t>Localisation des risques naturels - Source : Even Conseil</a:t>
            </a:r>
          </a:p>
        </p:txBody>
      </p:sp>
    </p:spTree>
    <p:extLst>
      <p:ext uri="{BB962C8B-B14F-4D97-AF65-F5344CB8AC3E}">
        <p14:creationId xmlns:p14="http://schemas.microsoft.com/office/powerpoint/2010/main" val="242130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48439"/>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La circulaire de la Ministre de l’Écologie et du Développement Durable, en date du 12 avril 2006, précise les dispositions des deux précédents décrets.</a:t>
            </a:r>
          </a:p>
          <a:p>
            <a:pPr marL="0" indent="0" algn="just">
              <a:buNone/>
            </a:pPr>
            <a:r>
              <a:rPr lang="fr-FR" sz="1000" b="0" dirty="0">
                <a:solidFill>
                  <a:schemeClr val="tx1"/>
                </a:solidFill>
                <a:latin typeface="+mn-lt"/>
              </a:rPr>
              <a:t>Il faut également noter l’ordonnance du 3 août 2016, depuis laquelle les PCAET sont concernés par l’évaluation environnementale.</a:t>
            </a:r>
          </a:p>
          <a:p>
            <a:pPr marL="0" indent="0" algn="just">
              <a:buNone/>
            </a:pPr>
            <a:r>
              <a:rPr lang="fr-FR" sz="1000" b="0" dirty="0">
                <a:solidFill>
                  <a:schemeClr val="tx1"/>
                </a:solidFill>
                <a:latin typeface="+mn-lt"/>
              </a:rPr>
              <a:t>Par ailleurs, l’évaluation environnementale intègre une évaluation des incidences Natura 2000 liées au projet de PCAET, comme l’introduit le décret n° 2010-365 du 9 avril 2010 relatif à l'évaluation des incidences Natura 2000, modifiant les articles R414-19 à R414-26 du Code de l’environnement. </a:t>
            </a:r>
          </a:p>
          <a:p>
            <a:pPr marL="0" indent="0" algn="just">
              <a:buNone/>
            </a:pPr>
            <a:endParaRPr lang="fr-FR" sz="1000" b="0" dirty="0">
              <a:solidFill>
                <a:schemeClr val="tx1"/>
              </a:solidFill>
              <a:latin typeface="+mn-lt"/>
            </a:endParaRPr>
          </a:p>
          <a:p>
            <a:pPr algn="just"/>
            <a:r>
              <a:rPr lang="fr-FR" dirty="0"/>
              <a:t>LA DEMARCHE DE L’ÉVALUATION ENVIRONNEMENTALE</a:t>
            </a:r>
          </a:p>
          <a:p>
            <a:pPr marL="0" indent="0" algn="just">
              <a:buNone/>
            </a:pPr>
            <a:r>
              <a:rPr lang="fr-FR" sz="1000" b="0" dirty="0">
                <a:solidFill>
                  <a:schemeClr val="tx1"/>
                </a:solidFill>
                <a:latin typeface="+mn-lt"/>
              </a:rPr>
              <a:t>La démarche d’évaluation environnementale est un outil d’aide à la décision et à l’intégration environnementale qui doit être engagée dès les premières étapes de l’élaboration du PCAET. Ce processus progressif et itératif d’intégration proportionnée des enjeux environnementaux doit permettre d’aboutir au plan le moins dommageable pour l’environnement, renforçant ainsi sa sécurité juridique et son acceptabilité sociale </a:t>
            </a:r>
          </a:p>
          <a:p>
            <a:pPr marL="0" indent="0" algn="just">
              <a:buNone/>
            </a:pPr>
            <a:r>
              <a:rPr lang="fr-FR" sz="1000" b="0" dirty="0">
                <a:solidFill>
                  <a:schemeClr val="tx1"/>
                </a:solidFill>
                <a:latin typeface="+mn-lt"/>
              </a:rPr>
              <a:t>L’ensemble de la démarche est retranscrite dans le présent rapport environnemental constitué des volets suivants : </a:t>
            </a:r>
          </a:p>
          <a:p>
            <a:pPr algn="just">
              <a:spcBef>
                <a:spcPts val="300"/>
              </a:spcBef>
              <a:buClr>
                <a:srgbClr val="0989B1"/>
              </a:buClr>
              <a:buSzPct val="80000"/>
            </a:pPr>
            <a:r>
              <a:rPr lang="fr-FR" sz="1000" b="0" dirty="0">
                <a:solidFill>
                  <a:schemeClr val="tx1"/>
                </a:solidFill>
                <a:latin typeface="+mn-lt"/>
              </a:rPr>
              <a:t>Un résumé non technique</a:t>
            </a:r>
          </a:p>
          <a:p>
            <a:pPr algn="just">
              <a:spcBef>
                <a:spcPts val="300"/>
              </a:spcBef>
              <a:buClr>
                <a:srgbClr val="0989B1"/>
              </a:buClr>
              <a:buSzPct val="80000"/>
            </a:pPr>
            <a:r>
              <a:rPr lang="fr-FR" sz="1000" b="0" dirty="0">
                <a:solidFill>
                  <a:schemeClr val="tx1"/>
                </a:solidFill>
                <a:latin typeface="+mn-lt"/>
              </a:rPr>
              <a:t>L’articulation du PCAET avec les autres plans et programmes ;</a:t>
            </a:r>
          </a:p>
          <a:p>
            <a:pPr algn="just">
              <a:spcBef>
                <a:spcPts val="300"/>
              </a:spcBef>
              <a:buClr>
                <a:srgbClr val="0989B1"/>
              </a:buClr>
              <a:buSzPct val="80000"/>
            </a:pPr>
            <a:r>
              <a:rPr lang="fr-FR" sz="1000" b="0" dirty="0">
                <a:solidFill>
                  <a:schemeClr val="tx1"/>
                </a:solidFill>
                <a:latin typeface="+mn-lt"/>
              </a:rPr>
              <a:t>La méthodologie mise en œuvre ;</a:t>
            </a:r>
          </a:p>
          <a:p>
            <a:pPr algn="just">
              <a:spcBef>
                <a:spcPts val="300"/>
              </a:spcBef>
              <a:buClr>
                <a:srgbClr val="0989B1"/>
              </a:buClr>
              <a:buSzPct val="80000"/>
            </a:pPr>
            <a:r>
              <a:rPr lang="fr-FR" sz="1000" b="0" dirty="0">
                <a:solidFill>
                  <a:schemeClr val="tx1"/>
                </a:solidFill>
                <a:latin typeface="+mn-lt"/>
              </a:rPr>
              <a:t>Les incidences notables prévisibles de la mise en œuvre du PCAET et la présentation des mesures pour éviter, réduire et compenser ses conséquences dommageables ;</a:t>
            </a:r>
          </a:p>
          <a:p>
            <a:pPr algn="just">
              <a:spcBef>
                <a:spcPts val="300"/>
              </a:spcBef>
              <a:buClr>
                <a:srgbClr val="0989B1"/>
              </a:buClr>
              <a:buSzPct val="80000"/>
            </a:pPr>
            <a:r>
              <a:rPr lang="fr-FR" sz="1000" b="0" dirty="0">
                <a:solidFill>
                  <a:schemeClr val="tx1"/>
                </a:solidFill>
                <a:latin typeface="+mn-lt"/>
              </a:rPr>
              <a:t>Les caractéristiques des zones susceptibles d'être touchées de manière notable par la mise en œuvre du plan et les incidences de l'adoption du PCAET sur la protection des zones revêtant une importance particulière pour l'environnement ;</a:t>
            </a:r>
          </a:p>
          <a:p>
            <a:pPr algn="just">
              <a:spcBef>
                <a:spcPts val="300"/>
              </a:spcBef>
              <a:buClr>
                <a:srgbClr val="0989B1"/>
              </a:buClr>
              <a:buSzPct val="80000"/>
            </a:pPr>
            <a:r>
              <a:rPr lang="fr-FR" sz="1000" b="0" dirty="0">
                <a:solidFill>
                  <a:schemeClr val="tx1"/>
                </a:solidFill>
                <a:latin typeface="+mn-lt"/>
              </a:rPr>
              <a:t>Les incidences du projet de PCAET sur les sites Natura 2000 ;</a:t>
            </a:r>
          </a:p>
          <a:p>
            <a:pPr algn="just">
              <a:spcBef>
                <a:spcPts val="300"/>
              </a:spcBef>
              <a:buClr>
                <a:srgbClr val="0989B1"/>
              </a:buClr>
              <a:buSzPct val="80000"/>
            </a:pPr>
            <a:r>
              <a:rPr lang="fr-FR" sz="1000" b="0" dirty="0">
                <a:solidFill>
                  <a:schemeClr val="tx1"/>
                </a:solidFill>
                <a:latin typeface="+mn-lt"/>
              </a:rPr>
              <a:t>Le dispositif de suivi du PCAET.</a:t>
            </a:r>
          </a:p>
          <a:p>
            <a:pPr marL="0" indent="0" algn="just">
              <a:buNone/>
            </a:pPr>
            <a:endParaRPr lang="fr-FR" sz="1000" b="0" dirty="0">
              <a:solidFill>
                <a:schemeClr val="tx1"/>
              </a:solidFill>
              <a:latin typeface="+mn-lt"/>
            </a:endParaRP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r"/>
            <a:r>
              <a:rPr lang="fr-FR" noProof="0" dirty="0"/>
              <a:t>PREAMBULE</a:t>
            </a:r>
          </a:p>
        </p:txBody>
      </p:sp>
      <p:pic>
        <p:nvPicPr>
          <p:cNvPr id="3" name="Image 2"/>
          <p:cNvPicPr>
            <a:picLocks noChangeAspect="1"/>
          </p:cNvPicPr>
          <p:nvPr/>
        </p:nvPicPr>
        <p:blipFill>
          <a:blip r:embed="rId2"/>
          <a:stretch>
            <a:fillRect/>
          </a:stretch>
        </p:blipFill>
        <p:spPr>
          <a:xfrm>
            <a:off x="4714119" y="1153496"/>
            <a:ext cx="3490348" cy="5090860"/>
          </a:xfrm>
          <a:prstGeom prst="rect">
            <a:avLst/>
          </a:prstGeom>
        </p:spPr>
      </p:pic>
      <p:sp>
        <p:nvSpPr>
          <p:cNvPr id="7" name="ZoneTexte 6">
            <a:extLst>
              <a:ext uri="{FF2B5EF4-FFF2-40B4-BE49-F238E27FC236}">
                <a16:creationId xmlns:a16="http://schemas.microsoft.com/office/drawing/2014/main" id="{EDB686F9-6021-43E1-823A-BAB45638657B}"/>
              </a:ext>
            </a:extLst>
          </p:cNvPr>
          <p:cNvSpPr txBox="1"/>
          <p:nvPr/>
        </p:nvSpPr>
        <p:spPr>
          <a:xfrm>
            <a:off x="8168607" y="5736525"/>
            <a:ext cx="975394" cy="507831"/>
          </a:xfrm>
          <a:prstGeom prst="rect">
            <a:avLst/>
          </a:prstGeom>
          <a:noFill/>
        </p:spPr>
        <p:txBody>
          <a:bodyPr wrap="square" rtlCol="0">
            <a:spAutoFit/>
          </a:bodyPr>
          <a:lstStyle/>
          <a:p>
            <a:r>
              <a:rPr lang="fr-FR" sz="900" i="1" dirty="0">
                <a:latin typeface="+mj-lt"/>
              </a:rPr>
              <a:t>Articulation PCAET – EES – source : ADEME</a:t>
            </a:r>
          </a:p>
        </p:txBody>
      </p:sp>
    </p:spTree>
    <p:extLst>
      <p:ext uri="{BB962C8B-B14F-4D97-AF65-F5344CB8AC3E}">
        <p14:creationId xmlns:p14="http://schemas.microsoft.com/office/powerpoint/2010/main" val="3861422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40</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dirty="0"/>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996566"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Les risques</a:t>
            </a:r>
          </a:p>
          <a:p>
            <a:pPr marL="0" indent="0" algn="just">
              <a:lnSpc>
                <a:spcPct val="100000"/>
              </a:lnSpc>
              <a:spcBef>
                <a:spcPts val="400"/>
              </a:spcBef>
              <a:buNone/>
            </a:pPr>
            <a:r>
              <a:rPr lang="fr-FR" i="1" dirty="0"/>
              <a:t>Les risques technologiques</a:t>
            </a:r>
          </a:p>
          <a:p>
            <a:pPr marL="0" indent="0" algn="just">
              <a:buNone/>
            </a:pPr>
            <a:r>
              <a:rPr lang="fr-FR" sz="1000" b="0" dirty="0">
                <a:solidFill>
                  <a:schemeClr val="tx1"/>
                </a:solidFill>
                <a:latin typeface="+mn-lt"/>
              </a:rPr>
              <a:t>Le territoire est concerné par un risque de rupture de barrage induit par la présence du barrage de Villerest sur la Loire, faisant l’objet d’un Plan Particulier d’Intervention. L’onde de submersion consécutive à ce phénomène exceptionnel touche la partie nord du territoire intercommunal. En raison de la présence d’un ancien bassin houiller, les communes de Sorbier et </a:t>
            </a:r>
            <a:r>
              <a:rPr lang="fr-FR" sz="1000" b="0" dirty="0" err="1">
                <a:solidFill>
                  <a:schemeClr val="tx1"/>
                </a:solidFill>
                <a:latin typeface="+mn-lt"/>
              </a:rPr>
              <a:t>Montcombroux</a:t>
            </a:r>
            <a:r>
              <a:rPr lang="fr-FR" sz="1000" b="0" dirty="0">
                <a:solidFill>
                  <a:schemeClr val="tx1"/>
                </a:solidFill>
                <a:latin typeface="+mn-lt"/>
              </a:rPr>
              <a:t>-les-Mines sont également concernées par un risque minier (aléa faible à moyen).</a:t>
            </a:r>
          </a:p>
          <a:p>
            <a:pPr marL="0" indent="0" algn="just">
              <a:buNone/>
            </a:pPr>
            <a:r>
              <a:rPr lang="fr-FR" sz="1000" b="0" dirty="0">
                <a:solidFill>
                  <a:schemeClr val="tx1"/>
                </a:solidFill>
                <a:latin typeface="+mn-lt"/>
              </a:rPr>
              <a:t>Par ailleurs, le territoire compte 44 Installations Classées pour la Protection de l’Environnement (ICPE) (9 sites en cessation d’activité, 35 sites en fonctionnement dont 23 relevant du régime de l’autorisation et un  site classé « SEVESO seuil bas » (entreprise </a:t>
            </a:r>
            <a:r>
              <a:rPr lang="fr-FR" sz="1000" b="0" dirty="0" err="1">
                <a:solidFill>
                  <a:schemeClr val="tx1"/>
                </a:solidFill>
                <a:latin typeface="+mn-lt"/>
              </a:rPr>
              <a:t>Coopaca</a:t>
            </a:r>
            <a:r>
              <a:rPr lang="fr-FR" sz="1000" b="0" dirty="0">
                <a:solidFill>
                  <a:schemeClr val="tx1"/>
                </a:solidFill>
                <a:latin typeface="+mn-lt"/>
              </a:rPr>
              <a:t>), sur la commune de Treteau (risque d’explosion et d’incendie)).</a:t>
            </a:r>
          </a:p>
          <a:p>
            <a:pPr marL="0" indent="0" algn="just">
              <a:buNone/>
            </a:pPr>
            <a:r>
              <a:rPr lang="fr-FR" sz="1000" b="0" dirty="0">
                <a:solidFill>
                  <a:schemeClr val="tx1"/>
                </a:solidFill>
                <a:latin typeface="+mn-lt"/>
              </a:rPr>
              <a:t>Enfin, en lien avec la traversée du territoire par des infrastructures majeures, un risque supplémentaire est généré, le risque de Transport de Matières Dangereuses (TMD). En effet, les risques d’accidents ont une probabilité plus grande sur les axes de circulation importants, et le risque </a:t>
            </a:r>
            <a:r>
              <a:rPr lang="fr-FR" sz="1000" b="0" dirty="0" err="1">
                <a:solidFill>
                  <a:schemeClr val="tx1"/>
                </a:solidFill>
                <a:latin typeface="+mn-lt"/>
              </a:rPr>
              <a:t>TMD</a:t>
            </a:r>
            <a:r>
              <a:rPr lang="fr-FR" sz="1000" b="0" dirty="0">
                <a:solidFill>
                  <a:schemeClr val="tx1"/>
                </a:solidFill>
                <a:latin typeface="+mn-lt"/>
              </a:rPr>
              <a:t> est ainsi particulièrement associé sur le territoire aux infrastructures routières telles que la </a:t>
            </a:r>
            <a:r>
              <a:rPr lang="fr-FR" sz="1000" b="0" dirty="0" err="1">
                <a:solidFill>
                  <a:schemeClr val="tx1"/>
                </a:solidFill>
                <a:latin typeface="+mn-lt"/>
              </a:rPr>
              <a:t>N7</a:t>
            </a:r>
            <a:r>
              <a:rPr lang="fr-FR" sz="1000" b="0" dirty="0">
                <a:solidFill>
                  <a:schemeClr val="tx1"/>
                </a:solidFill>
                <a:latin typeface="+mn-lt"/>
              </a:rPr>
              <a:t> et la </a:t>
            </a:r>
            <a:r>
              <a:rPr lang="fr-FR" sz="1000" b="0" dirty="0" err="1">
                <a:solidFill>
                  <a:schemeClr val="tx1"/>
                </a:solidFill>
                <a:latin typeface="+mn-lt"/>
              </a:rPr>
              <a:t>N79</a:t>
            </a:r>
            <a:r>
              <a:rPr lang="fr-FR" sz="1000" b="0" dirty="0">
                <a:solidFill>
                  <a:schemeClr val="tx1"/>
                </a:solidFill>
                <a:latin typeface="+mn-lt"/>
              </a:rPr>
              <a:t>, ferroviaires et à une canalisation de transport de gaz naturel. </a:t>
            </a:r>
          </a:p>
          <a:p>
            <a:pPr marL="0" indent="0" algn="just">
              <a:lnSpc>
                <a:spcPct val="100000"/>
              </a:lnSpc>
              <a:spcBef>
                <a:spcPts val="400"/>
              </a:spcBef>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dirty="0"/>
          </a:p>
        </p:txBody>
      </p:sp>
      <p:sp>
        <p:nvSpPr>
          <p:cNvPr id="13"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Etat</a:t>
            </a:r>
            <a:r>
              <a:rPr lang="fr-FR" dirty="0">
                <a:ea typeface="Gadugi" panose="020B0502040204020203" pitchFamily="34" charset="0"/>
              </a:rPr>
              <a:t> initial de l’Environnement - Risques </a:t>
            </a:r>
          </a:p>
        </p:txBody>
      </p:sp>
      <p:pic>
        <p:nvPicPr>
          <p:cNvPr id="12" name="Image 11"/>
          <p:cNvPicPr>
            <a:picLocks noChangeAspect="1"/>
          </p:cNvPicPr>
          <p:nvPr/>
        </p:nvPicPr>
        <p:blipFill rotWithShape="1">
          <a:blip r:embed="rId3"/>
          <a:srcRect l="4128" t="7277" r="-1436"/>
          <a:stretch/>
        </p:blipFill>
        <p:spPr>
          <a:xfrm>
            <a:off x="4625107" y="1134517"/>
            <a:ext cx="4061409" cy="3648958"/>
          </a:xfrm>
          <a:prstGeom prst="rect">
            <a:avLst/>
          </a:prstGeom>
        </p:spPr>
      </p:pic>
      <p:pic>
        <p:nvPicPr>
          <p:cNvPr id="15" name="Image 14"/>
          <p:cNvPicPr>
            <a:picLocks noChangeAspect="1"/>
          </p:cNvPicPr>
          <p:nvPr/>
        </p:nvPicPr>
        <p:blipFill>
          <a:blip r:embed="rId4"/>
          <a:stretch>
            <a:fillRect/>
          </a:stretch>
        </p:blipFill>
        <p:spPr>
          <a:xfrm>
            <a:off x="7028891" y="4532653"/>
            <a:ext cx="1686804" cy="1936112"/>
          </a:xfrm>
          <a:prstGeom prst="rect">
            <a:avLst/>
          </a:prstGeom>
        </p:spPr>
      </p:pic>
      <p:sp>
        <p:nvSpPr>
          <p:cNvPr id="16" name="ZoneTexte 15">
            <a:extLst>
              <a:ext uri="{FF2B5EF4-FFF2-40B4-BE49-F238E27FC236}">
                <a16:creationId xmlns:a16="http://schemas.microsoft.com/office/drawing/2014/main" id="{EAB3BE4D-7408-40AB-B480-FD09CA55FB68}"/>
              </a:ext>
            </a:extLst>
          </p:cNvPr>
          <p:cNvSpPr txBox="1"/>
          <p:nvPr/>
        </p:nvSpPr>
        <p:spPr>
          <a:xfrm>
            <a:off x="4752842" y="4783475"/>
            <a:ext cx="2276048" cy="507831"/>
          </a:xfrm>
          <a:prstGeom prst="rect">
            <a:avLst/>
          </a:prstGeom>
          <a:noFill/>
        </p:spPr>
        <p:txBody>
          <a:bodyPr wrap="square" rtlCol="0">
            <a:spAutoFit/>
          </a:bodyPr>
          <a:lstStyle/>
          <a:p>
            <a:pPr algn="r"/>
            <a:r>
              <a:rPr lang="fr-FR" sz="900" i="1" dirty="0">
                <a:latin typeface="+mj-lt"/>
              </a:rPr>
              <a:t>Les risques technologiques au sein de la CC </a:t>
            </a:r>
            <a:r>
              <a:rPr lang="fr-FR" sz="900" i="1" dirty="0" err="1">
                <a:latin typeface="+mj-lt"/>
              </a:rPr>
              <a:t>Entr’Allier</a:t>
            </a:r>
            <a:r>
              <a:rPr lang="fr-FR" sz="900" i="1" dirty="0">
                <a:latin typeface="+mj-lt"/>
              </a:rPr>
              <a:t> Besbre et Loire - Source : Even Conseil</a:t>
            </a:r>
          </a:p>
        </p:txBody>
      </p:sp>
    </p:spTree>
    <p:extLst>
      <p:ext uri="{BB962C8B-B14F-4D97-AF65-F5344CB8AC3E}">
        <p14:creationId xmlns:p14="http://schemas.microsoft.com/office/powerpoint/2010/main" val="105610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solidFill>
                  <a:prstClr val="black">
                    <a:tint val="75000"/>
                  </a:prstClr>
                </a:solidFill>
              </a:rPr>
              <a:pPr/>
              <a:t>41</a:t>
            </a:fld>
            <a:endParaRPr lang="fr-FR" dirty="0">
              <a:solidFill>
                <a:prstClr val="black">
                  <a:tint val="75000"/>
                </a:prstClr>
              </a:solidFill>
            </a:endParaRPr>
          </a:p>
        </p:txBody>
      </p:sp>
      <p:sp>
        <p:nvSpPr>
          <p:cNvPr id="3" name="ZoneTexte 4">
            <a:extLst>
              <a:ext uri="{FF2B5EF4-FFF2-40B4-BE49-F238E27FC236}">
                <a16:creationId xmlns:a16="http://schemas.microsoft.com/office/drawing/2014/main" id="{41B1D44D-8831-49A6-BA01-ED5E37BCB2E5}"/>
              </a:ext>
            </a:extLst>
          </p:cNvPr>
          <p:cNvSpPr txBox="1"/>
          <p:nvPr/>
        </p:nvSpPr>
        <p:spPr>
          <a:xfrm>
            <a:off x="4751414" y="3736142"/>
            <a:ext cx="3883539" cy="15799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La prise en considération des risques naturels et technologiques dans la stratégie de développement des ENR afin de pas augmenter la vulnérabilité des divers enjeux socio-économiques ;</a:t>
            </a:r>
          </a:p>
          <a:p>
            <a:pPr marL="171450" indent="-171450" algn="just">
              <a:spcAft>
                <a:spcPts val="400"/>
              </a:spcAft>
              <a:buFont typeface="Arial" panose="020B0604020202020204" pitchFamily="34" charset="0"/>
              <a:buChar char="•"/>
            </a:pPr>
            <a:r>
              <a:rPr lang="fr-FR" sz="1000" dirty="0">
                <a:solidFill>
                  <a:prstClr val="black"/>
                </a:solidFill>
              </a:rPr>
              <a:t>Le maintien des capacités d’infiltration des sols et de retenue des sols (couvert végétal) dans les secteurs de risques naturels.</a:t>
            </a:r>
          </a:p>
          <a:p>
            <a:pPr marL="171450" indent="-171450" algn="just">
              <a:spcBef>
                <a:spcPts val="600"/>
              </a:spcBef>
              <a:buFont typeface="Arial" panose="020B0604020202020204" pitchFamily="34" charset="0"/>
              <a:buChar char="•"/>
            </a:pPr>
            <a:endParaRPr lang="fr-FR" sz="1000" dirty="0">
              <a:solidFill>
                <a:prstClr val="black"/>
              </a:solidFill>
            </a:endParaRPr>
          </a:p>
          <a:p>
            <a:pPr algn="just">
              <a:spcAft>
                <a:spcPts val="400"/>
              </a:spcAft>
            </a:pPr>
            <a:endParaRPr lang="fr-FR" sz="1000" dirty="0">
              <a:solidFill>
                <a:prstClr val="black"/>
              </a:solidFill>
            </a:endParaRPr>
          </a:p>
        </p:txBody>
      </p:sp>
      <p:sp>
        <p:nvSpPr>
          <p:cNvPr id="4" name="ZoneTexte 3">
            <a:extLst>
              <a:ext uri="{FF2B5EF4-FFF2-40B4-BE49-F238E27FC236}">
                <a16:creationId xmlns:a16="http://schemas.microsoft.com/office/drawing/2014/main" id="{510DC3FF-6A84-4FE8-80A5-BA4600BA0FC9}"/>
              </a:ext>
            </a:extLst>
          </p:cNvPr>
          <p:cNvSpPr txBox="1"/>
          <p:nvPr/>
        </p:nvSpPr>
        <p:spPr>
          <a:xfrm>
            <a:off x="651933" y="698957"/>
            <a:ext cx="3801113" cy="24519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Un territoire peu soumis aux risques naturels qui sont limités aux abords des cours d‘eau et maitrisés via des Plans de Prévention des Risques (inondations, retrait/gonflement des argiles) ;</a:t>
            </a:r>
          </a:p>
          <a:p>
            <a:pPr marL="171450" indent="-171450" algn="just">
              <a:spcAft>
                <a:spcPts val="400"/>
              </a:spcAft>
              <a:buFont typeface="Arial" panose="020B0604020202020204" pitchFamily="34" charset="0"/>
              <a:buChar char="•"/>
            </a:pPr>
            <a:r>
              <a:rPr lang="fr-FR" sz="1000" dirty="0">
                <a:solidFill>
                  <a:prstClr val="black"/>
                </a:solidFill>
              </a:rPr>
              <a:t>Un risque de Transport de Matières Dangereuses (TMD) limité malgré la présence d’une canalisation de </a:t>
            </a:r>
            <a:r>
              <a:rPr lang="fr-FR" sz="1000" dirty="0" err="1">
                <a:solidFill>
                  <a:prstClr val="black"/>
                </a:solidFill>
              </a:rPr>
              <a:t>TMD</a:t>
            </a:r>
            <a:r>
              <a:rPr lang="fr-FR" sz="1000" dirty="0">
                <a:solidFill>
                  <a:prstClr val="black"/>
                </a:solidFill>
              </a:rPr>
              <a:t> traversant le territoire d’est en ouest  ;</a:t>
            </a:r>
          </a:p>
          <a:p>
            <a:pPr marL="171450" indent="-171450" algn="just">
              <a:spcAft>
                <a:spcPts val="400"/>
              </a:spcAft>
              <a:buFont typeface="Arial" panose="020B0604020202020204" pitchFamily="34" charset="0"/>
              <a:buChar char="•"/>
            </a:pPr>
            <a:r>
              <a:rPr lang="fr-FR" sz="1000" dirty="0">
                <a:solidFill>
                  <a:prstClr val="black"/>
                </a:solidFill>
              </a:rPr>
              <a:t>Des sites pollués présentant des opportunités en termes de sites de développement des énergies renouvelables.</a:t>
            </a: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endParaRPr lang="fr-FR" sz="1000" dirty="0">
              <a:solidFill>
                <a:prstClr val="black"/>
              </a:solidFill>
            </a:endParaRPr>
          </a:p>
        </p:txBody>
      </p:sp>
      <p:sp>
        <p:nvSpPr>
          <p:cNvPr id="7" name="ZoneTexte 6">
            <a:extLst>
              <a:ext uri="{FF2B5EF4-FFF2-40B4-BE49-F238E27FC236}">
                <a16:creationId xmlns:a16="http://schemas.microsoft.com/office/drawing/2014/main" id="{510DC3FF-6A84-4FE8-80A5-BA4600BA0FC9}"/>
              </a:ext>
            </a:extLst>
          </p:cNvPr>
          <p:cNvSpPr txBox="1"/>
          <p:nvPr/>
        </p:nvSpPr>
        <p:spPr>
          <a:xfrm>
            <a:off x="651933" y="3750534"/>
            <a:ext cx="3801113"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solidFill>
                <a:prstClr val="black"/>
              </a:solidFill>
            </a:endParaRPr>
          </a:p>
          <a:p>
            <a:pPr marL="171450" indent="-171450" algn="just">
              <a:spcAft>
                <a:spcPts val="400"/>
              </a:spcAft>
              <a:buFont typeface="Arial" panose="020B0604020202020204" pitchFamily="34" charset="0"/>
              <a:buChar char="•"/>
            </a:pPr>
            <a:r>
              <a:rPr lang="fr-FR" sz="1000" dirty="0">
                <a:solidFill>
                  <a:prstClr val="black"/>
                </a:solidFill>
              </a:rPr>
              <a:t>Des risques naturels exceptionnels plus fréquents en raison des effets du changement climatique ;</a:t>
            </a:r>
          </a:p>
          <a:p>
            <a:pPr marL="171450" indent="-171450" algn="just">
              <a:spcAft>
                <a:spcPts val="400"/>
              </a:spcAft>
              <a:buFont typeface="Arial" panose="020B0604020202020204" pitchFamily="34" charset="0"/>
              <a:buChar char="•"/>
            </a:pPr>
            <a:r>
              <a:rPr lang="fr-FR" sz="1000" dirty="0">
                <a:solidFill>
                  <a:prstClr val="black"/>
                </a:solidFill>
              </a:rPr>
              <a:t>Des risques technologiques pouvant survenir plus fréquemment en raison de l’augmentation de la fréquence et de l’intensité des risques naturels.</a:t>
            </a:r>
          </a:p>
          <a:p>
            <a:pPr algn="just">
              <a:spcAft>
                <a:spcPts val="400"/>
              </a:spcAft>
            </a:pPr>
            <a:endParaRPr lang="fr-FR" sz="1000" dirty="0">
              <a:solidFill>
                <a:prstClr val="black"/>
              </a:solidFill>
            </a:endParaRPr>
          </a:p>
        </p:txBody>
      </p:sp>
    </p:spTree>
    <p:extLst>
      <p:ext uri="{BB962C8B-B14F-4D97-AF65-F5344CB8AC3E}">
        <p14:creationId xmlns:p14="http://schemas.microsoft.com/office/powerpoint/2010/main" val="2175538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42</a:t>
            </a:fld>
            <a:endParaRPr lang="fr-FR" dirty="0"/>
          </a:p>
        </p:txBody>
      </p:sp>
      <p:sp>
        <p:nvSpPr>
          <p:cNvPr id="13"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l’Etat initial de l’Environnement – Qualité de l’air</a:t>
            </a:r>
          </a:p>
        </p:txBody>
      </p:sp>
      <p:sp>
        <p:nvSpPr>
          <p:cNvPr id="65" name="Rectangle : coins arrondis 65">
            <a:extLst>
              <a:ext uri="{FF2B5EF4-FFF2-40B4-BE49-F238E27FC236}">
                <a16:creationId xmlns:a16="http://schemas.microsoft.com/office/drawing/2014/main" id="{0BDBF0D3-E079-45A1-AEFC-B1C0CC095331}"/>
              </a:ext>
            </a:extLst>
          </p:cNvPr>
          <p:cNvSpPr/>
          <p:nvPr/>
        </p:nvSpPr>
        <p:spPr>
          <a:xfrm>
            <a:off x="1367765" y="1992929"/>
            <a:ext cx="6672499" cy="3576938"/>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66" name="Groupe 65">
            <a:extLst>
              <a:ext uri="{FF2B5EF4-FFF2-40B4-BE49-F238E27FC236}">
                <a16:creationId xmlns:a16="http://schemas.microsoft.com/office/drawing/2014/main" id="{F4627513-EA4B-4821-A873-31830A75D2FF}"/>
              </a:ext>
            </a:extLst>
          </p:cNvPr>
          <p:cNvGrpSpPr/>
          <p:nvPr/>
        </p:nvGrpSpPr>
        <p:grpSpPr>
          <a:xfrm>
            <a:off x="1852708" y="1805263"/>
            <a:ext cx="3060000" cy="369332"/>
            <a:chOff x="295941" y="6347771"/>
            <a:chExt cx="3060000" cy="369332"/>
          </a:xfrm>
        </p:grpSpPr>
        <p:sp>
          <p:nvSpPr>
            <p:cNvPr id="67" name="Rectangle : avec coins arrondis en diagonale 67">
              <a:extLst>
                <a:ext uri="{FF2B5EF4-FFF2-40B4-BE49-F238E27FC236}">
                  <a16:creationId xmlns:a16="http://schemas.microsoft.com/office/drawing/2014/main" id="{AB8FE922-6379-46BF-9C5E-EDE147CC8495}"/>
                </a:ext>
              </a:extLst>
            </p:cNvPr>
            <p:cNvSpPr/>
            <p:nvPr/>
          </p:nvSpPr>
          <p:spPr>
            <a:xfrm>
              <a:off x="295941" y="6366411"/>
              <a:ext cx="3060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8" name="Rectangle 67">
              <a:extLst>
                <a:ext uri="{FF2B5EF4-FFF2-40B4-BE49-F238E27FC236}">
                  <a16:creationId xmlns:a16="http://schemas.microsoft.com/office/drawing/2014/main" id="{D2BD3F34-3FA1-4BAB-A02E-2173DA8E554C}"/>
                </a:ext>
              </a:extLst>
            </p:cNvPr>
            <p:cNvSpPr/>
            <p:nvPr/>
          </p:nvSpPr>
          <p:spPr>
            <a:xfrm>
              <a:off x="447097" y="6347771"/>
              <a:ext cx="2764539" cy="369332"/>
            </a:xfrm>
            <a:prstGeom prst="rect">
              <a:avLst/>
            </a:prstGeom>
          </p:spPr>
          <p:txBody>
            <a:bodyPr wrap="non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EMISSION DE POLLUANTS</a:t>
              </a:r>
            </a:p>
          </p:txBody>
        </p:sp>
      </p:grpSp>
      <p:sp>
        <p:nvSpPr>
          <p:cNvPr id="69" name="ZoneTexte 68">
            <a:extLst>
              <a:ext uri="{FF2B5EF4-FFF2-40B4-BE49-F238E27FC236}">
                <a16:creationId xmlns:a16="http://schemas.microsoft.com/office/drawing/2014/main" id="{99DBC4C2-7609-4D09-8DA2-C7A9BC70761C}"/>
              </a:ext>
            </a:extLst>
          </p:cNvPr>
          <p:cNvSpPr txBox="1"/>
          <p:nvPr/>
        </p:nvSpPr>
        <p:spPr>
          <a:xfrm>
            <a:off x="1822571" y="2728738"/>
            <a:ext cx="3266280" cy="230832"/>
          </a:xfrm>
          <a:prstGeom prst="rect">
            <a:avLst/>
          </a:prstGeom>
          <a:noFill/>
        </p:spPr>
        <p:txBody>
          <a:bodyPr wrap="square" rtlCol="0">
            <a:spAutoFit/>
          </a:bodyPr>
          <a:lstStyle/>
          <a:p>
            <a:pPr algn="ctr"/>
            <a:r>
              <a:rPr lang="fr-FR" sz="900" b="1">
                <a:solidFill>
                  <a:srgbClr val="373E42"/>
                </a:solidFill>
                <a:latin typeface="PT Sans" panose="020B0503020203020204" pitchFamily="34" charset="0"/>
                <a:ea typeface="Roboto" panose="02000000000000000000" pitchFamily="2" charset="0"/>
                <a:cs typeface="Roboto" panose="02000000000000000000" pitchFamily="2" charset="0"/>
              </a:rPr>
              <a:t>Les principales émissions de polluants par secteur</a:t>
            </a:r>
            <a:endParaRPr lang="en-GB" sz="900" b="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70" name="ZoneTexte 69">
            <a:extLst>
              <a:ext uri="{FF2B5EF4-FFF2-40B4-BE49-F238E27FC236}">
                <a16:creationId xmlns:a16="http://schemas.microsoft.com/office/drawing/2014/main" id="{6DFC8CD8-4445-4D48-82CE-4D2F1463EADE}"/>
              </a:ext>
            </a:extLst>
          </p:cNvPr>
          <p:cNvSpPr txBox="1"/>
          <p:nvPr/>
        </p:nvSpPr>
        <p:spPr>
          <a:xfrm>
            <a:off x="1676527" y="2362357"/>
            <a:ext cx="1952903" cy="230832"/>
          </a:xfrm>
          <a:prstGeom prst="rect">
            <a:avLst/>
          </a:prstGeom>
          <a:noFill/>
        </p:spPr>
        <p:txBody>
          <a:bodyPr wrap="square" rtlCol="0">
            <a:spAutoFit/>
          </a:bodyPr>
          <a:lstStyle/>
          <a:p>
            <a:pPr algn="ctr"/>
            <a:r>
              <a:rPr lang="fr-FR" sz="900" b="1">
                <a:solidFill>
                  <a:srgbClr val="373E42"/>
                </a:solidFill>
                <a:latin typeface="PT Sans" panose="020B0503020203020204" pitchFamily="34" charset="0"/>
                <a:ea typeface="Roboto" panose="02000000000000000000" pitchFamily="2" charset="0"/>
                <a:cs typeface="Roboto" panose="02000000000000000000" pitchFamily="2" charset="0"/>
              </a:rPr>
              <a:t>Les différents secteurs</a:t>
            </a:r>
            <a:endParaRPr lang="en-GB" sz="900" b="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71" name="Groupe 70">
            <a:extLst>
              <a:ext uri="{FF2B5EF4-FFF2-40B4-BE49-F238E27FC236}">
                <a16:creationId xmlns:a16="http://schemas.microsoft.com/office/drawing/2014/main" id="{43D6A780-1023-4761-A4F9-DB0CA2132A71}"/>
              </a:ext>
            </a:extLst>
          </p:cNvPr>
          <p:cNvGrpSpPr/>
          <p:nvPr/>
        </p:nvGrpSpPr>
        <p:grpSpPr>
          <a:xfrm>
            <a:off x="1618267" y="2866001"/>
            <a:ext cx="3305285" cy="2599444"/>
            <a:chOff x="-534134" y="2067665"/>
            <a:chExt cx="3305285" cy="2599444"/>
          </a:xfrm>
        </p:grpSpPr>
        <p:sp>
          <p:nvSpPr>
            <p:cNvPr id="72" name="Rectangle 71">
              <a:extLst>
                <a:ext uri="{FF2B5EF4-FFF2-40B4-BE49-F238E27FC236}">
                  <a16:creationId xmlns:a16="http://schemas.microsoft.com/office/drawing/2014/main" id="{97B2FB3C-F4AA-4310-9834-71D88CDEC3AA}"/>
                </a:ext>
              </a:extLst>
            </p:cNvPr>
            <p:cNvSpPr/>
            <p:nvPr/>
          </p:nvSpPr>
          <p:spPr>
            <a:xfrm>
              <a:off x="-429355" y="2192212"/>
              <a:ext cx="1630918" cy="507831"/>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Composés organiques volatiles non méthane : COVNM</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73" name="Rectangle 72">
              <a:extLst>
                <a:ext uri="{FF2B5EF4-FFF2-40B4-BE49-F238E27FC236}">
                  <a16:creationId xmlns:a16="http://schemas.microsoft.com/office/drawing/2014/main" id="{B6008FFD-DDD9-4D2D-9427-ED3426DBE4D1}"/>
                </a:ext>
              </a:extLst>
            </p:cNvPr>
            <p:cNvSpPr/>
            <p:nvPr/>
          </p:nvSpPr>
          <p:spPr>
            <a:xfrm>
              <a:off x="-534134" y="2697695"/>
              <a:ext cx="1761664"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Particules très fines : PM</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2,5</a:t>
              </a: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74" name="Rectangle 73">
              <a:extLst>
                <a:ext uri="{FF2B5EF4-FFF2-40B4-BE49-F238E27FC236}">
                  <a16:creationId xmlns:a16="http://schemas.microsoft.com/office/drawing/2014/main" id="{80EB7D41-ACF7-4CDD-A0BD-873301177703}"/>
                </a:ext>
              </a:extLst>
            </p:cNvPr>
            <p:cNvSpPr/>
            <p:nvPr/>
          </p:nvSpPr>
          <p:spPr>
            <a:xfrm>
              <a:off x="-395849" y="3123467"/>
              <a:ext cx="1529468"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Particules fines : PM</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10</a:t>
              </a: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75" name="Rectangle 74">
              <a:extLst>
                <a:ext uri="{FF2B5EF4-FFF2-40B4-BE49-F238E27FC236}">
                  <a16:creationId xmlns:a16="http://schemas.microsoft.com/office/drawing/2014/main" id="{87A009A8-9DA7-4FE7-AF0D-F9E88C2777EC}"/>
                </a:ext>
              </a:extLst>
            </p:cNvPr>
            <p:cNvSpPr/>
            <p:nvPr/>
          </p:nvSpPr>
          <p:spPr>
            <a:xfrm>
              <a:off x="-51302" y="3541414"/>
              <a:ext cx="1231958"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Ammoniac : NH</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3</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76" name="Rectangle 75">
              <a:extLst>
                <a:ext uri="{FF2B5EF4-FFF2-40B4-BE49-F238E27FC236}">
                  <a16:creationId xmlns:a16="http://schemas.microsoft.com/office/drawing/2014/main" id="{B32AEEF3-4402-4D15-8367-A2D9973C1F5E}"/>
                </a:ext>
              </a:extLst>
            </p:cNvPr>
            <p:cNvSpPr/>
            <p:nvPr/>
          </p:nvSpPr>
          <p:spPr>
            <a:xfrm>
              <a:off x="-226975" y="3990089"/>
              <a:ext cx="1389345"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Oxydes d’azote : NO</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x</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77" name="Image 74" descr="Voiture">
              <a:extLst>
                <a:ext uri="{FF2B5EF4-FFF2-40B4-BE49-F238E27FC236}">
                  <a16:creationId xmlns:a16="http://schemas.microsoft.com/office/drawing/2014/main" id="{BEE16775-473D-4772-BA78-A4230FAFBB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78663" y="3911428"/>
              <a:ext cx="354917" cy="354917"/>
            </a:xfrm>
            <a:prstGeom prst="rect">
              <a:avLst/>
            </a:prstGeom>
          </p:spPr>
        </p:pic>
        <p:pic>
          <p:nvPicPr>
            <p:cNvPr id="78" name="Image 75" descr="Domicile">
              <a:extLst>
                <a:ext uri="{FF2B5EF4-FFF2-40B4-BE49-F238E27FC236}">
                  <a16:creationId xmlns:a16="http://schemas.microsoft.com/office/drawing/2014/main" id="{A83910B7-FB70-42C7-9250-416BAEE722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55213" y="3971807"/>
              <a:ext cx="187699" cy="187699"/>
            </a:xfrm>
            <a:prstGeom prst="rect">
              <a:avLst/>
            </a:prstGeom>
          </p:spPr>
        </p:pic>
        <p:pic>
          <p:nvPicPr>
            <p:cNvPr id="79" name="Image 104" descr="Domicile">
              <a:extLst>
                <a:ext uri="{FF2B5EF4-FFF2-40B4-BE49-F238E27FC236}">
                  <a16:creationId xmlns:a16="http://schemas.microsoft.com/office/drawing/2014/main" id="{48E84E3C-8FCE-4F2A-9B8E-7A9FD59369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74764" y="2067665"/>
              <a:ext cx="442932" cy="442932"/>
            </a:xfrm>
            <a:prstGeom prst="rect">
              <a:avLst/>
            </a:prstGeom>
          </p:spPr>
        </p:pic>
        <p:pic>
          <p:nvPicPr>
            <p:cNvPr id="80" name="Image 106" descr="Voiture">
              <a:extLst>
                <a:ext uri="{FF2B5EF4-FFF2-40B4-BE49-F238E27FC236}">
                  <a16:creationId xmlns:a16="http://schemas.microsoft.com/office/drawing/2014/main" id="{E1FC5CD1-D35B-48E0-9941-E716472BD0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519151" y="2244007"/>
              <a:ext cx="252000" cy="252000"/>
            </a:xfrm>
            <a:prstGeom prst="rect">
              <a:avLst/>
            </a:prstGeom>
          </p:spPr>
        </p:pic>
        <p:sp>
          <p:nvSpPr>
            <p:cNvPr id="81" name="Rectangle 80">
              <a:extLst>
                <a:ext uri="{FF2B5EF4-FFF2-40B4-BE49-F238E27FC236}">
                  <a16:creationId xmlns:a16="http://schemas.microsoft.com/office/drawing/2014/main" id="{A2D21B75-4042-4942-8EBA-DE3D7E3DCE83}"/>
                </a:ext>
              </a:extLst>
            </p:cNvPr>
            <p:cNvSpPr/>
            <p:nvPr/>
          </p:nvSpPr>
          <p:spPr>
            <a:xfrm>
              <a:off x="-355602" y="4383933"/>
              <a:ext cx="1499273"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Dioxyde de soufre: SO</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82" name="Image 116" descr="Ville">
              <a:extLst>
                <a:ext uri="{FF2B5EF4-FFF2-40B4-BE49-F238E27FC236}">
                  <a16:creationId xmlns:a16="http://schemas.microsoft.com/office/drawing/2014/main" id="{3A2AE292-3931-4A83-B9DC-2DA287B49CB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90175" y="4336559"/>
              <a:ext cx="294605" cy="294605"/>
            </a:xfrm>
            <a:prstGeom prst="rect">
              <a:avLst/>
            </a:prstGeom>
          </p:spPr>
        </p:pic>
        <p:pic>
          <p:nvPicPr>
            <p:cNvPr id="83" name="Image 117" descr="Voiture">
              <a:extLst>
                <a:ext uri="{FF2B5EF4-FFF2-40B4-BE49-F238E27FC236}">
                  <a16:creationId xmlns:a16="http://schemas.microsoft.com/office/drawing/2014/main" id="{039DA8D1-3B8B-46CC-BB3F-09534E924F5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486030" y="4399167"/>
              <a:ext cx="209447" cy="209447"/>
            </a:xfrm>
            <a:prstGeom prst="rect">
              <a:avLst/>
            </a:prstGeom>
          </p:spPr>
        </p:pic>
        <p:pic>
          <p:nvPicPr>
            <p:cNvPr id="84" name="Image 104" descr="Domicile">
              <a:extLst>
                <a:ext uri="{FF2B5EF4-FFF2-40B4-BE49-F238E27FC236}">
                  <a16:creationId xmlns:a16="http://schemas.microsoft.com/office/drawing/2014/main" id="{9AB47102-11E1-48B2-B812-37FB4079930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65213" y="4303308"/>
              <a:ext cx="327856" cy="327856"/>
            </a:xfrm>
            <a:prstGeom prst="rect">
              <a:avLst/>
            </a:prstGeom>
          </p:spPr>
        </p:pic>
        <p:pic>
          <p:nvPicPr>
            <p:cNvPr id="85" name="Image 84">
              <a:extLst>
                <a:ext uri="{FF2B5EF4-FFF2-40B4-BE49-F238E27FC236}">
                  <a16:creationId xmlns:a16="http://schemas.microsoft.com/office/drawing/2014/main" id="{B556C181-5951-4071-9AE6-9FCF20A5D46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151391" y="2994936"/>
              <a:ext cx="500059" cy="500059"/>
            </a:xfrm>
            <a:prstGeom prst="rect">
              <a:avLst/>
            </a:prstGeom>
          </p:spPr>
        </p:pic>
        <p:pic>
          <p:nvPicPr>
            <p:cNvPr id="86" name="Image 88" descr="Usine">
              <a:extLst>
                <a:ext uri="{FF2B5EF4-FFF2-40B4-BE49-F238E27FC236}">
                  <a16:creationId xmlns:a16="http://schemas.microsoft.com/office/drawing/2014/main" id="{08E459BA-4FF6-498F-9114-43C7A0A3D17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190712" y="4196148"/>
              <a:ext cx="470961" cy="470961"/>
            </a:xfrm>
            <a:prstGeom prst="rect">
              <a:avLst/>
            </a:prstGeom>
          </p:spPr>
        </p:pic>
        <p:pic>
          <p:nvPicPr>
            <p:cNvPr id="87" name="Image 93" descr="Voiture">
              <a:extLst>
                <a:ext uri="{FF2B5EF4-FFF2-40B4-BE49-F238E27FC236}">
                  <a16:creationId xmlns:a16="http://schemas.microsoft.com/office/drawing/2014/main" id="{0EDED862-B33F-41AB-ACC2-A5793F5B076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501731" y="3178852"/>
              <a:ext cx="241156" cy="241156"/>
            </a:xfrm>
            <a:prstGeom prst="rect">
              <a:avLst/>
            </a:prstGeom>
          </p:spPr>
        </p:pic>
        <p:pic>
          <p:nvPicPr>
            <p:cNvPr id="88" name="Image 109" descr="Usine">
              <a:extLst>
                <a:ext uri="{FF2B5EF4-FFF2-40B4-BE49-F238E27FC236}">
                  <a16:creationId xmlns:a16="http://schemas.microsoft.com/office/drawing/2014/main" id="{C3058B6A-BEBF-42E3-A096-E187E1A3A1C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88580" y="3123440"/>
              <a:ext cx="297318" cy="297318"/>
            </a:xfrm>
            <a:prstGeom prst="rect">
              <a:avLst/>
            </a:prstGeom>
          </p:spPr>
        </p:pic>
        <p:pic>
          <p:nvPicPr>
            <p:cNvPr id="89" name="Image 104" descr="Domicile">
              <a:extLst>
                <a:ext uri="{FF2B5EF4-FFF2-40B4-BE49-F238E27FC236}">
                  <a16:creationId xmlns:a16="http://schemas.microsoft.com/office/drawing/2014/main" id="{13370CEB-1CD9-4419-BC1E-CD3E841F8EA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21823" y="3075408"/>
              <a:ext cx="354918" cy="354918"/>
            </a:xfrm>
            <a:prstGeom prst="rect">
              <a:avLst/>
            </a:prstGeom>
          </p:spPr>
        </p:pic>
        <p:pic>
          <p:nvPicPr>
            <p:cNvPr id="90" name="Image 109" descr="Usine">
              <a:extLst>
                <a:ext uri="{FF2B5EF4-FFF2-40B4-BE49-F238E27FC236}">
                  <a16:creationId xmlns:a16="http://schemas.microsoft.com/office/drawing/2014/main" id="{21560A50-67FB-4648-9E8D-FBB6155CE99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196972" y="3795451"/>
              <a:ext cx="457081" cy="457081"/>
            </a:xfrm>
            <a:prstGeom prst="rect">
              <a:avLst/>
            </a:prstGeom>
          </p:spPr>
        </p:pic>
        <p:pic>
          <p:nvPicPr>
            <p:cNvPr id="91" name="Image 104" descr="Domicile">
              <a:extLst>
                <a:ext uri="{FF2B5EF4-FFF2-40B4-BE49-F238E27FC236}">
                  <a16:creationId xmlns:a16="http://schemas.microsoft.com/office/drawing/2014/main" id="{794A2AE1-122F-45F9-B597-A2A4EA0259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67631" y="2525155"/>
              <a:ext cx="442932" cy="442932"/>
            </a:xfrm>
            <a:prstGeom prst="rect">
              <a:avLst/>
            </a:prstGeom>
          </p:spPr>
        </p:pic>
        <p:pic>
          <p:nvPicPr>
            <p:cNvPr id="92" name="Image 91">
              <a:extLst>
                <a:ext uri="{FF2B5EF4-FFF2-40B4-BE49-F238E27FC236}">
                  <a16:creationId xmlns:a16="http://schemas.microsoft.com/office/drawing/2014/main" id="{E26937CA-A360-44D9-A319-5EFF37E3E00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605885" y="2532109"/>
              <a:ext cx="479917" cy="479917"/>
            </a:xfrm>
            <a:prstGeom prst="rect">
              <a:avLst/>
            </a:prstGeom>
          </p:spPr>
        </p:pic>
        <p:pic>
          <p:nvPicPr>
            <p:cNvPr id="93" name="Graphique 8" descr="Voiture">
              <a:extLst>
                <a:ext uri="{FF2B5EF4-FFF2-40B4-BE49-F238E27FC236}">
                  <a16:creationId xmlns:a16="http://schemas.microsoft.com/office/drawing/2014/main" id="{D689ECC8-2147-45E6-97E3-54B0EBE955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130071" y="2713904"/>
              <a:ext cx="252000" cy="252000"/>
            </a:xfrm>
            <a:prstGeom prst="rect">
              <a:avLst/>
            </a:prstGeom>
          </p:spPr>
        </p:pic>
        <p:pic>
          <p:nvPicPr>
            <p:cNvPr id="94" name="Image 93">
              <a:extLst>
                <a:ext uri="{FF2B5EF4-FFF2-40B4-BE49-F238E27FC236}">
                  <a16:creationId xmlns:a16="http://schemas.microsoft.com/office/drawing/2014/main" id="{1B61AB7D-C625-4AFE-98FB-0590C701FA5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151391" y="3406237"/>
              <a:ext cx="500059" cy="500059"/>
            </a:xfrm>
            <a:prstGeom prst="rect">
              <a:avLst/>
            </a:prstGeom>
          </p:spPr>
        </p:pic>
        <p:pic>
          <p:nvPicPr>
            <p:cNvPr id="95" name="Image 94">
              <a:extLst>
                <a:ext uri="{FF2B5EF4-FFF2-40B4-BE49-F238E27FC236}">
                  <a16:creationId xmlns:a16="http://schemas.microsoft.com/office/drawing/2014/main" id="{6D2AC344-3DBE-4803-8098-131B5AF69883}"/>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2063397" y="3900389"/>
              <a:ext cx="374826" cy="374826"/>
            </a:xfrm>
            <a:prstGeom prst="rect">
              <a:avLst/>
            </a:prstGeom>
          </p:spPr>
        </p:pic>
      </p:grpSp>
      <p:grpSp>
        <p:nvGrpSpPr>
          <p:cNvPr id="96" name="Groupe 95">
            <a:extLst>
              <a:ext uri="{FF2B5EF4-FFF2-40B4-BE49-F238E27FC236}">
                <a16:creationId xmlns:a16="http://schemas.microsoft.com/office/drawing/2014/main" id="{E09C5EDB-C1CB-4FFF-80B4-B84DEDBB915B}"/>
              </a:ext>
            </a:extLst>
          </p:cNvPr>
          <p:cNvGrpSpPr/>
          <p:nvPr/>
        </p:nvGrpSpPr>
        <p:grpSpPr>
          <a:xfrm>
            <a:off x="5164723" y="2877395"/>
            <a:ext cx="2736184" cy="2574354"/>
            <a:chOff x="3438340" y="2607159"/>
            <a:chExt cx="3272340" cy="4619413"/>
          </a:xfrm>
        </p:grpSpPr>
        <p:sp>
          <p:nvSpPr>
            <p:cNvPr id="97" name="ZoneTexte 96">
              <a:extLst>
                <a:ext uri="{FF2B5EF4-FFF2-40B4-BE49-F238E27FC236}">
                  <a16:creationId xmlns:a16="http://schemas.microsoft.com/office/drawing/2014/main" id="{B1B07366-AFB2-4F5A-AE49-D0203A3E7194}"/>
                </a:ext>
              </a:extLst>
            </p:cNvPr>
            <p:cNvSpPr txBox="1"/>
            <p:nvPr/>
          </p:nvSpPr>
          <p:spPr>
            <a:xfrm>
              <a:off x="3566607" y="2725755"/>
              <a:ext cx="3084835" cy="4307731"/>
            </a:xfrm>
            <a:prstGeom prst="rect">
              <a:avLst/>
            </a:prstGeom>
            <a:noFill/>
          </p:spPr>
          <p:txBody>
            <a:bodyPr wrap="square" rtlCol="0">
              <a:spAutoFit/>
            </a:bodyPr>
            <a:lstStyle/>
            <a:p>
              <a:pPr algn="just"/>
              <a:r>
                <a:rPr lang="fr-FR" sz="1000" dirty="0">
                  <a:effectLst/>
                  <a:ea typeface="MS Mincho" panose="02020609040205080304" pitchFamily="49" charset="-128"/>
                  <a:cs typeface="Times New Roman" panose="02020603050405020304" pitchFamily="18" charset="0"/>
                </a:rPr>
                <a:t>Bon niveau global de qualité de l’air sur le territoire (pas de dépassement des valeurs limites réglementaires en termes de concentration). Le secteur tertiaire est peu présent et le secteur industriel est bien implanté avec des spécificités (cimenterie, métallurgie, entre autres).</a:t>
              </a:r>
            </a:p>
            <a:p>
              <a:pPr algn="just"/>
              <a:r>
                <a:rPr lang="fr-FR" sz="1000" dirty="0">
                  <a:effectLst/>
                  <a:ea typeface="MS Mincho" panose="02020609040205080304" pitchFamily="49" charset="-128"/>
                  <a:cs typeface="Times New Roman" panose="02020603050405020304" pitchFamily="18" charset="0"/>
                </a:rPr>
                <a:t>Cependant, le territoire est très agricole et le trafic routier dense génère entre autres des émissions de NO</a:t>
              </a:r>
              <a:r>
                <a:rPr lang="fr-FR" sz="1000" baseline="-25000" dirty="0">
                  <a:effectLst/>
                  <a:ea typeface="MS Mincho" panose="02020609040205080304" pitchFamily="49" charset="-128"/>
                  <a:cs typeface="Times New Roman" panose="02020603050405020304" pitchFamily="18" charset="0"/>
                </a:rPr>
                <a:t>x</a:t>
              </a:r>
              <a:r>
                <a:rPr lang="fr-FR" sz="1000" dirty="0">
                  <a:effectLst/>
                  <a:ea typeface="MS Mincho" panose="02020609040205080304" pitchFamily="49" charset="-128"/>
                  <a:cs typeface="Times New Roman" panose="02020603050405020304" pitchFamily="18" charset="0"/>
                </a:rPr>
                <a:t> et de particules fines </a:t>
              </a:r>
            </a:p>
            <a:p>
              <a:pPr algn="just"/>
              <a:r>
                <a:rPr lang="fr-FR" sz="1000" dirty="0">
                  <a:ea typeface="MS Mincho" panose="02020609040205080304" pitchFamily="49" charset="-128"/>
                  <a:cs typeface="Times New Roman" panose="02020603050405020304" pitchFamily="18" charset="0"/>
                </a:rPr>
                <a:t>Le secteur</a:t>
              </a:r>
              <a:r>
                <a:rPr lang="fr-FR" sz="1000" dirty="0">
                  <a:effectLst/>
                  <a:ea typeface="MS Mincho" panose="02020609040205080304" pitchFamily="49" charset="-128"/>
                  <a:cs typeface="Times New Roman" panose="02020603050405020304" pitchFamily="18" charset="0"/>
                </a:rPr>
                <a:t> résidentiel provoque une forte consommation de bois dans des équipements peu performants. L’exploitation de carrières sur le territoire génère également des particules fines.</a:t>
              </a:r>
            </a:p>
          </p:txBody>
        </p:sp>
        <p:sp>
          <p:nvSpPr>
            <p:cNvPr id="98" name="Rectangle : coins arrondis 11">
              <a:extLst>
                <a:ext uri="{FF2B5EF4-FFF2-40B4-BE49-F238E27FC236}">
                  <a16:creationId xmlns:a16="http://schemas.microsoft.com/office/drawing/2014/main" id="{E3FA7814-DA1B-45EB-95B8-6C263C42DFCB}"/>
                </a:ext>
              </a:extLst>
            </p:cNvPr>
            <p:cNvSpPr/>
            <p:nvPr/>
          </p:nvSpPr>
          <p:spPr>
            <a:xfrm>
              <a:off x="3438340" y="2607159"/>
              <a:ext cx="3272340" cy="4619413"/>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grpSp>
      <p:pic>
        <p:nvPicPr>
          <p:cNvPr id="99" name="Image 98">
            <a:extLst>
              <a:ext uri="{FF2B5EF4-FFF2-40B4-BE49-F238E27FC236}">
                <a16:creationId xmlns:a16="http://schemas.microsoft.com/office/drawing/2014/main" id="{70C87D07-44F4-4C31-9956-BBD368230175}"/>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4215798" y="3012888"/>
            <a:ext cx="374826" cy="374826"/>
          </a:xfrm>
          <a:prstGeom prst="rect">
            <a:avLst/>
          </a:prstGeom>
        </p:spPr>
      </p:pic>
      <p:pic>
        <p:nvPicPr>
          <p:cNvPr id="100" name="Image 109" descr="Usine">
            <a:extLst>
              <a:ext uri="{FF2B5EF4-FFF2-40B4-BE49-F238E27FC236}">
                <a16:creationId xmlns:a16="http://schemas.microsoft.com/office/drawing/2014/main" id="{CBE0253F-4AB4-44F5-A240-1947F4E6FB3D}"/>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857031" y="2973371"/>
            <a:ext cx="321760" cy="321760"/>
          </a:xfrm>
          <a:prstGeom prst="rect">
            <a:avLst/>
          </a:prstGeom>
        </p:spPr>
      </p:pic>
      <p:pic>
        <p:nvPicPr>
          <p:cNvPr id="101" name="Image 100">
            <a:extLst>
              <a:ext uri="{FF2B5EF4-FFF2-40B4-BE49-F238E27FC236}">
                <a16:creationId xmlns:a16="http://schemas.microsoft.com/office/drawing/2014/main" id="{294BF5CB-FEC7-4C63-949C-895EC25960EB}"/>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4876560" y="5164109"/>
            <a:ext cx="301336" cy="301336"/>
          </a:xfrm>
          <a:prstGeom prst="rect">
            <a:avLst/>
          </a:prstGeom>
        </p:spPr>
      </p:pic>
      <p:grpSp>
        <p:nvGrpSpPr>
          <p:cNvPr id="102" name="Groupe 101">
            <a:extLst>
              <a:ext uri="{FF2B5EF4-FFF2-40B4-BE49-F238E27FC236}">
                <a16:creationId xmlns:a16="http://schemas.microsoft.com/office/drawing/2014/main" id="{BFA806F2-B87B-4F14-BEA9-8DB215E2143F}"/>
              </a:ext>
            </a:extLst>
          </p:cNvPr>
          <p:cNvGrpSpPr/>
          <p:nvPr/>
        </p:nvGrpSpPr>
        <p:grpSpPr>
          <a:xfrm>
            <a:off x="3066500" y="2165159"/>
            <a:ext cx="4589677" cy="618393"/>
            <a:chOff x="1791485" y="1330209"/>
            <a:chExt cx="4589677" cy="618393"/>
          </a:xfrm>
        </p:grpSpPr>
        <p:pic>
          <p:nvPicPr>
            <p:cNvPr id="103" name="Image 102">
              <a:extLst>
                <a:ext uri="{FF2B5EF4-FFF2-40B4-BE49-F238E27FC236}">
                  <a16:creationId xmlns:a16="http://schemas.microsoft.com/office/drawing/2014/main" id="{7AF31917-8EE2-42A7-A5BE-D4A54DB609D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16752" y="1409169"/>
              <a:ext cx="307105" cy="307105"/>
            </a:xfrm>
            <a:prstGeom prst="rect">
              <a:avLst/>
            </a:prstGeom>
          </p:spPr>
        </p:pic>
        <p:pic>
          <p:nvPicPr>
            <p:cNvPr id="104" name="Graphique 56" descr="Usine">
              <a:extLst>
                <a:ext uri="{FF2B5EF4-FFF2-40B4-BE49-F238E27FC236}">
                  <a16:creationId xmlns:a16="http://schemas.microsoft.com/office/drawing/2014/main" id="{34AA23E7-AD42-4B56-BF21-B95D6B94877A}"/>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620273" y="1394723"/>
              <a:ext cx="383358" cy="383358"/>
            </a:xfrm>
            <a:prstGeom prst="rect">
              <a:avLst/>
            </a:prstGeom>
          </p:spPr>
        </p:pic>
        <p:pic>
          <p:nvPicPr>
            <p:cNvPr id="105" name="Image 104">
              <a:extLst>
                <a:ext uri="{FF2B5EF4-FFF2-40B4-BE49-F238E27FC236}">
                  <a16:creationId xmlns:a16="http://schemas.microsoft.com/office/drawing/2014/main" id="{C4A9C1FC-6476-481F-B771-3AAF421EE51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08675" y="1330209"/>
              <a:ext cx="438150" cy="438150"/>
            </a:xfrm>
            <a:prstGeom prst="rect">
              <a:avLst/>
            </a:prstGeom>
          </p:spPr>
        </p:pic>
        <p:sp>
          <p:nvSpPr>
            <p:cNvPr id="106" name="ZoneTexte 105">
              <a:extLst>
                <a:ext uri="{FF2B5EF4-FFF2-40B4-BE49-F238E27FC236}">
                  <a16:creationId xmlns:a16="http://schemas.microsoft.com/office/drawing/2014/main" id="{DF09D060-44C7-4EB4-90FA-E937775B0549}"/>
                </a:ext>
              </a:extLst>
            </p:cNvPr>
            <p:cNvSpPr txBox="1"/>
            <p:nvPr/>
          </p:nvSpPr>
          <p:spPr>
            <a:xfrm>
              <a:off x="1791485" y="1689508"/>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07" name="ZoneTexte 106">
              <a:extLst>
                <a:ext uri="{FF2B5EF4-FFF2-40B4-BE49-F238E27FC236}">
                  <a16:creationId xmlns:a16="http://schemas.microsoft.com/office/drawing/2014/main" id="{9ACA9D9D-E59A-4134-B28D-8039411DA292}"/>
                </a:ext>
              </a:extLst>
            </p:cNvPr>
            <p:cNvSpPr txBox="1"/>
            <p:nvPr/>
          </p:nvSpPr>
          <p:spPr>
            <a:xfrm>
              <a:off x="2659656" y="1696323"/>
              <a:ext cx="896047"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Déplacement</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08" name="ZoneTexte 107">
              <a:extLst>
                <a:ext uri="{FF2B5EF4-FFF2-40B4-BE49-F238E27FC236}">
                  <a16:creationId xmlns:a16="http://schemas.microsoft.com/office/drawing/2014/main" id="{53FEBFEA-D559-433B-BA50-63D0D92F0B0A}"/>
                </a:ext>
              </a:extLst>
            </p:cNvPr>
            <p:cNvSpPr txBox="1"/>
            <p:nvPr/>
          </p:nvSpPr>
          <p:spPr>
            <a:xfrm>
              <a:off x="3507835" y="1689508"/>
              <a:ext cx="671701"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09" name="ZoneTexte 108">
              <a:extLst>
                <a:ext uri="{FF2B5EF4-FFF2-40B4-BE49-F238E27FC236}">
                  <a16:creationId xmlns:a16="http://schemas.microsoft.com/office/drawing/2014/main" id="{FA160ED9-7558-4FBB-8EF4-063A79BBE935}"/>
                </a:ext>
              </a:extLst>
            </p:cNvPr>
            <p:cNvSpPr txBox="1"/>
            <p:nvPr/>
          </p:nvSpPr>
          <p:spPr>
            <a:xfrm>
              <a:off x="5722015" y="1717770"/>
              <a:ext cx="659147"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0" name="ZoneTexte 109">
              <a:extLst>
                <a:ext uri="{FF2B5EF4-FFF2-40B4-BE49-F238E27FC236}">
                  <a16:creationId xmlns:a16="http://schemas.microsoft.com/office/drawing/2014/main" id="{4E5950DB-7DE2-4BF9-A5D0-1F52CA5A8CBF}"/>
                </a:ext>
              </a:extLst>
            </p:cNvPr>
            <p:cNvSpPr txBox="1"/>
            <p:nvPr/>
          </p:nvSpPr>
          <p:spPr>
            <a:xfrm>
              <a:off x="4186721" y="1689508"/>
              <a:ext cx="795477" cy="230832"/>
            </a:xfrm>
            <a:prstGeom prst="rect">
              <a:avLst/>
            </a:prstGeom>
            <a:noFill/>
          </p:spPr>
          <p:txBody>
            <a:bodyPr wrap="square" rtlCol="0">
              <a:spAutoFit/>
            </a:bodyPr>
            <a:lstStyle/>
            <a:p>
              <a:pPr algn="ctr"/>
              <a:r>
                <a:rPr lang="fr-FR" sz="900" dirty="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9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11" name="Graphique 63" descr="Ville">
              <a:extLst>
                <a:ext uri="{FF2B5EF4-FFF2-40B4-BE49-F238E27FC236}">
                  <a16:creationId xmlns:a16="http://schemas.microsoft.com/office/drawing/2014/main" id="{79109B14-4560-49EB-B8A8-E607DA9D24C2}"/>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824653" y="1374200"/>
              <a:ext cx="438150" cy="438150"/>
            </a:xfrm>
            <a:prstGeom prst="rect">
              <a:avLst/>
            </a:prstGeom>
          </p:spPr>
        </p:pic>
        <p:pic>
          <p:nvPicPr>
            <p:cNvPr id="112" name="Graphique 64" descr="Voiture">
              <a:extLst>
                <a:ext uri="{FF2B5EF4-FFF2-40B4-BE49-F238E27FC236}">
                  <a16:creationId xmlns:a16="http://schemas.microsoft.com/office/drawing/2014/main" id="{DE2D281A-BBB5-428E-B831-825EA4659149}"/>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885859" y="1417222"/>
              <a:ext cx="368899" cy="368899"/>
            </a:xfrm>
            <a:prstGeom prst="rect">
              <a:avLst/>
            </a:prstGeom>
          </p:spPr>
        </p:pic>
        <p:sp>
          <p:nvSpPr>
            <p:cNvPr id="113" name="ZoneTexte 112">
              <a:extLst>
                <a:ext uri="{FF2B5EF4-FFF2-40B4-BE49-F238E27FC236}">
                  <a16:creationId xmlns:a16="http://schemas.microsoft.com/office/drawing/2014/main" id="{4F9724C0-1744-4F78-BEEB-63DADF869012}"/>
                </a:ext>
              </a:extLst>
            </p:cNvPr>
            <p:cNvSpPr txBox="1"/>
            <p:nvPr/>
          </p:nvSpPr>
          <p:spPr>
            <a:xfrm>
              <a:off x="4839209" y="1697202"/>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Déchets</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14" name="Graphique 91" descr="Ordures">
              <a:extLst>
                <a:ext uri="{FF2B5EF4-FFF2-40B4-BE49-F238E27FC236}">
                  <a16:creationId xmlns:a16="http://schemas.microsoft.com/office/drawing/2014/main" id="{FE0C11E1-F184-4093-A957-1FBF84C80BBC}"/>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136038" y="1392898"/>
              <a:ext cx="349827" cy="349827"/>
            </a:xfrm>
            <a:prstGeom prst="rect">
              <a:avLst/>
            </a:prstGeom>
          </p:spPr>
        </p:pic>
      </p:grpSp>
    </p:spTree>
    <p:extLst>
      <p:ext uri="{BB962C8B-B14F-4D97-AF65-F5344CB8AC3E}">
        <p14:creationId xmlns:p14="http://schemas.microsoft.com/office/powerpoint/2010/main" val="1880795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43</a:t>
            </a:fld>
            <a:endParaRPr lang="fr-FR" dirty="0"/>
          </a:p>
        </p:txBody>
      </p:sp>
      <p:sp>
        <p:nvSpPr>
          <p:cNvPr id="3" name="ZoneTexte 4">
            <a:extLst>
              <a:ext uri="{FF2B5EF4-FFF2-40B4-BE49-F238E27FC236}">
                <a16:creationId xmlns:a16="http://schemas.microsoft.com/office/drawing/2014/main" id="{41B1D44D-8831-49A6-BA01-ED5E37BCB2E5}"/>
              </a:ext>
            </a:extLst>
          </p:cNvPr>
          <p:cNvSpPr txBox="1"/>
          <p:nvPr/>
        </p:nvSpPr>
        <p:spPr>
          <a:xfrm>
            <a:off x="4751414" y="3736142"/>
            <a:ext cx="3883539"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b="1" dirty="0"/>
          </a:p>
          <a:p>
            <a:pPr marL="171450" indent="-171450" algn="just">
              <a:spcAft>
                <a:spcPts val="400"/>
              </a:spcAft>
              <a:buFont typeface="Arial" panose="020B0604020202020204" pitchFamily="34" charset="0"/>
              <a:buChar char="•"/>
            </a:pPr>
            <a:r>
              <a:rPr lang="fr-FR" sz="1000" dirty="0"/>
              <a:t>Le développement de mobilités alternatives à l’usage de la voiture individuelle </a:t>
            </a:r>
          </a:p>
          <a:p>
            <a:pPr marL="171450" indent="-171450" algn="just">
              <a:spcAft>
                <a:spcPts val="400"/>
              </a:spcAft>
              <a:buFont typeface="Arial" panose="020B0604020202020204" pitchFamily="34" charset="0"/>
              <a:buChar char="•"/>
            </a:pPr>
            <a:r>
              <a:rPr lang="fr-FR" sz="1000" dirty="0"/>
              <a:t>Une amélioration des systèmes de chauffages domestiques et une rénovation énergétique du parc de logements</a:t>
            </a:r>
          </a:p>
          <a:p>
            <a:pPr marL="171450" indent="-171450" algn="just">
              <a:spcAft>
                <a:spcPts val="400"/>
              </a:spcAft>
              <a:buFont typeface="Arial" panose="020B0604020202020204" pitchFamily="34" charset="0"/>
              <a:buChar char="•"/>
            </a:pPr>
            <a:r>
              <a:rPr lang="fr-FR" sz="1000" dirty="0"/>
              <a:t>La mise en œuvre de nouvelles pratiques agricoles, et le renouvellement des engins agricoles et sylvicoles</a:t>
            </a:r>
          </a:p>
        </p:txBody>
      </p:sp>
      <p:sp>
        <p:nvSpPr>
          <p:cNvPr id="4" name="ZoneTexte 3">
            <a:extLst>
              <a:ext uri="{FF2B5EF4-FFF2-40B4-BE49-F238E27FC236}">
                <a16:creationId xmlns:a16="http://schemas.microsoft.com/office/drawing/2014/main" id="{510DC3FF-6A84-4FE8-80A5-BA4600BA0FC9}"/>
              </a:ext>
            </a:extLst>
          </p:cNvPr>
          <p:cNvSpPr txBox="1"/>
          <p:nvPr/>
        </p:nvSpPr>
        <p:spPr>
          <a:xfrm>
            <a:off x="651933" y="698957"/>
            <a:ext cx="3801113" cy="15799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r>
              <a:rPr lang="fr-FR" sz="1000" dirty="0"/>
              <a:t>Un bon niveau global de la qualité de l’air sur le territoire (peu de dépassement des valeurs limites réglementaires en termes de concentration).</a:t>
            </a:r>
          </a:p>
          <a:p>
            <a:pPr marL="171450" indent="-171450" algn="just">
              <a:spcAft>
                <a:spcPts val="400"/>
              </a:spcAft>
              <a:buFont typeface="Arial" panose="020B0604020202020204" pitchFamily="34" charset="0"/>
              <a:buChar char="•"/>
            </a:pPr>
            <a:r>
              <a:rPr lang="fr-FR" sz="1000" dirty="0"/>
              <a:t>Un secteur tertiaire peu présent</a:t>
            </a:r>
          </a:p>
          <a:p>
            <a:pPr algn="just">
              <a:spcAft>
                <a:spcPts val="400"/>
              </a:spcAft>
            </a:pPr>
            <a:endParaRPr lang="fr-FR" sz="1000" dirty="0"/>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5" name="Rectangle 4">
            <a:extLst>
              <a:ext uri="{FF2B5EF4-FFF2-40B4-BE49-F238E27FC236}">
                <a16:creationId xmlns:a16="http://schemas.microsoft.com/office/drawing/2014/main" id="{9F561FF4-0083-401E-B200-47780BFFEB17}"/>
              </a:ext>
            </a:extLst>
          </p:cNvPr>
          <p:cNvSpPr/>
          <p:nvPr/>
        </p:nvSpPr>
        <p:spPr>
          <a:xfrm>
            <a:off x="4751414" y="698957"/>
            <a:ext cx="3883539" cy="656590"/>
          </a:xfrm>
          <a:prstGeom prst="rect">
            <a:avLst/>
          </a:prstGeom>
        </p:spPr>
        <p:txBody>
          <a:bodyPr wrap="square">
            <a:spAutoFit/>
          </a:body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6" name="ZoneTexte 5">
            <a:extLst>
              <a:ext uri="{FF2B5EF4-FFF2-40B4-BE49-F238E27FC236}">
                <a16:creationId xmlns:a16="http://schemas.microsoft.com/office/drawing/2014/main" id="{510DC3FF-6A84-4FE8-80A5-BA4600BA0FC9}"/>
              </a:ext>
            </a:extLst>
          </p:cNvPr>
          <p:cNvSpPr txBox="1"/>
          <p:nvPr/>
        </p:nvSpPr>
        <p:spPr>
          <a:xfrm>
            <a:off x="4751415" y="686658"/>
            <a:ext cx="3883538"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r>
              <a:rPr lang="fr-FR" sz="1000" dirty="0"/>
              <a:t>Un trafic routier dense qui génère entre autres des émissions de </a:t>
            </a:r>
            <a:r>
              <a:rPr lang="fr-FR" sz="1000" dirty="0" err="1"/>
              <a:t>NOx</a:t>
            </a:r>
            <a:r>
              <a:rPr lang="fr-FR" sz="1000" dirty="0"/>
              <a:t> et de particules fines.</a:t>
            </a:r>
          </a:p>
          <a:p>
            <a:pPr marL="171450" indent="-171450" algn="just">
              <a:spcAft>
                <a:spcPts val="400"/>
              </a:spcAft>
              <a:buFont typeface="Arial" panose="020B0604020202020204" pitchFamily="34" charset="0"/>
              <a:buChar char="•"/>
            </a:pPr>
            <a:r>
              <a:rPr lang="fr-FR" sz="1000" dirty="0"/>
              <a:t>Un territoire résidentiel avec une forte consommation de bois dans des équipements peu performants et sources d’émissions polluantes</a:t>
            </a:r>
          </a:p>
          <a:p>
            <a:pPr marL="171450" indent="-171450" algn="just">
              <a:spcAft>
                <a:spcPts val="400"/>
              </a:spcAft>
              <a:buFont typeface="Arial" panose="020B0604020202020204" pitchFamily="34" charset="0"/>
              <a:buChar char="•"/>
            </a:pPr>
            <a:r>
              <a:rPr lang="fr-FR" sz="1000" dirty="0"/>
              <a:t>Une exploitation de carrières sur le territoire qui génère des particules fines</a:t>
            </a:r>
          </a:p>
          <a:p>
            <a:pPr marL="171450" indent="-171450" algn="just">
              <a:spcAft>
                <a:spcPts val="400"/>
              </a:spcAft>
              <a:buFont typeface="Arial" panose="020B0604020202020204" pitchFamily="34" charset="0"/>
              <a:buChar char="•"/>
            </a:pPr>
            <a:r>
              <a:rPr lang="fr-FR" sz="1000" dirty="0"/>
              <a:t>Un territoire très agricole, source de pollutions et d’émissions de particules fines</a:t>
            </a:r>
          </a:p>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endParaRPr lang="fr-FR" sz="1000" dirty="0"/>
          </a:p>
        </p:txBody>
      </p:sp>
      <p:sp>
        <p:nvSpPr>
          <p:cNvPr id="7" name="ZoneTexte 6">
            <a:extLst>
              <a:ext uri="{FF2B5EF4-FFF2-40B4-BE49-F238E27FC236}">
                <a16:creationId xmlns:a16="http://schemas.microsoft.com/office/drawing/2014/main" id="{510DC3FF-6A84-4FE8-80A5-BA4600BA0FC9}"/>
              </a:ext>
            </a:extLst>
          </p:cNvPr>
          <p:cNvSpPr txBox="1"/>
          <p:nvPr/>
        </p:nvSpPr>
        <p:spPr>
          <a:xfrm>
            <a:off x="651933" y="3750534"/>
            <a:ext cx="3801113" cy="183640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endParaRPr lang="fr-FR" sz="1000" dirty="0"/>
          </a:p>
          <a:p>
            <a:pPr marL="171450" indent="-171450" algn="just">
              <a:spcAft>
                <a:spcPts val="400"/>
              </a:spcAft>
              <a:buFont typeface="Arial" panose="020B0604020202020204" pitchFamily="34" charset="0"/>
              <a:buChar char="•"/>
            </a:pPr>
            <a:r>
              <a:rPr lang="fr-FR" sz="1000" dirty="0"/>
              <a:t>Des émissions de </a:t>
            </a:r>
            <a:r>
              <a:rPr lang="fr-FR" sz="1000" dirty="0" err="1"/>
              <a:t>Nox</a:t>
            </a:r>
            <a:r>
              <a:rPr lang="fr-FR" sz="1000" dirty="0"/>
              <a:t> liées aux transports de personnes constante voire croissante au regard du recours à l’autosolisme et du développement territorial</a:t>
            </a:r>
          </a:p>
          <a:p>
            <a:pPr marL="171450" indent="-171450" algn="just">
              <a:spcAft>
                <a:spcPts val="400"/>
              </a:spcAft>
              <a:buFont typeface="Arial" panose="020B0604020202020204" pitchFamily="34" charset="0"/>
              <a:buChar char="•"/>
            </a:pPr>
            <a:r>
              <a:rPr lang="fr-FR" sz="1000" dirty="0"/>
              <a:t>Des émissions polluantes liées aux chauffages domestiques toujours conséquentes du fait de la mauvaise performance des systèmes de chauffage et du vieillissement du parc de logements et d’un besoin accrue en énergie pour chauffer les surfaces</a:t>
            </a:r>
          </a:p>
          <a:p>
            <a:pPr marL="171450" indent="-171450" algn="just">
              <a:spcAft>
                <a:spcPts val="400"/>
              </a:spcAft>
              <a:buFont typeface="Arial" panose="020B0604020202020204" pitchFamily="34" charset="0"/>
              <a:buChar char="•"/>
            </a:pPr>
            <a:r>
              <a:rPr lang="fr-FR" sz="1000" dirty="0"/>
              <a:t>Des émissions et pollutions agricoles constantes</a:t>
            </a:r>
          </a:p>
          <a:p>
            <a:pPr marL="171450" indent="-171450" algn="just">
              <a:spcAft>
                <a:spcPts val="400"/>
              </a:spcAft>
              <a:buFont typeface="Arial" panose="020B0604020202020204" pitchFamily="34" charset="0"/>
              <a:buChar char="•"/>
            </a:pPr>
            <a:endParaRPr lang="fr-FR" sz="1000" dirty="0"/>
          </a:p>
        </p:txBody>
      </p:sp>
    </p:spTree>
    <p:extLst>
      <p:ext uri="{BB962C8B-B14F-4D97-AF65-F5344CB8AC3E}">
        <p14:creationId xmlns:p14="http://schemas.microsoft.com/office/powerpoint/2010/main" val="3871475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44</a:t>
            </a:fld>
            <a:endParaRPr lang="fr-FR"/>
          </a:p>
        </p:txBody>
      </p:sp>
      <p:sp>
        <p:nvSpPr>
          <p:cNvPr id="13" name="Espace réservé du texte 2"/>
          <p:cNvSpPr>
            <a:spLocks noGrp="1"/>
          </p:cNvSpPr>
          <p:nvPr>
            <p:ph type="body" sz="quarter" idx="13"/>
          </p:nvPr>
        </p:nvSpPr>
        <p:spPr>
          <a:xfrm>
            <a:off x="359229" y="535178"/>
            <a:ext cx="8784771" cy="430123"/>
          </a:xfrm>
        </p:spPr>
        <p:txBody>
          <a:bodyPr/>
          <a:lstStyle/>
          <a:p>
            <a:pPr algn="ctr"/>
            <a:r>
              <a:rPr lang="fr-FR" dirty="0">
                <a:ea typeface="Gadugi" panose="020B0502040204020203" pitchFamily="34" charset="0"/>
              </a:rPr>
              <a:t>Résumé de l’Evaluation environnementale – Incidences de la stratégie</a:t>
            </a:r>
          </a:p>
        </p:txBody>
      </p:sp>
      <p:sp>
        <p:nvSpPr>
          <p:cNvPr id="19" name="Espace réservé du texte 3">
            <a:extLst>
              <a:ext uri="{FF2B5EF4-FFF2-40B4-BE49-F238E27FC236}">
                <a16:creationId xmlns:a16="http://schemas.microsoft.com/office/drawing/2014/main" id="{ECA52236-D842-467B-BAD6-33CCA12375EA}"/>
              </a:ext>
            </a:extLst>
          </p:cNvPr>
          <p:cNvSpPr txBox="1">
            <a:spLocks/>
          </p:cNvSpPr>
          <p:nvPr/>
        </p:nvSpPr>
        <p:spPr>
          <a:xfrm>
            <a:off x="4648199" y="2639343"/>
            <a:ext cx="4136571" cy="64606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anose="05000000000000000000" pitchFamily="2" charset="2"/>
              <a:buNone/>
            </a:pPr>
            <a:endParaRPr lang="fr-FR" sz="1000" b="0">
              <a:solidFill>
                <a:schemeClr val="tx1"/>
              </a:solidFill>
              <a:latin typeface="+mn-lt"/>
            </a:endParaRPr>
          </a:p>
          <a:p>
            <a:pPr marL="0" indent="0" algn="just">
              <a:buFont typeface="Wingdings" panose="05000000000000000000" pitchFamily="2" charset="2"/>
              <a:buNone/>
            </a:pPr>
            <a:endParaRPr lang="fr-FR" sz="1000" b="0">
              <a:solidFill>
                <a:srgbClr val="FF0000"/>
              </a:solidFill>
              <a:latin typeface="+mn-lt"/>
            </a:endParaRPr>
          </a:p>
        </p:txBody>
      </p:sp>
      <p:sp>
        <p:nvSpPr>
          <p:cNvPr id="8" name="Espace réservé du texte 3">
            <a:extLst>
              <a:ext uri="{FF2B5EF4-FFF2-40B4-BE49-F238E27FC236}">
                <a16:creationId xmlns:a16="http://schemas.microsoft.com/office/drawing/2014/main" id="{C5645B51-8BDF-4FEB-9B3D-5C5FD9499E88}"/>
              </a:ext>
            </a:extLst>
          </p:cNvPr>
          <p:cNvSpPr txBox="1">
            <a:spLocks/>
          </p:cNvSpPr>
          <p:nvPr/>
        </p:nvSpPr>
        <p:spPr>
          <a:xfrm>
            <a:off x="4751614" y="1200151"/>
            <a:ext cx="4136571" cy="3916136"/>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None/>
            </a:pPr>
            <a:endParaRPr lang="fr-FR" sz="1000" b="0">
              <a:solidFill>
                <a:srgbClr val="FF0000"/>
              </a:solidFill>
              <a:latin typeface="+mn-lt"/>
            </a:endParaRPr>
          </a:p>
        </p:txBody>
      </p:sp>
      <p:graphicFrame>
        <p:nvGraphicFramePr>
          <p:cNvPr id="3" name="Tableau 2"/>
          <p:cNvGraphicFramePr>
            <a:graphicFrameLocks noGrp="1"/>
          </p:cNvGraphicFramePr>
          <p:nvPr/>
        </p:nvGraphicFramePr>
        <p:xfrm>
          <a:off x="239713" y="-49574450"/>
          <a:ext cx="5414999" cy="4351337"/>
        </p:xfrm>
        <a:graphic>
          <a:graphicData uri="http://schemas.openxmlformats.org/drawingml/2006/table">
            <a:tbl>
              <a:tblPr>
                <a:tableStyleId>{5C22544A-7EE6-4342-B048-85BDC9FD1C3A}</a:tableStyleId>
              </a:tblPr>
              <a:tblGrid>
                <a:gridCol w="3468623">
                  <a:extLst>
                    <a:ext uri="{9D8B030D-6E8A-4147-A177-3AD203B41FA5}">
                      <a16:colId xmlns:a16="http://schemas.microsoft.com/office/drawing/2014/main" val="20000"/>
                    </a:ext>
                  </a:extLst>
                </a:gridCol>
                <a:gridCol w="648792">
                  <a:extLst>
                    <a:ext uri="{9D8B030D-6E8A-4147-A177-3AD203B41FA5}">
                      <a16:colId xmlns:a16="http://schemas.microsoft.com/office/drawing/2014/main" val="20001"/>
                    </a:ext>
                  </a:extLst>
                </a:gridCol>
                <a:gridCol w="648792">
                  <a:extLst>
                    <a:ext uri="{9D8B030D-6E8A-4147-A177-3AD203B41FA5}">
                      <a16:colId xmlns:a16="http://schemas.microsoft.com/office/drawing/2014/main" val="20002"/>
                    </a:ext>
                  </a:extLst>
                </a:gridCol>
                <a:gridCol w="648792">
                  <a:extLst>
                    <a:ext uri="{9D8B030D-6E8A-4147-A177-3AD203B41FA5}">
                      <a16:colId xmlns:a16="http://schemas.microsoft.com/office/drawing/2014/main" val="20003"/>
                    </a:ext>
                  </a:extLst>
                </a:gridCol>
              </a:tblGrid>
              <a:tr h="126126">
                <a:tc gridSpan="4">
                  <a:txBody>
                    <a:bodyPr/>
                    <a:lstStyle/>
                    <a:p>
                      <a:pPr algn="ctr" fontAlgn="ctr"/>
                      <a:r>
                        <a:rPr lang="fr-FR" sz="700" u="none" strike="noStrike">
                          <a:effectLst/>
                        </a:rPr>
                        <a:t>ENERGIES</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52251">
                <a:tc>
                  <a:txBody>
                    <a:bodyPr/>
                    <a:lstStyle/>
                    <a:p>
                      <a:pPr algn="ctr" fontAlgn="ctr"/>
                      <a:r>
                        <a:rPr lang="fr-FR" sz="700" u="none" strike="noStrike">
                          <a:effectLst/>
                        </a:rPr>
                        <a:t>Objectif du PCAET</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Paysage, TVB</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Gestion des ressources</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Bien-être, Santé</a:t>
                      </a:r>
                      <a:endParaRPr lang="fr-FR" sz="7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26126">
                <a:tc gridSpan="4">
                  <a:txBody>
                    <a:bodyPr/>
                    <a:lstStyle/>
                    <a:p>
                      <a:pPr algn="ctr" fontAlgn="ctr"/>
                      <a:r>
                        <a:rPr lang="fr-FR" sz="700" u="none" strike="noStrike">
                          <a:effectLst/>
                        </a:rPr>
                        <a:t>1. Consommation énergétique : objectifs -14% en 2030 par rapport à 2015 et -48% en 2050 par rapport à 2012</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504503">
                <a:tc>
                  <a:txBody>
                    <a:bodyPr/>
                    <a:lstStyle/>
                    <a:p>
                      <a:pPr algn="ctr" fontAlgn="ctr"/>
                      <a:r>
                        <a:rPr lang="fr-FR" sz="700" u="none" strike="noStrike">
                          <a:effectLst/>
                        </a:rPr>
                        <a:t>1.1  Rénover 70% du parc résidentiel et teritaire (~ 400 maisons par an, ~ 4 collectifs de 10 logements /an, ~ 10 000m²/an de bâti tertiaire)</a:t>
                      </a:r>
                      <a:br>
                        <a:rPr lang="fr-FR" sz="700" u="none" strike="noStrike">
                          <a:effectLst/>
                        </a:rPr>
                      </a:b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252251">
                <a:tc>
                  <a:txBody>
                    <a:bodyPr/>
                    <a:lstStyle/>
                    <a:p>
                      <a:pPr algn="ctr" fontAlgn="ctr"/>
                      <a:r>
                        <a:rPr lang="fr-FR" sz="700" u="none" strike="noStrike">
                          <a:effectLst/>
                        </a:rPr>
                        <a:t>1.2 Remplacement progressif des véhicules classiques par des véhicules basse consommation 60%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252251">
                <a:tc>
                  <a:txBody>
                    <a:bodyPr/>
                    <a:lstStyle/>
                    <a:p>
                      <a:pPr algn="ctr" fontAlgn="ctr"/>
                      <a:r>
                        <a:rPr lang="fr-FR" sz="700" u="none" strike="noStrike">
                          <a:effectLst/>
                        </a:rPr>
                        <a:t>1.3 Développement des mobilités alternatives (70% des actifs se rendant au travail en vélo/marche/covoit/bus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252251">
                <a:tc>
                  <a:txBody>
                    <a:bodyPr/>
                    <a:lstStyle/>
                    <a:p>
                      <a:pPr algn="ctr" fontAlgn="ctr"/>
                      <a:r>
                        <a:rPr lang="fr-FR" sz="700" u="none" strike="noStrike">
                          <a:effectLst/>
                        </a:rPr>
                        <a:t>1.4 Sensibilisation, efficacité énergétique et écologie industrielle pour les industries du territoire</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126126">
                <a:tc>
                  <a:txBody>
                    <a:bodyPr/>
                    <a:lstStyle/>
                    <a:p>
                      <a:pPr algn="ctr" fontAlgn="ctr"/>
                      <a:r>
                        <a:rPr lang="fr-FR" sz="700" u="none" strike="noStrike">
                          <a:effectLst/>
                        </a:rPr>
                        <a:t>1.5 Sensibilisation et efficacité énergétique sur les exploitations agricoles</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r h="126126">
                <a:tc>
                  <a:txBody>
                    <a:bodyPr/>
                    <a:lstStyle/>
                    <a:p>
                      <a:pPr algn="ctr" fontAlgn="ctr"/>
                      <a:r>
                        <a:rPr lang="fr-FR" sz="700" u="none" strike="noStrike">
                          <a:effectLst/>
                        </a:rPr>
                        <a:t>1.6 Intégration des enjeux PCAET aux documents d'urbanisme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126126">
                <a:tc gridSpan="4">
                  <a:txBody>
                    <a:bodyPr/>
                    <a:lstStyle/>
                    <a:p>
                      <a:pPr algn="ctr" fontAlgn="ctr"/>
                      <a:r>
                        <a:rPr lang="fr-FR" sz="700" u="none" strike="noStrike">
                          <a:effectLst/>
                        </a:rPr>
                        <a:t>2. Production d'énergie : autonomie 2030 -&gt; 30%, autonomie 2050 -&gt; 57%</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586485">
                <a:tc>
                  <a:txBody>
                    <a:bodyPr/>
                    <a:lstStyle/>
                    <a:p>
                      <a:pPr algn="ctr" fontAlgn="ctr"/>
                      <a:r>
                        <a:rPr lang="fr-FR" sz="700" u="none" strike="noStrike">
                          <a:effectLst/>
                        </a:rPr>
                        <a:t>2.1 Eolien : Accompagner le développement de 2 parcs concertés sur le territoire en 2030 ; puis 3 entre 2030 et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r h="504503">
                <a:tc>
                  <a:txBody>
                    <a:bodyPr/>
                    <a:lstStyle/>
                    <a:p>
                      <a:pPr algn="ctr" fontAlgn="ctr"/>
                      <a:r>
                        <a:rPr lang="fr-FR" sz="700" u="none" strike="noStrike">
                          <a:effectLst/>
                        </a:rPr>
                        <a:t>2.2 Photovoltaïque : </a:t>
                      </a:r>
                      <a:br>
                        <a:rPr lang="fr-FR" sz="700" u="none" strike="noStrike">
                          <a:effectLst/>
                        </a:rPr>
                      </a:br>
                      <a:r>
                        <a:rPr lang="fr-FR" sz="700" u="none" strike="noStrike">
                          <a:effectLst/>
                        </a:rPr>
                        <a:t>Equiper les toitures industrielles et agricoles</a:t>
                      </a:r>
                      <a:br>
                        <a:rPr lang="fr-FR" sz="700" u="none" strike="noStrike">
                          <a:effectLst/>
                        </a:rPr>
                      </a:br>
                      <a:r>
                        <a:rPr lang="fr-FR" sz="700" u="none" strike="noStrike">
                          <a:effectLst/>
                        </a:rPr>
                        <a:t>Exploiter les potentiels sur délaissés</a:t>
                      </a: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611710">
                <a:tc>
                  <a:txBody>
                    <a:bodyPr/>
                    <a:lstStyle/>
                    <a:p>
                      <a:pPr algn="ctr" fontAlgn="ctr"/>
                      <a:r>
                        <a:rPr lang="fr-FR" sz="700" u="none" strike="noStrike">
                          <a:effectLst/>
                        </a:rPr>
                        <a:t>2.3 Biogaz-Méthanisation : Développer raisonnablement la méthanisation sur le territoire (~2 projets territoriaux ou ~10 agricoles collectifs)</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r h="252251">
                <a:tc>
                  <a:txBody>
                    <a:bodyPr/>
                    <a:lstStyle/>
                    <a:p>
                      <a:pPr algn="ctr" fontAlgn="ctr"/>
                      <a:r>
                        <a:rPr lang="fr-FR" sz="700" u="none" strike="noStrike">
                          <a:effectLst/>
                        </a:rPr>
                        <a:t>2.4 Accompagner le développement des EnR chez les particuliers (solaire PV, solaire thermique, géothermie)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3"/>
                  </a:ext>
                </a:extLst>
              </a:tr>
              <a:tr h="252251">
                <a:tc>
                  <a:txBody>
                    <a:bodyPr/>
                    <a:lstStyle/>
                    <a:p>
                      <a:pPr algn="ctr" fontAlgn="ctr"/>
                      <a:r>
                        <a:rPr lang="fr-FR" sz="700" u="none" strike="noStrike">
                          <a:effectLst/>
                        </a:rPr>
                        <a:t>2.5 Minimiser l'importation de bois – mobiliser 50% de la ressource locale en 2030 et 100%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4"/>
                  </a:ext>
                </a:extLst>
              </a:tr>
            </a:tbl>
          </a:graphicData>
        </a:graphic>
      </p:graphicFrame>
      <p:pic>
        <p:nvPicPr>
          <p:cNvPr id="10" name="Image 9" descr="Résultat de recherche d'images pour &quot;attention&quot;">
            <a:extLst>
              <a:ext uri="{FF2B5EF4-FFF2-40B4-BE49-F238E27FC236}">
                <a16:creationId xmlns:a16="http://schemas.microsoft.com/office/drawing/2014/main" id="{EBA4D24A-D197-4167-ABB1-301FE01E2D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0952400"/>
            <a:ext cx="323850" cy="268288"/>
          </a:xfrm>
          <a:prstGeom prst="rect">
            <a:avLst/>
          </a:prstGeom>
          <a:noFill/>
          <a:ln>
            <a:noFill/>
          </a:ln>
        </p:spPr>
      </p:pic>
      <p:pic>
        <p:nvPicPr>
          <p:cNvPr id="11" name="Image 10" descr="Résultat de recherche d'images pour &quot;attention&quot;">
            <a:extLst>
              <a:ext uri="{FF2B5EF4-FFF2-40B4-BE49-F238E27FC236}">
                <a16:creationId xmlns:a16="http://schemas.microsoft.com/office/drawing/2014/main" id="{72E06B7E-F23D-4E94-A69C-38C55E9173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0925413"/>
            <a:ext cx="323850" cy="268287"/>
          </a:xfrm>
          <a:prstGeom prst="rect">
            <a:avLst/>
          </a:prstGeom>
          <a:noFill/>
          <a:ln>
            <a:noFill/>
          </a:ln>
        </p:spPr>
      </p:pic>
      <p:pic>
        <p:nvPicPr>
          <p:cNvPr id="14" name="Image 13" descr="Résultat de recherche d'images pour &quot;attention&quot;">
            <a:extLst>
              <a:ext uri="{FF2B5EF4-FFF2-40B4-BE49-F238E27FC236}">
                <a16:creationId xmlns:a16="http://schemas.microsoft.com/office/drawing/2014/main" id="{FDFD5E00-F54A-406E-A1C4-702EBAA86E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7288" y="51455638"/>
            <a:ext cx="322262" cy="269875"/>
          </a:xfrm>
          <a:prstGeom prst="rect">
            <a:avLst/>
          </a:prstGeom>
          <a:noFill/>
          <a:ln>
            <a:noFill/>
          </a:ln>
        </p:spPr>
      </p:pic>
      <p:pic>
        <p:nvPicPr>
          <p:cNvPr id="15" name="Image 14" descr="Résultat de recherche d'images pour &quot;attention&quot;">
            <a:extLst>
              <a:ext uri="{FF2B5EF4-FFF2-40B4-BE49-F238E27FC236}">
                <a16:creationId xmlns:a16="http://schemas.microsoft.com/office/drawing/2014/main" id="{9CB59507-2D4B-4070-8177-4A650607558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6213" y="51850925"/>
            <a:ext cx="322262" cy="268288"/>
          </a:xfrm>
          <a:prstGeom prst="rect">
            <a:avLst/>
          </a:prstGeom>
          <a:noFill/>
          <a:ln>
            <a:noFill/>
          </a:ln>
        </p:spPr>
      </p:pic>
      <p:pic>
        <p:nvPicPr>
          <p:cNvPr id="16" name="Image 15" descr="Résultat de recherche d'images pour &quot;attention&quot;">
            <a:extLst>
              <a:ext uri="{FF2B5EF4-FFF2-40B4-BE49-F238E27FC236}">
                <a16:creationId xmlns:a16="http://schemas.microsoft.com/office/drawing/2014/main" id="{78800AF3-A160-4461-9013-9CD15E70A4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1850925"/>
            <a:ext cx="323850" cy="268288"/>
          </a:xfrm>
          <a:prstGeom prst="rect">
            <a:avLst/>
          </a:prstGeom>
          <a:noFill/>
          <a:ln>
            <a:noFill/>
          </a:ln>
        </p:spPr>
      </p:pic>
      <p:pic>
        <p:nvPicPr>
          <p:cNvPr id="17" name="Image 16" descr="Résultat de recherche d'images pour &quot;attention&quot;">
            <a:extLst>
              <a:ext uri="{FF2B5EF4-FFF2-40B4-BE49-F238E27FC236}">
                <a16:creationId xmlns:a16="http://schemas.microsoft.com/office/drawing/2014/main" id="{883BFCBE-CDAD-472D-84E8-BA2E0923C1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3428900"/>
            <a:ext cx="322263" cy="269875"/>
          </a:xfrm>
          <a:prstGeom prst="rect">
            <a:avLst/>
          </a:prstGeom>
          <a:noFill/>
          <a:ln>
            <a:noFill/>
          </a:ln>
        </p:spPr>
      </p:pic>
      <p:pic>
        <p:nvPicPr>
          <p:cNvPr id="18" name="Image 17" descr="Résultat de recherche d'images pour &quot;attention&quot;">
            <a:extLst>
              <a:ext uri="{FF2B5EF4-FFF2-40B4-BE49-F238E27FC236}">
                <a16:creationId xmlns:a16="http://schemas.microsoft.com/office/drawing/2014/main" id="{6E4F2CDB-8E5B-46A4-874D-0B656F130F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4329013"/>
            <a:ext cx="323850" cy="268287"/>
          </a:xfrm>
          <a:prstGeom prst="rect">
            <a:avLst/>
          </a:prstGeom>
          <a:noFill/>
          <a:ln>
            <a:noFill/>
          </a:ln>
        </p:spPr>
      </p:pic>
      <p:pic>
        <p:nvPicPr>
          <p:cNvPr id="20" name="Image 19" descr="Résultat de recherche d'images pour &quot;attention&quot;">
            <a:extLst>
              <a:ext uri="{FF2B5EF4-FFF2-40B4-BE49-F238E27FC236}">
                <a16:creationId xmlns:a16="http://schemas.microsoft.com/office/drawing/2014/main" id="{C3821C52-F944-4A7A-92E2-DEAD95DB0C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5130700"/>
            <a:ext cx="322263" cy="269875"/>
          </a:xfrm>
          <a:prstGeom prst="rect">
            <a:avLst/>
          </a:prstGeom>
          <a:noFill/>
          <a:ln>
            <a:noFill/>
          </a:ln>
        </p:spPr>
      </p:pic>
      <p:pic>
        <p:nvPicPr>
          <p:cNvPr id="21" name="Image 20" descr="Résultat de recherche d'images pour &quot;attention&quot;">
            <a:extLst>
              <a:ext uri="{FF2B5EF4-FFF2-40B4-BE49-F238E27FC236}">
                <a16:creationId xmlns:a16="http://schemas.microsoft.com/office/drawing/2014/main" id="{789957E8-116B-41F8-8A20-DDF1219772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5550" y="55118000"/>
            <a:ext cx="322263" cy="268288"/>
          </a:xfrm>
          <a:prstGeom prst="rect">
            <a:avLst/>
          </a:prstGeom>
          <a:noFill/>
          <a:ln>
            <a:noFill/>
          </a:ln>
        </p:spPr>
      </p:pic>
      <p:pic>
        <p:nvPicPr>
          <p:cNvPr id="22" name="Image 21" descr="Résultat de recherche d'images pour &quot;attention&quot;">
            <a:extLst>
              <a:ext uri="{FF2B5EF4-FFF2-40B4-BE49-F238E27FC236}">
                <a16:creationId xmlns:a16="http://schemas.microsoft.com/office/drawing/2014/main" id="{B936958B-E6E9-4D0A-88C4-CF14E5E9B9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613" y="55103713"/>
            <a:ext cx="322262" cy="269875"/>
          </a:xfrm>
          <a:prstGeom prst="rect">
            <a:avLst/>
          </a:prstGeom>
          <a:noFill/>
          <a:ln>
            <a:noFill/>
          </a:ln>
        </p:spPr>
      </p:pic>
      <p:pic>
        <p:nvPicPr>
          <p:cNvPr id="23" name="Image 22" descr="Résultat de recherche d'images pour &quot;attention&quot;">
            <a:extLst>
              <a:ext uri="{FF2B5EF4-FFF2-40B4-BE49-F238E27FC236}">
                <a16:creationId xmlns:a16="http://schemas.microsoft.com/office/drawing/2014/main" id="{A31D7322-3C4F-4B3D-AB8F-CB9E131E5C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6164163"/>
            <a:ext cx="323850" cy="268287"/>
          </a:xfrm>
          <a:prstGeom prst="rect">
            <a:avLst/>
          </a:prstGeom>
          <a:noFill/>
          <a:ln>
            <a:noFill/>
          </a:ln>
        </p:spPr>
      </p:pic>
      <p:graphicFrame>
        <p:nvGraphicFramePr>
          <p:cNvPr id="5" name="Tableau 4"/>
          <p:cNvGraphicFramePr>
            <a:graphicFrameLocks noGrp="1"/>
          </p:cNvGraphicFramePr>
          <p:nvPr/>
        </p:nvGraphicFramePr>
        <p:xfrm>
          <a:off x="239713" y="-49574450"/>
          <a:ext cx="5414999" cy="4351337"/>
        </p:xfrm>
        <a:graphic>
          <a:graphicData uri="http://schemas.openxmlformats.org/drawingml/2006/table">
            <a:tbl>
              <a:tblPr>
                <a:tableStyleId>{5C22544A-7EE6-4342-B048-85BDC9FD1C3A}</a:tableStyleId>
              </a:tblPr>
              <a:tblGrid>
                <a:gridCol w="3468623">
                  <a:extLst>
                    <a:ext uri="{9D8B030D-6E8A-4147-A177-3AD203B41FA5}">
                      <a16:colId xmlns:a16="http://schemas.microsoft.com/office/drawing/2014/main" val="20000"/>
                    </a:ext>
                  </a:extLst>
                </a:gridCol>
                <a:gridCol w="648792">
                  <a:extLst>
                    <a:ext uri="{9D8B030D-6E8A-4147-A177-3AD203B41FA5}">
                      <a16:colId xmlns:a16="http://schemas.microsoft.com/office/drawing/2014/main" val="20001"/>
                    </a:ext>
                  </a:extLst>
                </a:gridCol>
                <a:gridCol w="648792">
                  <a:extLst>
                    <a:ext uri="{9D8B030D-6E8A-4147-A177-3AD203B41FA5}">
                      <a16:colId xmlns:a16="http://schemas.microsoft.com/office/drawing/2014/main" val="20002"/>
                    </a:ext>
                  </a:extLst>
                </a:gridCol>
                <a:gridCol w="648792">
                  <a:extLst>
                    <a:ext uri="{9D8B030D-6E8A-4147-A177-3AD203B41FA5}">
                      <a16:colId xmlns:a16="http://schemas.microsoft.com/office/drawing/2014/main" val="20003"/>
                    </a:ext>
                  </a:extLst>
                </a:gridCol>
              </a:tblGrid>
              <a:tr h="126126">
                <a:tc gridSpan="4">
                  <a:txBody>
                    <a:bodyPr/>
                    <a:lstStyle/>
                    <a:p>
                      <a:pPr algn="ctr" fontAlgn="ctr"/>
                      <a:r>
                        <a:rPr lang="fr-FR" sz="700" u="none" strike="noStrike">
                          <a:effectLst/>
                        </a:rPr>
                        <a:t>ENERGIES</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52251">
                <a:tc>
                  <a:txBody>
                    <a:bodyPr/>
                    <a:lstStyle/>
                    <a:p>
                      <a:pPr algn="ctr" fontAlgn="ctr"/>
                      <a:r>
                        <a:rPr lang="fr-FR" sz="700" u="none" strike="noStrike">
                          <a:effectLst/>
                        </a:rPr>
                        <a:t>Objectif du PCAET</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Paysage, TVB</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Gestion des ressources</a:t>
                      </a:r>
                      <a:endParaRPr lang="fr-FR" sz="7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Bien-être, Santé</a:t>
                      </a:r>
                      <a:endParaRPr lang="fr-FR" sz="7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26126">
                <a:tc gridSpan="4">
                  <a:txBody>
                    <a:bodyPr/>
                    <a:lstStyle/>
                    <a:p>
                      <a:pPr algn="ctr" fontAlgn="ctr"/>
                      <a:r>
                        <a:rPr lang="fr-FR" sz="700" u="none" strike="noStrike">
                          <a:effectLst/>
                        </a:rPr>
                        <a:t>1. Consommation énergétique : objectifs -14% en 2030 par rapport à 2015 et -48% en 2050 par rapport à 2012</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504503">
                <a:tc>
                  <a:txBody>
                    <a:bodyPr/>
                    <a:lstStyle/>
                    <a:p>
                      <a:pPr algn="ctr" fontAlgn="ctr"/>
                      <a:r>
                        <a:rPr lang="fr-FR" sz="700" u="none" strike="noStrike">
                          <a:effectLst/>
                        </a:rPr>
                        <a:t>1.1  Rénover 70% du parc résidentiel et teritaire (~ 400 maisons par an, ~ 4 collectifs de 10 logements /an, ~ 10 000m²/an de bâti tertiaire)</a:t>
                      </a:r>
                      <a:br>
                        <a:rPr lang="fr-FR" sz="700" u="none" strike="noStrike">
                          <a:effectLst/>
                        </a:rPr>
                      </a:b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252251">
                <a:tc>
                  <a:txBody>
                    <a:bodyPr/>
                    <a:lstStyle/>
                    <a:p>
                      <a:pPr algn="ctr" fontAlgn="ctr"/>
                      <a:r>
                        <a:rPr lang="fr-FR" sz="700" u="none" strike="noStrike">
                          <a:effectLst/>
                        </a:rPr>
                        <a:t>1.2 Remplacement progressif des véhicules classiques par des véhicules basse consommation 60%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252251">
                <a:tc>
                  <a:txBody>
                    <a:bodyPr/>
                    <a:lstStyle/>
                    <a:p>
                      <a:pPr algn="ctr" fontAlgn="ctr"/>
                      <a:r>
                        <a:rPr lang="fr-FR" sz="700" u="none" strike="noStrike">
                          <a:effectLst/>
                        </a:rPr>
                        <a:t>1.3 Développement des mobilités alternatives (70% des actifs se rendant au travail en vélo/marche/covoit/bus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252251">
                <a:tc>
                  <a:txBody>
                    <a:bodyPr/>
                    <a:lstStyle/>
                    <a:p>
                      <a:pPr algn="ctr" fontAlgn="ctr"/>
                      <a:r>
                        <a:rPr lang="fr-FR" sz="700" u="none" strike="noStrike">
                          <a:effectLst/>
                        </a:rPr>
                        <a:t>1.4 Sensibilisation, efficacité énergétique et écologie industrielle pour les industries du territoire</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126126">
                <a:tc>
                  <a:txBody>
                    <a:bodyPr/>
                    <a:lstStyle/>
                    <a:p>
                      <a:pPr algn="ctr" fontAlgn="ctr"/>
                      <a:r>
                        <a:rPr lang="fr-FR" sz="700" u="none" strike="noStrike">
                          <a:effectLst/>
                        </a:rPr>
                        <a:t>1.5 Sensibilisation et efficacité énergétique sur les exploitations agricoles</a:t>
                      </a:r>
                      <a:endParaRPr lang="fr-FR" sz="700" b="0" i="0" u="none" strike="noStrike">
                        <a:solidFill>
                          <a:srgbClr val="000000"/>
                        </a:solidFill>
                        <a:effectLst/>
                        <a:latin typeface="Calibri" panose="020F0502020204030204" pitchFamily="34" charset="0"/>
                      </a:endParaRPr>
                    </a:p>
                  </a:txBody>
                  <a:tcPr marL="0" marR="0" marT="0" marB="0" anchor="ctr"/>
                </a:tc>
                <a:tc gridSpan="3">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r h="126126">
                <a:tc>
                  <a:txBody>
                    <a:bodyPr/>
                    <a:lstStyle/>
                    <a:p>
                      <a:pPr algn="ctr" fontAlgn="ctr"/>
                      <a:r>
                        <a:rPr lang="fr-FR" sz="700" u="none" strike="noStrike">
                          <a:effectLst/>
                        </a:rPr>
                        <a:t>1.6 Intégration des enjeux PCAET aux documents d'urbanisme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126126">
                <a:tc gridSpan="4">
                  <a:txBody>
                    <a:bodyPr/>
                    <a:lstStyle/>
                    <a:p>
                      <a:pPr algn="ctr" fontAlgn="ctr"/>
                      <a:r>
                        <a:rPr lang="fr-FR" sz="700" u="none" strike="noStrike">
                          <a:effectLst/>
                        </a:rPr>
                        <a:t>2. Production d'énergie : autonomie 2030 -&gt; 30%, autonomie 2050 -&gt; 57%</a:t>
                      </a:r>
                      <a:endParaRPr lang="fr-FR" sz="700" b="1" i="0" u="none" strike="noStrike">
                        <a:solidFill>
                          <a:srgbClr val="000000"/>
                        </a:solidFill>
                        <a:effectLst/>
                        <a:latin typeface="Calibri" panose="020F0502020204030204" pitchFamily="34" charset="0"/>
                      </a:endParaRP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586485">
                <a:tc>
                  <a:txBody>
                    <a:bodyPr/>
                    <a:lstStyle/>
                    <a:p>
                      <a:pPr algn="ctr" fontAlgn="ctr"/>
                      <a:r>
                        <a:rPr lang="fr-FR" sz="700" u="none" strike="noStrike">
                          <a:effectLst/>
                        </a:rPr>
                        <a:t>2.1 Eolien : Accompagner le développement de 2 parcs concertés sur le territoire en 2030 ; puis 3 entre 2030 et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r h="504503">
                <a:tc>
                  <a:txBody>
                    <a:bodyPr/>
                    <a:lstStyle/>
                    <a:p>
                      <a:pPr algn="ctr" fontAlgn="ctr"/>
                      <a:r>
                        <a:rPr lang="fr-FR" sz="700" u="none" strike="noStrike">
                          <a:effectLst/>
                        </a:rPr>
                        <a:t>2.2 Photovoltaïque : </a:t>
                      </a:r>
                      <a:br>
                        <a:rPr lang="fr-FR" sz="700" u="none" strike="noStrike">
                          <a:effectLst/>
                        </a:rPr>
                      </a:br>
                      <a:r>
                        <a:rPr lang="fr-FR" sz="700" u="none" strike="noStrike">
                          <a:effectLst/>
                        </a:rPr>
                        <a:t>Equiper les toitures industrielles et agricoles</a:t>
                      </a:r>
                      <a:br>
                        <a:rPr lang="fr-FR" sz="700" u="none" strike="noStrike">
                          <a:effectLst/>
                        </a:rPr>
                      </a:br>
                      <a:r>
                        <a:rPr lang="fr-FR" sz="700" u="none" strike="noStrike">
                          <a:effectLst/>
                        </a:rPr>
                        <a:t>Exploiter les potentiels sur délaissés</a:t>
                      </a:r>
                      <a:br>
                        <a:rPr lang="fr-FR" sz="700" u="none" strike="noStrike">
                          <a:effectLst/>
                        </a:rPr>
                      </a:b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611710">
                <a:tc>
                  <a:txBody>
                    <a:bodyPr/>
                    <a:lstStyle/>
                    <a:p>
                      <a:pPr algn="ctr" fontAlgn="ctr"/>
                      <a:r>
                        <a:rPr lang="fr-FR" sz="700" u="none" strike="noStrike">
                          <a:effectLst/>
                        </a:rPr>
                        <a:t>2.3 Biogaz-Méthanisation : Développer raisonnablement la méthanisation sur le territoire (~2 projets territoriaux ou ~10 agricoles collectifs)</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r h="252251">
                <a:tc>
                  <a:txBody>
                    <a:bodyPr/>
                    <a:lstStyle/>
                    <a:p>
                      <a:pPr algn="ctr" fontAlgn="ctr"/>
                      <a:r>
                        <a:rPr lang="fr-FR" sz="700" u="none" strike="noStrike">
                          <a:effectLst/>
                        </a:rPr>
                        <a:t>2.4 Accompagner le développement des EnR chez les particuliers (solaire PV, solaire thermique, géothermie)</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3"/>
                  </a:ext>
                </a:extLst>
              </a:tr>
              <a:tr h="252251">
                <a:tc>
                  <a:txBody>
                    <a:bodyPr/>
                    <a:lstStyle/>
                    <a:p>
                      <a:pPr algn="ctr" fontAlgn="ctr"/>
                      <a:r>
                        <a:rPr lang="fr-FR" sz="700" u="none" strike="noStrike">
                          <a:effectLst/>
                        </a:rPr>
                        <a:t>2.5 Minimiser l'importation de bois – mobiliser 50% de la ressource locale en 2030 et 100% en 2050</a:t>
                      </a: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fr-FR" sz="7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4"/>
                  </a:ext>
                </a:extLst>
              </a:tr>
            </a:tbl>
          </a:graphicData>
        </a:graphic>
      </p:graphicFrame>
      <p:pic>
        <p:nvPicPr>
          <p:cNvPr id="24" name="Image 23" descr="Résultat de recherche d'images pour &quot;attention&quot;">
            <a:extLst>
              <a:ext uri="{FF2B5EF4-FFF2-40B4-BE49-F238E27FC236}">
                <a16:creationId xmlns:a16="http://schemas.microsoft.com/office/drawing/2014/main" id="{EBA4D24A-D197-4167-ABB1-301FE01E2D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0952400"/>
            <a:ext cx="323850" cy="268288"/>
          </a:xfrm>
          <a:prstGeom prst="rect">
            <a:avLst/>
          </a:prstGeom>
          <a:noFill/>
          <a:ln>
            <a:noFill/>
          </a:ln>
        </p:spPr>
      </p:pic>
      <p:pic>
        <p:nvPicPr>
          <p:cNvPr id="25" name="Image 24" descr="Résultat de recherche d'images pour &quot;attention&quot;">
            <a:extLst>
              <a:ext uri="{FF2B5EF4-FFF2-40B4-BE49-F238E27FC236}">
                <a16:creationId xmlns:a16="http://schemas.microsoft.com/office/drawing/2014/main" id="{72E06B7E-F23D-4E94-A69C-38C55E9173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0925413"/>
            <a:ext cx="323850" cy="268287"/>
          </a:xfrm>
          <a:prstGeom prst="rect">
            <a:avLst/>
          </a:prstGeom>
          <a:noFill/>
          <a:ln>
            <a:noFill/>
          </a:ln>
        </p:spPr>
      </p:pic>
      <p:pic>
        <p:nvPicPr>
          <p:cNvPr id="26" name="Image 25" descr="Résultat de recherche d'images pour &quot;attention&quot;">
            <a:extLst>
              <a:ext uri="{FF2B5EF4-FFF2-40B4-BE49-F238E27FC236}">
                <a16:creationId xmlns:a16="http://schemas.microsoft.com/office/drawing/2014/main" id="{FDFD5E00-F54A-406E-A1C4-702EBAA86E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7288" y="51455638"/>
            <a:ext cx="322262" cy="269875"/>
          </a:xfrm>
          <a:prstGeom prst="rect">
            <a:avLst/>
          </a:prstGeom>
          <a:noFill/>
          <a:ln>
            <a:noFill/>
          </a:ln>
        </p:spPr>
      </p:pic>
      <p:pic>
        <p:nvPicPr>
          <p:cNvPr id="27" name="Image 26" descr="Résultat de recherche d'images pour &quot;attention&quot;">
            <a:extLst>
              <a:ext uri="{FF2B5EF4-FFF2-40B4-BE49-F238E27FC236}">
                <a16:creationId xmlns:a16="http://schemas.microsoft.com/office/drawing/2014/main" id="{9CB59507-2D4B-4070-8177-4A650607558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6213" y="51850925"/>
            <a:ext cx="322262" cy="268288"/>
          </a:xfrm>
          <a:prstGeom prst="rect">
            <a:avLst/>
          </a:prstGeom>
          <a:noFill/>
          <a:ln>
            <a:noFill/>
          </a:ln>
        </p:spPr>
      </p:pic>
      <p:pic>
        <p:nvPicPr>
          <p:cNvPr id="28" name="Image 27" descr="Résultat de recherche d'images pour &quot;attention&quot;">
            <a:extLst>
              <a:ext uri="{FF2B5EF4-FFF2-40B4-BE49-F238E27FC236}">
                <a16:creationId xmlns:a16="http://schemas.microsoft.com/office/drawing/2014/main" id="{78800AF3-A160-4461-9013-9CD15E70A4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0" y="51850925"/>
            <a:ext cx="323850" cy="268288"/>
          </a:xfrm>
          <a:prstGeom prst="rect">
            <a:avLst/>
          </a:prstGeom>
          <a:noFill/>
          <a:ln>
            <a:noFill/>
          </a:ln>
        </p:spPr>
      </p:pic>
      <p:pic>
        <p:nvPicPr>
          <p:cNvPr id="29" name="Image 28" descr="Résultat de recherche d'images pour &quot;attention&quot;">
            <a:extLst>
              <a:ext uri="{FF2B5EF4-FFF2-40B4-BE49-F238E27FC236}">
                <a16:creationId xmlns:a16="http://schemas.microsoft.com/office/drawing/2014/main" id="{883BFCBE-CDAD-472D-84E8-BA2E0923C1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3428900"/>
            <a:ext cx="322263" cy="269875"/>
          </a:xfrm>
          <a:prstGeom prst="rect">
            <a:avLst/>
          </a:prstGeom>
          <a:noFill/>
          <a:ln>
            <a:noFill/>
          </a:ln>
        </p:spPr>
      </p:pic>
      <p:pic>
        <p:nvPicPr>
          <p:cNvPr id="30" name="Image 29" descr="Résultat de recherche d'images pour &quot;attention&quot;">
            <a:extLst>
              <a:ext uri="{FF2B5EF4-FFF2-40B4-BE49-F238E27FC236}">
                <a16:creationId xmlns:a16="http://schemas.microsoft.com/office/drawing/2014/main" id="{6E4F2CDB-8E5B-46A4-874D-0B656F130F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4329013"/>
            <a:ext cx="323850" cy="268287"/>
          </a:xfrm>
          <a:prstGeom prst="rect">
            <a:avLst/>
          </a:prstGeom>
          <a:noFill/>
          <a:ln>
            <a:noFill/>
          </a:ln>
        </p:spPr>
      </p:pic>
      <p:pic>
        <p:nvPicPr>
          <p:cNvPr id="31" name="Image 30" descr="Résultat de recherche d'images pour &quot;attention&quot;">
            <a:extLst>
              <a:ext uri="{FF2B5EF4-FFF2-40B4-BE49-F238E27FC236}">
                <a16:creationId xmlns:a16="http://schemas.microsoft.com/office/drawing/2014/main" id="{C3821C52-F944-4A7A-92E2-DEAD95DB0C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55130700"/>
            <a:ext cx="322263" cy="269875"/>
          </a:xfrm>
          <a:prstGeom prst="rect">
            <a:avLst/>
          </a:prstGeom>
          <a:noFill/>
          <a:ln>
            <a:noFill/>
          </a:ln>
        </p:spPr>
      </p:pic>
      <p:pic>
        <p:nvPicPr>
          <p:cNvPr id="32" name="Image 31" descr="Résultat de recherche d'images pour &quot;attention&quot;">
            <a:extLst>
              <a:ext uri="{FF2B5EF4-FFF2-40B4-BE49-F238E27FC236}">
                <a16:creationId xmlns:a16="http://schemas.microsoft.com/office/drawing/2014/main" id="{789957E8-116B-41F8-8A20-DDF1219772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5550" y="55118000"/>
            <a:ext cx="322263" cy="268288"/>
          </a:xfrm>
          <a:prstGeom prst="rect">
            <a:avLst/>
          </a:prstGeom>
          <a:noFill/>
          <a:ln>
            <a:noFill/>
          </a:ln>
        </p:spPr>
      </p:pic>
      <p:pic>
        <p:nvPicPr>
          <p:cNvPr id="33" name="Image 32" descr="Résultat de recherche d'images pour &quot;attention&quot;">
            <a:extLst>
              <a:ext uri="{FF2B5EF4-FFF2-40B4-BE49-F238E27FC236}">
                <a16:creationId xmlns:a16="http://schemas.microsoft.com/office/drawing/2014/main" id="{B936958B-E6E9-4D0A-88C4-CF14E5E9B9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613" y="55103713"/>
            <a:ext cx="322262" cy="269875"/>
          </a:xfrm>
          <a:prstGeom prst="rect">
            <a:avLst/>
          </a:prstGeom>
          <a:noFill/>
          <a:ln>
            <a:noFill/>
          </a:ln>
        </p:spPr>
      </p:pic>
      <p:pic>
        <p:nvPicPr>
          <p:cNvPr id="34" name="Image 33" descr="Résultat de recherche d'images pour &quot;attention&quot;">
            <a:extLst>
              <a:ext uri="{FF2B5EF4-FFF2-40B4-BE49-F238E27FC236}">
                <a16:creationId xmlns:a16="http://schemas.microsoft.com/office/drawing/2014/main" id="{A31D7322-3C4F-4B3D-AB8F-CB9E131E5C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175" y="56164163"/>
            <a:ext cx="323850" cy="268287"/>
          </a:xfrm>
          <a:prstGeom prst="rect">
            <a:avLst/>
          </a:prstGeom>
          <a:noFill/>
          <a:ln>
            <a:noFill/>
          </a:ln>
        </p:spPr>
      </p:pic>
      <p:sp>
        <p:nvSpPr>
          <p:cNvPr id="35" name="Espace réservé du texte 3">
            <a:extLst>
              <a:ext uri="{FF2B5EF4-FFF2-40B4-BE49-F238E27FC236}">
                <a16:creationId xmlns:a16="http://schemas.microsoft.com/office/drawing/2014/main" id="{9C8D89D3-B44D-4C85-AE97-D47869444EB9}"/>
              </a:ext>
            </a:extLst>
          </p:cNvPr>
          <p:cNvSpPr txBox="1">
            <a:spLocks/>
          </p:cNvSpPr>
          <p:nvPr/>
        </p:nvSpPr>
        <p:spPr>
          <a:xfrm>
            <a:off x="203200" y="1250246"/>
            <a:ext cx="3236686" cy="4900974"/>
          </a:xfrm>
          <a:prstGeom prst="rect">
            <a:avLst/>
          </a:prstGeom>
          <a:no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Analyse des incidences de la stratégie du </a:t>
            </a:r>
            <a:r>
              <a:rPr lang="fr-FR" dirty="0" err="1"/>
              <a:t>PCAET</a:t>
            </a:r>
            <a:r>
              <a:rPr lang="fr-FR" dirty="0"/>
              <a:t> sur l’environnement</a:t>
            </a:r>
            <a:endParaRPr lang="fr-FR" dirty="0">
              <a:latin typeface="+mn-lt"/>
            </a:endParaRPr>
          </a:p>
          <a:p>
            <a:pPr marL="0" indent="0" algn="just">
              <a:buNone/>
            </a:pPr>
            <a:r>
              <a:rPr lang="fr-FR" sz="1000" b="0" dirty="0">
                <a:solidFill>
                  <a:schemeClr val="tx1"/>
                </a:solidFill>
                <a:latin typeface="+mn-lt"/>
              </a:rPr>
              <a:t>Les tableaux ci-dessous synthétisent les incidences des objectifs de la stratégie du PCAET d’</a:t>
            </a:r>
            <a:r>
              <a:rPr lang="fr-FR" sz="1000" b="0" dirty="0" err="1">
                <a:solidFill>
                  <a:schemeClr val="tx1"/>
                </a:solidFill>
                <a:latin typeface="+mn-lt"/>
              </a:rPr>
              <a:t>Entr’Allier</a:t>
            </a:r>
            <a:r>
              <a:rPr lang="fr-FR" sz="1000" b="0" dirty="0">
                <a:solidFill>
                  <a:schemeClr val="tx1"/>
                </a:solidFill>
                <a:latin typeface="+mn-lt"/>
              </a:rPr>
              <a:t> Besbre et Loire sur les différentes thématiques environnementales. </a:t>
            </a:r>
          </a:p>
          <a:p>
            <a:pPr marL="0" indent="0" algn="just">
              <a:buNone/>
            </a:pPr>
            <a:endParaRPr lang="fr-FR" dirty="0"/>
          </a:p>
        </p:txBody>
      </p:sp>
      <p:grpSp>
        <p:nvGrpSpPr>
          <p:cNvPr id="37" name="Groupe 36">
            <a:extLst>
              <a:ext uri="{FF2B5EF4-FFF2-40B4-BE49-F238E27FC236}">
                <a16:creationId xmlns:a16="http://schemas.microsoft.com/office/drawing/2014/main" id="{327EB099-4329-4C88-A08B-67E6435E63EA}"/>
              </a:ext>
            </a:extLst>
          </p:cNvPr>
          <p:cNvGrpSpPr/>
          <p:nvPr/>
        </p:nvGrpSpPr>
        <p:grpSpPr>
          <a:xfrm>
            <a:off x="3566566" y="1182733"/>
            <a:ext cx="5013304" cy="5309788"/>
            <a:chOff x="2193255" y="1176715"/>
            <a:chExt cx="5013304" cy="5309788"/>
          </a:xfrm>
        </p:grpSpPr>
        <p:pic>
          <p:nvPicPr>
            <p:cNvPr id="39" name="Image 38">
              <a:extLst>
                <a:ext uri="{FF2B5EF4-FFF2-40B4-BE49-F238E27FC236}">
                  <a16:creationId xmlns:a16="http://schemas.microsoft.com/office/drawing/2014/main" id="{3300A70E-BE42-4A39-A2A4-586C18C517CE}"/>
                </a:ext>
              </a:extLst>
            </p:cNvPr>
            <p:cNvPicPr>
              <a:picLocks noChangeAspect="1"/>
            </p:cNvPicPr>
            <p:nvPr/>
          </p:nvPicPr>
          <p:blipFill>
            <a:blip r:embed="rId3"/>
            <a:stretch>
              <a:fillRect/>
            </a:stretch>
          </p:blipFill>
          <p:spPr>
            <a:xfrm>
              <a:off x="2193255" y="1176715"/>
              <a:ext cx="5013304" cy="3388784"/>
            </a:xfrm>
            <a:prstGeom prst="rect">
              <a:avLst/>
            </a:prstGeom>
          </p:spPr>
        </p:pic>
        <p:pic>
          <p:nvPicPr>
            <p:cNvPr id="40" name="Image 39">
              <a:extLst>
                <a:ext uri="{FF2B5EF4-FFF2-40B4-BE49-F238E27FC236}">
                  <a16:creationId xmlns:a16="http://schemas.microsoft.com/office/drawing/2014/main" id="{40DF815A-6754-48C0-A0BF-6510A624168C}"/>
                </a:ext>
              </a:extLst>
            </p:cNvPr>
            <p:cNvPicPr>
              <a:picLocks noChangeAspect="1"/>
            </p:cNvPicPr>
            <p:nvPr/>
          </p:nvPicPr>
          <p:blipFill>
            <a:blip r:embed="rId4"/>
            <a:stretch>
              <a:fillRect/>
            </a:stretch>
          </p:blipFill>
          <p:spPr>
            <a:xfrm>
              <a:off x="2193255" y="4547559"/>
              <a:ext cx="5013304" cy="1938944"/>
            </a:xfrm>
            <a:prstGeom prst="rect">
              <a:avLst/>
            </a:prstGeom>
          </p:spPr>
        </p:pic>
      </p:grpSp>
    </p:spTree>
    <p:extLst>
      <p:ext uri="{BB962C8B-B14F-4D97-AF65-F5344CB8AC3E}">
        <p14:creationId xmlns:p14="http://schemas.microsoft.com/office/powerpoint/2010/main" val="3941501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45</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Evaluation</a:t>
            </a:r>
            <a:r>
              <a:rPr lang="fr-FR" dirty="0">
                <a:ea typeface="Gadugi" panose="020B0502040204020203" pitchFamily="34" charset="0"/>
              </a:rPr>
              <a:t> environnementale - Incidences du plan d’actions</a:t>
            </a:r>
          </a:p>
          <a:p>
            <a:pPr algn="ctr"/>
            <a:endParaRPr lang="fr-FR" dirty="0">
              <a:ea typeface="Gadugi" panose="020B0502040204020203" pitchFamily="34" charset="0"/>
            </a:endParaRPr>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4521200" cy="97738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Analyse des incidences du plan d’actions du </a:t>
            </a:r>
            <a:r>
              <a:rPr lang="fr-FR" dirty="0" err="1"/>
              <a:t>PCAET</a:t>
            </a:r>
            <a:r>
              <a:rPr lang="fr-FR" dirty="0"/>
              <a:t> sur l’environnement</a:t>
            </a:r>
            <a:endParaRPr lang="fr-FR" dirty="0">
              <a:latin typeface="+mn-lt"/>
            </a:endParaRPr>
          </a:p>
          <a:p>
            <a:pPr marL="0" indent="0" algn="just">
              <a:buNone/>
            </a:pPr>
            <a:r>
              <a:rPr lang="fr-FR" sz="1000" b="0" dirty="0">
                <a:solidFill>
                  <a:schemeClr val="tx1"/>
                </a:solidFill>
                <a:latin typeface="+mn-lt"/>
              </a:rPr>
              <a:t>Les incidences du plan d’actions sont résumées dans les tableaux suivants.</a:t>
            </a:r>
          </a:p>
        </p:txBody>
      </p:sp>
      <p:sp>
        <p:nvSpPr>
          <p:cNvPr id="16" name="ZoneTexte 15"/>
          <p:cNvSpPr txBox="1"/>
          <p:nvPr/>
        </p:nvSpPr>
        <p:spPr>
          <a:xfrm>
            <a:off x="92468" y="6020661"/>
            <a:ext cx="6185042" cy="230832"/>
          </a:xfrm>
          <a:prstGeom prst="rect">
            <a:avLst/>
          </a:prstGeom>
          <a:noFill/>
        </p:spPr>
        <p:txBody>
          <a:bodyPr wrap="square" rtlCol="0">
            <a:spAutoFit/>
          </a:bodyPr>
          <a:lstStyle/>
          <a:p>
            <a:r>
              <a:rPr lang="fr-FR" sz="900" i="1" dirty="0"/>
              <a:t>vert = incidence positive ; jaune =  incidence négative modérée ; rouge = incidence négative ; blanc = aucune incidence </a:t>
            </a:r>
          </a:p>
        </p:txBody>
      </p:sp>
      <p:graphicFrame>
        <p:nvGraphicFramePr>
          <p:cNvPr id="7" name="Tableau 6">
            <a:extLst>
              <a:ext uri="{FF2B5EF4-FFF2-40B4-BE49-F238E27FC236}">
                <a16:creationId xmlns:a16="http://schemas.microsoft.com/office/drawing/2014/main" id="{E49985D5-4992-4506-8556-0DA450E170FA}"/>
              </a:ext>
            </a:extLst>
          </p:cNvPr>
          <p:cNvGraphicFramePr>
            <a:graphicFrameLocks noGrp="1"/>
          </p:cNvGraphicFramePr>
          <p:nvPr>
            <p:extLst>
              <p:ext uri="{D42A27DB-BD31-4B8C-83A1-F6EECF244321}">
                <p14:modId xmlns:p14="http://schemas.microsoft.com/office/powerpoint/2010/main" val="2422476022"/>
              </p:ext>
            </p:extLst>
          </p:nvPr>
        </p:nvGraphicFramePr>
        <p:xfrm>
          <a:off x="353210" y="1835029"/>
          <a:ext cx="8437579" cy="4104671"/>
        </p:xfrm>
        <a:graphic>
          <a:graphicData uri="http://schemas.openxmlformats.org/drawingml/2006/table">
            <a:tbl>
              <a:tblPr/>
              <a:tblGrid>
                <a:gridCol w="833102">
                  <a:extLst>
                    <a:ext uri="{9D8B030D-6E8A-4147-A177-3AD203B41FA5}">
                      <a16:colId xmlns:a16="http://schemas.microsoft.com/office/drawing/2014/main" val="1975064607"/>
                    </a:ext>
                  </a:extLst>
                </a:gridCol>
                <a:gridCol w="3704832">
                  <a:extLst>
                    <a:ext uri="{9D8B030D-6E8A-4147-A177-3AD203B41FA5}">
                      <a16:colId xmlns:a16="http://schemas.microsoft.com/office/drawing/2014/main" val="557133748"/>
                    </a:ext>
                  </a:extLst>
                </a:gridCol>
                <a:gridCol w="1362635">
                  <a:extLst>
                    <a:ext uri="{9D8B030D-6E8A-4147-A177-3AD203B41FA5}">
                      <a16:colId xmlns:a16="http://schemas.microsoft.com/office/drawing/2014/main" val="398939189"/>
                    </a:ext>
                  </a:extLst>
                </a:gridCol>
                <a:gridCol w="1219546">
                  <a:extLst>
                    <a:ext uri="{9D8B030D-6E8A-4147-A177-3AD203B41FA5}">
                      <a16:colId xmlns:a16="http://schemas.microsoft.com/office/drawing/2014/main" val="201419373"/>
                    </a:ext>
                  </a:extLst>
                </a:gridCol>
                <a:gridCol w="1317464">
                  <a:extLst>
                    <a:ext uri="{9D8B030D-6E8A-4147-A177-3AD203B41FA5}">
                      <a16:colId xmlns:a16="http://schemas.microsoft.com/office/drawing/2014/main" val="2429222252"/>
                    </a:ext>
                  </a:extLst>
                </a:gridCol>
              </a:tblGrid>
              <a:tr h="251089">
                <a:tc gridSpan="2">
                  <a:txBody>
                    <a:bodyPr/>
                    <a:lstStyle/>
                    <a:p>
                      <a:pPr algn="ctr" fontAlgn="ctr"/>
                      <a:r>
                        <a:rPr lang="fr-FR" sz="900" b="1" i="0" u="none" strike="noStrike">
                          <a:solidFill>
                            <a:srgbClr val="000000"/>
                          </a:solidFill>
                          <a:effectLst/>
                          <a:latin typeface="PT Sans" panose="020B0503020203020204"/>
                        </a:rPr>
                        <a:t>Fiche action</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600" b="1" i="0" u="none" strike="noStrike">
                          <a:solidFill>
                            <a:srgbClr val="000000"/>
                          </a:solidFill>
                          <a:effectLst/>
                          <a:latin typeface="PT Sans" panose="020B0503020203020204"/>
                        </a:rPr>
                        <a:t>CADRE PAYSAGER ET NATUREL (Paysage et biodiversité)</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1" i="0" u="none" strike="noStrike" dirty="0">
                          <a:solidFill>
                            <a:srgbClr val="000000"/>
                          </a:solidFill>
                          <a:effectLst/>
                          <a:latin typeface="PT Sans" panose="020B0503020203020204"/>
                        </a:rPr>
                        <a:t>GESTION DES RESSOURCES (Eau et déchets)</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1" i="0" u="none" strike="noStrike">
                          <a:solidFill>
                            <a:srgbClr val="000000"/>
                          </a:solidFill>
                          <a:effectLst/>
                          <a:latin typeface="PT Sans" panose="020B0503020203020204"/>
                        </a:rPr>
                        <a:t>BIEN ETRE ET SANTE DES HABITANTS (Risques et nuisances)</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995317"/>
                  </a:ext>
                </a:extLst>
              </a:tr>
              <a:tr h="114794">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5433" marR="5433" marT="5433" marB="0" anchor="b">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8244056"/>
                  </a:ext>
                </a:extLst>
              </a:tr>
              <a:tr h="142268">
                <a:tc gridSpan="2">
                  <a:txBody>
                    <a:bodyPr/>
                    <a:lstStyle/>
                    <a:p>
                      <a:pPr algn="ctr" fontAlgn="ctr"/>
                      <a:r>
                        <a:rPr lang="fr-FR" sz="1000" b="1" i="0" u="none" strike="noStrike">
                          <a:solidFill>
                            <a:srgbClr val="FFFFFF"/>
                          </a:solidFill>
                          <a:effectLst/>
                          <a:latin typeface="PT Sans" panose="020B0503020203020204"/>
                        </a:rPr>
                        <a:t>AXE 1. UNE COLLECTIVITÉ EXEMPLAIRE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hMerge="1">
                  <a:txBody>
                    <a:bodyPr/>
                    <a:lstStyle/>
                    <a:p>
                      <a:pPr algn="l" fontAlgn="ctr"/>
                      <a:endParaRPr lang="fr-FR" sz="800" b="1" i="0" u="none" strike="noStrike">
                        <a:solidFill>
                          <a:srgbClr val="FFFFFF"/>
                        </a:solidFill>
                        <a:effectLst/>
                        <a:latin typeface="PT Sans" panose="020B0503020203020204"/>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tc>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25252"/>
                    </a:solidFill>
                  </a:tcPr>
                </a:tc>
                <a:extLst>
                  <a:ext uri="{0D108BD9-81ED-4DB2-BD59-A6C34878D82A}">
                    <a16:rowId xmlns:a16="http://schemas.microsoft.com/office/drawing/2014/main" val="3921531113"/>
                  </a:ext>
                </a:extLst>
              </a:tr>
              <a:tr h="114794">
                <a:tc gridSpan="2">
                  <a:txBody>
                    <a:bodyPr/>
                    <a:lstStyle/>
                    <a:p>
                      <a:pPr algn="ctr" fontAlgn="ctr"/>
                      <a:r>
                        <a:rPr lang="fr-FR" sz="800" b="1" i="0" u="none" strike="noStrike" dirty="0">
                          <a:solidFill>
                            <a:srgbClr val="FFFFFF"/>
                          </a:solidFill>
                          <a:effectLst/>
                          <a:latin typeface="PT Sans" panose="020B0503020203020204"/>
                        </a:rPr>
                        <a:t>1.1 PILOTER ET SUIVRE LE PCAET</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pPr algn="l" fontAlgn="ctr"/>
                      <a:endParaRPr lang="fr-FR" sz="600" b="1" i="0" u="none" strike="noStrike">
                        <a:solidFill>
                          <a:srgbClr val="FFFFFF"/>
                        </a:solidFill>
                        <a:effectLst/>
                        <a:latin typeface="PT Sans" panose="020B0503020203020204"/>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710116578"/>
                  </a:ext>
                </a:extLst>
              </a:tr>
              <a:tr h="114794">
                <a:tc>
                  <a:txBody>
                    <a:bodyPr/>
                    <a:lstStyle/>
                    <a:p>
                      <a:pPr algn="l" fontAlgn="ctr"/>
                      <a:r>
                        <a:rPr lang="fr-FR" sz="800" b="1" i="0" u="none" strike="noStrike">
                          <a:solidFill>
                            <a:srgbClr val="000000"/>
                          </a:solidFill>
                          <a:effectLst/>
                          <a:latin typeface="PT Sans" panose="020B0503020203020204"/>
                        </a:rPr>
                        <a:t>1.1.1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Piloter et suivre le PCAET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rowSpan="17">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7">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31470406"/>
                  </a:ext>
                </a:extLst>
              </a:tr>
              <a:tr h="114794">
                <a:tc>
                  <a:txBody>
                    <a:bodyPr/>
                    <a:lstStyle/>
                    <a:p>
                      <a:pPr algn="l" fontAlgn="ctr"/>
                      <a:r>
                        <a:rPr lang="fr-FR" sz="800" b="1" i="0" u="none" strike="noStrike">
                          <a:solidFill>
                            <a:srgbClr val="000000"/>
                          </a:solidFill>
                          <a:effectLst/>
                          <a:latin typeface="PT Sans" panose="020B0503020203020204"/>
                        </a:rPr>
                        <a:t>1.1.2</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Réfléchir à s'engager  dans une démarche cit'ergie</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724808909"/>
                  </a:ext>
                </a:extLst>
              </a:tr>
              <a:tr h="114794">
                <a:tc>
                  <a:txBody>
                    <a:bodyPr/>
                    <a:lstStyle/>
                    <a:p>
                      <a:pPr algn="l" fontAlgn="ctr"/>
                      <a:r>
                        <a:rPr lang="fr-FR" sz="800" b="1" i="0" u="none" strike="noStrike">
                          <a:solidFill>
                            <a:srgbClr val="000000"/>
                          </a:solidFill>
                          <a:effectLst/>
                          <a:latin typeface="PT Sans" panose="020B0503020203020204"/>
                        </a:rPr>
                        <a:t>1.1.3</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Réfléchir à s'engager  dans une démarche TEPOS</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0768672"/>
                  </a:ext>
                </a:extLst>
              </a:tr>
              <a:tr h="114794">
                <a:tc gridSpan="2">
                  <a:txBody>
                    <a:bodyPr/>
                    <a:lstStyle/>
                    <a:p>
                      <a:pPr algn="ctr" fontAlgn="ctr"/>
                      <a:r>
                        <a:rPr lang="fr-FR" sz="800" b="1" i="0" u="none" strike="noStrike" dirty="0">
                          <a:solidFill>
                            <a:srgbClr val="FFFFFF"/>
                          </a:solidFill>
                          <a:effectLst/>
                          <a:latin typeface="PT Sans" panose="020B0503020203020204"/>
                        </a:rPr>
                        <a:t>1.2 FAIRE LE LIEN ENTRE LES ENJEUX DU PCAET ET LES AUTRES ENJEUX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4504111"/>
                  </a:ext>
                </a:extLst>
              </a:tr>
              <a:tr h="224690">
                <a:tc>
                  <a:txBody>
                    <a:bodyPr/>
                    <a:lstStyle/>
                    <a:p>
                      <a:pPr algn="l" fontAlgn="ctr"/>
                      <a:r>
                        <a:rPr lang="fr-FR" sz="800" b="1" i="0" u="none" strike="noStrike">
                          <a:solidFill>
                            <a:srgbClr val="000000"/>
                          </a:solidFill>
                          <a:effectLst/>
                          <a:latin typeface="PT Sans" panose="020B0503020203020204"/>
                        </a:rPr>
                        <a:t>1.2.1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Intégrer dans le futur PLUi des prescriptions liées aux enjeux du PCAET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692118852"/>
                  </a:ext>
                </a:extLst>
              </a:tr>
              <a:tr h="306345">
                <a:tc>
                  <a:txBody>
                    <a:bodyPr/>
                    <a:lstStyle/>
                    <a:p>
                      <a:pPr algn="l" fontAlgn="ctr"/>
                      <a:r>
                        <a:rPr lang="fr-FR" sz="800" b="1" i="0" u="none" strike="noStrike">
                          <a:solidFill>
                            <a:srgbClr val="000000"/>
                          </a:solidFill>
                          <a:effectLst/>
                          <a:latin typeface="PT Sans" panose="020B0503020203020204"/>
                        </a:rPr>
                        <a:t>1.2.2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dirty="0">
                          <a:solidFill>
                            <a:srgbClr val="000000"/>
                          </a:solidFill>
                          <a:effectLst/>
                          <a:latin typeface="PT Sans" panose="020B0503020203020204"/>
                        </a:rPr>
                        <a:t>Accompagner à l'intégration des enjeux environnementaux et sanitaires dans les décisions, notamment via la formation des élus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74594928"/>
                  </a:ext>
                </a:extLst>
              </a:tr>
              <a:tr h="114794">
                <a:tc gridSpan="2">
                  <a:txBody>
                    <a:bodyPr/>
                    <a:lstStyle/>
                    <a:p>
                      <a:pPr algn="ctr" fontAlgn="ctr"/>
                      <a:r>
                        <a:rPr lang="fr-FR" sz="800" b="1" i="0" u="none" strike="noStrike">
                          <a:solidFill>
                            <a:srgbClr val="FFFFFF"/>
                          </a:solidFill>
                          <a:effectLst/>
                          <a:latin typeface="PT Sans" panose="020B0503020203020204"/>
                        </a:rPr>
                        <a:t>1.3 ÊTRE EXEMPLAIRE SUR SON PATRIMOINE ET SES ACTIVITÉS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57476942"/>
                  </a:ext>
                </a:extLst>
              </a:tr>
              <a:tr h="114794">
                <a:tc>
                  <a:txBody>
                    <a:bodyPr/>
                    <a:lstStyle/>
                    <a:p>
                      <a:pPr algn="l" fontAlgn="ctr"/>
                      <a:r>
                        <a:rPr lang="fr-FR" sz="800" b="1" i="0" u="none" strike="noStrike">
                          <a:solidFill>
                            <a:srgbClr val="000000"/>
                          </a:solidFill>
                          <a:effectLst/>
                          <a:latin typeface="PT Sans" panose="020B0503020203020204"/>
                        </a:rPr>
                        <a:t>1.3.1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Sensibiliser les élus et les agents à l'amélioration des pratiques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0917452"/>
                  </a:ext>
                </a:extLst>
              </a:tr>
              <a:tr h="114794">
                <a:tc>
                  <a:txBody>
                    <a:bodyPr/>
                    <a:lstStyle/>
                    <a:p>
                      <a:pPr algn="l" fontAlgn="ctr"/>
                      <a:r>
                        <a:rPr lang="fr-FR" sz="800" b="1" i="0" u="none" strike="noStrike">
                          <a:solidFill>
                            <a:srgbClr val="000000"/>
                          </a:solidFill>
                          <a:effectLst/>
                          <a:latin typeface="PT Sans" panose="020B0503020203020204"/>
                        </a:rPr>
                        <a:t>1.3.2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Exemplarité de la collectivité dans la commande publique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31498126"/>
                  </a:ext>
                </a:extLst>
              </a:tr>
              <a:tr h="224690">
                <a:tc>
                  <a:txBody>
                    <a:bodyPr/>
                    <a:lstStyle/>
                    <a:p>
                      <a:pPr algn="l" fontAlgn="ctr"/>
                      <a:r>
                        <a:rPr lang="fr-FR" sz="800" b="1" i="0" u="none" strike="noStrike">
                          <a:solidFill>
                            <a:srgbClr val="000000"/>
                          </a:solidFill>
                          <a:effectLst/>
                          <a:latin typeface="PT Sans" panose="020B0503020203020204"/>
                        </a:rPr>
                        <a:t>1.3.3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Assurer un suivi efficace et une réduction des consommations énergétiques des bâtiments communaux et intercommunaux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770226169"/>
                  </a:ext>
                </a:extLst>
              </a:tr>
              <a:tr h="224690">
                <a:tc>
                  <a:txBody>
                    <a:bodyPr/>
                    <a:lstStyle/>
                    <a:p>
                      <a:pPr algn="l" fontAlgn="ctr"/>
                      <a:r>
                        <a:rPr lang="fr-FR" sz="800" b="1" i="0" u="none" strike="noStrike">
                          <a:solidFill>
                            <a:srgbClr val="000000"/>
                          </a:solidFill>
                          <a:effectLst/>
                          <a:latin typeface="PT Sans" panose="020B0503020203020204"/>
                        </a:rPr>
                        <a:t>1.3.4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Inscrire un ou des bâtiments communautaires dans une démarche exemplaire, notamment sur les énergies renouvelables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98287488"/>
                  </a:ext>
                </a:extLst>
              </a:tr>
              <a:tr h="334586">
                <a:tc>
                  <a:txBody>
                    <a:bodyPr/>
                    <a:lstStyle/>
                    <a:p>
                      <a:pPr algn="l" fontAlgn="ctr"/>
                      <a:r>
                        <a:rPr lang="fr-FR" sz="800" b="1" i="0" u="none" strike="noStrike">
                          <a:solidFill>
                            <a:srgbClr val="000000"/>
                          </a:solidFill>
                          <a:effectLst/>
                          <a:latin typeface="PT Sans" panose="020B0503020203020204"/>
                        </a:rPr>
                        <a:t>1.3.5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Déployer un Contrat d’objectif territorialisé sur la maîtrise de l’énergie et des énergies renouvelables thermiques à l’échelle du département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18588756"/>
                  </a:ext>
                </a:extLst>
              </a:tr>
              <a:tr h="224690">
                <a:tc>
                  <a:txBody>
                    <a:bodyPr/>
                    <a:lstStyle/>
                    <a:p>
                      <a:pPr algn="l" fontAlgn="ctr"/>
                      <a:r>
                        <a:rPr lang="fr-FR" sz="800" b="1" i="0" u="none" strike="noStrike">
                          <a:solidFill>
                            <a:srgbClr val="000000"/>
                          </a:solidFill>
                          <a:effectLst/>
                          <a:latin typeface="PT Sans" panose="020B0503020203020204"/>
                        </a:rPr>
                        <a:t>1.3.6</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Valoriser les Certificats d'Économie d'Énergie lors de la réalisation de travaux sur le patrimoine bâti</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24391820"/>
                  </a:ext>
                </a:extLst>
              </a:tr>
              <a:tr h="224690">
                <a:tc>
                  <a:txBody>
                    <a:bodyPr/>
                    <a:lstStyle/>
                    <a:p>
                      <a:pPr algn="l" fontAlgn="ctr"/>
                      <a:r>
                        <a:rPr lang="fr-FR" sz="800" b="1" i="0" u="none" strike="noStrike">
                          <a:solidFill>
                            <a:srgbClr val="000000"/>
                          </a:solidFill>
                          <a:effectLst/>
                          <a:latin typeface="PT Sans" panose="020B0503020203020204"/>
                        </a:rPr>
                        <a:t>1.3.7</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algn="l" fontAlgn="ctr"/>
                      <a:r>
                        <a:rPr lang="fr-FR" sz="800" b="1" i="0" u="none" strike="noStrike">
                          <a:solidFill>
                            <a:srgbClr val="000000"/>
                          </a:solidFill>
                          <a:effectLst/>
                          <a:latin typeface="PT Sans" panose="020B0503020203020204"/>
                        </a:rPr>
                        <a:t>Poursuivre le programme de remplacement de l’éclairage publique des communes et des collectivités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56050979"/>
                  </a:ext>
                </a:extLst>
              </a:tr>
              <a:tr h="114794">
                <a:tc gridSpan="2">
                  <a:txBody>
                    <a:bodyPr/>
                    <a:lstStyle/>
                    <a:p>
                      <a:pPr algn="ctr" fontAlgn="ctr"/>
                      <a:r>
                        <a:rPr lang="fr-FR" sz="800" b="1" i="0" u="none" strike="noStrike">
                          <a:solidFill>
                            <a:srgbClr val="FFFFFF"/>
                          </a:solidFill>
                          <a:effectLst/>
                          <a:latin typeface="PT Sans" panose="020B0503020203020204"/>
                        </a:rPr>
                        <a:t>1.4 IMPLIQUER LE TERRITOIRE DANS LA DEMARCHE</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31445100"/>
                  </a:ext>
                </a:extLst>
              </a:tr>
              <a:tr h="252164">
                <a:tc>
                  <a:txBody>
                    <a:bodyPr/>
                    <a:lstStyle/>
                    <a:p>
                      <a:pPr algn="l" fontAlgn="ctr"/>
                      <a:r>
                        <a:rPr lang="fr-FR" sz="900" b="1" i="0" u="none" strike="noStrike">
                          <a:solidFill>
                            <a:srgbClr val="000000"/>
                          </a:solidFill>
                          <a:effectLst/>
                          <a:latin typeface="Calibri" panose="020F0502020204030204" pitchFamily="34" charset="0"/>
                        </a:rPr>
                        <a:t>1.4.1</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900" b="1" i="0" u="none" strike="noStrike">
                          <a:solidFill>
                            <a:srgbClr val="000000"/>
                          </a:solidFill>
                          <a:effectLst/>
                          <a:latin typeface="Calibri" panose="020F0502020204030204" pitchFamily="34" charset="0"/>
                        </a:rPr>
                        <a:t>Sensibilisation des enjeux de la qualité de l’air (ambiant et intérieur) aux scolaires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98536924"/>
                  </a:ext>
                </a:extLst>
              </a:tr>
              <a:tr h="252164">
                <a:tc>
                  <a:txBody>
                    <a:bodyPr/>
                    <a:lstStyle/>
                    <a:p>
                      <a:pPr algn="l" fontAlgn="ctr"/>
                      <a:r>
                        <a:rPr lang="fr-FR" sz="900" b="1" i="0" u="none" strike="noStrike">
                          <a:solidFill>
                            <a:srgbClr val="000000"/>
                          </a:solidFill>
                          <a:effectLst/>
                          <a:latin typeface="Calibri" panose="020F0502020204030204" pitchFamily="34" charset="0"/>
                        </a:rPr>
                        <a:t>1.4.2</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fr-FR" sz="900" b="1" i="0" u="none" strike="noStrike" dirty="0">
                          <a:solidFill>
                            <a:srgbClr val="000000"/>
                          </a:solidFill>
                          <a:effectLst/>
                          <a:latin typeface="Calibri" panose="020F0502020204030204" pitchFamily="34" charset="0"/>
                        </a:rPr>
                        <a:t>Proposer aux établissements scolaires des programmes de sensibilisation aux enjeux du PCAET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23362286"/>
                  </a:ext>
                </a:extLst>
              </a:tr>
            </a:tbl>
          </a:graphicData>
        </a:graphic>
      </p:graphicFrame>
    </p:spTree>
    <p:extLst>
      <p:ext uri="{BB962C8B-B14F-4D97-AF65-F5344CB8AC3E}">
        <p14:creationId xmlns:p14="http://schemas.microsoft.com/office/powerpoint/2010/main" val="1572335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46</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Evaluation</a:t>
            </a:r>
            <a:r>
              <a:rPr lang="fr-FR" dirty="0">
                <a:ea typeface="Gadugi" panose="020B0502040204020203" pitchFamily="34" charset="0"/>
              </a:rPr>
              <a:t> environnementale - Incidences du plan d’actions</a:t>
            </a:r>
          </a:p>
          <a:p>
            <a:pPr algn="ctr"/>
            <a:endParaRPr lang="fr-FR" dirty="0">
              <a:ea typeface="Gadugi" panose="020B0502040204020203" pitchFamily="34" charset="0"/>
            </a:endParaRPr>
          </a:p>
        </p:txBody>
      </p:sp>
      <p:sp>
        <p:nvSpPr>
          <p:cNvPr id="16" name="ZoneTexte 15"/>
          <p:cNvSpPr txBox="1"/>
          <p:nvPr/>
        </p:nvSpPr>
        <p:spPr>
          <a:xfrm>
            <a:off x="128327" y="5464849"/>
            <a:ext cx="6185042" cy="230832"/>
          </a:xfrm>
          <a:prstGeom prst="rect">
            <a:avLst/>
          </a:prstGeom>
          <a:noFill/>
        </p:spPr>
        <p:txBody>
          <a:bodyPr wrap="square" rtlCol="0">
            <a:spAutoFit/>
          </a:bodyPr>
          <a:lstStyle/>
          <a:p>
            <a:r>
              <a:rPr lang="fr-FR" sz="900" i="1" dirty="0"/>
              <a:t>vert = incidence positive ; jaune =  incidence négative modérée ; rouge = incidence négative ; blanc = aucune incidence </a:t>
            </a:r>
          </a:p>
        </p:txBody>
      </p:sp>
      <p:graphicFrame>
        <p:nvGraphicFramePr>
          <p:cNvPr id="8" name="Tableau 7">
            <a:extLst>
              <a:ext uri="{FF2B5EF4-FFF2-40B4-BE49-F238E27FC236}">
                <a16:creationId xmlns:a16="http://schemas.microsoft.com/office/drawing/2014/main" id="{151F4C0B-54A7-4CB6-A331-78E6D6A009EB}"/>
              </a:ext>
            </a:extLst>
          </p:cNvPr>
          <p:cNvGraphicFramePr>
            <a:graphicFrameLocks noGrp="1"/>
          </p:cNvGraphicFramePr>
          <p:nvPr>
            <p:extLst>
              <p:ext uri="{D42A27DB-BD31-4B8C-83A1-F6EECF244321}">
                <p14:modId xmlns:p14="http://schemas.microsoft.com/office/powerpoint/2010/main" val="3318574959"/>
              </p:ext>
            </p:extLst>
          </p:nvPr>
        </p:nvGraphicFramePr>
        <p:xfrm>
          <a:off x="475689" y="2007822"/>
          <a:ext cx="8192621" cy="3034355"/>
        </p:xfrm>
        <a:graphic>
          <a:graphicData uri="http://schemas.openxmlformats.org/drawingml/2006/table">
            <a:tbl>
              <a:tblPr/>
              <a:tblGrid>
                <a:gridCol w="808916">
                  <a:extLst>
                    <a:ext uri="{9D8B030D-6E8A-4147-A177-3AD203B41FA5}">
                      <a16:colId xmlns:a16="http://schemas.microsoft.com/office/drawing/2014/main" val="1411993192"/>
                    </a:ext>
                  </a:extLst>
                </a:gridCol>
                <a:gridCol w="3654948">
                  <a:extLst>
                    <a:ext uri="{9D8B030D-6E8A-4147-A177-3AD203B41FA5}">
                      <a16:colId xmlns:a16="http://schemas.microsoft.com/office/drawing/2014/main" val="3851652062"/>
                    </a:ext>
                  </a:extLst>
                </a:gridCol>
                <a:gridCol w="1389529">
                  <a:extLst>
                    <a:ext uri="{9D8B030D-6E8A-4147-A177-3AD203B41FA5}">
                      <a16:colId xmlns:a16="http://schemas.microsoft.com/office/drawing/2014/main" val="266983271"/>
                    </a:ext>
                  </a:extLst>
                </a:gridCol>
                <a:gridCol w="1060013">
                  <a:extLst>
                    <a:ext uri="{9D8B030D-6E8A-4147-A177-3AD203B41FA5}">
                      <a16:colId xmlns:a16="http://schemas.microsoft.com/office/drawing/2014/main" val="3546282409"/>
                    </a:ext>
                  </a:extLst>
                </a:gridCol>
                <a:gridCol w="1279215">
                  <a:extLst>
                    <a:ext uri="{9D8B030D-6E8A-4147-A177-3AD203B41FA5}">
                      <a16:colId xmlns:a16="http://schemas.microsoft.com/office/drawing/2014/main" val="3942094876"/>
                    </a:ext>
                  </a:extLst>
                </a:gridCol>
              </a:tblGrid>
              <a:tr h="141266">
                <a:tc gridSpan="2">
                  <a:txBody>
                    <a:bodyPr/>
                    <a:lstStyle/>
                    <a:p>
                      <a:pPr algn="ctr" fontAlgn="ctr"/>
                      <a:r>
                        <a:rPr lang="fr-FR" sz="1000" b="1" i="0" u="none" strike="noStrike">
                          <a:solidFill>
                            <a:srgbClr val="FFFFFF"/>
                          </a:solidFill>
                          <a:effectLst/>
                          <a:latin typeface="PT Sans" panose="020B0503020203020204"/>
                        </a:rPr>
                        <a:t>AXE 2. SOBRIETE ET EFFICACITE EN ÉNERGETIQUE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E75B5"/>
                    </a:solidFill>
                  </a:tcPr>
                </a:tc>
                <a:tc hMerge="1">
                  <a:txBody>
                    <a:bodyPr/>
                    <a:lstStyle/>
                    <a:p>
                      <a:pPr algn="l" fontAlgn="ctr"/>
                      <a:endParaRPr lang="fr-FR" sz="800" b="1" i="0" u="none" strike="noStrike">
                        <a:solidFill>
                          <a:srgbClr val="FFFFFF"/>
                        </a:solidFill>
                        <a:effectLst/>
                        <a:latin typeface="PT Sans" panose="020B0503020203020204"/>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E75B5"/>
                    </a:solidFill>
                  </a:tcPr>
                </a:tc>
                <a:tc>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E75B5"/>
                    </a:solidFill>
                  </a:tcPr>
                </a:tc>
                <a:extLst>
                  <a:ext uri="{0D108BD9-81ED-4DB2-BD59-A6C34878D82A}">
                    <a16:rowId xmlns:a16="http://schemas.microsoft.com/office/drawing/2014/main" val="3709456803"/>
                  </a:ext>
                </a:extLst>
              </a:tr>
              <a:tr h="141266">
                <a:tc gridSpan="2">
                  <a:txBody>
                    <a:bodyPr/>
                    <a:lstStyle/>
                    <a:p>
                      <a:pPr algn="ctr" fontAlgn="ctr"/>
                      <a:r>
                        <a:rPr lang="fr-FR" sz="800" b="1" i="0" u="none" strike="noStrike">
                          <a:solidFill>
                            <a:srgbClr val="FFFFFF"/>
                          </a:solidFill>
                          <a:effectLst/>
                          <a:latin typeface="PT Sans" panose="020B0503020203020204"/>
                        </a:rPr>
                        <a:t>2.1 ACCOMPAGNER LES PARTICULIERS À LA MAÎTRISE DE L'ÉNERGIE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pPr algn="l" fontAlgn="ctr"/>
                      <a:endParaRPr lang="fr-FR" sz="600" b="1" i="0" u="none" strike="noStrike">
                        <a:solidFill>
                          <a:srgbClr val="FFFFFF"/>
                        </a:solidFill>
                        <a:effectLst/>
                        <a:latin typeface="PT Sans" panose="020B0503020203020204"/>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257259159"/>
                  </a:ext>
                </a:extLst>
              </a:tr>
              <a:tr h="141266">
                <a:tc>
                  <a:txBody>
                    <a:bodyPr/>
                    <a:lstStyle/>
                    <a:p>
                      <a:pPr algn="l" fontAlgn="ctr"/>
                      <a:r>
                        <a:rPr lang="fr-FR" sz="800" b="1" i="0" u="none" strike="noStrike">
                          <a:solidFill>
                            <a:srgbClr val="000000"/>
                          </a:solidFill>
                          <a:effectLst/>
                          <a:latin typeface="PT Sans" panose="020B0503020203020204"/>
                        </a:rPr>
                        <a:t>2.1.1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Étudier la faisabilité d'une politique habitat (OPAH, PLH, ...) sur le territoire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5">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5">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5">
                  <a:txBody>
                    <a:bodyPr/>
                    <a:lstStyle/>
                    <a:p>
                      <a:pPr algn="ctr" fontAlgn="ctr"/>
                      <a:r>
                        <a:rPr lang="fr-FR" sz="600" b="0" i="0" u="none" strike="noStrike" dirty="0">
                          <a:solidFill>
                            <a:srgbClr val="000000"/>
                          </a:solidFill>
                          <a:effectLst/>
                          <a:latin typeface="Calibri Light" panose="020F03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283776575"/>
                  </a:ext>
                </a:extLst>
              </a:tr>
              <a:tr h="241329">
                <a:tc>
                  <a:txBody>
                    <a:bodyPr/>
                    <a:lstStyle/>
                    <a:p>
                      <a:pPr algn="l" fontAlgn="ctr"/>
                      <a:r>
                        <a:rPr lang="fr-FR" sz="800" b="1" i="0" u="none" strike="noStrike">
                          <a:solidFill>
                            <a:srgbClr val="000000"/>
                          </a:solidFill>
                          <a:effectLst/>
                          <a:latin typeface="PT Sans" panose="020B0503020203020204"/>
                        </a:rPr>
                        <a:t>2.1.2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Accompagner les particuliers les plus précaires à la rénovation énergétique (PIG)</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3465734"/>
                  </a:ext>
                </a:extLst>
              </a:tr>
              <a:tr h="141266">
                <a:tc>
                  <a:txBody>
                    <a:bodyPr/>
                    <a:lstStyle/>
                    <a:p>
                      <a:pPr algn="l" fontAlgn="ctr"/>
                      <a:r>
                        <a:rPr lang="fr-FR" sz="800" b="1" i="0" u="none" strike="noStrike">
                          <a:solidFill>
                            <a:srgbClr val="000000"/>
                          </a:solidFill>
                          <a:effectLst/>
                          <a:latin typeface="PT Sans" panose="020B0503020203020204"/>
                        </a:rPr>
                        <a:t>2.1.3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Développer la PTRE Rénove Conseil</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21705196"/>
                  </a:ext>
                </a:extLst>
              </a:tr>
              <a:tr h="141266">
                <a:tc>
                  <a:txBody>
                    <a:bodyPr/>
                    <a:lstStyle/>
                    <a:p>
                      <a:pPr algn="l" fontAlgn="ctr"/>
                      <a:r>
                        <a:rPr lang="fr-FR" sz="800" b="1" i="0" u="none" strike="noStrike" dirty="0">
                          <a:solidFill>
                            <a:srgbClr val="000000"/>
                          </a:solidFill>
                          <a:effectLst/>
                          <a:latin typeface="PT Sans" panose="020B0503020203020204"/>
                        </a:rPr>
                        <a:t>2.1.4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Créer un Service Public pour la Performance Energétique de l'Habitat (SPPEH)</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131822740"/>
                  </a:ext>
                </a:extLst>
              </a:tr>
              <a:tr h="141266">
                <a:tc>
                  <a:txBody>
                    <a:bodyPr/>
                    <a:lstStyle/>
                    <a:p>
                      <a:pPr algn="l" fontAlgn="ctr"/>
                      <a:r>
                        <a:rPr lang="fr-FR" sz="800" b="1" i="0" u="none" strike="noStrike" dirty="0">
                          <a:solidFill>
                            <a:srgbClr val="000000"/>
                          </a:solidFill>
                          <a:effectLst/>
                          <a:latin typeface="PT Sans" panose="020B0503020203020204"/>
                        </a:rPr>
                        <a:t>2.1.5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T Sans" panose="020B0503020203020204"/>
                        </a:rPr>
                        <a:t>Rénovation énergétique des logements par les bailleurs sociaux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pPr algn="ctr" fontAlgn="ctr"/>
                      <a:endParaRPr lang="fr-FR" sz="700" b="0" i="0" u="none" strike="noStrike" dirty="0">
                        <a:solidFill>
                          <a:srgbClr val="000000"/>
                        </a:solidFill>
                        <a:effectLst/>
                        <a:latin typeface="Calibri" panose="020F05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pPr algn="ctr" fontAlgn="ctr"/>
                      <a:endParaRPr lang="fr-FR" sz="600" b="0" i="0" u="none" strike="noStrike" dirty="0">
                        <a:solidFill>
                          <a:srgbClr val="000000"/>
                        </a:solidFill>
                        <a:effectLst/>
                        <a:latin typeface="Calibri" panose="020F05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vMerge="1">
                  <a:txBody>
                    <a:bodyPr/>
                    <a:lstStyle/>
                    <a:p>
                      <a:pPr algn="ctr" fontAlgn="ctr"/>
                      <a:endParaRPr lang="fr-FR" sz="600" b="0" i="0" u="none" strike="noStrike" dirty="0">
                        <a:solidFill>
                          <a:srgbClr val="000000"/>
                        </a:solidFill>
                        <a:effectLst/>
                        <a:latin typeface="Calibri Light" panose="020F03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92D050"/>
                    </a:solidFill>
                  </a:tcPr>
                </a:tc>
                <a:extLst>
                  <a:ext uri="{0D108BD9-81ED-4DB2-BD59-A6C34878D82A}">
                    <a16:rowId xmlns:a16="http://schemas.microsoft.com/office/drawing/2014/main" val="727196991"/>
                  </a:ext>
                </a:extLst>
              </a:tr>
              <a:tr h="141266">
                <a:tc gridSpan="2">
                  <a:txBody>
                    <a:bodyPr/>
                    <a:lstStyle/>
                    <a:p>
                      <a:pPr algn="ctr" fontAlgn="ctr"/>
                      <a:r>
                        <a:rPr lang="fr-FR" sz="800" b="1" i="0" u="none" strike="noStrike">
                          <a:solidFill>
                            <a:srgbClr val="FFFFFF"/>
                          </a:solidFill>
                          <a:effectLst/>
                          <a:latin typeface="PT Sans" panose="020B0503020203020204"/>
                        </a:rPr>
                        <a:t>2.2 ACCOMPAGNER LA MONTÉE EN COMPÉTENCES DES PROFESSIONNELS DU BÂTIMENT</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a:noFill/>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1995551904"/>
                  </a:ext>
                </a:extLst>
              </a:tr>
              <a:tr h="241329">
                <a:tc>
                  <a:txBody>
                    <a:bodyPr/>
                    <a:lstStyle/>
                    <a:p>
                      <a:pPr algn="l" fontAlgn="ctr"/>
                      <a:r>
                        <a:rPr lang="fr-FR" sz="800" b="1" i="0" u="none" strike="noStrike">
                          <a:solidFill>
                            <a:srgbClr val="000000"/>
                          </a:solidFill>
                          <a:effectLst/>
                          <a:latin typeface="PT Sans" panose="020B0503020203020204"/>
                        </a:rPr>
                        <a:t>2.2.1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Accompagner la formation et la montée en compétence des artisans de la filière bâtiment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fr-FR" sz="600" b="0" i="0" u="none" strike="noStrike" dirty="0">
                          <a:solidFill>
                            <a:srgbClr val="000000"/>
                          </a:solidFill>
                          <a:effectLst/>
                          <a:latin typeface="Calibri Light" panose="020F03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68959456"/>
                  </a:ext>
                </a:extLst>
              </a:tr>
              <a:tr h="241329">
                <a:tc>
                  <a:txBody>
                    <a:bodyPr/>
                    <a:lstStyle/>
                    <a:p>
                      <a:pPr algn="l" fontAlgn="ctr"/>
                      <a:r>
                        <a:rPr lang="fr-FR" sz="800" b="1" i="0" u="none" strike="noStrike">
                          <a:solidFill>
                            <a:srgbClr val="000000"/>
                          </a:solidFill>
                          <a:effectLst/>
                          <a:latin typeface="PT Sans" panose="020B0503020203020204"/>
                        </a:rPr>
                        <a:t>2.2.2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Travailler avec les maîtres d'ouvrage pour revoir les critères d'acceptabilité dans le bâtiment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579543683"/>
                  </a:ext>
                </a:extLst>
              </a:tr>
              <a:tr h="141266">
                <a:tc gridSpan="2">
                  <a:txBody>
                    <a:bodyPr/>
                    <a:lstStyle/>
                    <a:p>
                      <a:pPr algn="ctr" fontAlgn="ctr"/>
                      <a:r>
                        <a:rPr lang="fr-FR" sz="800" b="1" i="0" u="none" strike="noStrike">
                          <a:solidFill>
                            <a:srgbClr val="FFFFFF"/>
                          </a:solidFill>
                          <a:effectLst/>
                          <a:latin typeface="PT Sans" panose="020B0503020203020204"/>
                        </a:rPr>
                        <a:t>2.3 ACCOMPAGNER LES PROFESSIONNELS À LA MAÎTRISE DE L'ÉNERGIE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hMerge="1">
                  <a:txBody>
                    <a:bodyPr/>
                    <a:lstStyle/>
                    <a:p>
                      <a:pPr algn="l" fontAlgn="ctr"/>
                      <a:endParaRPr lang="fr-FR" sz="600" b="1" i="0" u="none" strike="noStrike">
                        <a:solidFill>
                          <a:srgbClr val="FFFFFF"/>
                        </a:solidFill>
                        <a:effectLst/>
                        <a:latin typeface="PT Sans" panose="020B0503020203020204"/>
                      </a:endParaRPr>
                    </a:p>
                  </a:txBody>
                  <a:tcPr marL="5433" marR="5433" marT="5433" marB="0" anchor="ctr">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3955523197"/>
                  </a:ext>
                </a:extLst>
              </a:tr>
              <a:tr h="141266">
                <a:tc>
                  <a:txBody>
                    <a:bodyPr/>
                    <a:lstStyle/>
                    <a:p>
                      <a:pPr algn="l" fontAlgn="ctr"/>
                      <a:r>
                        <a:rPr lang="fr-FR" sz="800" b="1" i="0" u="none" strike="noStrike">
                          <a:solidFill>
                            <a:srgbClr val="000000"/>
                          </a:solidFill>
                          <a:effectLst/>
                          <a:latin typeface="PT Sans" panose="020B0503020203020204"/>
                        </a:rPr>
                        <a:t>2.3.1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Accompagner le secteur tertiaire, industriel et agricole à la maîtrise de l'énergie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60331757"/>
                  </a:ext>
                </a:extLst>
              </a:tr>
              <a:tr h="141266">
                <a:tc>
                  <a:txBody>
                    <a:bodyPr/>
                    <a:lstStyle/>
                    <a:p>
                      <a:pPr algn="l" fontAlgn="ctr"/>
                      <a:r>
                        <a:rPr lang="fr-FR" sz="800" b="1" i="0" u="none" strike="noStrike">
                          <a:solidFill>
                            <a:srgbClr val="000000"/>
                          </a:solidFill>
                          <a:effectLst/>
                          <a:latin typeface="PT Sans" panose="020B0503020203020204"/>
                        </a:rPr>
                        <a:t>2.3.2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a:solidFill>
                            <a:srgbClr val="000000"/>
                          </a:solidFill>
                          <a:effectLst/>
                          <a:latin typeface="PT Sans" panose="020B0503020203020204"/>
                        </a:rPr>
                        <a:t>Améliorer l'éclairage commercial des entreprises artisanales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71676973"/>
                  </a:ext>
                </a:extLst>
              </a:tr>
              <a:tr h="241329">
                <a:tc>
                  <a:txBody>
                    <a:bodyPr/>
                    <a:lstStyle/>
                    <a:p>
                      <a:pPr algn="l" fontAlgn="ctr"/>
                      <a:r>
                        <a:rPr lang="fr-FR" sz="800" b="1" i="0" u="none" strike="noStrike" dirty="0">
                          <a:solidFill>
                            <a:srgbClr val="000000"/>
                          </a:solidFill>
                          <a:effectLst/>
                          <a:latin typeface="PT Sans" panose="020B0503020203020204"/>
                        </a:rPr>
                        <a:t>2.3.3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Suivi et réduction des consommations énergétiques du patrimoine du Conseil Départemental</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2D050"/>
                    </a:solidFill>
                  </a:tcPr>
                </a:tc>
                <a:extLst>
                  <a:ext uri="{0D108BD9-81ED-4DB2-BD59-A6C34878D82A}">
                    <a16:rowId xmlns:a16="http://schemas.microsoft.com/office/drawing/2014/main" val="184403794"/>
                  </a:ext>
                </a:extLst>
              </a:tr>
              <a:tr h="241329">
                <a:tc>
                  <a:txBody>
                    <a:bodyPr/>
                    <a:lstStyle/>
                    <a:p>
                      <a:pPr algn="l" fontAlgn="ctr"/>
                      <a:r>
                        <a:rPr lang="fr-FR" sz="800" b="1" i="0" u="none" strike="noStrike" dirty="0">
                          <a:solidFill>
                            <a:srgbClr val="000000"/>
                          </a:solidFill>
                          <a:effectLst/>
                          <a:latin typeface="PT Sans" panose="020B0503020203020204"/>
                        </a:rPr>
                        <a:t>2.3.4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Accompagner les entreprises à la maitrise de l’énergie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800" b="1" i="0" u="none" strike="noStrike" dirty="0">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dirty="0">
                          <a:solidFill>
                            <a:srgbClr val="000000"/>
                          </a:solidFill>
                          <a:effectLst/>
                          <a:latin typeface="PT Sans" panose="020B0503020203020204"/>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endParaRPr lang="fr-FR" sz="600" b="0" i="0" u="none" strike="noStrike" dirty="0">
                        <a:solidFill>
                          <a:srgbClr val="000000"/>
                        </a:solidFill>
                        <a:effectLst/>
                        <a:latin typeface="Calibri Light" panose="020F0302020204030204" pitchFamily="34" charset="0"/>
                      </a:endParaRPr>
                    </a:p>
                  </a:txBody>
                  <a:tcPr marL="5433" marR="5433" marT="5433" marB="0" anchor="ctr">
                    <a:lnL w="6350" cap="flat" cmpd="sng" algn="ctr">
                      <a:solidFill>
                        <a:srgbClr val="000000"/>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2D050"/>
                    </a:solidFill>
                  </a:tcPr>
                </a:tc>
                <a:extLst>
                  <a:ext uri="{0D108BD9-81ED-4DB2-BD59-A6C34878D82A}">
                    <a16:rowId xmlns:a16="http://schemas.microsoft.com/office/drawing/2014/main" val="1433015892"/>
                  </a:ext>
                </a:extLst>
              </a:tr>
              <a:tr h="141266">
                <a:tc gridSpan="2">
                  <a:txBody>
                    <a:bodyPr/>
                    <a:lstStyle/>
                    <a:p>
                      <a:pPr algn="ctr" fontAlgn="ctr"/>
                      <a:r>
                        <a:rPr lang="fr-FR" sz="800" b="1" i="0" u="none" strike="noStrike">
                          <a:solidFill>
                            <a:srgbClr val="FFFFFF"/>
                          </a:solidFill>
                          <a:effectLst/>
                          <a:latin typeface="PT Sans" panose="020B0503020203020204"/>
                        </a:rPr>
                        <a:t>2.4 FAVORISER LES PROJETS EXEMPLAIRES ET LA CONSTRUCTION BIOSOURCEE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4BACC6"/>
                    </a:solidFill>
                  </a:tcPr>
                </a:tc>
                <a:tc hMerge="1">
                  <a:txBody>
                    <a:bodyPr/>
                    <a:lstStyle/>
                    <a:p>
                      <a:endParaRPr lang="fr-FR"/>
                    </a:p>
                  </a:txBody>
                  <a:tcPr/>
                </a:tc>
                <a:tc>
                  <a:txBody>
                    <a:bodyPr/>
                    <a:lstStyle/>
                    <a:p>
                      <a:pPr algn="ctr"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1972812449"/>
                  </a:ext>
                </a:extLst>
              </a:tr>
              <a:tr h="241329">
                <a:tc>
                  <a:txBody>
                    <a:bodyPr/>
                    <a:lstStyle/>
                    <a:p>
                      <a:pPr algn="l" fontAlgn="ctr"/>
                      <a:r>
                        <a:rPr lang="fr-FR" sz="800" b="1" i="0" u="none" strike="noStrike">
                          <a:solidFill>
                            <a:srgbClr val="000000"/>
                          </a:solidFill>
                          <a:effectLst/>
                          <a:latin typeface="PT Sans" panose="020B0503020203020204"/>
                        </a:rPr>
                        <a:t>2.4.1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l" fontAlgn="ctr"/>
                      <a:r>
                        <a:rPr lang="fr-FR" sz="800" b="1" i="0" u="none" strike="noStrike" dirty="0">
                          <a:solidFill>
                            <a:srgbClr val="000000"/>
                          </a:solidFill>
                          <a:effectLst/>
                          <a:latin typeface="PT Sans" panose="020B0503020203020204"/>
                        </a:rPr>
                        <a:t>Promouvoir l’utilisation des matériaux biosourcés dans la construction et structuration d’une filière chanvre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B7DDE8"/>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600" b="0" i="0" u="none" strike="noStrike" dirty="0">
                          <a:solidFill>
                            <a:srgbClr val="000000"/>
                          </a:solidFill>
                          <a:effectLst/>
                          <a:latin typeface="Calibri Light" panose="020F03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49456678"/>
                  </a:ext>
                </a:extLst>
              </a:tr>
            </a:tbl>
          </a:graphicData>
        </a:graphic>
      </p:graphicFrame>
    </p:spTree>
    <p:extLst>
      <p:ext uri="{BB962C8B-B14F-4D97-AF65-F5344CB8AC3E}">
        <p14:creationId xmlns:p14="http://schemas.microsoft.com/office/powerpoint/2010/main" val="2098812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47</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Evaluation</a:t>
            </a:r>
            <a:r>
              <a:rPr lang="fr-FR" dirty="0">
                <a:ea typeface="Gadugi" panose="020B0502040204020203" pitchFamily="34" charset="0"/>
              </a:rPr>
              <a:t> environnementale - Incidences du plan d’actions</a:t>
            </a:r>
          </a:p>
          <a:p>
            <a:pPr algn="ctr"/>
            <a:endParaRPr lang="fr-FR" dirty="0">
              <a:ea typeface="Gadugi" panose="020B0502040204020203" pitchFamily="34" charset="0"/>
            </a:endParaRPr>
          </a:p>
        </p:txBody>
      </p:sp>
      <p:sp>
        <p:nvSpPr>
          <p:cNvPr id="16" name="ZoneTexte 15"/>
          <p:cNvSpPr txBox="1"/>
          <p:nvPr/>
        </p:nvSpPr>
        <p:spPr>
          <a:xfrm>
            <a:off x="128327" y="5464849"/>
            <a:ext cx="6185042" cy="230832"/>
          </a:xfrm>
          <a:prstGeom prst="rect">
            <a:avLst/>
          </a:prstGeom>
          <a:noFill/>
        </p:spPr>
        <p:txBody>
          <a:bodyPr wrap="square" rtlCol="0">
            <a:spAutoFit/>
          </a:bodyPr>
          <a:lstStyle/>
          <a:p>
            <a:r>
              <a:rPr lang="fr-FR" sz="900" i="1" dirty="0"/>
              <a:t>vert = incidence positive ; jaune =  incidence négative modérée ; rouge = incidence négative ; blanc = aucune incidence </a:t>
            </a:r>
          </a:p>
        </p:txBody>
      </p:sp>
      <p:graphicFrame>
        <p:nvGraphicFramePr>
          <p:cNvPr id="6" name="Tableau 5">
            <a:extLst>
              <a:ext uri="{FF2B5EF4-FFF2-40B4-BE49-F238E27FC236}">
                <a16:creationId xmlns:a16="http://schemas.microsoft.com/office/drawing/2014/main" id="{0B448653-5CBB-4FF6-837D-F1FB8419396E}"/>
              </a:ext>
            </a:extLst>
          </p:cNvPr>
          <p:cNvGraphicFramePr>
            <a:graphicFrameLocks noGrp="1"/>
          </p:cNvGraphicFramePr>
          <p:nvPr/>
        </p:nvGraphicFramePr>
        <p:xfrm>
          <a:off x="521073" y="2175344"/>
          <a:ext cx="7886700" cy="2925243"/>
        </p:xfrm>
        <a:graphic>
          <a:graphicData uri="http://schemas.openxmlformats.org/drawingml/2006/table">
            <a:tbl>
              <a:tblPr/>
              <a:tblGrid>
                <a:gridCol w="778710">
                  <a:extLst>
                    <a:ext uri="{9D8B030D-6E8A-4147-A177-3AD203B41FA5}">
                      <a16:colId xmlns:a16="http://schemas.microsoft.com/office/drawing/2014/main" val="4123233230"/>
                    </a:ext>
                  </a:extLst>
                </a:gridCol>
                <a:gridCol w="3478405">
                  <a:extLst>
                    <a:ext uri="{9D8B030D-6E8A-4147-A177-3AD203B41FA5}">
                      <a16:colId xmlns:a16="http://schemas.microsoft.com/office/drawing/2014/main" val="4231443835"/>
                    </a:ext>
                  </a:extLst>
                </a:gridCol>
                <a:gridCol w="1058032">
                  <a:extLst>
                    <a:ext uri="{9D8B030D-6E8A-4147-A177-3AD203B41FA5}">
                      <a16:colId xmlns:a16="http://schemas.microsoft.com/office/drawing/2014/main" val="1422507421"/>
                    </a:ext>
                  </a:extLst>
                </a:gridCol>
                <a:gridCol w="304604">
                  <a:extLst>
                    <a:ext uri="{9D8B030D-6E8A-4147-A177-3AD203B41FA5}">
                      <a16:colId xmlns:a16="http://schemas.microsoft.com/office/drawing/2014/main" val="4114619248"/>
                    </a:ext>
                  </a:extLst>
                </a:gridCol>
                <a:gridCol w="1035501">
                  <a:extLst>
                    <a:ext uri="{9D8B030D-6E8A-4147-A177-3AD203B41FA5}">
                      <a16:colId xmlns:a16="http://schemas.microsoft.com/office/drawing/2014/main" val="3552776203"/>
                    </a:ext>
                  </a:extLst>
                </a:gridCol>
                <a:gridCol w="1231448">
                  <a:extLst>
                    <a:ext uri="{9D8B030D-6E8A-4147-A177-3AD203B41FA5}">
                      <a16:colId xmlns:a16="http://schemas.microsoft.com/office/drawing/2014/main" val="3632403302"/>
                    </a:ext>
                  </a:extLst>
                </a:gridCol>
              </a:tblGrid>
              <a:tr h="130389">
                <a:tc gridSpan="2">
                  <a:txBody>
                    <a:bodyPr/>
                    <a:lstStyle/>
                    <a:p>
                      <a:pPr algn="ctr" fontAlgn="ctr"/>
                      <a:r>
                        <a:rPr lang="fr-FR" sz="1000" b="1" i="0" u="none" strike="noStrike" dirty="0">
                          <a:solidFill>
                            <a:srgbClr val="FFFFFF"/>
                          </a:solidFill>
                          <a:effectLst/>
                          <a:latin typeface="PT Sans"/>
                        </a:rPr>
                        <a:t>AXE 3. DEVELOPPER LES ENERGIES RENOUVELABLES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gridSpan="4">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rgbClr val="2F5496"/>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61124939"/>
                  </a:ext>
                </a:extLst>
              </a:tr>
              <a:tr h="211881">
                <a:tc gridSpan="2">
                  <a:txBody>
                    <a:bodyPr/>
                    <a:lstStyle/>
                    <a:p>
                      <a:pPr algn="ctr" fontAlgn="ctr"/>
                      <a:r>
                        <a:rPr lang="fr-FR" sz="800" b="1" i="0" u="none" strike="noStrike" dirty="0">
                          <a:solidFill>
                            <a:srgbClr val="FFFFFF"/>
                          </a:solidFill>
                          <a:effectLst/>
                          <a:latin typeface="PT Sans"/>
                        </a:rPr>
                        <a:t>3.1 CADRER, COORDONNER, ET FINANCER LE DÉVELOPPEMENT DES ÉNERGIES RENOUVELABLES SUR LE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4">
                  <a:txBody>
                    <a:bodyPr/>
                    <a:lstStyle/>
                    <a:p>
                      <a:pPr algn="ctr"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13327627"/>
                  </a:ext>
                </a:extLst>
              </a:tr>
              <a:tr h="130389">
                <a:tc>
                  <a:txBody>
                    <a:bodyPr/>
                    <a:lstStyle/>
                    <a:p>
                      <a:pPr algn="l" fontAlgn="ctr"/>
                      <a:r>
                        <a:rPr lang="fr-FR" sz="800" b="1" i="0" u="none" strike="noStrike">
                          <a:solidFill>
                            <a:srgbClr val="000000"/>
                          </a:solidFill>
                          <a:effectLst/>
                          <a:latin typeface="PT Sans"/>
                        </a:rPr>
                        <a:t>3.1.1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dirty="0">
                          <a:solidFill>
                            <a:srgbClr val="000000"/>
                          </a:solidFill>
                          <a:effectLst/>
                          <a:latin typeface="PT Sans"/>
                        </a:rPr>
                        <a:t>Piloter et cadrer le développement des ENR sur le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2">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gridSpan="2">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hMerge="1">
                  <a:txBody>
                    <a:bodyPr/>
                    <a:lstStyle/>
                    <a:p>
                      <a:pPr algn="ctr" fontAlgn="ctr"/>
                      <a:endParaRPr lang="fr-FR" sz="600" b="0" i="0" u="none" strike="noStrike">
                        <a:solidFill>
                          <a:srgbClr val="000000"/>
                        </a:solidFill>
                        <a:effectLst/>
                        <a:latin typeface="Calibri Light" panose="020F0302020204030204" pitchFamily="34" charset="0"/>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fr-FR" sz="600" b="0" i="0" u="none" strike="noStrike">
                          <a:solidFill>
                            <a:srgbClr val="000000"/>
                          </a:solidFill>
                          <a:effectLst/>
                          <a:latin typeface="Calibri Light" panose="020F03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8371690"/>
                  </a:ext>
                </a:extLst>
              </a:tr>
              <a:tr h="222747">
                <a:tc>
                  <a:txBody>
                    <a:bodyPr/>
                    <a:lstStyle/>
                    <a:p>
                      <a:pPr algn="l" fontAlgn="ctr"/>
                      <a:r>
                        <a:rPr lang="fr-FR" sz="800" b="1" i="0" u="none" strike="noStrike">
                          <a:solidFill>
                            <a:srgbClr val="000000"/>
                          </a:solidFill>
                          <a:effectLst/>
                          <a:latin typeface="PT Sans"/>
                        </a:rPr>
                        <a:t>3.1.2</a:t>
                      </a:r>
                    </a:p>
                  </a:txBody>
                  <a:tcPr marL="5433" marR="5433" marT="5433"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dirty="0">
                          <a:solidFill>
                            <a:srgbClr val="000000"/>
                          </a:solidFill>
                          <a:effectLst/>
                          <a:latin typeface="PT Sans"/>
                        </a:rPr>
                        <a:t>Proposer des Appels à Manifestation d’Intérêt pour massifier le développement des énergies renouvelables sur le territoire</a:t>
                      </a:r>
                    </a:p>
                  </a:txBody>
                  <a:tcPr marL="5433" marR="5433" marT="5433" marB="0" anchor="ctr">
                    <a:lnL>
                      <a:noFill/>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endParaRPr lang="fr-FR"/>
                    </a:p>
                  </a:txBody>
                  <a:tcPr/>
                </a:tc>
                <a:extLst>
                  <a:ext uri="{0D108BD9-81ED-4DB2-BD59-A6C34878D82A}">
                    <a16:rowId xmlns:a16="http://schemas.microsoft.com/office/drawing/2014/main" val="273574358"/>
                  </a:ext>
                </a:extLst>
              </a:tr>
              <a:tr h="130389">
                <a:tc gridSpan="2">
                  <a:txBody>
                    <a:bodyPr/>
                    <a:lstStyle/>
                    <a:p>
                      <a:pPr algn="ctr" fontAlgn="ctr"/>
                      <a:r>
                        <a:rPr lang="fr-FR" sz="800" b="1" i="0" u="none" strike="noStrike" dirty="0">
                          <a:solidFill>
                            <a:srgbClr val="FFFFFF"/>
                          </a:solidFill>
                          <a:effectLst/>
                          <a:latin typeface="PT Sans"/>
                        </a:rPr>
                        <a:t>3.2 DÉVELOPPER LES ÉNERGIES RENOUVELABLES</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4">
                  <a:txBody>
                    <a:bodyPr/>
                    <a:lstStyle/>
                    <a:p>
                      <a:pPr algn="ctr"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980463721"/>
                  </a:ext>
                </a:extLst>
              </a:tr>
              <a:tr h="124956">
                <a:tc>
                  <a:txBody>
                    <a:bodyPr/>
                    <a:lstStyle/>
                    <a:p>
                      <a:pPr algn="l" fontAlgn="ctr"/>
                      <a:r>
                        <a:rPr lang="fr-FR" sz="800" b="1" i="0" u="none" strike="noStrike">
                          <a:solidFill>
                            <a:srgbClr val="000000"/>
                          </a:solidFill>
                          <a:effectLst/>
                          <a:latin typeface="PT Sans"/>
                        </a:rPr>
                        <a:t>3.2.1</a:t>
                      </a:r>
                    </a:p>
                  </a:txBody>
                  <a:tcPr marL="5433" marR="5433" marT="5433"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a:solidFill>
                            <a:srgbClr val="000000"/>
                          </a:solidFill>
                          <a:effectLst/>
                          <a:latin typeface="PT Sans"/>
                        </a:rPr>
                        <a:t>Développer les solutions photovoltaïques</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rowSpan="4" grid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hMerge="1">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4">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41012355"/>
                  </a:ext>
                </a:extLst>
              </a:tr>
              <a:tr h="124956">
                <a:tc>
                  <a:txBody>
                    <a:bodyPr/>
                    <a:lstStyle/>
                    <a:p>
                      <a:pPr algn="l" fontAlgn="ctr"/>
                      <a:r>
                        <a:rPr lang="fr-FR" sz="800" b="1" i="0" u="none" strike="noStrike">
                          <a:solidFill>
                            <a:srgbClr val="000000"/>
                          </a:solidFill>
                          <a:effectLst/>
                          <a:latin typeface="PT Sans"/>
                        </a:rPr>
                        <a:t>3.2.2</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Réaliser un cadastre solaire départemental</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04627836"/>
                  </a:ext>
                </a:extLst>
              </a:tr>
              <a:tr h="217314">
                <a:tc>
                  <a:txBody>
                    <a:bodyPr/>
                    <a:lstStyle/>
                    <a:p>
                      <a:pPr algn="l" fontAlgn="ctr"/>
                      <a:r>
                        <a:rPr lang="fr-FR" sz="800" b="1" i="0" u="none" strike="noStrike">
                          <a:solidFill>
                            <a:srgbClr val="000000"/>
                          </a:solidFill>
                          <a:effectLst/>
                          <a:latin typeface="PT Sans"/>
                        </a:rPr>
                        <a:t>3.2.3</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Réaliser une cartographie des espaces délaissés, hors foncier agricole, pour implantation de projets solaires photovoltaïques au sol </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0993647"/>
                  </a:ext>
                </a:extLst>
              </a:tr>
              <a:tr h="124956">
                <a:tc>
                  <a:txBody>
                    <a:bodyPr/>
                    <a:lstStyle/>
                    <a:p>
                      <a:pPr algn="l" fontAlgn="ctr"/>
                      <a:r>
                        <a:rPr lang="fr-FR" sz="800" b="1" i="0" u="none" strike="noStrike">
                          <a:solidFill>
                            <a:srgbClr val="000000"/>
                          </a:solidFill>
                          <a:effectLst/>
                          <a:latin typeface="PT Sans"/>
                        </a:rPr>
                        <a:t>3.2.4</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Déploiement de panneaux solaires sur les toitures des bâtiments du CD 03</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05671673"/>
                  </a:ext>
                </a:extLst>
              </a:tr>
              <a:tr h="124956">
                <a:tc>
                  <a:txBody>
                    <a:bodyPr/>
                    <a:lstStyle/>
                    <a:p>
                      <a:pPr algn="l" fontAlgn="ctr"/>
                      <a:r>
                        <a:rPr lang="fr-FR" sz="800" b="1" i="0" u="none" strike="noStrike">
                          <a:solidFill>
                            <a:srgbClr val="000000"/>
                          </a:solidFill>
                          <a:effectLst/>
                          <a:latin typeface="PT Sans"/>
                        </a:rPr>
                        <a:t>3.2.5</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Structurer la filière bois Energie sur le département de l'Allier</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rowSpan="2" grid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hMerge="1">
                  <a:txBody>
                    <a:bodyPr/>
                    <a:lstStyle/>
                    <a:p>
                      <a:pPr algn="ctr" fontAlgn="ctr"/>
                      <a:r>
                        <a:rPr lang="fr-FR" sz="800" b="0" i="0" u="none" strike="noStrike">
                          <a:solidFill>
                            <a:srgbClr val="000000"/>
                          </a:solidFill>
                          <a:effectLst/>
                          <a:latin typeface="Arial" panose="020B0604020202020204" pitchFamily="34" charset="0"/>
                        </a:rPr>
                        <a:t> //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fr-FR" sz="800" b="0" i="0" u="none" strike="noStrike">
                          <a:solidFill>
                            <a:srgbClr val="000000"/>
                          </a:solidFill>
                          <a:effectLst/>
                          <a:latin typeface="Arial" panose="020B0604020202020204" pitchFamily="34" charset="0"/>
                        </a:rPr>
                        <a:t> //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fr-FR" sz="800" b="0" i="0" u="none" strike="noStrike">
                          <a:solidFill>
                            <a:srgbClr val="000000"/>
                          </a:solidFill>
                          <a:effectLst/>
                          <a:latin typeface="Arial" panose="020B0604020202020204" pitchFamily="34" charset="0"/>
                        </a:rPr>
                        <a:t> //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9011229"/>
                  </a:ext>
                </a:extLst>
              </a:tr>
              <a:tr h="217314">
                <a:tc>
                  <a:txBody>
                    <a:bodyPr/>
                    <a:lstStyle/>
                    <a:p>
                      <a:pPr algn="l" fontAlgn="ctr"/>
                      <a:r>
                        <a:rPr lang="fr-FR" sz="800" b="1" i="0" u="none" strike="noStrike">
                          <a:solidFill>
                            <a:srgbClr val="000000"/>
                          </a:solidFill>
                          <a:effectLst/>
                          <a:latin typeface="PT Sans"/>
                        </a:rPr>
                        <a:t>3.2.6</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Soutien à l’acquisition et l’installation par les particuliers de chaudières automatiques bois-énergie</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71715706"/>
                  </a:ext>
                </a:extLst>
              </a:tr>
              <a:tr h="217314">
                <a:tc>
                  <a:txBody>
                    <a:bodyPr/>
                    <a:lstStyle/>
                    <a:p>
                      <a:pPr algn="l" fontAlgn="ctr"/>
                      <a:r>
                        <a:rPr lang="fr-FR" sz="800" b="1" i="0" u="none" strike="noStrike">
                          <a:solidFill>
                            <a:srgbClr val="000000"/>
                          </a:solidFill>
                          <a:effectLst/>
                          <a:latin typeface="PT Sans"/>
                        </a:rPr>
                        <a:t>3.2.7</a:t>
                      </a:r>
                    </a:p>
                  </a:txBody>
                  <a:tcPr marL="5433" marR="5433" marT="5433" marB="0" anchor="ctr">
                    <a:lnL>
                      <a:noFill/>
                    </a:lnL>
                    <a:lnR>
                      <a:noFill/>
                    </a:lnR>
                    <a:lnT>
                      <a:noFill/>
                    </a:lnT>
                    <a:lnB>
                      <a:noFill/>
                    </a:lnB>
                    <a:solidFill>
                      <a:srgbClr val="C6D9F1"/>
                    </a:solidFill>
                  </a:tcPr>
                </a:tc>
                <a:tc>
                  <a:txBody>
                    <a:bodyPr/>
                    <a:lstStyle/>
                    <a:p>
                      <a:pPr algn="l" fontAlgn="ctr"/>
                      <a:r>
                        <a:rPr lang="fr-FR" sz="800" b="1" i="0" u="none" strike="noStrike" dirty="0">
                          <a:solidFill>
                            <a:srgbClr val="000000"/>
                          </a:solidFill>
                          <a:effectLst/>
                          <a:latin typeface="PT Sans"/>
                        </a:rPr>
                        <a:t>Méthanisation agricole : Accompagner techniquement et financièrement les agriculteurs</a:t>
                      </a:r>
                    </a:p>
                  </a:txBody>
                  <a:tcPr marL="5433" marR="5433" marT="5433" marB="0" anchor="ctr">
                    <a:lnL>
                      <a:noFill/>
                    </a:lnL>
                    <a:lnR w="6350" cap="flat" cmpd="sng" algn="ctr">
                      <a:solidFill>
                        <a:srgbClr val="000000"/>
                      </a:solidFill>
                      <a:prstDash val="solid"/>
                      <a:round/>
                      <a:headEnd type="none" w="med" len="med"/>
                      <a:tailEnd type="none" w="med" len="med"/>
                    </a:lnR>
                    <a:lnT>
                      <a:noFill/>
                    </a:lnT>
                    <a:lnB>
                      <a:noFill/>
                    </a:lnB>
                    <a:solidFill>
                      <a:srgbClr val="C6D9F1"/>
                    </a:solidFill>
                  </a:tcPr>
                </a:tc>
                <a:tc gridSpan="2">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47048795"/>
                  </a:ext>
                </a:extLst>
              </a:tr>
              <a:tr h="130389">
                <a:tc>
                  <a:txBody>
                    <a:bodyPr/>
                    <a:lstStyle/>
                    <a:p>
                      <a:pPr algn="l" fontAlgn="ctr"/>
                      <a:r>
                        <a:rPr lang="fr-FR" sz="800" b="1" i="0" u="none" strike="noStrike">
                          <a:solidFill>
                            <a:srgbClr val="000000"/>
                          </a:solidFill>
                          <a:effectLst/>
                          <a:latin typeface="PT Sans"/>
                        </a:rPr>
                        <a:t>3.2.8</a:t>
                      </a:r>
                    </a:p>
                  </a:txBody>
                  <a:tcPr marL="5433" marR="5433" marT="5433" marB="0" anchor="ctr">
                    <a:lnL>
                      <a:noFill/>
                    </a:lnL>
                    <a:lnR>
                      <a:noFill/>
                    </a:lnR>
                    <a:lnT>
                      <a:noFill/>
                    </a:lnT>
                    <a:lnB w="12700" cap="flat" cmpd="sng" algn="ctr">
                      <a:solidFill>
                        <a:srgbClr val="CCCCCC"/>
                      </a:solidFill>
                      <a:prstDash val="solid"/>
                      <a:round/>
                      <a:headEnd type="none" w="med" len="med"/>
                      <a:tailEnd type="none" w="med" len="med"/>
                    </a:lnB>
                    <a:solidFill>
                      <a:srgbClr val="C6D9F1"/>
                    </a:solidFill>
                  </a:tcPr>
                </a:tc>
                <a:tc>
                  <a:txBody>
                    <a:bodyPr/>
                    <a:lstStyle/>
                    <a:p>
                      <a:pPr algn="l" fontAlgn="ctr"/>
                      <a:r>
                        <a:rPr lang="fr-FR" sz="800" b="1" i="0" u="none" strike="noStrike" dirty="0">
                          <a:solidFill>
                            <a:srgbClr val="000000"/>
                          </a:solidFill>
                          <a:effectLst/>
                          <a:latin typeface="PT Sans"/>
                        </a:rPr>
                        <a:t>Etudier le potentiel hydroélectrique du département</a:t>
                      </a:r>
                    </a:p>
                  </a:txBody>
                  <a:tcPr marL="5433" marR="5433" marT="5433" marB="0" anchor="ctr">
                    <a:lnL>
                      <a:noFill/>
                    </a:lnL>
                    <a:lnR w="6350" cap="flat" cmpd="sng" algn="ctr">
                      <a:solidFill>
                        <a:srgbClr val="000000"/>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C6D9F1"/>
                    </a:solidFill>
                  </a:tcPr>
                </a:tc>
                <a:tc gridSpan="2">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E699"/>
                    </a:solidFill>
                  </a:tcPr>
                </a:tc>
                <a:tc hMerge="1">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tc>
                  <a:txBody>
                    <a:bodyPr/>
                    <a:lstStyle/>
                    <a:p>
                      <a:pPr algn="ctr" fontAlgn="ctr"/>
                      <a:r>
                        <a:rPr lang="fr-FR" sz="6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E4D6"/>
                    </a:solidFill>
                  </a:tcPr>
                </a:tc>
                <a:extLst>
                  <a:ext uri="{0D108BD9-81ED-4DB2-BD59-A6C34878D82A}">
                    <a16:rowId xmlns:a16="http://schemas.microsoft.com/office/drawing/2014/main" val="2430908256"/>
                  </a:ext>
                </a:extLst>
              </a:tr>
              <a:tr h="130389">
                <a:tc gridSpan="2">
                  <a:txBody>
                    <a:bodyPr/>
                    <a:lstStyle/>
                    <a:p>
                      <a:pPr algn="ctr" fontAlgn="ctr"/>
                      <a:r>
                        <a:rPr lang="fr-FR" sz="800" b="1" i="0" u="none" strike="noStrike" dirty="0">
                          <a:solidFill>
                            <a:srgbClr val="FFFFFF"/>
                          </a:solidFill>
                          <a:effectLst/>
                          <a:latin typeface="PT Sans"/>
                        </a:rPr>
                        <a:t>3.3 DÉVELOPPER LES RÉSEAUX DE TRANSPORT ET DE DISTRIBUTION DE L'ÉNERGIE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DD4"/>
                    </a:solidFill>
                  </a:tcPr>
                </a:tc>
                <a:tc hMerge="1">
                  <a:txBody>
                    <a:bodyPr/>
                    <a:lstStyle/>
                    <a:p>
                      <a:endParaRPr lang="fr-FR"/>
                    </a:p>
                  </a:txBody>
                  <a:tcPr/>
                </a:tc>
                <a:tc gridSpan="3">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a:noFill/>
                    </a:lnB>
                    <a:solidFill>
                      <a:srgbClr val="548DD4"/>
                    </a:solidFill>
                  </a:tcPr>
                </a:tc>
                <a:tc hMerge="1">
                  <a:txBody>
                    <a:bodyPr/>
                    <a:lstStyle/>
                    <a:p>
                      <a:endParaRPr lang="fr-FR"/>
                    </a:p>
                  </a:txBody>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a:noFill/>
                    </a:lnB>
                    <a:solidFill>
                      <a:srgbClr val="548DD4"/>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a:noFill/>
                    </a:lnB>
                    <a:solidFill>
                      <a:srgbClr val="548DD4"/>
                    </a:solidFill>
                  </a:tcPr>
                </a:tc>
                <a:extLst>
                  <a:ext uri="{0D108BD9-81ED-4DB2-BD59-A6C34878D82A}">
                    <a16:rowId xmlns:a16="http://schemas.microsoft.com/office/drawing/2014/main" val="274681990"/>
                  </a:ext>
                </a:extLst>
              </a:tr>
              <a:tr h="128643">
                <a:tc>
                  <a:txBody>
                    <a:bodyPr/>
                    <a:lstStyle/>
                    <a:p>
                      <a:pPr algn="l" fontAlgn="ctr"/>
                      <a:r>
                        <a:rPr lang="fr-FR" sz="800" b="1" i="0" u="none" strike="noStrike">
                          <a:solidFill>
                            <a:srgbClr val="000000"/>
                          </a:solidFill>
                          <a:effectLst/>
                          <a:latin typeface="PT Sans"/>
                        </a:rPr>
                        <a:t>3.3.2</a:t>
                      </a:r>
                    </a:p>
                  </a:txBody>
                  <a:tcPr marL="5433" marR="5433" marT="5433" marB="0" anchor="ctr">
                    <a:lnL>
                      <a:noFill/>
                    </a:lnL>
                    <a:lnR>
                      <a:noFill/>
                    </a:lnR>
                    <a:lnT w="12700" cap="flat" cmpd="sng" algn="ctr">
                      <a:solidFill>
                        <a:srgbClr val="CCCCCC"/>
                      </a:solidFill>
                      <a:prstDash val="solid"/>
                      <a:round/>
                      <a:headEnd type="none" w="med" len="med"/>
                      <a:tailEnd type="none" w="med" len="med"/>
                    </a:lnT>
                    <a:lnB>
                      <a:noFill/>
                    </a:lnB>
                    <a:solidFill>
                      <a:srgbClr val="C6D9F1"/>
                    </a:solidFill>
                  </a:tcPr>
                </a:tc>
                <a:tc>
                  <a:txBody>
                    <a:bodyPr/>
                    <a:lstStyle/>
                    <a:p>
                      <a:pPr algn="l" fontAlgn="ctr"/>
                      <a:r>
                        <a:rPr lang="fr-FR" sz="800" b="1" i="0" u="none" strike="noStrike" dirty="0">
                          <a:solidFill>
                            <a:srgbClr val="000000"/>
                          </a:solidFill>
                          <a:effectLst/>
                          <a:latin typeface="PT Sans"/>
                        </a:rPr>
                        <a:t>Assurer une cohérence entre le développement des réseaux électriques et celui des énergies renouvelables</a:t>
                      </a:r>
                    </a:p>
                  </a:txBody>
                  <a:tcPr marL="5433" marR="5433" marT="5433" marB="0" anchor="ctr">
                    <a:lnL>
                      <a:noFill/>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C6D9F1"/>
                    </a:solidFill>
                  </a:tcPr>
                </a:tc>
                <a:tc gridSpan="2">
                  <a:txBody>
                    <a:bodyPr/>
                    <a:lstStyle/>
                    <a:p>
                      <a:pPr algn="ctr" fontAlgn="ctr"/>
                      <a:r>
                        <a:rPr lang="fr-FR" sz="600" b="0" i="0" u="none" strike="noStrike">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hMerge="1">
                  <a:txBody>
                    <a:bodyPr/>
                    <a:lstStyle/>
                    <a:p>
                      <a:pPr algn="ctr" fontAlgn="ctr"/>
                      <a:r>
                        <a:rPr lang="fr-FR" sz="600" b="0" i="0" u="none" strike="noStrike">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600" b="0" i="0" u="none" strike="noStrike" dirty="0">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FR" sz="600" b="0" i="0" u="none" strike="noStrike" dirty="0">
                          <a:solidFill>
                            <a:srgbClr val="000000"/>
                          </a:solidFill>
                          <a:effectLst/>
                          <a:latin typeface="Calibri "/>
                        </a:rPr>
                        <a:t> </a:t>
                      </a:r>
                    </a:p>
                  </a:txBody>
                  <a:tcPr marL="5433" marR="5433" marT="543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62019665"/>
                  </a:ext>
                </a:extLst>
              </a:tr>
            </a:tbl>
          </a:graphicData>
        </a:graphic>
      </p:graphicFrame>
    </p:spTree>
    <p:extLst>
      <p:ext uri="{BB962C8B-B14F-4D97-AF65-F5344CB8AC3E}">
        <p14:creationId xmlns:p14="http://schemas.microsoft.com/office/powerpoint/2010/main" val="2753085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48</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Evaluation</a:t>
            </a:r>
            <a:r>
              <a:rPr lang="fr-FR" dirty="0">
                <a:ea typeface="Gadugi" panose="020B0502040204020203" pitchFamily="34" charset="0"/>
              </a:rPr>
              <a:t> environnementale - Incidences du plan d’actions</a:t>
            </a:r>
          </a:p>
          <a:p>
            <a:pPr algn="ctr"/>
            <a:endParaRPr lang="fr-FR" dirty="0">
              <a:ea typeface="Gadugi" panose="020B0502040204020203" pitchFamily="34" charset="0"/>
            </a:endParaRPr>
          </a:p>
        </p:txBody>
      </p:sp>
      <p:sp>
        <p:nvSpPr>
          <p:cNvPr id="16" name="ZoneTexte 15"/>
          <p:cNvSpPr txBox="1"/>
          <p:nvPr/>
        </p:nvSpPr>
        <p:spPr>
          <a:xfrm>
            <a:off x="128327" y="5464849"/>
            <a:ext cx="6185042" cy="230832"/>
          </a:xfrm>
          <a:prstGeom prst="rect">
            <a:avLst/>
          </a:prstGeom>
          <a:noFill/>
        </p:spPr>
        <p:txBody>
          <a:bodyPr wrap="square" rtlCol="0">
            <a:spAutoFit/>
          </a:bodyPr>
          <a:lstStyle/>
          <a:p>
            <a:r>
              <a:rPr lang="fr-FR" sz="900" i="1" dirty="0"/>
              <a:t>vert = incidence positive ; jaune =  incidence négative modérée ; rouge = incidence négative ; blanc = aucune incidence </a:t>
            </a:r>
          </a:p>
        </p:txBody>
      </p:sp>
      <p:graphicFrame>
        <p:nvGraphicFramePr>
          <p:cNvPr id="7" name="Tableau 6">
            <a:extLst>
              <a:ext uri="{FF2B5EF4-FFF2-40B4-BE49-F238E27FC236}">
                <a16:creationId xmlns:a16="http://schemas.microsoft.com/office/drawing/2014/main" id="{EE0AFDD7-3598-4F32-8098-C76C222F0FC5}"/>
              </a:ext>
            </a:extLst>
          </p:cNvPr>
          <p:cNvGraphicFramePr>
            <a:graphicFrameLocks noGrp="1"/>
          </p:cNvGraphicFramePr>
          <p:nvPr>
            <p:extLst>
              <p:ext uri="{D42A27DB-BD31-4B8C-83A1-F6EECF244321}">
                <p14:modId xmlns:p14="http://schemas.microsoft.com/office/powerpoint/2010/main" val="3698479372"/>
              </p:ext>
            </p:extLst>
          </p:nvPr>
        </p:nvGraphicFramePr>
        <p:xfrm>
          <a:off x="628650" y="1824847"/>
          <a:ext cx="7886700" cy="2840751"/>
        </p:xfrm>
        <a:graphic>
          <a:graphicData uri="http://schemas.openxmlformats.org/drawingml/2006/table">
            <a:tbl>
              <a:tblPr/>
              <a:tblGrid>
                <a:gridCol w="778710">
                  <a:extLst>
                    <a:ext uri="{9D8B030D-6E8A-4147-A177-3AD203B41FA5}">
                      <a16:colId xmlns:a16="http://schemas.microsoft.com/office/drawing/2014/main" val="2076390521"/>
                    </a:ext>
                  </a:extLst>
                </a:gridCol>
                <a:gridCol w="3169168">
                  <a:extLst>
                    <a:ext uri="{9D8B030D-6E8A-4147-A177-3AD203B41FA5}">
                      <a16:colId xmlns:a16="http://schemas.microsoft.com/office/drawing/2014/main" val="82772774"/>
                    </a:ext>
                  </a:extLst>
                </a:gridCol>
                <a:gridCol w="1367269">
                  <a:extLst>
                    <a:ext uri="{9D8B030D-6E8A-4147-A177-3AD203B41FA5}">
                      <a16:colId xmlns:a16="http://schemas.microsoft.com/office/drawing/2014/main" val="2759470731"/>
                    </a:ext>
                  </a:extLst>
                </a:gridCol>
                <a:gridCol w="1340105">
                  <a:extLst>
                    <a:ext uri="{9D8B030D-6E8A-4147-A177-3AD203B41FA5}">
                      <a16:colId xmlns:a16="http://schemas.microsoft.com/office/drawing/2014/main" val="1521244817"/>
                    </a:ext>
                  </a:extLst>
                </a:gridCol>
                <a:gridCol w="1231448">
                  <a:extLst>
                    <a:ext uri="{9D8B030D-6E8A-4147-A177-3AD203B41FA5}">
                      <a16:colId xmlns:a16="http://schemas.microsoft.com/office/drawing/2014/main" val="41796529"/>
                    </a:ext>
                  </a:extLst>
                </a:gridCol>
              </a:tblGrid>
              <a:tr h="130389">
                <a:tc gridSpan="2">
                  <a:txBody>
                    <a:bodyPr/>
                    <a:lstStyle/>
                    <a:p>
                      <a:pPr algn="ctr" fontAlgn="ctr"/>
                      <a:r>
                        <a:rPr lang="fr-FR" sz="900" b="1" i="0" u="none" strike="noStrike">
                          <a:solidFill>
                            <a:srgbClr val="FFFFFF"/>
                          </a:solidFill>
                          <a:effectLst/>
                          <a:latin typeface="PT Sans" panose="020B0503020203020204"/>
                        </a:rPr>
                        <a:t>4. ADAPTER LES  TERRITOIRE AU CHANGEMENT CLIMATIQUE A VENIR</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extLst>
                  <a:ext uri="{0D108BD9-81ED-4DB2-BD59-A6C34878D82A}">
                    <a16:rowId xmlns:a16="http://schemas.microsoft.com/office/drawing/2014/main" val="966312144"/>
                  </a:ext>
                </a:extLst>
              </a:tr>
              <a:tr h="130389">
                <a:tc gridSpan="2">
                  <a:txBody>
                    <a:bodyPr/>
                    <a:lstStyle/>
                    <a:p>
                      <a:pPr algn="ctr" fontAlgn="ctr"/>
                      <a:r>
                        <a:rPr lang="fr-FR" sz="700" b="1" i="0" u="none" strike="noStrike">
                          <a:solidFill>
                            <a:srgbClr val="FFFFFF"/>
                          </a:solidFill>
                          <a:effectLst/>
                          <a:latin typeface="PT Sans" panose="020B0503020203020204"/>
                        </a:rPr>
                        <a:t>4.1 ANTICIPER LA GESTION DE L’EAU DANS UN CONTEXTE DE CHANGEMENT CLIMATIQUE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630681643"/>
                  </a:ext>
                </a:extLst>
              </a:tr>
              <a:tr h="130389">
                <a:tc>
                  <a:txBody>
                    <a:bodyPr/>
                    <a:lstStyle/>
                    <a:p>
                      <a:pPr algn="l" fontAlgn="ctr"/>
                      <a:r>
                        <a:rPr lang="fr-FR" sz="700" b="1" i="0" u="none" strike="noStrike">
                          <a:solidFill>
                            <a:srgbClr val="000000"/>
                          </a:solidFill>
                          <a:effectLst/>
                          <a:latin typeface="PT Sans" panose="020B0503020203020204"/>
                        </a:rPr>
                        <a:t>4.1.1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Étudier la faisabilité de récupération d'eau de pluie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5">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5">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529424785"/>
                  </a:ext>
                </a:extLst>
              </a:tr>
              <a:tr h="222747">
                <a:tc>
                  <a:txBody>
                    <a:bodyPr/>
                    <a:lstStyle/>
                    <a:p>
                      <a:pPr algn="l" fontAlgn="ctr"/>
                      <a:r>
                        <a:rPr lang="fr-FR" sz="700" b="1" i="0" u="none" strike="noStrike">
                          <a:solidFill>
                            <a:srgbClr val="000000"/>
                          </a:solidFill>
                          <a:effectLst/>
                          <a:latin typeface="PT Sans" panose="020B0503020203020204"/>
                        </a:rPr>
                        <a:t>4.1.2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Gestion quantitative : Projet de Territoire de la Gestion des Eaux du bassin versant Allier aval</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22214198"/>
                  </a:ext>
                </a:extLst>
              </a:tr>
              <a:tr h="222747">
                <a:tc>
                  <a:txBody>
                    <a:bodyPr/>
                    <a:lstStyle/>
                    <a:p>
                      <a:pPr algn="l" fontAlgn="ctr"/>
                      <a:r>
                        <a:rPr lang="fr-FR" sz="700" b="1" i="0" u="none" strike="noStrike">
                          <a:solidFill>
                            <a:srgbClr val="000000"/>
                          </a:solidFill>
                          <a:effectLst/>
                          <a:latin typeface="PT Sans" panose="020B0503020203020204"/>
                        </a:rPr>
                        <a:t>4.1.3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Préservation des cours d'eau alluviaux, de leur dynamique fluviale et de leurs nappes alluviales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88450825"/>
                  </a:ext>
                </a:extLst>
              </a:tr>
              <a:tr h="130389">
                <a:tc>
                  <a:txBody>
                    <a:bodyPr/>
                    <a:lstStyle/>
                    <a:p>
                      <a:pPr algn="l" fontAlgn="ctr"/>
                      <a:r>
                        <a:rPr lang="fr-FR" sz="700" b="1" i="0" u="none" strike="noStrike">
                          <a:solidFill>
                            <a:srgbClr val="000000"/>
                          </a:solidFill>
                          <a:effectLst/>
                          <a:latin typeface="PT Sans" panose="020B0503020203020204"/>
                        </a:rPr>
                        <a:t>4.1.4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Création d'une filière "cultures bas intrants" en zone de captage d'eau potable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81299887"/>
                  </a:ext>
                </a:extLst>
              </a:tr>
              <a:tr h="130389">
                <a:tc>
                  <a:txBody>
                    <a:bodyPr/>
                    <a:lstStyle/>
                    <a:p>
                      <a:pPr algn="l" fontAlgn="ctr"/>
                      <a:r>
                        <a:rPr lang="fr-FR" sz="700" b="1" i="0" u="none" strike="noStrike">
                          <a:solidFill>
                            <a:srgbClr val="000000"/>
                          </a:solidFill>
                          <a:effectLst/>
                          <a:latin typeface="PT Sans" panose="020B0503020203020204"/>
                        </a:rPr>
                        <a:t>4.1.5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Accompagner les collectivités dans l’optimisation des usages en eau potable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499579769"/>
                  </a:ext>
                </a:extLst>
              </a:tr>
              <a:tr h="130389">
                <a:tc gridSpan="2">
                  <a:txBody>
                    <a:bodyPr/>
                    <a:lstStyle/>
                    <a:p>
                      <a:pPr algn="ctr" fontAlgn="ctr"/>
                      <a:r>
                        <a:rPr lang="fr-FR" sz="700" b="1" i="0" u="none" strike="noStrike">
                          <a:solidFill>
                            <a:srgbClr val="FFFFFF"/>
                          </a:solidFill>
                          <a:effectLst/>
                          <a:latin typeface="PT Sans" panose="020B0503020203020204"/>
                        </a:rPr>
                        <a:t>4.2 ACCOMPAGNER LA RÉSILIENCE DE L'AGRICULTURE LOCALE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576928094"/>
                  </a:ext>
                </a:extLst>
              </a:tr>
              <a:tr h="130389">
                <a:tc>
                  <a:txBody>
                    <a:bodyPr/>
                    <a:lstStyle/>
                    <a:p>
                      <a:pPr algn="l" fontAlgn="ctr"/>
                      <a:r>
                        <a:rPr lang="fr-FR" sz="700" b="1" i="0" u="none" strike="noStrike">
                          <a:solidFill>
                            <a:srgbClr val="000000"/>
                          </a:solidFill>
                          <a:effectLst/>
                          <a:latin typeface="PT Sans" panose="020B0503020203020204"/>
                        </a:rPr>
                        <a:t>4.2.1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Expérimentation d'élevages Bas Carbone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rowSpan="3">
                  <a:txBody>
                    <a:bodyPr/>
                    <a:lstStyle/>
                    <a:p>
                      <a:pPr algn="ctr" fontAlgn="ctr"/>
                      <a:r>
                        <a:rPr lang="fr-FR" sz="6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2884778"/>
                  </a:ext>
                </a:extLst>
              </a:tr>
              <a:tr h="130389">
                <a:tc>
                  <a:txBody>
                    <a:bodyPr/>
                    <a:lstStyle/>
                    <a:p>
                      <a:pPr algn="l" fontAlgn="ctr"/>
                      <a:r>
                        <a:rPr lang="fr-FR" sz="700" b="1" i="0" u="none" strike="noStrike">
                          <a:solidFill>
                            <a:srgbClr val="000000"/>
                          </a:solidFill>
                          <a:effectLst/>
                          <a:latin typeface="PT Sans" panose="020B0503020203020204"/>
                        </a:rPr>
                        <a:t>4.2.2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Adaptation culturale des pratiques au changement climatique ou AP3C</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3488703"/>
                  </a:ext>
                </a:extLst>
              </a:tr>
              <a:tr h="130389">
                <a:tc>
                  <a:txBody>
                    <a:bodyPr/>
                    <a:lstStyle/>
                    <a:p>
                      <a:pPr algn="l" fontAlgn="ctr"/>
                      <a:r>
                        <a:rPr lang="fr-FR" sz="700" b="1" i="0" u="none" strike="noStrike">
                          <a:solidFill>
                            <a:srgbClr val="000000"/>
                          </a:solidFill>
                          <a:effectLst/>
                          <a:latin typeface="PT Sans" panose="020B0503020203020204"/>
                        </a:rPr>
                        <a:t>4.2.3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Agir sur la présence d'ambroisie en milieu agricole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4629015"/>
                  </a:ext>
                </a:extLst>
              </a:tr>
              <a:tr h="130389">
                <a:tc>
                  <a:txBody>
                    <a:bodyPr/>
                    <a:lstStyle/>
                    <a:p>
                      <a:pPr algn="l" fontAlgn="ctr"/>
                      <a:r>
                        <a:rPr lang="fr-FR" sz="700" b="1" i="0" u="none" strike="noStrike">
                          <a:solidFill>
                            <a:srgbClr val="000000"/>
                          </a:solidFill>
                          <a:effectLst/>
                          <a:latin typeface="PT Sans" panose="020B0503020203020204"/>
                        </a:rPr>
                        <a:t>4.2.4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Faciliter la reprise agricole et l’accès au foncier pour de nouveaux agriculteurs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a:txBody>
                    <a:bodyPr/>
                    <a:lstStyle/>
                    <a:p>
                      <a:pPr algn="ctr" fontAlgn="ctr"/>
                      <a:r>
                        <a:rPr lang="fr-FR" sz="6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44639477"/>
                  </a:ext>
                </a:extLst>
              </a:tr>
              <a:tr h="130389">
                <a:tc gridSpan="2">
                  <a:txBody>
                    <a:bodyPr/>
                    <a:lstStyle/>
                    <a:p>
                      <a:pPr algn="ctr" fontAlgn="ctr"/>
                      <a:r>
                        <a:rPr lang="fr-FR" sz="700" b="1" i="0" u="none" strike="noStrike">
                          <a:solidFill>
                            <a:srgbClr val="FFFFFF"/>
                          </a:solidFill>
                          <a:effectLst/>
                          <a:latin typeface="PT Sans" panose="020B0503020203020204"/>
                        </a:rPr>
                        <a:t>4.3 PRÉSERVER VOIR AUGMENTER LE STOCKAGE CARBONE DU TERRITOIRE</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w="12700" cap="flat" cmpd="sng" algn="ctr">
                      <a:solidFill>
                        <a:srgbClr val="CCCCCC"/>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a:txBody>
                    <a:bodyPr/>
                    <a:lstStyle/>
                    <a:p>
                      <a:pPr algn="l" fontAlgn="ctr"/>
                      <a:r>
                        <a:rPr lang="fr-FR" sz="600" b="1" i="0" u="none" strike="noStrike">
                          <a:solidFill>
                            <a:srgbClr val="FFFFFF"/>
                          </a:solidFill>
                          <a:effectLst/>
                          <a:latin typeface="PT Sans" panose="020B0503020203020204"/>
                        </a:rPr>
                        <a:t> </a:t>
                      </a:r>
                    </a:p>
                  </a:txBody>
                  <a:tcPr marL="5433" marR="5433" marT="5433" marB="0" anchor="ctr">
                    <a:lnL>
                      <a:noFill/>
                    </a:lnL>
                    <a:lnR w="1270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2011714255"/>
                  </a:ext>
                </a:extLst>
              </a:tr>
              <a:tr h="130389">
                <a:tc>
                  <a:txBody>
                    <a:bodyPr/>
                    <a:lstStyle/>
                    <a:p>
                      <a:pPr algn="l" fontAlgn="ctr"/>
                      <a:r>
                        <a:rPr lang="fr-FR" sz="700" b="1" i="0" u="none" strike="noStrike">
                          <a:solidFill>
                            <a:srgbClr val="000000"/>
                          </a:solidFill>
                          <a:effectLst/>
                          <a:latin typeface="PT Sans" panose="020B0503020203020204"/>
                        </a:rPr>
                        <a:t>4.3.1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Préservation et valorisation des haies et du bocage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30184946"/>
                  </a:ext>
                </a:extLst>
              </a:tr>
              <a:tr h="130389">
                <a:tc>
                  <a:txBody>
                    <a:bodyPr/>
                    <a:lstStyle/>
                    <a:p>
                      <a:pPr algn="l" fontAlgn="ctr"/>
                      <a:r>
                        <a:rPr lang="fr-FR" sz="700" b="1" i="0" u="none" strike="noStrike">
                          <a:solidFill>
                            <a:srgbClr val="000000"/>
                          </a:solidFill>
                          <a:effectLst/>
                          <a:latin typeface="PT Sans" panose="020B0503020203020204"/>
                        </a:rPr>
                        <a:t>4.3.2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Réfléchir au développement d’un outil de compensation Carbone lié au bocage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90637688"/>
                  </a:ext>
                </a:extLst>
              </a:tr>
              <a:tr h="130389">
                <a:tc>
                  <a:txBody>
                    <a:bodyPr/>
                    <a:lstStyle/>
                    <a:p>
                      <a:pPr algn="l" fontAlgn="ctr"/>
                      <a:r>
                        <a:rPr lang="fr-FR" sz="700" b="1" i="0" u="none" strike="noStrike">
                          <a:solidFill>
                            <a:srgbClr val="000000"/>
                          </a:solidFill>
                          <a:effectLst/>
                          <a:latin typeface="PT Sans" panose="020B0503020203020204"/>
                        </a:rPr>
                        <a:t>4.3.3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Inventorier et prendre en compte les zones humides de son territoire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31817852"/>
                  </a:ext>
                </a:extLst>
              </a:tr>
              <a:tr h="222747">
                <a:tc>
                  <a:txBody>
                    <a:bodyPr/>
                    <a:lstStyle/>
                    <a:p>
                      <a:pPr algn="l" fontAlgn="ctr"/>
                      <a:r>
                        <a:rPr lang="fr-FR" sz="700" b="1" i="0" u="none" strike="noStrike">
                          <a:solidFill>
                            <a:srgbClr val="000000"/>
                          </a:solidFill>
                          <a:effectLst/>
                          <a:latin typeface="PT Sans" panose="020B0503020203020204"/>
                        </a:rPr>
                        <a:t>4.3.4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Inventaire et restauration des zones tourbeuses même dégradées, pour le stockage du carbone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49757162"/>
                  </a:ext>
                </a:extLst>
              </a:tr>
              <a:tr h="222747">
                <a:tc>
                  <a:txBody>
                    <a:bodyPr/>
                    <a:lstStyle/>
                    <a:p>
                      <a:pPr algn="l" fontAlgn="ctr"/>
                      <a:r>
                        <a:rPr lang="fr-FR" sz="700" b="1" i="0" u="none" strike="noStrike">
                          <a:solidFill>
                            <a:srgbClr val="000000"/>
                          </a:solidFill>
                          <a:effectLst/>
                          <a:latin typeface="PT Sans" panose="020B0503020203020204"/>
                        </a:rPr>
                        <a:t>4.3.5</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a:solidFill>
                            <a:srgbClr val="000000"/>
                          </a:solidFill>
                          <a:effectLst/>
                          <a:latin typeface="PT Sans" panose="020B0503020203020204"/>
                        </a:rPr>
                        <a:t>Valoriser le rôle de l'élevage pour le stockage carbone, la biodiversité et l'économie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29151857"/>
                  </a:ext>
                </a:extLst>
              </a:tr>
              <a:tr h="0">
                <a:tc>
                  <a:txBody>
                    <a:bodyPr/>
                    <a:lstStyle/>
                    <a:p>
                      <a:pPr algn="l" fontAlgn="ctr"/>
                      <a:r>
                        <a:rPr lang="fr-FR" sz="700" b="1" i="0" u="none" strike="noStrike">
                          <a:solidFill>
                            <a:srgbClr val="000000"/>
                          </a:solidFill>
                          <a:effectLst/>
                          <a:latin typeface="PT Sans" panose="020B0503020203020204"/>
                        </a:rPr>
                        <a:t>4.3.6</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l" fontAlgn="ctr"/>
                      <a:r>
                        <a:rPr lang="fr-FR" sz="700" b="1" i="0" u="none" strike="noStrike" dirty="0">
                          <a:solidFill>
                            <a:srgbClr val="000000"/>
                          </a:solidFill>
                          <a:effectLst/>
                          <a:latin typeface="PT Sans" panose="020B0503020203020204"/>
                        </a:rPr>
                        <a:t>Préservation des vieilles forêts pour le stockage carbone et la biodiversité</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AC090"/>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6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25010146"/>
                  </a:ext>
                </a:extLst>
              </a:tr>
            </a:tbl>
          </a:graphicData>
        </a:graphic>
      </p:graphicFrame>
    </p:spTree>
    <p:extLst>
      <p:ext uri="{BB962C8B-B14F-4D97-AF65-F5344CB8AC3E}">
        <p14:creationId xmlns:p14="http://schemas.microsoft.com/office/powerpoint/2010/main" val="304996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49</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Evaluation</a:t>
            </a:r>
            <a:r>
              <a:rPr lang="fr-FR" dirty="0">
                <a:ea typeface="Gadugi" panose="020B0502040204020203" pitchFamily="34" charset="0"/>
              </a:rPr>
              <a:t> environnementale - Incidences du plan d’actions</a:t>
            </a:r>
          </a:p>
          <a:p>
            <a:pPr algn="ctr"/>
            <a:endParaRPr lang="fr-FR" dirty="0">
              <a:ea typeface="Gadugi" panose="020B0502040204020203" pitchFamily="34" charset="0"/>
            </a:endParaRPr>
          </a:p>
        </p:txBody>
      </p:sp>
      <p:sp>
        <p:nvSpPr>
          <p:cNvPr id="16" name="ZoneTexte 15"/>
          <p:cNvSpPr txBox="1"/>
          <p:nvPr/>
        </p:nvSpPr>
        <p:spPr>
          <a:xfrm>
            <a:off x="128327" y="5464849"/>
            <a:ext cx="6185042" cy="230832"/>
          </a:xfrm>
          <a:prstGeom prst="rect">
            <a:avLst/>
          </a:prstGeom>
          <a:noFill/>
        </p:spPr>
        <p:txBody>
          <a:bodyPr wrap="square" rtlCol="0">
            <a:spAutoFit/>
          </a:bodyPr>
          <a:lstStyle/>
          <a:p>
            <a:r>
              <a:rPr lang="fr-FR" sz="900" i="1" dirty="0"/>
              <a:t>vert = incidence positive ; jaune =  incidence négative modérée ; rouge = incidence négative ; blanc = aucune incidence </a:t>
            </a:r>
          </a:p>
        </p:txBody>
      </p:sp>
      <p:graphicFrame>
        <p:nvGraphicFramePr>
          <p:cNvPr id="6" name="Tableau 5">
            <a:extLst>
              <a:ext uri="{FF2B5EF4-FFF2-40B4-BE49-F238E27FC236}">
                <a16:creationId xmlns:a16="http://schemas.microsoft.com/office/drawing/2014/main" id="{CCF67677-4622-46B8-A5DC-429F6632235C}"/>
              </a:ext>
            </a:extLst>
          </p:cNvPr>
          <p:cNvGraphicFramePr>
            <a:graphicFrameLocks noGrp="1"/>
          </p:cNvGraphicFramePr>
          <p:nvPr/>
        </p:nvGraphicFramePr>
        <p:xfrm>
          <a:off x="628650" y="2510483"/>
          <a:ext cx="7886700" cy="2050710"/>
        </p:xfrm>
        <a:graphic>
          <a:graphicData uri="http://schemas.openxmlformats.org/drawingml/2006/table">
            <a:tbl>
              <a:tblPr/>
              <a:tblGrid>
                <a:gridCol w="778710">
                  <a:extLst>
                    <a:ext uri="{9D8B030D-6E8A-4147-A177-3AD203B41FA5}">
                      <a16:colId xmlns:a16="http://schemas.microsoft.com/office/drawing/2014/main" val="2183632633"/>
                    </a:ext>
                  </a:extLst>
                </a:gridCol>
                <a:gridCol w="3169168">
                  <a:extLst>
                    <a:ext uri="{9D8B030D-6E8A-4147-A177-3AD203B41FA5}">
                      <a16:colId xmlns:a16="http://schemas.microsoft.com/office/drawing/2014/main" val="1531968172"/>
                    </a:ext>
                  </a:extLst>
                </a:gridCol>
                <a:gridCol w="1367269">
                  <a:extLst>
                    <a:ext uri="{9D8B030D-6E8A-4147-A177-3AD203B41FA5}">
                      <a16:colId xmlns:a16="http://schemas.microsoft.com/office/drawing/2014/main" val="837262185"/>
                    </a:ext>
                  </a:extLst>
                </a:gridCol>
                <a:gridCol w="1340105">
                  <a:extLst>
                    <a:ext uri="{9D8B030D-6E8A-4147-A177-3AD203B41FA5}">
                      <a16:colId xmlns:a16="http://schemas.microsoft.com/office/drawing/2014/main" val="3853825234"/>
                    </a:ext>
                  </a:extLst>
                </a:gridCol>
                <a:gridCol w="1231448">
                  <a:extLst>
                    <a:ext uri="{9D8B030D-6E8A-4147-A177-3AD203B41FA5}">
                      <a16:colId xmlns:a16="http://schemas.microsoft.com/office/drawing/2014/main" val="633865553"/>
                    </a:ext>
                  </a:extLst>
                </a:gridCol>
              </a:tblGrid>
              <a:tr h="130389">
                <a:tc gridSpan="2">
                  <a:txBody>
                    <a:bodyPr/>
                    <a:lstStyle/>
                    <a:p>
                      <a:pPr algn="ctr" fontAlgn="ctr"/>
                      <a:r>
                        <a:rPr lang="fr-FR" sz="1000" b="1" i="0" u="none" strike="noStrike" dirty="0">
                          <a:solidFill>
                            <a:srgbClr val="FFFFFF"/>
                          </a:solidFill>
                          <a:effectLst/>
                          <a:latin typeface="PT Sans"/>
                        </a:rPr>
                        <a:t>5. UN TERRITOIRE AUX MOBILITÉS DURABLES ET ADAPTÉES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gridSpan="2">
                  <a:txBody>
                    <a:bodyPr/>
                    <a:lstStyle/>
                    <a:p>
                      <a:pPr algn="l" fontAlgn="ctr"/>
                      <a:r>
                        <a:rPr lang="fr-FR" sz="10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tc hMerge="1">
                  <a:txBody>
                    <a:bodyPr/>
                    <a:lstStyle/>
                    <a:p>
                      <a:endParaRPr lang="fr-FR"/>
                    </a:p>
                  </a:txBody>
                  <a:tcPr/>
                </a:tc>
                <a:tc>
                  <a:txBody>
                    <a:bodyPr/>
                    <a:lstStyle/>
                    <a:p>
                      <a:pPr algn="l" fontAlgn="ctr"/>
                      <a:r>
                        <a:rPr lang="fr-FR" sz="10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548135"/>
                    </a:solidFill>
                  </a:tcPr>
                </a:tc>
                <a:extLst>
                  <a:ext uri="{0D108BD9-81ED-4DB2-BD59-A6C34878D82A}">
                    <a16:rowId xmlns:a16="http://schemas.microsoft.com/office/drawing/2014/main" val="3289927014"/>
                  </a:ext>
                </a:extLst>
              </a:tr>
              <a:tr h="130389">
                <a:tc gridSpan="2">
                  <a:txBody>
                    <a:bodyPr/>
                    <a:lstStyle/>
                    <a:p>
                      <a:pPr algn="ctr" fontAlgn="ctr"/>
                      <a:r>
                        <a:rPr lang="fr-FR" sz="800" b="1" i="0" u="none" strike="noStrike" dirty="0">
                          <a:solidFill>
                            <a:srgbClr val="FFFFFF"/>
                          </a:solidFill>
                          <a:effectLst/>
                          <a:latin typeface="PT Sans"/>
                        </a:rPr>
                        <a:t>5.1 DÉVELOPPER LES CARBURANTS ALTERNATIFS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57979649"/>
                  </a:ext>
                </a:extLst>
              </a:tr>
              <a:tr h="222747">
                <a:tc>
                  <a:txBody>
                    <a:bodyPr/>
                    <a:lstStyle/>
                    <a:p>
                      <a:pPr algn="l" fontAlgn="ctr"/>
                      <a:r>
                        <a:rPr lang="fr-FR" sz="800" b="1" i="0" u="none" strike="noStrike">
                          <a:solidFill>
                            <a:srgbClr val="000000"/>
                          </a:solidFill>
                          <a:effectLst/>
                          <a:latin typeface="PT Sans"/>
                        </a:rPr>
                        <a:t>5.1.1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Schéma global de développement de la mobilité GNV entre véhicules, stations et unité de méthanisation</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2">
                  <a:txBody>
                    <a:bodyPr/>
                    <a:lstStyle/>
                    <a:p>
                      <a:pPr algn="ctr" fontAlgn="ctr"/>
                      <a:r>
                        <a:rPr lang="fr-FR" sz="8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2">
                  <a:txBody>
                    <a:bodyPr/>
                    <a:lstStyle/>
                    <a:p>
                      <a:pPr algn="ctr" fontAlgn="ctr"/>
                      <a:r>
                        <a:rPr lang="fr-FR" sz="8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2">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3842379524"/>
                  </a:ext>
                </a:extLst>
              </a:tr>
              <a:tr h="440062">
                <a:tc>
                  <a:txBody>
                    <a:bodyPr/>
                    <a:lstStyle/>
                    <a:p>
                      <a:pPr algn="l" fontAlgn="ctr"/>
                      <a:r>
                        <a:rPr lang="fr-FR" sz="800" b="1" i="0" u="none" strike="noStrike">
                          <a:solidFill>
                            <a:srgbClr val="000000"/>
                          </a:solidFill>
                          <a:effectLst/>
                          <a:latin typeface="PT Sans"/>
                        </a:rPr>
                        <a:t>5.1.2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br>
                        <a:rPr lang="fr-FR" sz="800" b="1" i="0" u="none" strike="noStrike" dirty="0">
                          <a:solidFill>
                            <a:srgbClr val="000000"/>
                          </a:solidFill>
                          <a:effectLst/>
                          <a:latin typeface="PT Sans"/>
                        </a:rPr>
                      </a:br>
                      <a:r>
                        <a:rPr lang="fr-FR" sz="800" b="1" i="0" u="none" strike="noStrike" dirty="0">
                          <a:solidFill>
                            <a:srgbClr val="000000"/>
                          </a:solidFill>
                          <a:effectLst/>
                          <a:latin typeface="PT Sans"/>
                        </a:rPr>
                        <a:t>Développer le réseau public départemental d’infrastructures de recharge pour les véhicules électriques</a:t>
                      </a:r>
                      <a:br>
                        <a:rPr lang="fr-FR" sz="800" b="1" i="0" u="none" strike="noStrike" dirty="0">
                          <a:solidFill>
                            <a:srgbClr val="000000"/>
                          </a:solidFill>
                          <a:effectLst/>
                          <a:latin typeface="PT Sans"/>
                        </a:rPr>
                      </a:br>
                      <a:endParaRPr lang="fr-FR" sz="800" b="1" i="0" u="none" strike="noStrike" dirty="0">
                        <a:solidFill>
                          <a:srgbClr val="000000"/>
                        </a:solidFill>
                        <a:effectLst/>
                        <a:latin typeface="PT Sans"/>
                      </a:endParaRP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960235561"/>
                  </a:ext>
                </a:extLst>
              </a:tr>
              <a:tr h="130389">
                <a:tc gridSpan="2">
                  <a:txBody>
                    <a:bodyPr/>
                    <a:lstStyle/>
                    <a:p>
                      <a:pPr algn="ctr" fontAlgn="ctr"/>
                      <a:r>
                        <a:rPr lang="fr-FR" sz="800" b="1" i="0" u="none" strike="noStrike" dirty="0">
                          <a:solidFill>
                            <a:srgbClr val="FFFFFF"/>
                          </a:solidFill>
                          <a:effectLst/>
                          <a:latin typeface="PT Sans"/>
                        </a:rPr>
                        <a:t>5.2 DÉVELOPPER LES MOBILITÉS ALTERNATIVES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283691266"/>
                  </a:ext>
                </a:extLst>
              </a:tr>
              <a:tr h="130389">
                <a:tc>
                  <a:txBody>
                    <a:bodyPr/>
                    <a:lstStyle/>
                    <a:p>
                      <a:pPr algn="l" fontAlgn="ctr"/>
                      <a:r>
                        <a:rPr lang="fr-FR" sz="800" b="1" i="0" u="none" strike="noStrike">
                          <a:solidFill>
                            <a:srgbClr val="000000"/>
                          </a:solidFill>
                          <a:effectLst/>
                          <a:latin typeface="PT Sans"/>
                        </a:rPr>
                        <a:t>5.2.1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Réaliser un Plan de Mobilité à destination des agents et des entreprises</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rowSpan="3">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3">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3">
                  <a:txBody>
                    <a:bodyPr/>
                    <a:lstStyle/>
                    <a:p>
                      <a:pPr algn="ctr" fontAlgn="ctr"/>
                      <a:r>
                        <a:rPr lang="fr-FR" sz="9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74062478"/>
                  </a:ext>
                </a:extLst>
              </a:tr>
              <a:tr h="222747">
                <a:tc>
                  <a:txBody>
                    <a:bodyPr/>
                    <a:lstStyle/>
                    <a:p>
                      <a:pPr algn="l" fontAlgn="ctr"/>
                      <a:r>
                        <a:rPr lang="fr-FR" sz="800" b="1" i="0" u="none" strike="noStrike">
                          <a:solidFill>
                            <a:srgbClr val="000000"/>
                          </a:solidFill>
                          <a:effectLst/>
                          <a:latin typeface="PT Sans"/>
                        </a:rPr>
                        <a:t>5.2.2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Promouvoir et diversifier les solutions de mobilité alternatives à la voiture individuelle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8153893"/>
                  </a:ext>
                </a:extLst>
              </a:tr>
              <a:tr h="130389">
                <a:tc>
                  <a:txBody>
                    <a:bodyPr/>
                    <a:lstStyle/>
                    <a:p>
                      <a:pPr algn="l" fontAlgn="ctr"/>
                      <a:r>
                        <a:rPr lang="fr-FR" sz="800" b="1" i="0" u="none" strike="noStrike">
                          <a:solidFill>
                            <a:srgbClr val="000000"/>
                          </a:solidFill>
                          <a:effectLst/>
                          <a:latin typeface="PT Sans"/>
                        </a:rPr>
                        <a:t>5.2.3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Améliorer l'offre de mobilité active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56819282"/>
                  </a:ext>
                </a:extLst>
              </a:tr>
              <a:tr h="130389">
                <a:tc gridSpan="2">
                  <a:txBody>
                    <a:bodyPr/>
                    <a:lstStyle/>
                    <a:p>
                      <a:pPr algn="ctr" fontAlgn="ctr"/>
                      <a:r>
                        <a:rPr lang="fr-FR" sz="800" b="1" i="0" u="none" strike="noStrike" dirty="0">
                          <a:solidFill>
                            <a:srgbClr val="FFFFFF"/>
                          </a:solidFill>
                          <a:effectLst/>
                          <a:latin typeface="PT Sans"/>
                        </a:rPr>
                        <a:t>5.3 FAVORISER LA PROXIMITE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tc hMerge="1">
                  <a:txBody>
                    <a:bodyPr/>
                    <a:lstStyle/>
                    <a:p>
                      <a:endParaRPr lang="fr-FR"/>
                    </a:p>
                  </a:txBody>
                  <a:tcPr/>
                </a:tc>
                <a:tc>
                  <a:txBody>
                    <a:bodyPr/>
                    <a:lstStyle/>
                    <a:p>
                      <a:pPr algn="l" fontAlgn="ctr"/>
                      <a:r>
                        <a:rPr lang="fr-FR" sz="800" b="1" i="0" u="none" strike="noStrike">
                          <a:solidFill>
                            <a:srgbClr val="FFFFFF"/>
                          </a:solidFill>
                          <a:effectLst/>
                          <a:latin typeface="PT Sans"/>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9BBB59"/>
                    </a:solidFill>
                  </a:tcPr>
                </a:tc>
                <a:extLst>
                  <a:ext uri="{0D108BD9-81ED-4DB2-BD59-A6C34878D82A}">
                    <a16:rowId xmlns:a16="http://schemas.microsoft.com/office/drawing/2014/main" val="1864308104"/>
                  </a:ext>
                </a:extLst>
              </a:tr>
              <a:tr h="130389">
                <a:tc>
                  <a:txBody>
                    <a:bodyPr/>
                    <a:lstStyle/>
                    <a:p>
                      <a:pPr algn="l" fontAlgn="ctr"/>
                      <a:r>
                        <a:rPr lang="fr-FR" sz="800" b="1" i="0" u="none" strike="noStrike">
                          <a:solidFill>
                            <a:srgbClr val="000000"/>
                          </a:solidFill>
                          <a:effectLst/>
                          <a:latin typeface="PT Sans"/>
                        </a:rPr>
                        <a:t>5.3.1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l" fontAlgn="ctr"/>
                      <a:r>
                        <a:rPr lang="fr-FR" sz="800" b="1" i="0" u="none" strike="noStrike" dirty="0">
                          <a:solidFill>
                            <a:srgbClr val="000000"/>
                          </a:solidFill>
                          <a:effectLst/>
                          <a:latin typeface="PT Sans"/>
                        </a:rPr>
                        <a:t>Démultiplier sur </a:t>
                      </a:r>
                      <a:r>
                        <a:rPr lang="fr-FR" sz="800" b="1" i="0" u="none" strike="noStrike" dirty="0" err="1">
                          <a:solidFill>
                            <a:srgbClr val="000000"/>
                          </a:solidFill>
                          <a:effectLst/>
                          <a:latin typeface="PT Sans"/>
                        </a:rPr>
                        <a:t>lles</a:t>
                      </a:r>
                      <a:r>
                        <a:rPr lang="fr-FR" sz="800" b="1" i="0" u="none" strike="noStrike" dirty="0">
                          <a:solidFill>
                            <a:srgbClr val="000000"/>
                          </a:solidFill>
                          <a:effectLst/>
                          <a:latin typeface="PT Sans"/>
                        </a:rPr>
                        <a:t> services de proximité sur le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7E3BC"/>
                    </a:solidFill>
                  </a:tcPr>
                </a:tc>
                <a:tc>
                  <a:txBody>
                    <a:bodyPr/>
                    <a:lstStyle/>
                    <a:p>
                      <a:pPr algn="ctr" fontAlgn="ctr"/>
                      <a:r>
                        <a:rPr lang="fr-FR" sz="800" b="0" i="0" u="none" strike="noStrike" dirty="0">
                          <a:solidFill>
                            <a:srgbClr val="000000"/>
                          </a:solidFill>
                          <a:effectLst/>
                          <a:latin typeface="Calibri "/>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a:txBody>
                    <a:bodyPr/>
                    <a:lstStyle/>
                    <a:p>
                      <a:pPr algn="ctr" fontAlgn="ctr"/>
                      <a:r>
                        <a:rPr lang="fr-FR" sz="800" b="0" i="0" u="none" strike="noStrike" dirty="0">
                          <a:solidFill>
                            <a:srgbClr val="000000"/>
                          </a:solidFill>
                          <a:effectLst/>
                          <a:latin typeface="Calibri "/>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tc>
                  <a:txBody>
                    <a:bodyPr/>
                    <a:lstStyle/>
                    <a:p>
                      <a:pPr algn="ctr" fontAlgn="ctr"/>
                      <a:r>
                        <a:rPr lang="fr-FR" sz="800" b="0" i="0" u="none" strike="noStrike" dirty="0">
                          <a:solidFill>
                            <a:srgbClr val="000000"/>
                          </a:solidFill>
                          <a:effectLst/>
                          <a:latin typeface="Calibri "/>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A9D08E"/>
                    </a:solidFill>
                  </a:tcPr>
                </a:tc>
                <a:extLst>
                  <a:ext uri="{0D108BD9-81ED-4DB2-BD59-A6C34878D82A}">
                    <a16:rowId xmlns:a16="http://schemas.microsoft.com/office/drawing/2014/main" val="3486016216"/>
                  </a:ext>
                </a:extLst>
              </a:tr>
            </a:tbl>
          </a:graphicData>
        </a:graphic>
      </p:graphicFrame>
    </p:spTree>
    <p:extLst>
      <p:ext uri="{BB962C8B-B14F-4D97-AF65-F5344CB8AC3E}">
        <p14:creationId xmlns:p14="http://schemas.microsoft.com/office/powerpoint/2010/main" val="224186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5</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01216" y="2819728"/>
            <a:ext cx="4229100" cy="604088"/>
          </a:xfrm>
        </p:spPr>
        <p:txBody>
          <a:bodyPr>
            <a:noAutofit/>
          </a:bodyPr>
          <a:lstStyle/>
          <a:p>
            <a:pPr algn="ctr"/>
            <a:r>
              <a:rPr lang="fr-FR" sz="2400" b="1" noProof="0" dirty="0"/>
              <a:t>RESUME NON TECHNIQUE</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36E47168-8490-40EE-A6C4-712F7AECBBBD}"/>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–Rapport environnemental – </a:t>
            </a:r>
            <a:r>
              <a:rPr lang="fr-FR" sz="1000" b="0" dirty="0" err="1">
                <a:solidFill>
                  <a:schemeClr val="bg2">
                    <a:lumMod val="25000"/>
                  </a:schemeClr>
                </a:solidFill>
                <a:latin typeface="Gadugi" panose="020B0502040204020203" pitchFamily="34" charset="0"/>
              </a:rPr>
              <a:t>Entr’Allier</a:t>
            </a:r>
            <a:r>
              <a:rPr lang="fr-FR" sz="1000" b="0" dirty="0">
                <a:solidFill>
                  <a:schemeClr val="bg2">
                    <a:lumMod val="25000"/>
                  </a:schemeClr>
                </a:solidFill>
                <a:latin typeface="Gadugi" panose="020B0502040204020203" pitchFamily="34" charset="0"/>
              </a:rPr>
              <a:t> Besbre et Loire</a:t>
            </a:r>
          </a:p>
        </p:txBody>
      </p:sp>
      <p:sp>
        <p:nvSpPr>
          <p:cNvPr id="45" name="Ellipse 44"/>
          <p:cNvSpPr/>
          <p:nvPr/>
        </p:nvSpPr>
        <p:spPr>
          <a:xfrm>
            <a:off x="941800" y="2190991"/>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BA8298B2-BD03-44A5-8BA7-9E781C08CB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19209" y="2132775"/>
            <a:ext cx="2584511" cy="2582081"/>
          </a:xfrm>
          <a:prstGeom prst="rect">
            <a:avLst/>
          </a:prstGeom>
        </p:spPr>
      </p:pic>
    </p:spTree>
    <p:extLst>
      <p:ext uri="{BB962C8B-B14F-4D97-AF65-F5344CB8AC3E}">
        <p14:creationId xmlns:p14="http://schemas.microsoft.com/office/powerpoint/2010/main" val="1672259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50</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a:t>
            </a:r>
            <a:r>
              <a:rPr lang="fr-FR" dirty="0" err="1">
                <a:ea typeface="Gadugi" panose="020B0502040204020203" pitchFamily="34" charset="0"/>
              </a:rPr>
              <a:t>Evaluation</a:t>
            </a:r>
            <a:r>
              <a:rPr lang="fr-FR" dirty="0">
                <a:ea typeface="Gadugi" panose="020B0502040204020203" pitchFamily="34" charset="0"/>
              </a:rPr>
              <a:t> environnementale - Incidences du plan d’actions</a:t>
            </a:r>
          </a:p>
          <a:p>
            <a:pPr algn="ctr"/>
            <a:endParaRPr lang="fr-FR" dirty="0">
              <a:ea typeface="Gadugi" panose="020B0502040204020203" pitchFamily="34" charset="0"/>
            </a:endParaRPr>
          </a:p>
        </p:txBody>
      </p:sp>
      <p:sp>
        <p:nvSpPr>
          <p:cNvPr id="16" name="ZoneTexte 15"/>
          <p:cNvSpPr txBox="1"/>
          <p:nvPr/>
        </p:nvSpPr>
        <p:spPr>
          <a:xfrm>
            <a:off x="128327" y="5464849"/>
            <a:ext cx="6185042" cy="230832"/>
          </a:xfrm>
          <a:prstGeom prst="rect">
            <a:avLst/>
          </a:prstGeom>
          <a:noFill/>
        </p:spPr>
        <p:txBody>
          <a:bodyPr wrap="square" rtlCol="0">
            <a:spAutoFit/>
          </a:bodyPr>
          <a:lstStyle/>
          <a:p>
            <a:r>
              <a:rPr lang="fr-FR" sz="900" i="1" dirty="0"/>
              <a:t>vert = incidence positive ; jaune =  incidence négative modérée ; rouge = incidence négative ; blanc = aucune incidence </a:t>
            </a:r>
          </a:p>
        </p:txBody>
      </p:sp>
      <p:graphicFrame>
        <p:nvGraphicFramePr>
          <p:cNvPr id="7" name="Tableau 6">
            <a:extLst>
              <a:ext uri="{FF2B5EF4-FFF2-40B4-BE49-F238E27FC236}">
                <a16:creationId xmlns:a16="http://schemas.microsoft.com/office/drawing/2014/main" id="{A8CDA61A-EA4B-4398-A117-2029E9234B1D}"/>
              </a:ext>
            </a:extLst>
          </p:cNvPr>
          <p:cNvGraphicFramePr>
            <a:graphicFrameLocks noGrp="1"/>
          </p:cNvGraphicFramePr>
          <p:nvPr/>
        </p:nvGraphicFramePr>
        <p:xfrm>
          <a:off x="547968" y="1912030"/>
          <a:ext cx="7886700" cy="3098256"/>
        </p:xfrm>
        <a:graphic>
          <a:graphicData uri="http://schemas.openxmlformats.org/drawingml/2006/table">
            <a:tbl>
              <a:tblPr/>
              <a:tblGrid>
                <a:gridCol w="778710">
                  <a:extLst>
                    <a:ext uri="{9D8B030D-6E8A-4147-A177-3AD203B41FA5}">
                      <a16:colId xmlns:a16="http://schemas.microsoft.com/office/drawing/2014/main" val="989174151"/>
                    </a:ext>
                  </a:extLst>
                </a:gridCol>
                <a:gridCol w="3451510">
                  <a:extLst>
                    <a:ext uri="{9D8B030D-6E8A-4147-A177-3AD203B41FA5}">
                      <a16:colId xmlns:a16="http://schemas.microsoft.com/office/drawing/2014/main" val="3639151994"/>
                    </a:ext>
                  </a:extLst>
                </a:gridCol>
                <a:gridCol w="1308847">
                  <a:extLst>
                    <a:ext uri="{9D8B030D-6E8A-4147-A177-3AD203B41FA5}">
                      <a16:colId xmlns:a16="http://schemas.microsoft.com/office/drawing/2014/main" val="2353369924"/>
                    </a:ext>
                  </a:extLst>
                </a:gridCol>
                <a:gridCol w="1116185">
                  <a:extLst>
                    <a:ext uri="{9D8B030D-6E8A-4147-A177-3AD203B41FA5}">
                      <a16:colId xmlns:a16="http://schemas.microsoft.com/office/drawing/2014/main" val="3274161644"/>
                    </a:ext>
                  </a:extLst>
                </a:gridCol>
                <a:gridCol w="1231448">
                  <a:extLst>
                    <a:ext uri="{9D8B030D-6E8A-4147-A177-3AD203B41FA5}">
                      <a16:colId xmlns:a16="http://schemas.microsoft.com/office/drawing/2014/main" val="2537284195"/>
                    </a:ext>
                  </a:extLst>
                </a:gridCol>
              </a:tblGrid>
              <a:tr h="130389">
                <a:tc gridSpan="2">
                  <a:txBody>
                    <a:bodyPr/>
                    <a:lstStyle/>
                    <a:p>
                      <a:pPr algn="ctr" fontAlgn="ctr"/>
                      <a:r>
                        <a:rPr lang="fr-FR" sz="1000" b="1" i="0" u="none" strike="noStrike" dirty="0">
                          <a:solidFill>
                            <a:srgbClr val="FFFFFF"/>
                          </a:solidFill>
                          <a:effectLst/>
                          <a:latin typeface="PT Sans"/>
                        </a:rPr>
                        <a:t>6. UN TERRITOIRE TOURNÉ VERS L'ÉCONOMIE LOCALE ET CIRCULAIRE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endParaRPr lang="fr-FR"/>
                    </a:p>
                  </a:txBody>
                  <a:tcPr/>
                </a:tc>
                <a:tc gridSpan="2">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hMerge="1">
                  <a:txBody>
                    <a:bodyPr/>
                    <a:lstStyle/>
                    <a:p>
                      <a:pPr algn="l" fontAlgn="ctr"/>
                      <a:endParaRPr lang="fr-FR" sz="800" b="1" i="0" u="none" strike="noStrike">
                        <a:solidFill>
                          <a:srgbClr val="FFFFFF"/>
                        </a:solidFill>
                        <a:effectLst/>
                        <a:latin typeface="PT Sans"/>
                      </a:endParaRP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tc>
                  <a:txBody>
                    <a:bodyPr/>
                    <a:lstStyle/>
                    <a:p>
                      <a:pPr algn="l" fontAlgn="ctr"/>
                      <a:r>
                        <a:rPr lang="fr-FR" sz="8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7F6000"/>
                    </a:solidFill>
                  </a:tcPr>
                </a:tc>
                <a:extLst>
                  <a:ext uri="{0D108BD9-81ED-4DB2-BD59-A6C34878D82A}">
                    <a16:rowId xmlns:a16="http://schemas.microsoft.com/office/drawing/2014/main" val="1157390514"/>
                  </a:ext>
                </a:extLst>
              </a:tr>
              <a:tr h="130389">
                <a:tc gridSpan="2">
                  <a:txBody>
                    <a:bodyPr/>
                    <a:lstStyle/>
                    <a:p>
                      <a:pPr algn="ctr" fontAlgn="ctr"/>
                      <a:r>
                        <a:rPr lang="fr-FR" sz="800" b="1" i="0" u="none" strike="noStrike">
                          <a:solidFill>
                            <a:srgbClr val="FFFFFF"/>
                          </a:solidFill>
                          <a:effectLst/>
                          <a:latin typeface="PT Sans"/>
                        </a:rPr>
                        <a:t>6.1 DÉVELOPPER LES CIRCUITS DE PROXIMITÉ ET AMÉLIORER LA CONSOMMATION</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3608749542"/>
                  </a:ext>
                </a:extLst>
              </a:tr>
              <a:tr h="130389">
                <a:tc>
                  <a:txBody>
                    <a:bodyPr/>
                    <a:lstStyle/>
                    <a:p>
                      <a:pPr algn="l" fontAlgn="ctr"/>
                      <a:r>
                        <a:rPr lang="fr-FR" sz="700" b="1" i="0" u="none" strike="noStrike">
                          <a:solidFill>
                            <a:srgbClr val="000000"/>
                          </a:solidFill>
                          <a:effectLst/>
                          <a:latin typeface="PT Sans"/>
                        </a:rPr>
                        <a:t>6.1.1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Étudier la faisabilité de réaliser un Projet Alimentaire Territorial (PAT)</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4">
                  <a:txBody>
                    <a:bodyPr/>
                    <a:lstStyle/>
                    <a:p>
                      <a:pPr algn="ctr" fontAlgn="ctr"/>
                      <a:r>
                        <a:rPr lang="fr-FR" sz="600" b="0" i="0" u="none" strike="noStrike" dirty="0">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3650453631"/>
                  </a:ext>
                </a:extLst>
              </a:tr>
              <a:tr h="130389">
                <a:tc>
                  <a:txBody>
                    <a:bodyPr/>
                    <a:lstStyle/>
                    <a:p>
                      <a:pPr algn="l" fontAlgn="ctr"/>
                      <a:r>
                        <a:rPr lang="fr-FR" sz="700" b="1" i="0" u="none" strike="noStrike">
                          <a:solidFill>
                            <a:srgbClr val="000000"/>
                          </a:solidFill>
                          <a:effectLst/>
                          <a:latin typeface="PT Sans"/>
                        </a:rPr>
                        <a:t>6.1.2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Mettre en relation les producteurs et les consommateurs locaux</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83731343"/>
                  </a:ext>
                </a:extLst>
              </a:tr>
              <a:tr h="130389">
                <a:tc>
                  <a:txBody>
                    <a:bodyPr/>
                    <a:lstStyle/>
                    <a:p>
                      <a:pPr algn="l" fontAlgn="ctr"/>
                      <a:r>
                        <a:rPr lang="fr-FR" sz="700" b="1" i="0" u="none" strike="noStrike">
                          <a:solidFill>
                            <a:srgbClr val="000000"/>
                          </a:solidFill>
                          <a:effectLst/>
                          <a:latin typeface="PT Sans"/>
                        </a:rPr>
                        <a:t>6.1.3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Optimisation de la logistique en circuit alimentaire de proximité</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06803242"/>
                  </a:ext>
                </a:extLst>
              </a:tr>
              <a:tr h="130389">
                <a:tc>
                  <a:txBody>
                    <a:bodyPr/>
                    <a:lstStyle/>
                    <a:p>
                      <a:pPr algn="l" fontAlgn="ctr"/>
                      <a:r>
                        <a:rPr lang="fr-FR" sz="700" b="1" i="0" u="none" strike="noStrike">
                          <a:solidFill>
                            <a:srgbClr val="000000"/>
                          </a:solidFill>
                          <a:effectLst/>
                          <a:latin typeface="PT Sans"/>
                        </a:rPr>
                        <a:t>6.1.4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Sensibilisation de la population à l'amélioration de sa consommation alimentaire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32509462"/>
                  </a:ext>
                </a:extLst>
              </a:tr>
              <a:tr h="130389">
                <a:tc gridSpan="2">
                  <a:txBody>
                    <a:bodyPr/>
                    <a:lstStyle/>
                    <a:p>
                      <a:pPr algn="ctr" fontAlgn="ctr"/>
                      <a:r>
                        <a:rPr lang="fr-FR" sz="800" b="1" i="0" u="none" strike="noStrike">
                          <a:solidFill>
                            <a:srgbClr val="FFFFFF"/>
                          </a:solidFill>
                          <a:effectLst/>
                          <a:latin typeface="PT Sans"/>
                        </a:rPr>
                        <a:t>6.2 MENER UNE VRAIE POLITIQUE D'ÉCONOMIE CIRCULAIRE À L'ÉCHELLE DU TERRITOIRE</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1520006808"/>
                  </a:ext>
                </a:extLst>
              </a:tr>
              <a:tr h="222747">
                <a:tc>
                  <a:txBody>
                    <a:bodyPr/>
                    <a:lstStyle/>
                    <a:p>
                      <a:pPr algn="l" fontAlgn="ctr"/>
                      <a:r>
                        <a:rPr lang="fr-FR" sz="700" b="1" i="0" u="none" strike="noStrike">
                          <a:solidFill>
                            <a:srgbClr val="000000"/>
                          </a:solidFill>
                          <a:effectLst/>
                          <a:latin typeface="PT Sans"/>
                        </a:rPr>
                        <a:t>6.2.1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S'engager dans une démarche en cohérence avec le référentiel Economie Circulaire déployé par l'ADEME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2">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rowSpan="2">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22480"/>
                  </a:ext>
                </a:extLst>
              </a:tr>
              <a:tr h="130389">
                <a:tc>
                  <a:txBody>
                    <a:bodyPr/>
                    <a:lstStyle/>
                    <a:p>
                      <a:pPr algn="l" fontAlgn="ctr"/>
                      <a:r>
                        <a:rPr lang="fr-FR" sz="700" b="1" i="0" u="none" strike="noStrike">
                          <a:solidFill>
                            <a:srgbClr val="000000"/>
                          </a:solidFill>
                          <a:effectLst/>
                          <a:latin typeface="PT Sans"/>
                        </a:rPr>
                        <a:t>6.2.2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Sensibiliser les citoyens autour de l'économie circulaire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284971518"/>
                  </a:ext>
                </a:extLst>
              </a:tr>
              <a:tr h="130389">
                <a:tc gridSpan="2">
                  <a:txBody>
                    <a:bodyPr/>
                    <a:lstStyle/>
                    <a:p>
                      <a:pPr algn="ctr" fontAlgn="ctr"/>
                      <a:r>
                        <a:rPr lang="fr-FR" sz="800" b="1" i="0" u="none" strike="noStrike">
                          <a:solidFill>
                            <a:srgbClr val="FFFFFF"/>
                          </a:solidFill>
                          <a:effectLst/>
                          <a:latin typeface="PT Sans"/>
                        </a:rPr>
                        <a:t>6.3 FAVORISER LES SYNERGIES INTER ENTREPRISES ET L'ÉCONOMIE CIRCULAIRE</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2249617270"/>
                  </a:ext>
                </a:extLst>
              </a:tr>
              <a:tr h="130389">
                <a:tc>
                  <a:txBody>
                    <a:bodyPr/>
                    <a:lstStyle/>
                    <a:p>
                      <a:pPr algn="l" fontAlgn="ctr"/>
                      <a:r>
                        <a:rPr lang="fr-FR" sz="700" b="1" i="0" u="none" strike="noStrike">
                          <a:solidFill>
                            <a:srgbClr val="000000"/>
                          </a:solidFill>
                          <a:effectLst/>
                          <a:latin typeface="PT Sans"/>
                        </a:rPr>
                        <a:t>6.3.1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Réflechir à animer une démarche d'écologie industrielle territoriale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ctr" fontAlgn="ctr"/>
                      <a:r>
                        <a:rPr lang="fr-FR" sz="700" b="0" i="0" u="none" strike="noStrike">
                          <a:solidFill>
                            <a:srgbClr val="000000"/>
                          </a:solidFill>
                          <a:effectLst/>
                          <a:latin typeface="Calibri" panose="020F0502020204030204" pitchFamily="34" charset="0"/>
                        </a:rPr>
                        <a:t>//</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tc>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2EFDA"/>
                    </a:solidFill>
                  </a:tcPr>
                </a:tc>
                <a:extLst>
                  <a:ext uri="{0D108BD9-81ED-4DB2-BD59-A6C34878D82A}">
                    <a16:rowId xmlns:a16="http://schemas.microsoft.com/office/drawing/2014/main" val="3356807789"/>
                  </a:ext>
                </a:extLst>
              </a:tr>
              <a:tr h="130389">
                <a:tc gridSpan="2">
                  <a:txBody>
                    <a:bodyPr/>
                    <a:lstStyle/>
                    <a:p>
                      <a:pPr algn="ctr" fontAlgn="ctr"/>
                      <a:r>
                        <a:rPr lang="fr-FR" sz="800" b="1" i="0" u="none" strike="noStrike">
                          <a:solidFill>
                            <a:srgbClr val="FFFFFF"/>
                          </a:solidFill>
                          <a:effectLst/>
                          <a:latin typeface="PT Sans"/>
                        </a:rPr>
                        <a:t>6.4 LIMITER LA PRODUCTION DE DECHETS</a:t>
                      </a:r>
                    </a:p>
                  </a:txBody>
                  <a:tcPr marL="5433" marR="5433" marT="5433" marB="0" anchor="ctr">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6A300"/>
                    </a:solidFill>
                  </a:tcPr>
                </a:tc>
                <a:tc hMerge="1">
                  <a:txBody>
                    <a:bodyPr/>
                    <a:lstStyle/>
                    <a:p>
                      <a:endParaRPr lang="fr-FR"/>
                    </a:p>
                  </a:txBody>
                  <a:tcPr/>
                </a:tc>
                <a:tc gridSpan="2">
                  <a:txBody>
                    <a:bodyPr/>
                    <a:lstStyle/>
                    <a:p>
                      <a:pPr algn="l" fontAlgn="ctr"/>
                      <a:r>
                        <a:rPr lang="fr-FR" sz="600" b="1" i="0" u="none" strike="noStrike">
                          <a:solidFill>
                            <a:srgbClr val="FFFFFF"/>
                          </a:solidFill>
                          <a:effectLst/>
                          <a:latin typeface="PT Sans"/>
                        </a:rPr>
                        <a:t> </a:t>
                      </a:r>
                    </a:p>
                  </a:txBody>
                  <a:tcPr marL="5433" marR="5433" marT="5433" marB="0" anchor="ctr">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hMerge="1">
                  <a:txBody>
                    <a:bodyPr/>
                    <a:lstStyle/>
                    <a:p>
                      <a:pPr algn="l" fontAlgn="ctr"/>
                      <a:endParaRPr lang="fr-FR" sz="600" b="1" i="0" u="none" strike="noStrike">
                        <a:solidFill>
                          <a:srgbClr val="FFFFFF"/>
                        </a:solidFill>
                        <a:effectLst/>
                        <a:latin typeface="PT Sans"/>
                      </a:endParaRPr>
                    </a:p>
                  </a:txBody>
                  <a:tcPr marL="5433" marR="5433" marT="5433" marB="0" anchor="ctr">
                    <a:lnL w="12700" cap="flat" cmpd="sng" algn="ctr">
                      <a:no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tc>
                  <a:txBody>
                    <a:bodyPr/>
                    <a:lstStyle/>
                    <a:p>
                      <a:pPr algn="l" fontAlgn="ctr"/>
                      <a:r>
                        <a:rPr lang="fr-FR" sz="600" b="1" i="0" u="none" strike="noStrike">
                          <a:solidFill>
                            <a:srgbClr val="FFFFFF"/>
                          </a:solidFill>
                          <a:effectLst/>
                          <a:latin typeface="PT Sans"/>
                        </a:rPr>
                        <a:t> </a:t>
                      </a:r>
                    </a:p>
                  </a:txBody>
                  <a:tcPr marL="5433" marR="5433" marT="5433" marB="0" anchor="ctr">
                    <a:lnL>
                      <a:noFill/>
                    </a:lnL>
                    <a:lnR>
                      <a:noFill/>
                    </a:lnR>
                    <a:lnT w="1270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300"/>
                    </a:solidFill>
                  </a:tcPr>
                </a:tc>
                <a:extLst>
                  <a:ext uri="{0D108BD9-81ED-4DB2-BD59-A6C34878D82A}">
                    <a16:rowId xmlns:a16="http://schemas.microsoft.com/office/drawing/2014/main" val="4058674337"/>
                  </a:ext>
                </a:extLst>
              </a:tr>
              <a:tr h="130389">
                <a:tc>
                  <a:txBody>
                    <a:bodyPr/>
                    <a:lstStyle/>
                    <a:p>
                      <a:pPr algn="l" fontAlgn="ctr"/>
                      <a:r>
                        <a:rPr lang="fr-FR" sz="700" b="1" i="0" u="none" strike="noStrike">
                          <a:solidFill>
                            <a:srgbClr val="000000"/>
                          </a:solidFill>
                          <a:effectLst/>
                          <a:latin typeface="PT Sans"/>
                        </a:rPr>
                        <a:t>6.4.1</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Réduction du gaspillage alimentaire dans les collèges publics de l’Allier</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700" b="0" i="0" u="none" strike="noStrike" dirty="0">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4">
                  <a:txBody>
                    <a:bodyPr/>
                    <a:lstStyle/>
                    <a:p>
                      <a:pPr algn="ctr" fontAlgn="ctr"/>
                      <a:r>
                        <a:rPr lang="fr-FR" sz="700" b="0" i="0" u="none" strike="noStrike">
                          <a:solidFill>
                            <a:srgbClr val="000000"/>
                          </a:solidFill>
                          <a:effectLst/>
                          <a:latin typeface="Calibri" panose="020F0502020204030204" pitchFamily="34" charset="0"/>
                        </a:rPr>
                        <a:t> </a:t>
                      </a:r>
                    </a:p>
                  </a:txBody>
                  <a:tcPr marL="5433" marR="5433" marT="5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8116820"/>
                  </a:ext>
                </a:extLst>
              </a:tr>
              <a:tr h="222747">
                <a:tc>
                  <a:txBody>
                    <a:bodyPr/>
                    <a:lstStyle/>
                    <a:p>
                      <a:pPr algn="l" fontAlgn="ctr"/>
                      <a:r>
                        <a:rPr lang="fr-FR" sz="700" b="1" i="0" u="none" strike="noStrike">
                          <a:solidFill>
                            <a:srgbClr val="000000"/>
                          </a:solidFill>
                          <a:effectLst/>
                          <a:latin typeface="PT Sans"/>
                        </a:rPr>
                        <a:t>6.4.2</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Continuer la mise en place d'actions de sensibilisation et d’accompagnement sur la prévention et la réduction des déchets </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53971822"/>
                  </a:ext>
                </a:extLst>
              </a:tr>
              <a:tr h="222747">
                <a:tc>
                  <a:txBody>
                    <a:bodyPr/>
                    <a:lstStyle/>
                    <a:p>
                      <a:pPr algn="l" fontAlgn="ctr"/>
                      <a:r>
                        <a:rPr lang="fr-FR" sz="700" b="1" i="0" u="none" strike="noStrike">
                          <a:solidFill>
                            <a:srgbClr val="000000"/>
                          </a:solidFill>
                          <a:effectLst/>
                          <a:latin typeface="PT Sans"/>
                        </a:rPr>
                        <a:t>6.4.3</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a:solidFill>
                            <a:srgbClr val="000000"/>
                          </a:solidFill>
                          <a:effectLst/>
                          <a:latin typeface="PT Sans"/>
                        </a:rPr>
                        <a:t>Accompagner le territoire dans la réduction de ses déchets et tendre vers une consommation plus raisonnée</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73108137"/>
                  </a:ext>
                </a:extLst>
              </a:tr>
              <a:tr h="222747">
                <a:tc>
                  <a:txBody>
                    <a:bodyPr/>
                    <a:lstStyle/>
                    <a:p>
                      <a:pPr algn="l" fontAlgn="ctr"/>
                      <a:r>
                        <a:rPr lang="fr-FR" sz="700" b="1" i="0" u="none" strike="noStrike">
                          <a:solidFill>
                            <a:srgbClr val="000000"/>
                          </a:solidFill>
                          <a:effectLst/>
                          <a:latin typeface="PT Sans"/>
                        </a:rPr>
                        <a:t>6.4.4</a:t>
                      </a:r>
                    </a:p>
                  </a:txBody>
                  <a:tcPr marL="5433" marR="5433" marT="5433"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a:txBody>
                    <a:bodyPr/>
                    <a:lstStyle/>
                    <a:p>
                      <a:pPr algn="l" fontAlgn="ctr"/>
                      <a:r>
                        <a:rPr lang="fr-FR" sz="800" b="1" i="0" u="none" strike="noStrike" dirty="0">
                          <a:solidFill>
                            <a:srgbClr val="000000"/>
                          </a:solidFill>
                          <a:effectLst/>
                          <a:latin typeface="PT Sans"/>
                        </a:rPr>
                        <a:t>Réaliser et mettre en œuvre le Programme Local de Prévention des Déchets Ménagers et Assimilés</a:t>
                      </a:r>
                    </a:p>
                  </a:txBody>
                  <a:tcPr marL="5433" marR="5433" marT="5433"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DF79"/>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315466722"/>
                  </a:ext>
                </a:extLst>
              </a:tr>
            </a:tbl>
          </a:graphicData>
        </a:graphic>
      </p:graphicFrame>
    </p:spTree>
    <p:extLst>
      <p:ext uri="{BB962C8B-B14F-4D97-AF65-F5344CB8AC3E}">
        <p14:creationId xmlns:p14="http://schemas.microsoft.com/office/powerpoint/2010/main" val="736371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51</a:t>
            </a:fld>
            <a:endParaRPr lang="fr-FR" dirty="0"/>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178326"/>
            <a:ext cx="4492090" cy="1143633"/>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Analyse des incidences du </a:t>
            </a:r>
            <a:r>
              <a:rPr lang="fr-FR" dirty="0" err="1"/>
              <a:t>PCAET</a:t>
            </a:r>
            <a:r>
              <a:rPr lang="fr-FR" dirty="0"/>
              <a:t> sur les sites Natura 2000</a:t>
            </a:r>
            <a:endParaRPr lang="fr-FR" dirty="0">
              <a:latin typeface="+mn-lt"/>
            </a:endParaRPr>
          </a:p>
          <a:p>
            <a:pPr marL="0" indent="0" algn="just">
              <a:lnSpc>
                <a:spcPct val="100000"/>
              </a:lnSpc>
              <a:spcBef>
                <a:spcPts val="400"/>
              </a:spcBef>
              <a:buNone/>
            </a:pPr>
            <a:r>
              <a:rPr lang="fr-FR" sz="1000" b="0" dirty="0">
                <a:solidFill>
                  <a:schemeClr val="tx1"/>
                </a:solidFill>
                <a:latin typeface="+mn-lt"/>
              </a:rPr>
              <a:t>La communauté de communes d’</a:t>
            </a:r>
            <a:r>
              <a:rPr lang="fr-FR" sz="1000" b="0" dirty="0" err="1">
                <a:solidFill>
                  <a:schemeClr val="tx1"/>
                </a:solidFill>
                <a:latin typeface="+mn-lt"/>
              </a:rPr>
              <a:t>Entr’Allier</a:t>
            </a:r>
            <a:r>
              <a:rPr lang="fr-FR" sz="1000" b="0" dirty="0">
                <a:solidFill>
                  <a:schemeClr val="tx1"/>
                </a:solidFill>
                <a:latin typeface="+mn-lt"/>
              </a:rPr>
              <a:t> Besbre et Loire est richement pourvue en zones Natura puisqu’elle en accueille au total sept : quatre Zones Spéciales de Conservation (</a:t>
            </a:r>
            <a:r>
              <a:rPr lang="fr-FR" sz="1000" b="0" dirty="0" err="1">
                <a:solidFill>
                  <a:schemeClr val="tx1"/>
                </a:solidFill>
                <a:latin typeface="+mn-lt"/>
              </a:rPr>
              <a:t>ZSC</a:t>
            </a:r>
            <a:r>
              <a:rPr lang="fr-FR" sz="1000" b="0" dirty="0">
                <a:solidFill>
                  <a:schemeClr val="tx1"/>
                </a:solidFill>
                <a:latin typeface="+mn-lt"/>
              </a:rPr>
              <a:t>) issues de la Directive Habitat et trois Zones de Protection Spéciale (ZPS) issues de la Directive Oiseau.</a:t>
            </a:r>
            <a:endParaRPr lang="fr-FR" sz="1000" b="0" dirty="0">
              <a:solidFill>
                <a:srgbClr val="FF0000"/>
              </a:solidFill>
              <a:latin typeface="+mn-lt"/>
            </a:endParaRPr>
          </a:p>
          <a:p>
            <a:pPr marL="0" indent="0" algn="just">
              <a:buNone/>
            </a:pPr>
            <a:endParaRPr lang="fr-FR" dirty="0"/>
          </a:p>
        </p:txBody>
      </p:sp>
      <p:sp>
        <p:nvSpPr>
          <p:cNvPr id="7"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l’Evaluation environnementale – Incidences du plan d’actions</a:t>
            </a:r>
          </a:p>
        </p:txBody>
      </p:sp>
      <p:pic>
        <p:nvPicPr>
          <p:cNvPr id="6" name="Image 5">
            <a:extLst>
              <a:ext uri="{FF2B5EF4-FFF2-40B4-BE49-F238E27FC236}">
                <a16:creationId xmlns:a16="http://schemas.microsoft.com/office/drawing/2014/main" id="{4CB1B63D-1A5C-4F8D-8235-868D28B22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96" y="2163778"/>
            <a:ext cx="4051857" cy="4010685"/>
          </a:xfrm>
          <a:prstGeom prst="rect">
            <a:avLst/>
          </a:prstGeom>
        </p:spPr>
      </p:pic>
      <p:graphicFrame>
        <p:nvGraphicFramePr>
          <p:cNvPr id="9" name="Tableau 7">
            <a:extLst>
              <a:ext uri="{FF2B5EF4-FFF2-40B4-BE49-F238E27FC236}">
                <a16:creationId xmlns:a16="http://schemas.microsoft.com/office/drawing/2014/main" id="{1319CF63-59AB-40F0-8D92-92A295E34ABC}"/>
              </a:ext>
            </a:extLst>
          </p:cNvPr>
          <p:cNvGraphicFramePr>
            <a:graphicFrameLocks noGrp="1"/>
          </p:cNvGraphicFramePr>
          <p:nvPr>
            <p:extLst>
              <p:ext uri="{D42A27DB-BD31-4B8C-83A1-F6EECF244321}">
                <p14:modId xmlns:p14="http://schemas.microsoft.com/office/powerpoint/2010/main" val="1855939690"/>
              </p:ext>
            </p:extLst>
          </p:nvPr>
        </p:nvGraphicFramePr>
        <p:xfrm>
          <a:off x="4718955" y="1234440"/>
          <a:ext cx="3995058" cy="2118360"/>
        </p:xfrm>
        <a:graphic>
          <a:graphicData uri="http://schemas.openxmlformats.org/drawingml/2006/table">
            <a:tbl>
              <a:tblPr firstRow="1" bandRow="1">
                <a:tableStyleId>{2A488322-F2BA-4B5B-9748-0D474271808F}</a:tableStyleId>
              </a:tblPr>
              <a:tblGrid>
                <a:gridCol w="1331686">
                  <a:extLst>
                    <a:ext uri="{9D8B030D-6E8A-4147-A177-3AD203B41FA5}">
                      <a16:colId xmlns:a16="http://schemas.microsoft.com/office/drawing/2014/main" val="4157814881"/>
                    </a:ext>
                  </a:extLst>
                </a:gridCol>
                <a:gridCol w="895532">
                  <a:extLst>
                    <a:ext uri="{9D8B030D-6E8A-4147-A177-3AD203B41FA5}">
                      <a16:colId xmlns:a16="http://schemas.microsoft.com/office/drawing/2014/main" val="2795937671"/>
                    </a:ext>
                  </a:extLst>
                </a:gridCol>
                <a:gridCol w="1767840">
                  <a:extLst>
                    <a:ext uri="{9D8B030D-6E8A-4147-A177-3AD203B41FA5}">
                      <a16:colId xmlns:a16="http://schemas.microsoft.com/office/drawing/2014/main" val="470500073"/>
                    </a:ext>
                  </a:extLst>
                </a:gridCol>
              </a:tblGrid>
              <a:tr h="195735">
                <a:tc>
                  <a:txBody>
                    <a:bodyPr/>
                    <a:lstStyle/>
                    <a:p>
                      <a:pPr algn="ctr"/>
                      <a:r>
                        <a:rPr lang="fr-FR" sz="1000" dirty="0"/>
                        <a:t>Classements</a:t>
                      </a:r>
                    </a:p>
                  </a:txBody>
                  <a:tcPr/>
                </a:tc>
                <a:tc>
                  <a:txBody>
                    <a:bodyPr/>
                    <a:lstStyle/>
                    <a:p>
                      <a:pPr algn="ctr"/>
                      <a:r>
                        <a:rPr lang="fr-FR" sz="1000" dirty="0"/>
                        <a:t>N°</a:t>
                      </a:r>
                    </a:p>
                  </a:txBody>
                  <a:tcPr/>
                </a:tc>
                <a:tc>
                  <a:txBody>
                    <a:bodyPr/>
                    <a:lstStyle/>
                    <a:p>
                      <a:pPr algn="ctr"/>
                      <a:r>
                        <a:rPr lang="fr-FR" sz="1000" dirty="0"/>
                        <a:t>Intitulé</a:t>
                      </a:r>
                    </a:p>
                  </a:txBody>
                  <a:tcPr/>
                </a:tc>
                <a:extLst>
                  <a:ext uri="{0D108BD9-81ED-4DB2-BD59-A6C34878D82A}">
                    <a16:rowId xmlns:a16="http://schemas.microsoft.com/office/drawing/2014/main" val="3226515175"/>
                  </a:ext>
                </a:extLst>
              </a:tr>
              <a:tr h="191588">
                <a:tc>
                  <a:txBody>
                    <a:bodyPr/>
                    <a:lstStyle/>
                    <a:p>
                      <a:pPr algn="ctr"/>
                      <a:r>
                        <a:rPr lang="fr-FR" sz="900" dirty="0"/>
                        <a:t>ZSC</a:t>
                      </a:r>
                    </a:p>
                  </a:txBody>
                  <a:tcPr/>
                </a:tc>
                <a:tc>
                  <a:txBody>
                    <a:bodyPr/>
                    <a:lstStyle/>
                    <a:p>
                      <a:pPr algn="ctr"/>
                      <a:r>
                        <a:rPr lang="fr-FR" sz="900" dirty="0"/>
                        <a:t>FR8301016</a:t>
                      </a:r>
                    </a:p>
                  </a:txBody>
                  <a:tcPr/>
                </a:tc>
                <a:tc>
                  <a:txBody>
                    <a:bodyPr/>
                    <a:lstStyle/>
                    <a:p>
                      <a:pPr algn="ctr"/>
                      <a:r>
                        <a:rPr lang="fr-FR" sz="900" dirty="0"/>
                        <a:t>Vallée de l’Allier sud</a:t>
                      </a:r>
                    </a:p>
                  </a:txBody>
                  <a:tcPr/>
                </a:tc>
                <a:extLst>
                  <a:ext uri="{0D108BD9-81ED-4DB2-BD59-A6C34878D82A}">
                    <a16:rowId xmlns:a16="http://schemas.microsoft.com/office/drawing/2014/main" val="1411787688"/>
                  </a:ext>
                </a:extLst>
              </a:tr>
              <a:tr h="191588">
                <a:tc>
                  <a:txBody>
                    <a:bodyPr/>
                    <a:lstStyle/>
                    <a:p>
                      <a:pPr algn="ctr"/>
                      <a:r>
                        <a:rPr lang="fr-FR" sz="900" dirty="0"/>
                        <a:t>ZSC</a:t>
                      </a:r>
                    </a:p>
                  </a:txBody>
                  <a:tcPr/>
                </a:tc>
                <a:tc>
                  <a:txBody>
                    <a:bodyPr/>
                    <a:lstStyle/>
                    <a:p>
                      <a:pPr algn="ctr"/>
                      <a:r>
                        <a:rPr lang="fr-FR" sz="900" dirty="0"/>
                        <a:t>FR8301015</a:t>
                      </a:r>
                    </a:p>
                  </a:txBody>
                  <a:tcPr/>
                </a:tc>
                <a:tc>
                  <a:txBody>
                    <a:bodyPr/>
                    <a:lstStyle/>
                    <a:p>
                      <a:pPr algn="ctr"/>
                      <a:r>
                        <a:rPr lang="fr-FR" sz="900" dirty="0"/>
                        <a:t>Vallée de l’Allier Nord</a:t>
                      </a:r>
                    </a:p>
                  </a:txBody>
                  <a:tcPr/>
                </a:tc>
                <a:extLst>
                  <a:ext uri="{0D108BD9-81ED-4DB2-BD59-A6C34878D82A}">
                    <a16:rowId xmlns:a16="http://schemas.microsoft.com/office/drawing/2014/main" val="1703308335"/>
                  </a:ext>
                </a:extLst>
              </a:tr>
              <a:tr h="191588">
                <a:tc>
                  <a:txBody>
                    <a:bodyPr/>
                    <a:lstStyle/>
                    <a:p>
                      <a:pPr algn="ctr"/>
                      <a:r>
                        <a:rPr lang="fr-FR" sz="900" dirty="0"/>
                        <a:t>ZSC</a:t>
                      </a:r>
                    </a:p>
                  </a:txBody>
                  <a:tcPr anchor="ctr"/>
                </a:tc>
                <a:tc>
                  <a:txBody>
                    <a:bodyPr/>
                    <a:lstStyle/>
                    <a:p>
                      <a:pPr algn="ctr"/>
                      <a:r>
                        <a:rPr lang="fr-FR" sz="900" dirty="0"/>
                        <a:t>FR8301014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900" dirty="0"/>
                        <a:t>Étangs de Sologne Bourbonnaise</a:t>
                      </a:r>
                    </a:p>
                  </a:txBody>
                  <a:tcPr/>
                </a:tc>
                <a:extLst>
                  <a:ext uri="{0D108BD9-81ED-4DB2-BD59-A6C34878D82A}">
                    <a16:rowId xmlns:a16="http://schemas.microsoft.com/office/drawing/2014/main" val="329665443"/>
                  </a:ext>
                </a:extLst>
              </a:tr>
              <a:tr h="191588">
                <a:tc>
                  <a:txBody>
                    <a:bodyPr/>
                    <a:lstStyle/>
                    <a:p>
                      <a:pPr algn="ctr"/>
                      <a:r>
                        <a:rPr lang="fr-FR" sz="900" dirty="0"/>
                        <a:t>ZSC</a:t>
                      </a:r>
                    </a:p>
                  </a:txBody>
                  <a:tcPr anchor="ctr"/>
                </a:tc>
                <a:tc>
                  <a:txBody>
                    <a:bodyPr/>
                    <a:lstStyle/>
                    <a:p>
                      <a:pPr algn="ctr"/>
                      <a:r>
                        <a:rPr lang="fr-FR" sz="900" dirty="0"/>
                        <a:t>FR2601017</a:t>
                      </a:r>
                    </a:p>
                  </a:txBody>
                  <a:tcPr anchor="ctr"/>
                </a:tc>
                <a:tc>
                  <a:txBody>
                    <a:bodyPr/>
                    <a:lstStyle/>
                    <a:p>
                      <a:pPr algn="ctr"/>
                      <a:r>
                        <a:rPr lang="fr-FR" sz="900" dirty="0"/>
                        <a:t>Bord de Loire, d’Iguerande à Décize</a:t>
                      </a:r>
                    </a:p>
                  </a:txBody>
                  <a:tcPr/>
                </a:tc>
                <a:extLst>
                  <a:ext uri="{0D108BD9-81ED-4DB2-BD59-A6C34878D82A}">
                    <a16:rowId xmlns:a16="http://schemas.microsoft.com/office/drawing/2014/main" val="3499292259"/>
                  </a:ext>
                </a:extLst>
              </a:tr>
              <a:tr h="191588">
                <a:tc>
                  <a:txBody>
                    <a:bodyPr/>
                    <a:lstStyle/>
                    <a:p>
                      <a:pPr algn="ctr"/>
                      <a:r>
                        <a:rPr lang="fr-FR" sz="900" dirty="0"/>
                        <a:t>ZPS</a:t>
                      </a:r>
                    </a:p>
                  </a:txBody>
                  <a:tcPr/>
                </a:tc>
                <a:tc>
                  <a:txBody>
                    <a:bodyPr/>
                    <a:lstStyle/>
                    <a:p>
                      <a:pPr algn="ctr"/>
                      <a:r>
                        <a:rPr lang="fr-FR" sz="900" dirty="0"/>
                        <a:t>FR8312007</a:t>
                      </a:r>
                    </a:p>
                  </a:txBody>
                  <a:tcPr/>
                </a:tc>
                <a:tc>
                  <a:txBody>
                    <a:bodyPr/>
                    <a:lstStyle/>
                    <a:p>
                      <a:pPr algn="ctr"/>
                      <a:r>
                        <a:rPr lang="fr-FR" sz="900" dirty="0"/>
                        <a:t>Sologne Bourbonnaise</a:t>
                      </a:r>
                    </a:p>
                  </a:txBody>
                  <a:tcPr/>
                </a:tc>
                <a:extLst>
                  <a:ext uri="{0D108BD9-81ED-4DB2-BD59-A6C34878D82A}">
                    <a16:rowId xmlns:a16="http://schemas.microsoft.com/office/drawing/2014/main" val="3324913654"/>
                  </a:ext>
                </a:extLst>
              </a:tr>
              <a:tr h="191588">
                <a:tc>
                  <a:txBody>
                    <a:bodyPr/>
                    <a:lstStyle/>
                    <a:p>
                      <a:pPr algn="ctr"/>
                      <a:r>
                        <a:rPr lang="fr-FR" sz="900" dirty="0"/>
                        <a:t>ZPS</a:t>
                      </a:r>
                    </a:p>
                  </a:txBody>
                  <a:tcPr anchor="ctr"/>
                </a:tc>
                <a:tc>
                  <a:txBody>
                    <a:bodyPr/>
                    <a:lstStyle/>
                    <a:p>
                      <a:pPr algn="ctr"/>
                      <a:r>
                        <a:rPr lang="fr-FR" sz="900" dirty="0"/>
                        <a:t>FR2612002</a:t>
                      </a:r>
                    </a:p>
                  </a:txBody>
                  <a:tcPr anchor="ctr"/>
                </a:tc>
                <a:tc>
                  <a:txBody>
                    <a:bodyPr/>
                    <a:lstStyle/>
                    <a:p>
                      <a:pPr algn="ctr"/>
                      <a:r>
                        <a:rPr lang="fr-FR" sz="900" dirty="0"/>
                        <a:t>Vallée de la Loire entre Iguerande et Décize</a:t>
                      </a:r>
                    </a:p>
                  </a:txBody>
                  <a:tcPr anchor="ctr"/>
                </a:tc>
                <a:extLst>
                  <a:ext uri="{0D108BD9-81ED-4DB2-BD59-A6C34878D82A}">
                    <a16:rowId xmlns:a16="http://schemas.microsoft.com/office/drawing/2014/main" val="3162587441"/>
                  </a:ext>
                </a:extLst>
              </a:tr>
              <a:tr h="191588">
                <a:tc>
                  <a:txBody>
                    <a:bodyPr/>
                    <a:lstStyle/>
                    <a:p>
                      <a:pPr algn="ctr"/>
                      <a:r>
                        <a:rPr lang="fr-FR" sz="900" dirty="0"/>
                        <a:t>ZPS</a:t>
                      </a:r>
                    </a:p>
                  </a:txBody>
                  <a:tcPr/>
                </a:tc>
                <a:tc>
                  <a:txBody>
                    <a:bodyPr/>
                    <a:lstStyle/>
                    <a:p>
                      <a:pPr algn="ctr"/>
                      <a:r>
                        <a:rPr lang="fr-FR" sz="900" dirty="0"/>
                        <a:t>FR8310079</a:t>
                      </a:r>
                    </a:p>
                  </a:txBody>
                  <a:tcPr/>
                </a:tc>
                <a:tc>
                  <a:txBody>
                    <a:bodyPr/>
                    <a:lstStyle/>
                    <a:p>
                      <a:pPr algn="ctr"/>
                      <a:r>
                        <a:rPr lang="fr-FR" sz="900" dirty="0"/>
                        <a:t>Val d’Allier Bourbonnais</a:t>
                      </a:r>
                    </a:p>
                  </a:txBody>
                  <a:tcPr/>
                </a:tc>
                <a:extLst>
                  <a:ext uri="{0D108BD9-81ED-4DB2-BD59-A6C34878D82A}">
                    <a16:rowId xmlns:a16="http://schemas.microsoft.com/office/drawing/2014/main" val="1720920532"/>
                  </a:ext>
                </a:extLst>
              </a:tr>
            </a:tbl>
          </a:graphicData>
        </a:graphic>
      </p:graphicFrame>
      <p:sp>
        <p:nvSpPr>
          <p:cNvPr id="3" name="Rectangle 2"/>
          <p:cNvSpPr/>
          <p:nvPr/>
        </p:nvSpPr>
        <p:spPr>
          <a:xfrm>
            <a:off x="4635374" y="3569855"/>
            <a:ext cx="4237022" cy="2554545"/>
          </a:xfrm>
          <a:prstGeom prst="rect">
            <a:avLst/>
          </a:prstGeom>
        </p:spPr>
        <p:txBody>
          <a:bodyPr wrap="square">
            <a:spAutoFit/>
          </a:bodyPr>
          <a:lstStyle/>
          <a:p>
            <a:pPr algn="just"/>
            <a:r>
              <a:rPr lang="fr-FR" sz="1000" dirty="0"/>
              <a:t>Les actions portées par le </a:t>
            </a:r>
            <a:r>
              <a:rPr lang="fr-FR" sz="1000" dirty="0" err="1"/>
              <a:t>PCAET</a:t>
            </a:r>
            <a:r>
              <a:rPr lang="fr-FR" sz="1000" dirty="0"/>
              <a:t> sont pour la plupart vertueuses et ne semblent pas impacter les sites Natura 2000. L’essentiel des actions concernent la mise en place de campagnes de sensibilisation afin d’accompagner la transition énergétique. De fait, l’issue de ces actions ne peut être que positive. De plus, des actions liées à l’optimisation des performances énergétiques du bâti ou encore au déploiement des mobilités alternatives pourront avoir une incidence positive grâce à une baisse des nuisances/perturbations sur les milieux naturels des sites Natura 2000 (sonores, pollutions).</a:t>
            </a:r>
          </a:p>
          <a:p>
            <a:pPr algn="just"/>
            <a:r>
              <a:rPr lang="fr-FR" sz="1000" dirty="0"/>
              <a:t>Toutefois, plusieurs actions pourront tout de même avoir un impact négatif sur les sites. La création de nouveaux aménagements liés aux développement des mobilités alternatives (stationnements, pistes cyclables,…) ou encore le déploiement des énergies renouvelables sur le territoire pourront avoir un effet non négligeable sur la biodiversité et les milieux naturels des sites en fonction de leurs implantations (artificialisation des sols, nouveaux obstacles pour la faune, coupes de bois pour la biomasse…). </a:t>
            </a:r>
          </a:p>
        </p:txBody>
      </p:sp>
    </p:spTree>
    <p:extLst>
      <p:ext uri="{BB962C8B-B14F-4D97-AF65-F5344CB8AC3E}">
        <p14:creationId xmlns:p14="http://schemas.microsoft.com/office/powerpoint/2010/main" val="141582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52</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ea typeface="Gadugi" panose="020B0502040204020203" pitchFamily="34" charset="0"/>
              </a:rPr>
              <a:t>Résumé de l’Evaluation environnementale – Articulation avec les documents cadres et indicateurs de suivi</a:t>
            </a:r>
          </a:p>
        </p:txBody>
      </p:sp>
      <p:sp>
        <p:nvSpPr>
          <p:cNvPr id="14" name="Espace réservé du texte 3">
            <a:extLst>
              <a:ext uri="{FF2B5EF4-FFF2-40B4-BE49-F238E27FC236}">
                <a16:creationId xmlns:a16="http://schemas.microsoft.com/office/drawing/2014/main" id="{10C8737D-E6A4-40F0-9518-5D54541B550F}"/>
              </a:ext>
            </a:extLst>
          </p:cNvPr>
          <p:cNvSpPr txBox="1">
            <a:spLocks/>
          </p:cNvSpPr>
          <p:nvPr/>
        </p:nvSpPr>
        <p:spPr>
          <a:xfrm>
            <a:off x="203200" y="1178326"/>
            <a:ext cx="4492090" cy="1143633"/>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Articulation avec les documents cadres</a:t>
            </a:r>
            <a:endParaRPr lang="fr-FR" dirty="0">
              <a:latin typeface="+mn-lt"/>
            </a:endParaRPr>
          </a:p>
          <a:p>
            <a:pPr marL="0" indent="0" algn="just">
              <a:lnSpc>
                <a:spcPct val="100000"/>
              </a:lnSpc>
              <a:spcBef>
                <a:spcPts val="400"/>
              </a:spcBef>
              <a:buNone/>
            </a:pPr>
            <a:r>
              <a:rPr lang="fr-FR" sz="1000" b="0" dirty="0">
                <a:solidFill>
                  <a:schemeClr val="tx1"/>
                </a:solidFill>
                <a:latin typeface="+mn-lt"/>
              </a:rPr>
              <a:t>Le PCAET a été élaboré en cohérence avec les documents cadres qui concernent la Communauté de communes </a:t>
            </a:r>
            <a:r>
              <a:rPr lang="fr-FR" sz="1000" b="0" dirty="0" err="1">
                <a:solidFill>
                  <a:schemeClr val="tx1"/>
                </a:solidFill>
                <a:latin typeface="+mn-lt"/>
              </a:rPr>
              <a:t>Entr’Allier</a:t>
            </a:r>
            <a:r>
              <a:rPr lang="fr-FR" sz="1000" b="0" dirty="0">
                <a:solidFill>
                  <a:schemeClr val="tx1"/>
                </a:solidFill>
                <a:latin typeface="+mn-lt"/>
              </a:rPr>
              <a:t> Besbre et Loire en matière de planification énergétique.</a:t>
            </a:r>
          </a:p>
          <a:p>
            <a:pPr marL="0" indent="0" algn="just">
              <a:lnSpc>
                <a:spcPct val="100000"/>
              </a:lnSpc>
              <a:spcBef>
                <a:spcPts val="400"/>
              </a:spcBef>
              <a:buNone/>
            </a:pPr>
            <a:endParaRPr lang="fr-FR" sz="1000" b="0" dirty="0">
              <a:solidFill>
                <a:schemeClr val="tx1"/>
              </a:solidFill>
              <a:latin typeface="+mn-lt"/>
            </a:endParaRPr>
          </a:p>
          <a:p>
            <a:pPr marL="0" indent="0" algn="just">
              <a:lnSpc>
                <a:spcPct val="100000"/>
              </a:lnSpc>
              <a:spcBef>
                <a:spcPts val="400"/>
              </a:spcBef>
              <a:buNone/>
            </a:pPr>
            <a:r>
              <a:rPr lang="fr-FR" sz="1000" b="0" dirty="0">
                <a:solidFill>
                  <a:schemeClr val="tx1"/>
                </a:solidFill>
                <a:latin typeface="+mn-lt"/>
              </a:rPr>
              <a:t>Dans cette optique, le PCAET est compatible avec les règles du fascicule du SRADDET Auvergne Rhône-Alpes et prend en compte les objectifs du SRADDET Auvergne Rhône-Alpes ainsi que le SCoT du Bassin de Gannat.</a:t>
            </a:r>
          </a:p>
          <a:p>
            <a:pPr marL="0" indent="0" algn="just">
              <a:lnSpc>
                <a:spcPct val="100000"/>
              </a:lnSpc>
              <a:spcBef>
                <a:spcPts val="400"/>
              </a:spcBef>
              <a:buNone/>
            </a:pPr>
            <a:endParaRPr lang="fr-FR" sz="1000" b="0" dirty="0">
              <a:solidFill>
                <a:schemeClr val="tx1"/>
              </a:solidFill>
              <a:latin typeface="+mn-lt"/>
            </a:endParaRPr>
          </a:p>
          <a:p>
            <a:pPr marL="0" indent="0" algn="just">
              <a:lnSpc>
                <a:spcPct val="100000"/>
              </a:lnSpc>
              <a:spcBef>
                <a:spcPts val="400"/>
              </a:spcBef>
              <a:buNone/>
            </a:pPr>
            <a:endParaRPr lang="fr-FR" sz="1000" b="0" dirty="0">
              <a:solidFill>
                <a:schemeClr val="tx1"/>
              </a:solidFill>
              <a:latin typeface="+mn-lt"/>
            </a:endParaRPr>
          </a:p>
          <a:p>
            <a:pPr marL="0" indent="0" algn="just">
              <a:lnSpc>
                <a:spcPct val="100000"/>
              </a:lnSpc>
              <a:spcBef>
                <a:spcPts val="400"/>
              </a:spcBef>
              <a:buNone/>
            </a:pPr>
            <a:endParaRPr lang="fr-FR" sz="1000" b="0" dirty="0">
              <a:solidFill>
                <a:schemeClr val="tx1"/>
              </a:solidFill>
              <a:latin typeface="+mn-lt"/>
            </a:endParaRPr>
          </a:p>
          <a:p>
            <a:pPr marL="0" indent="0" algn="just">
              <a:lnSpc>
                <a:spcPct val="100000"/>
              </a:lnSpc>
              <a:spcBef>
                <a:spcPts val="400"/>
              </a:spcBef>
              <a:buNone/>
            </a:pPr>
            <a:endParaRPr lang="fr-FR" sz="1000" b="0" dirty="0">
              <a:solidFill>
                <a:srgbClr val="FF0000"/>
              </a:solidFill>
              <a:latin typeface="+mn-lt"/>
            </a:endParaRPr>
          </a:p>
          <a:p>
            <a:pPr marL="0" indent="0" algn="just">
              <a:buNone/>
            </a:pPr>
            <a:endParaRPr lang="fr-FR" dirty="0"/>
          </a:p>
        </p:txBody>
      </p:sp>
      <p:sp>
        <p:nvSpPr>
          <p:cNvPr id="8" name="Espace réservé du texte 3">
            <a:extLst>
              <a:ext uri="{FF2B5EF4-FFF2-40B4-BE49-F238E27FC236}">
                <a16:creationId xmlns:a16="http://schemas.microsoft.com/office/drawing/2014/main" id="{F1D8EBF2-BE36-4854-8A8E-E2CAC965A8AB}"/>
              </a:ext>
            </a:extLst>
          </p:cNvPr>
          <p:cNvSpPr txBox="1">
            <a:spLocks/>
          </p:cNvSpPr>
          <p:nvPr/>
        </p:nvSpPr>
        <p:spPr>
          <a:xfrm>
            <a:off x="203200" y="2673507"/>
            <a:ext cx="4492090" cy="1143633"/>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Indicateurs de suivi</a:t>
            </a:r>
            <a:endParaRPr lang="fr-FR" dirty="0">
              <a:latin typeface="+mn-lt"/>
            </a:endParaRPr>
          </a:p>
          <a:p>
            <a:pPr marL="0" indent="0" algn="just">
              <a:lnSpc>
                <a:spcPct val="100000"/>
              </a:lnSpc>
              <a:buNone/>
            </a:pPr>
            <a:r>
              <a:rPr lang="fr-FR" sz="1000" b="0" dirty="0">
                <a:solidFill>
                  <a:schemeClr val="tx1"/>
                </a:solidFill>
                <a:latin typeface="+mn-lt"/>
              </a:rPr>
              <a:t>Afin d’assurer un suivi et une évaluation de la mise en œuvre du PCAET, des indicateurs quantitatifs ont été définis en fonction des thématiques environnementales traitées dans l’évaluation.</a:t>
            </a:r>
          </a:p>
          <a:p>
            <a:pPr marL="0" indent="0" algn="just">
              <a:buNone/>
            </a:pPr>
            <a:endParaRPr lang="fr-FR" dirty="0"/>
          </a:p>
        </p:txBody>
      </p:sp>
    </p:spTree>
    <p:extLst>
      <p:ext uri="{BB962C8B-B14F-4D97-AF65-F5344CB8AC3E}">
        <p14:creationId xmlns:p14="http://schemas.microsoft.com/office/powerpoint/2010/main" val="2420259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llipse 52"/>
          <p:cNvSpPr/>
          <p:nvPr/>
        </p:nvSpPr>
        <p:spPr>
          <a:xfrm>
            <a:off x="941800" y="2190991"/>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descr="Une image contenant dessin&#10;&#10;Description générée automatiquement">
            <a:extLst>
              <a:ext uri="{FF2B5EF4-FFF2-40B4-BE49-F238E27FC236}">
                <a16:creationId xmlns:a16="http://schemas.microsoft.com/office/drawing/2014/main" id="{67D289D1-31BB-4D2E-AEFF-465F561019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3249" y="2146467"/>
            <a:ext cx="2557102" cy="2554698"/>
          </a:xfrm>
          <a:prstGeom prst="rect">
            <a:avLst/>
          </a:prstGeom>
        </p:spPr>
      </p:pic>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53</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01216" y="2819728"/>
            <a:ext cx="4229100" cy="604088"/>
          </a:xfrm>
        </p:spPr>
        <p:txBody>
          <a:bodyPr>
            <a:noAutofit/>
          </a:bodyPr>
          <a:lstStyle/>
          <a:p>
            <a:pPr algn="ctr"/>
            <a:r>
              <a:rPr lang="fr-FR" sz="2400" b="1" dirty="0"/>
              <a:t>PRESENTATION DU PROJET DE PCAET</a:t>
            </a:r>
            <a:endParaRPr lang="fr-FR" sz="2400" b="1" noProof="0" dirty="0"/>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36E47168-8490-40EE-A6C4-712F7AECBBBD}"/>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
        <p:nvSpPr>
          <p:cNvPr id="7" name="Forme libre 6"/>
          <p:cNvSpPr/>
          <p:nvPr/>
        </p:nvSpPr>
        <p:spPr>
          <a:xfrm>
            <a:off x="1493520" y="3535680"/>
            <a:ext cx="335280" cy="360680"/>
          </a:xfrm>
          <a:custGeom>
            <a:avLst/>
            <a:gdLst>
              <a:gd name="connsiteX0" fmla="*/ 50800 w 335280"/>
              <a:gd name="connsiteY0" fmla="*/ 0 h 360680"/>
              <a:gd name="connsiteX1" fmla="*/ 254000 w 335280"/>
              <a:gd name="connsiteY1" fmla="*/ 55880 h 360680"/>
              <a:gd name="connsiteX2" fmla="*/ 299720 w 335280"/>
              <a:gd name="connsiteY2" fmla="*/ 137160 h 360680"/>
              <a:gd name="connsiteX3" fmla="*/ 335280 w 335280"/>
              <a:gd name="connsiteY3" fmla="*/ 279400 h 360680"/>
              <a:gd name="connsiteX4" fmla="*/ 223520 w 335280"/>
              <a:gd name="connsiteY4" fmla="*/ 360680 h 360680"/>
              <a:gd name="connsiteX5" fmla="*/ 66040 w 335280"/>
              <a:gd name="connsiteY5" fmla="*/ 274320 h 360680"/>
              <a:gd name="connsiteX6" fmla="*/ 0 w 335280"/>
              <a:gd name="connsiteY6" fmla="*/ 86360 h 360680"/>
              <a:gd name="connsiteX7" fmla="*/ 50800 w 335280"/>
              <a:gd name="connsiteY7" fmla="*/ 0 h 3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 h="360680">
                <a:moveTo>
                  <a:pt x="50800" y="0"/>
                </a:moveTo>
                <a:lnTo>
                  <a:pt x="254000" y="55880"/>
                </a:lnTo>
                <a:lnTo>
                  <a:pt x="299720" y="137160"/>
                </a:lnTo>
                <a:lnTo>
                  <a:pt x="335280" y="279400"/>
                </a:lnTo>
                <a:lnTo>
                  <a:pt x="223520" y="360680"/>
                </a:lnTo>
                <a:lnTo>
                  <a:pt x="66040" y="274320"/>
                </a:lnTo>
                <a:lnTo>
                  <a:pt x="0" y="86360"/>
                </a:lnTo>
                <a:lnTo>
                  <a:pt x="50800" y="0"/>
                </a:lnTo>
                <a:close/>
              </a:path>
            </a:pathLst>
          </a:cu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1778000" y="3484880"/>
            <a:ext cx="203200" cy="259080"/>
          </a:xfrm>
          <a:custGeom>
            <a:avLst/>
            <a:gdLst>
              <a:gd name="connsiteX0" fmla="*/ 25400 w 203200"/>
              <a:gd name="connsiteY0" fmla="*/ 5080 h 259080"/>
              <a:gd name="connsiteX1" fmla="*/ 0 w 203200"/>
              <a:gd name="connsiteY1" fmla="*/ 91440 h 259080"/>
              <a:gd name="connsiteX2" fmla="*/ 71120 w 203200"/>
              <a:gd name="connsiteY2" fmla="*/ 259080 h 259080"/>
              <a:gd name="connsiteX3" fmla="*/ 203200 w 203200"/>
              <a:gd name="connsiteY3" fmla="*/ 182880 h 259080"/>
              <a:gd name="connsiteX4" fmla="*/ 96520 w 203200"/>
              <a:gd name="connsiteY4" fmla="*/ 0 h 259080"/>
              <a:gd name="connsiteX5" fmla="*/ 25400 w 203200"/>
              <a:gd name="connsiteY5" fmla="*/ 508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259080">
                <a:moveTo>
                  <a:pt x="25400" y="5080"/>
                </a:moveTo>
                <a:lnTo>
                  <a:pt x="0" y="91440"/>
                </a:lnTo>
                <a:lnTo>
                  <a:pt x="71120" y="259080"/>
                </a:lnTo>
                <a:lnTo>
                  <a:pt x="203200" y="182880"/>
                </a:lnTo>
                <a:lnTo>
                  <a:pt x="96520" y="0"/>
                </a:lnTo>
                <a:lnTo>
                  <a:pt x="25400" y="5080"/>
                </a:lnTo>
                <a:close/>
              </a:path>
            </a:pathLst>
          </a:cu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554480" y="3480737"/>
            <a:ext cx="360000" cy="360680"/>
          </a:xfrm>
          <a:prstGeom prst="ellipse">
            <a:avLst/>
          </a:prstGeom>
          <a:solidFill>
            <a:srgbClr val="218BC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34"/>
          <p:cNvSpPr/>
          <p:nvPr/>
        </p:nvSpPr>
        <p:spPr>
          <a:xfrm>
            <a:off x="1673860" y="3536255"/>
            <a:ext cx="106680" cy="224229"/>
          </a:xfrm>
          <a:custGeom>
            <a:avLst/>
            <a:gdLst>
              <a:gd name="connsiteX0" fmla="*/ 45720 w 140970"/>
              <a:gd name="connsiteY0" fmla="*/ 0 h 247650"/>
              <a:gd name="connsiteX1" fmla="*/ 102870 w 140970"/>
              <a:gd name="connsiteY1" fmla="*/ 15240 h 247650"/>
              <a:gd name="connsiteX2" fmla="*/ 53340 w 140970"/>
              <a:gd name="connsiteY2" fmla="*/ 87630 h 247650"/>
              <a:gd name="connsiteX3" fmla="*/ 140970 w 140970"/>
              <a:gd name="connsiteY3" fmla="*/ 95250 h 247650"/>
              <a:gd name="connsiteX4" fmla="*/ 7620 w 140970"/>
              <a:gd name="connsiteY4" fmla="*/ 247650 h 247650"/>
              <a:gd name="connsiteX5" fmla="*/ 68580 w 140970"/>
              <a:gd name="connsiteY5" fmla="*/ 110490 h 247650"/>
              <a:gd name="connsiteX6" fmla="*/ 0 w 140970"/>
              <a:gd name="connsiteY6" fmla="*/ 118110 h 247650"/>
              <a:gd name="connsiteX7" fmla="*/ 45720 w 140970"/>
              <a:gd name="connsiteY7" fmla="*/ 0 h 247650"/>
              <a:gd name="connsiteX0" fmla="*/ 45720 w 156210"/>
              <a:gd name="connsiteY0" fmla="*/ 0 h 247650"/>
              <a:gd name="connsiteX1" fmla="*/ 102870 w 156210"/>
              <a:gd name="connsiteY1" fmla="*/ 15240 h 247650"/>
              <a:gd name="connsiteX2" fmla="*/ 53340 w 156210"/>
              <a:gd name="connsiteY2" fmla="*/ 87630 h 247650"/>
              <a:gd name="connsiteX3" fmla="*/ 156210 w 156210"/>
              <a:gd name="connsiteY3" fmla="*/ 80010 h 247650"/>
              <a:gd name="connsiteX4" fmla="*/ 7620 w 156210"/>
              <a:gd name="connsiteY4" fmla="*/ 247650 h 247650"/>
              <a:gd name="connsiteX5" fmla="*/ 68580 w 156210"/>
              <a:gd name="connsiteY5" fmla="*/ 110490 h 247650"/>
              <a:gd name="connsiteX6" fmla="*/ 0 w 156210"/>
              <a:gd name="connsiteY6" fmla="*/ 118110 h 247650"/>
              <a:gd name="connsiteX7" fmla="*/ 45720 w 156210"/>
              <a:gd name="connsiteY7" fmla="*/ 0 h 247650"/>
              <a:gd name="connsiteX0" fmla="*/ 45720 w 156210"/>
              <a:gd name="connsiteY0" fmla="*/ 0 h 247650"/>
              <a:gd name="connsiteX1" fmla="*/ 102870 w 156210"/>
              <a:gd name="connsiteY1" fmla="*/ 15240 h 247650"/>
              <a:gd name="connsiteX2" fmla="*/ 53340 w 156210"/>
              <a:gd name="connsiteY2" fmla="*/ 87630 h 247650"/>
              <a:gd name="connsiteX3" fmla="*/ 156210 w 156210"/>
              <a:gd name="connsiteY3" fmla="*/ 80010 h 247650"/>
              <a:gd name="connsiteX4" fmla="*/ 7620 w 156210"/>
              <a:gd name="connsiteY4" fmla="*/ 247650 h 247650"/>
              <a:gd name="connsiteX5" fmla="*/ 66675 w 156210"/>
              <a:gd name="connsiteY5" fmla="*/ 120015 h 247650"/>
              <a:gd name="connsiteX6" fmla="*/ 0 w 156210"/>
              <a:gd name="connsiteY6" fmla="*/ 118110 h 247650"/>
              <a:gd name="connsiteX7" fmla="*/ 45720 w 156210"/>
              <a:gd name="connsiteY7" fmla="*/ 0 h 247650"/>
              <a:gd name="connsiteX0" fmla="*/ 45720 w 127635"/>
              <a:gd name="connsiteY0" fmla="*/ 0 h 247650"/>
              <a:gd name="connsiteX1" fmla="*/ 102870 w 127635"/>
              <a:gd name="connsiteY1" fmla="*/ 15240 h 247650"/>
              <a:gd name="connsiteX2" fmla="*/ 53340 w 127635"/>
              <a:gd name="connsiteY2" fmla="*/ 87630 h 247650"/>
              <a:gd name="connsiteX3" fmla="*/ 127635 w 127635"/>
              <a:gd name="connsiteY3" fmla="*/ 93345 h 247650"/>
              <a:gd name="connsiteX4" fmla="*/ 7620 w 127635"/>
              <a:gd name="connsiteY4" fmla="*/ 247650 h 247650"/>
              <a:gd name="connsiteX5" fmla="*/ 66675 w 127635"/>
              <a:gd name="connsiteY5" fmla="*/ 120015 h 247650"/>
              <a:gd name="connsiteX6" fmla="*/ 0 w 127635"/>
              <a:gd name="connsiteY6" fmla="*/ 118110 h 247650"/>
              <a:gd name="connsiteX7" fmla="*/ 45720 w 127635"/>
              <a:gd name="connsiteY7" fmla="*/ 0 h 247650"/>
              <a:gd name="connsiteX0" fmla="*/ 45720 w 128159"/>
              <a:gd name="connsiteY0" fmla="*/ 0 h 247650"/>
              <a:gd name="connsiteX1" fmla="*/ 102870 w 128159"/>
              <a:gd name="connsiteY1" fmla="*/ 15240 h 247650"/>
              <a:gd name="connsiteX2" fmla="*/ 53340 w 128159"/>
              <a:gd name="connsiteY2" fmla="*/ 87630 h 247650"/>
              <a:gd name="connsiteX3" fmla="*/ 127635 w 128159"/>
              <a:gd name="connsiteY3" fmla="*/ 93345 h 247650"/>
              <a:gd name="connsiteX4" fmla="*/ 7620 w 128159"/>
              <a:gd name="connsiteY4" fmla="*/ 247650 h 247650"/>
              <a:gd name="connsiteX5" fmla="*/ 66675 w 128159"/>
              <a:gd name="connsiteY5" fmla="*/ 120015 h 247650"/>
              <a:gd name="connsiteX6" fmla="*/ 0 w 128159"/>
              <a:gd name="connsiteY6" fmla="*/ 118110 h 247650"/>
              <a:gd name="connsiteX7" fmla="*/ 45720 w 128159"/>
              <a:gd name="connsiteY7" fmla="*/ 0 h 247650"/>
              <a:gd name="connsiteX0" fmla="*/ 45720 w 127635"/>
              <a:gd name="connsiteY0" fmla="*/ 0 h 247650"/>
              <a:gd name="connsiteX1" fmla="*/ 102870 w 127635"/>
              <a:gd name="connsiteY1" fmla="*/ 15240 h 247650"/>
              <a:gd name="connsiteX2" fmla="*/ 53340 w 127635"/>
              <a:gd name="connsiteY2" fmla="*/ 87630 h 247650"/>
              <a:gd name="connsiteX3" fmla="*/ 127635 w 127635"/>
              <a:gd name="connsiteY3" fmla="*/ 93345 h 247650"/>
              <a:gd name="connsiteX4" fmla="*/ 7620 w 127635"/>
              <a:gd name="connsiteY4" fmla="*/ 247650 h 247650"/>
              <a:gd name="connsiteX5" fmla="*/ 66675 w 127635"/>
              <a:gd name="connsiteY5" fmla="*/ 120015 h 247650"/>
              <a:gd name="connsiteX6" fmla="*/ 0 w 127635"/>
              <a:gd name="connsiteY6" fmla="*/ 118110 h 247650"/>
              <a:gd name="connsiteX7" fmla="*/ 45720 w 127635"/>
              <a:gd name="connsiteY7" fmla="*/ 0 h 247650"/>
              <a:gd name="connsiteX0" fmla="*/ 45720 w 127635"/>
              <a:gd name="connsiteY0" fmla="*/ 0 h 247650"/>
              <a:gd name="connsiteX1" fmla="*/ 108585 w 127635"/>
              <a:gd name="connsiteY1" fmla="*/ 0 h 247650"/>
              <a:gd name="connsiteX2" fmla="*/ 53340 w 127635"/>
              <a:gd name="connsiteY2" fmla="*/ 87630 h 247650"/>
              <a:gd name="connsiteX3" fmla="*/ 127635 w 127635"/>
              <a:gd name="connsiteY3" fmla="*/ 93345 h 247650"/>
              <a:gd name="connsiteX4" fmla="*/ 7620 w 127635"/>
              <a:gd name="connsiteY4" fmla="*/ 247650 h 247650"/>
              <a:gd name="connsiteX5" fmla="*/ 66675 w 127635"/>
              <a:gd name="connsiteY5" fmla="*/ 120015 h 247650"/>
              <a:gd name="connsiteX6" fmla="*/ 0 w 127635"/>
              <a:gd name="connsiteY6" fmla="*/ 118110 h 247650"/>
              <a:gd name="connsiteX7" fmla="*/ 45720 w 127635"/>
              <a:gd name="connsiteY7" fmla="*/ 0 h 247650"/>
              <a:gd name="connsiteX0" fmla="*/ 45720 w 127635"/>
              <a:gd name="connsiteY0" fmla="*/ 0 h 247650"/>
              <a:gd name="connsiteX1" fmla="*/ 108585 w 127635"/>
              <a:gd name="connsiteY1" fmla="*/ 0 h 247650"/>
              <a:gd name="connsiteX2" fmla="*/ 60960 w 127635"/>
              <a:gd name="connsiteY2" fmla="*/ 95250 h 247650"/>
              <a:gd name="connsiteX3" fmla="*/ 127635 w 127635"/>
              <a:gd name="connsiteY3" fmla="*/ 93345 h 247650"/>
              <a:gd name="connsiteX4" fmla="*/ 7620 w 127635"/>
              <a:gd name="connsiteY4" fmla="*/ 247650 h 247650"/>
              <a:gd name="connsiteX5" fmla="*/ 66675 w 127635"/>
              <a:gd name="connsiteY5" fmla="*/ 120015 h 247650"/>
              <a:gd name="connsiteX6" fmla="*/ 0 w 127635"/>
              <a:gd name="connsiteY6" fmla="*/ 118110 h 247650"/>
              <a:gd name="connsiteX7" fmla="*/ 45720 w 127635"/>
              <a:gd name="connsiteY7"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35" h="247650">
                <a:moveTo>
                  <a:pt x="45720" y="0"/>
                </a:moveTo>
                <a:lnTo>
                  <a:pt x="108585" y="0"/>
                </a:lnTo>
                <a:lnTo>
                  <a:pt x="60960" y="95250"/>
                </a:lnTo>
                <a:lnTo>
                  <a:pt x="127635" y="93345"/>
                </a:lnTo>
                <a:lnTo>
                  <a:pt x="7620" y="247650"/>
                </a:lnTo>
                <a:lnTo>
                  <a:pt x="66675" y="120015"/>
                </a:lnTo>
                <a:lnTo>
                  <a:pt x="0" y="118110"/>
                </a:lnTo>
                <a:lnTo>
                  <a:pt x="4572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9191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54</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8" name="Rectangle 7">
            <a:extLst>
              <a:ext uri="{FF2B5EF4-FFF2-40B4-BE49-F238E27FC236}">
                <a16:creationId xmlns:a16="http://schemas.microsoft.com/office/drawing/2014/main" id="{F2F19E08-ECD0-448A-ABF6-431272FE558C}"/>
              </a:ext>
            </a:extLst>
          </p:cNvPr>
          <p:cNvSpPr/>
          <p:nvPr/>
        </p:nvSpPr>
        <p:spPr>
          <a:xfrm>
            <a:off x="-119641" y="6218741"/>
            <a:ext cx="4429344" cy="261610"/>
          </a:xfrm>
          <a:prstGeom prst="rect">
            <a:avLst/>
          </a:prstGeom>
        </p:spPr>
        <p:txBody>
          <a:bodyPr wrap="square">
            <a:spAutoFit/>
          </a:bodyPr>
          <a:lstStyle/>
          <a:p>
            <a:pPr algn="ctr"/>
            <a:r>
              <a:rPr lang="fr-FR" sz="1100" b="1" dirty="0">
                <a:solidFill>
                  <a:srgbClr val="2E3464"/>
                </a:solidFill>
                <a:latin typeface="PT Sans" panose="020B0503020203020204" pitchFamily="34" charset="0"/>
                <a:ea typeface="Roboto" panose="02000000000000000000" pitchFamily="2" charset="0"/>
                <a:cs typeface="Roboto" panose="02000000000000000000" pitchFamily="2" charset="0"/>
              </a:rPr>
              <a:t>*Année de référence 2015 pour l’élaboration du PCAET</a:t>
            </a:r>
          </a:p>
        </p:txBody>
      </p:sp>
      <p:sp>
        <p:nvSpPr>
          <p:cNvPr id="18" name="Rectangle : coins arrondis 6">
            <a:extLst>
              <a:ext uri="{FF2B5EF4-FFF2-40B4-BE49-F238E27FC236}">
                <a16:creationId xmlns:a16="http://schemas.microsoft.com/office/drawing/2014/main" id="{2C92C6D6-7DCF-4079-B3B1-1EE0C165361E}"/>
              </a:ext>
            </a:extLst>
          </p:cNvPr>
          <p:cNvSpPr/>
          <p:nvPr/>
        </p:nvSpPr>
        <p:spPr>
          <a:xfrm>
            <a:off x="437585" y="3482021"/>
            <a:ext cx="2139817" cy="1273124"/>
          </a:xfrm>
          <a:prstGeom prst="roundRect">
            <a:avLst/>
          </a:prstGeom>
          <a:noFill/>
          <a:ln w="31750"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Hexagone 40">
            <a:extLst>
              <a:ext uri="{FF2B5EF4-FFF2-40B4-BE49-F238E27FC236}">
                <a16:creationId xmlns:a16="http://schemas.microsoft.com/office/drawing/2014/main" id="{5998D80E-123E-4767-9CCA-3678AEFB1BCA}"/>
              </a:ext>
            </a:extLst>
          </p:cNvPr>
          <p:cNvSpPr/>
          <p:nvPr/>
        </p:nvSpPr>
        <p:spPr>
          <a:xfrm>
            <a:off x="4623491" y="4059885"/>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2" name="Hexagone 41">
            <a:extLst>
              <a:ext uri="{FF2B5EF4-FFF2-40B4-BE49-F238E27FC236}">
                <a16:creationId xmlns:a16="http://schemas.microsoft.com/office/drawing/2014/main" id="{01E4FCE8-C480-486C-8B4E-9D5B5AC50CC2}"/>
              </a:ext>
            </a:extLst>
          </p:cNvPr>
          <p:cNvSpPr/>
          <p:nvPr/>
        </p:nvSpPr>
        <p:spPr>
          <a:xfrm>
            <a:off x="7000304" y="4520299"/>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3" name="Hexagone 42">
            <a:extLst>
              <a:ext uri="{FF2B5EF4-FFF2-40B4-BE49-F238E27FC236}">
                <a16:creationId xmlns:a16="http://schemas.microsoft.com/office/drawing/2014/main" id="{CE955206-6CFC-443B-916A-21E8C6BA21A0}"/>
              </a:ext>
            </a:extLst>
          </p:cNvPr>
          <p:cNvSpPr/>
          <p:nvPr/>
        </p:nvSpPr>
        <p:spPr>
          <a:xfrm>
            <a:off x="6190472" y="4066982"/>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4" name="Hexagone 43">
            <a:extLst>
              <a:ext uri="{FF2B5EF4-FFF2-40B4-BE49-F238E27FC236}">
                <a16:creationId xmlns:a16="http://schemas.microsoft.com/office/drawing/2014/main" id="{3FBFC2CD-9E3D-4253-8BFC-464615B12D6B}"/>
              </a:ext>
            </a:extLst>
          </p:cNvPr>
          <p:cNvSpPr/>
          <p:nvPr/>
        </p:nvSpPr>
        <p:spPr>
          <a:xfrm>
            <a:off x="5411620" y="4536684"/>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5" name="ZoneTexte 44">
            <a:extLst>
              <a:ext uri="{FF2B5EF4-FFF2-40B4-BE49-F238E27FC236}">
                <a16:creationId xmlns:a16="http://schemas.microsoft.com/office/drawing/2014/main" id="{94A7ECE8-39F3-4B74-B345-23522B29943A}"/>
              </a:ext>
            </a:extLst>
          </p:cNvPr>
          <p:cNvSpPr txBox="1"/>
          <p:nvPr/>
        </p:nvSpPr>
        <p:spPr>
          <a:xfrm>
            <a:off x="3302678" y="1595029"/>
            <a:ext cx="5775386" cy="1938992"/>
          </a:xfrm>
          <a:prstGeom prst="rect">
            <a:avLst/>
          </a:prstGeom>
          <a:noFill/>
          <a:ln>
            <a:noFill/>
          </a:ln>
        </p:spPr>
        <p:txBody>
          <a:bodyPr wrap="square" rtlCol="0">
            <a:spAutoFit/>
          </a:bodyPr>
          <a:lstStyle/>
          <a:p>
            <a:pPr defTabSz="914400" eaLnBrk="0" fontAlgn="base" hangingPunct="0">
              <a:spcBef>
                <a:spcPct val="0"/>
              </a:spcBef>
              <a:spcAft>
                <a:spcPct val="0"/>
              </a:spcAft>
            </a:pPr>
            <a:r>
              <a:rPr lang="fr-FR" sz="1000" dirty="0">
                <a:solidFill>
                  <a:srgbClr val="373E42"/>
                </a:solidFill>
                <a:ea typeface="Roboto" panose="02000000000000000000" pitchFamily="2" charset="0"/>
                <a:cs typeface="Roboto" panose="02000000000000000000" pitchFamily="2" charset="0"/>
              </a:rPr>
              <a:t>Le Plan Climat Air Energie Territorial (PCAET) est un projet territorial de développement durable. À la fois stratégique et opérationnel, il prend en compte l’ensemble de la problématique climat-air-énergie autour de plusieurs axes : </a:t>
            </a:r>
          </a:p>
          <a:p>
            <a:pPr defTabSz="914400" eaLnBrk="0" fontAlgn="base" hangingPunct="0">
              <a:spcBef>
                <a:spcPct val="0"/>
              </a:spcBef>
              <a:spcAft>
                <a:spcPct val="0"/>
              </a:spcAft>
            </a:pPr>
            <a:endParaRPr lang="fr-FR" sz="1000" dirty="0">
              <a:solidFill>
                <a:srgbClr val="373E42"/>
              </a:solidFill>
              <a:ea typeface="Roboto" panose="02000000000000000000" pitchFamily="2" charset="0"/>
              <a:cs typeface="Roboto" panose="02000000000000000000" pitchFamily="2" charset="0"/>
            </a:endParaRP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ED7D31"/>
                </a:solidFill>
                <a:ea typeface="Roboto" panose="02000000000000000000" pitchFamily="2" charset="0"/>
                <a:cs typeface="Roboto" panose="02000000000000000000" pitchFamily="2" charset="0"/>
              </a:rPr>
              <a:t>Vulnérabilité du territoire aux effets du changement climatique</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ED7D31"/>
                </a:solidFill>
                <a:ea typeface="Roboto" panose="02000000000000000000" pitchFamily="2" charset="0"/>
                <a:cs typeface="Roboto" panose="02000000000000000000" pitchFamily="2" charset="0"/>
              </a:rPr>
              <a:t>Bilan des émissions de gaz à effet de serre (GES)</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ED7D31"/>
                </a:solidFill>
                <a:ea typeface="Roboto" panose="02000000000000000000" pitchFamily="2" charset="0"/>
                <a:cs typeface="Roboto" panose="02000000000000000000" pitchFamily="2" charset="0"/>
              </a:rPr>
              <a:t>Séquestration nette de carbone</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70AD47"/>
                </a:solidFill>
                <a:ea typeface="Roboto" panose="02000000000000000000" pitchFamily="2" charset="0"/>
                <a:cs typeface="Roboto" panose="02000000000000000000" pitchFamily="2" charset="0"/>
              </a:rPr>
              <a:t>Bilan des émissions de polluants atmosphériques</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44546A"/>
                </a:solidFill>
                <a:ea typeface="Roboto" panose="02000000000000000000" pitchFamily="2" charset="0"/>
                <a:cs typeface="Roboto" panose="02000000000000000000" pitchFamily="2" charset="0"/>
              </a:rPr>
              <a:t>Bilan des consommations énergétiques</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44546A"/>
                </a:solidFill>
                <a:ea typeface="Roboto" panose="02000000000000000000" pitchFamily="2" charset="0"/>
                <a:cs typeface="Roboto" panose="02000000000000000000" pitchFamily="2" charset="0"/>
              </a:rPr>
              <a:t>Production d’énergie renouvelable et de récupération et potentiel de développement sur le territoire</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44546A"/>
                </a:solidFill>
                <a:ea typeface="Roboto" panose="02000000000000000000" pitchFamily="2" charset="0"/>
                <a:cs typeface="Roboto" panose="02000000000000000000" pitchFamily="2" charset="0"/>
              </a:rPr>
              <a:t>Réseau de transport et de distribution d’énergie </a:t>
            </a:r>
          </a:p>
        </p:txBody>
      </p:sp>
      <p:sp>
        <p:nvSpPr>
          <p:cNvPr id="46" name="Rectangle 45">
            <a:extLst>
              <a:ext uri="{FF2B5EF4-FFF2-40B4-BE49-F238E27FC236}">
                <a16:creationId xmlns:a16="http://schemas.microsoft.com/office/drawing/2014/main" id="{D2A5F9C9-42A7-450C-ACC1-7B80540E87E4}"/>
              </a:ext>
            </a:extLst>
          </p:cNvPr>
          <p:cNvSpPr/>
          <p:nvPr/>
        </p:nvSpPr>
        <p:spPr>
          <a:xfrm>
            <a:off x="3017381" y="2303745"/>
            <a:ext cx="692338" cy="22129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a:ln>
                  <a:noFill/>
                </a:ln>
                <a:solidFill>
                  <a:prstClr val="black"/>
                </a:solidFill>
                <a:effectLst/>
                <a:uLnTx/>
                <a:uFillTx/>
                <a:latin typeface="PT Sans" panose="020B0503020203020204" pitchFamily="34" charset="0"/>
                <a:ea typeface="+mn-ea"/>
                <a:cs typeface="+mn-cs"/>
              </a:rPr>
              <a:t>Climat</a:t>
            </a:r>
            <a:endParaRPr kumimoji="0" lang="en-GB" sz="11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7" name="Rectangle 46">
            <a:extLst>
              <a:ext uri="{FF2B5EF4-FFF2-40B4-BE49-F238E27FC236}">
                <a16:creationId xmlns:a16="http://schemas.microsoft.com/office/drawing/2014/main" id="{9D56EF82-73E3-433B-BD3E-851D56C965EB}"/>
              </a:ext>
            </a:extLst>
          </p:cNvPr>
          <p:cNvSpPr/>
          <p:nvPr/>
        </p:nvSpPr>
        <p:spPr>
          <a:xfrm>
            <a:off x="3021346" y="2679913"/>
            <a:ext cx="692338" cy="221290"/>
          </a:xfrm>
          <a:prstGeom prst="rect">
            <a:avLst/>
          </a:prstGeom>
          <a:noFill/>
          <a:ln w="12700" cap="flat" cmpd="sng" algn="ctr">
            <a:solidFill>
              <a:srgbClr val="70AD47"/>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a:ln>
                  <a:noFill/>
                </a:ln>
                <a:solidFill>
                  <a:prstClr val="black"/>
                </a:solidFill>
                <a:effectLst/>
                <a:uLnTx/>
                <a:uFillTx/>
                <a:latin typeface="PT Sans" panose="020B0503020203020204" pitchFamily="34" charset="0"/>
                <a:ea typeface="+mn-ea"/>
                <a:cs typeface="+mn-cs"/>
              </a:rPr>
              <a:t>Air</a:t>
            </a:r>
            <a:endParaRPr kumimoji="0" lang="en-GB" sz="11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8" name="Rectangle 47">
            <a:extLst>
              <a:ext uri="{FF2B5EF4-FFF2-40B4-BE49-F238E27FC236}">
                <a16:creationId xmlns:a16="http://schemas.microsoft.com/office/drawing/2014/main" id="{70CD1ECF-BFF9-44FB-A3CF-577E3709B86A}"/>
              </a:ext>
            </a:extLst>
          </p:cNvPr>
          <p:cNvSpPr/>
          <p:nvPr/>
        </p:nvSpPr>
        <p:spPr>
          <a:xfrm>
            <a:off x="3024464" y="2985284"/>
            <a:ext cx="689220" cy="221290"/>
          </a:xfrm>
          <a:prstGeom prst="rect">
            <a:avLst/>
          </a:prstGeom>
          <a:noFill/>
          <a:ln w="12700" cap="flat" cmpd="sng" algn="ctr">
            <a:solidFill>
              <a:srgbClr val="44546A"/>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a:ln>
                  <a:noFill/>
                </a:ln>
                <a:solidFill>
                  <a:prstClr val="black"/>
                </a:solidFill>
                <a:effectLst/>
                <a:uLnTx/>
                <a:uFillTx/>
                <a:latin typeface="PT Sans" panose="020B0503020203020204" pitchFamily="34" charset="0"/>
                <a:ea typeface="+mn-ea"/>
                <a:cs typeface="+mn-cs"/>
              </a:rPr>
              <a:t>Energie</a:t>
            </a:r>
            <a:endParaRPr kumimoji="0" lang="en-GB" sz="11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9" name="Hexagone 48">
            <a:extLst>
              <a:ext uri="{FF2B5EF4-FFF2-40B4-BE49-F238E27FC236}">
                <a16:creationId xmlns:a16="http://schemas.microsoft.com/office/drawing/2014/main" id="{8F3280C4-7098-44AE-A606-88EAB101A581}"/>
              </a:ext>
            </a:extLst>
          </p:cNvPr>
          <p:cNvSpPr/>
          <p:nvPr/>
        </p:nvSpPr>
        <p:spPr>
          <a:xfrm>
            <a:off x="3844639" y="4551229"/>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50" name="Espace réservé du texte 8">
            <a:extLst>
              <a:ext uri="{FF2B5EF4-FFF2-40B4-BE49-F238E27FC236}">
                <a16:creationId xmlns:a16="http://schemas.microsoft.com/office/drawing/2014/main" id="{C2D60707-D001-42DE-9396-1F148E1640F8}"/>
              </a:ext>
            </a:extLst>
          </p:cNvPr>
          <p:cNvSpPr txBox="1">
            <a:spLocks/>
          </p:cNvSpPr>
          <p:nvPr/>
        </p:nvSpPr>
        <p:spPr>
          <a:xfrm>
            <a:off x="7069746" y="4736396"/>
            <a:ext cx="826254" cy="456143"/>
          </a:xfrm>
          <a:prstGeom prst="rect">
            <a:avLst/>
          </a:prstGeom>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pPr fontAlgn="base">
              <a:spcAft>
                <a:spcPct val="0"/>
              </a:spcAft>
            </a:pPr>
            <a:r>
              <a:rPr lang="fr-FR" dirty="0">
                <a:solidFill>
                  <a:prstClr val="black"/>
                </a:solidFill>
                <a:latin typeface="PT Sans" panose="020B0503020203020204" pitchFamily="34" charset="0"/>
              </a:rPr>
              <a:t>Suivre et évaluer le PCAET</a:t>
            </a:r>
          </a:p>
        </p:txBody>
      </p:sp>
      <p:sp>
        <p:nvSpPr>
          <p:cNvPr id="51" name="Espace réservé du texte 12">
            <a:extLst>
              <a:ext uri="{FF2B5EF4-FFF2-40B4-BE49-F238E27FC236}">
                <a16:creationId xmlns:a16="http://schemas.microsoft.com/office/drawing/2014/main" id="{0611C654-6F3E-4C37-891F-B4CE474590EC}"/>
              </a:ext>
            </a:extLst>
          </p:cNvPr>
          <p:cNvSpPr txBox="1">
            <a:spLocks/>
          </p:cNvSpPr>
          <p:nvPr/>
        </p:nvSpPr>
        <p:spPr>
          <a:xfrm>
            <a:off x="6190472" y="4286929"/>
            <a:ext cx="965138" cy="340887"/>
          </a:xfrm>
          <a:prstGeom prst="rect">
            <a:avLst/>
          </a:prstGeom>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pPr fontAlgn="base">
              <a:spcAft>
                <a:spcPct val="0"/>
              </a:spcAft>
            </a:pPr>
            <a:r>
              <a:rPr lang="fr-FR">
                <a:solidFill>
                  <a:prstClr val="black"/>
                </a:solidFill>
                <a:latin typeface="PT Sans" panose="020B0503020203020204" pitchFamily="34" charset="0"/>
              </a:rPr>
              <a:t>Construire le plan d’actions</a:t>
            </a:r>
          </a:p>
        </p:txBody>
      </p:sp>
      <p:sp>
        <p:nvSpPr>
          <p:cNvPr id="52" name="Espace réservé du texte 6">
            <a:extLst>
              <a:ext uri="{FF2B5EF4-FFF2-40B4-BE49-F238E27FC236}">
                <a16:creationId xmlns:a16="http://schemas.microsoft.com/office/drawing/2014/main" id="{73513A26-1334-4631-8F65-A7F43439A1C8}"/>
              </a:ext>
            </a:extLst>
          </p:cNvPr>
          <p:cNvSpPr txBox="1">
            <a:spLocks/>
          </p:cNvSpPr>
          <p:nvPr/>
        </p:nvSpPr>
        <p:spPr>
          <a:xfrm>
            <a:off x="5433323" y="4627816"/>
            <a:ext cx="965138" cy="748706"/>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FR" sz="900" dirty="0">
                <a:solidFill>
                  <a:prstClr val="black"/>
                </a:solidFill>
                <a:latin typeface="PT Sans" panose="020B0503020203020204" pitchFamily="34" charset="0"/>
              </a:rPr>
              <a:t>Elaborer une stratégie territoriale et définir les objectifs</a:t>
            </a:r>
          </a:p>
        </p:txBody>
      </p:sp>
      <p:sp>
        <p:nvSpPr>
          <p:cNvPr id="53" name="Espace réservé du texte 10">
            <a:extLst>
              <a:ext uri="{FF2B5EF4-FFF2-40B4-BE49-F238E27FC236}">
                <a16:creationId xmlns:a16="http://schemas.microsoft.com/office/drawing/2014/main" id="{B2D47770-B5D8-4EE6-B7B7-68339720BFA8}"/>
              </a:ext>
            </a:extLst>
          </p:cNvPr>
          <p:cNvSpPr txBox="1">
            <a:spLocks/>
          </p:cNvSpPr>
          <p:nvPr/>
        </p:nvSpPr>
        <p:spPr>
          <a:xfrm>
            <a:off x="4645194" y="4260090"/>
            <a:ext cx="965138" cy="499073"/>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FR" sz="900" dirty="0">
                <a:solidFill>
                  <a:prstClr val="black"/>
                </a:solidFill>
                <a:latin typeface="PT Sans" panose="020B0503020203020204" pitchFamily="34" charset="0"/>
              </a:rPr>
              <a:t>Réaliser un diagnostic territorial</a:t>
            </a:r>
          </a:p>
        </p:txBody>
      </p:sp>
      <p:sp>
        <p:nvSpPr>
          <p:cNvPr id="54" name="Espace réservé du texte 4">
            <a:extLst>
              <a:ext uri="{FF2B5EF4-FFF2-40B4-BE49-F238E27FC236}">
                <a16:creationId xmlns:a16="http://schemas.microsoft.com/office/drawing/2014/main" id="{34C184E4-82BF-469C-8767-D58D67A195D0}"/>
              </a:ext>
            </a:extLst>
          </p:cNvPr>
          <p:cNvSpPr txBox="1">
            <a:spLocks/>
          </p:cNvSpPr>
          <p:nvPr/>
        </p:nvSpPr>
        <p:spPr>
          <a:xfrm>
            <a:off x="3844639" y="4759163"/>
            <a:ext cx="965138" cy="420382"/>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FR" sz="900" dirty="0">
                <a:solidFill>
                  <a:prstClr val="black"/>
                </a:solidFill>
                <a:latin typeface="PT Sans" panose="020B0503020203020204" pitchFamily="34" charset="0"/>
              </a:rPr>
              <a:t>Se préparer et mobiliser en interne</a:t>
            </a:r>
          </a:p>
        </p:txBody>
      </p:sp>
      <p:sp>
        <p:nvSpPr>
          <p:cNvPr id="55" name="Rectangle 54">
            <a:extLst>
              <a:ext uri="{FF2B5EF4-FFF2-40B4-BE49-F238E27FC236}">
                <a16:creationId xmlns:a16="http://schemas.microsoft.com/office/drawing/2014/main" id="{04875EA6-00EF-4C47-9806-3F1F44C1E871}"/>
              </a:ext>
            </a:extLst>
          </p:cNvPr>
          <p:cNvSpPr/>
          <p:nvPr/>
        </p:nvSpPr>
        <p:spPr>
          <a:xfrm>
            <a:off x="2810960" y="1202048"/>
            <a:ext cx="3997633" cy="338554"/>
          </a:xfrm>
          <a:prstGeom prst="rect">
            <a:avLst/>
          </a:prstGeom>
        </p:spPr>
        <p:txBody>
          <a:bodyPr wrap="none">
            <a:spAutoFit/>
          </a:bodyPr>
          <a:lstStyle/>
          <a:p>
            <a:pPr defTabSz="914400" eaLnBrk="0" fontAlgn="base" hangingPunct="0">
              <a:spcBef>
                <a:spcPct val="0"/>
              </a:spcBef>
              <a:spcAft>
                <a:spcPct val="0"/>
              </a:spcAft>
            </a:pPr>
            <a:r>
              <a:rPr lang="fr-FR" sz="1600" b="1" dirty="0">
                <a:solidFill>
                  <a:srgbClr val="2E3464"/>
                </a:solidFill>
                <a:latin typeface="PT Sans" panose="020B0503020203020204" pitchFamily="34" charset="0"/>
                <a:ea typeface="Roboto" panose="02000000000000000000" pitchFamily="2" charset="0"/>
                <a:cs typeface="Roboto" panose="02000000000000000000" pitchFamily="2" charset="0"/>
              </a:rPr>
              <a:t>LE PLAN CLIMAT AIR ENERGIE TERRITORIAL</a:t>
            </a:r>
            <a:endParaRPr lang="en-GB" sz="16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E62A81FF-6421-4AA9-AE37-04C74E385B2C}"/>
              </a:ext>
            </a:extLst>
          </p:cNvPr>
          <p:cNvSpPr/>
          <p:nvPr/>
        </p:nvSpPr>
        <p:spPr>
          <a:xfrm>
            <a:off x="2908672" y="3543204"/>
            <a:ext cx="1709635" cy="338554"/>
          </a:xfrm>
          <a:prstGeom prst="rect">
            <a:avLst/>
          </a:prstGeom>
        </p:spPr>
        <p:txBody>
          <a:bodyPr wrap="none">
            <a:spAutoFit/>
          </a:bodyPr>
          <a:lstStyle/>
          <a:p>
            <a:pPr defTabSz="914400" eaLnBrk="0" fontAlgn="base" hangingPunct="0">
              <a:spcBef>
                <a:spcPct val="0"/>
              </a:spcBef>
              <a:spcAft>
                <a:spcPct val="0"/>
              </a:spcAft>
            </a:pPr>
            <a:r>
              <a:rPr lang="fr-FR" sz="1600" b="1" dirty="0">
                <a:solidFill>
                  <a:srgbClr val="2E3464"/>
                </a:solidFill>
                <a:latin typeface="PT Sans" panose="020B0503020203020204" pitchFamily="34" charset="0"/>
                <a:ea typeface="Roboto" panose="02000000000000000000" pitchFamily="2" charset="0"/>
                <a:cs typeface="Roboto" panose="02000000000000000000" pitchFamily="2" charset="0"/>
              </a:rPr>
              <a:t>LES ETAPES CLES</a:t>
            </a:r>
            <a:endParaRPr lang="en-GB" sz="16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57" name="Ellipse 56">
            <a:extLst>
              <a:ext uri="{FF2B5EF4-FFF2-40B4-BE49-F238E27FC236}">
                <a16:creationId xmlns:a16="http://schemas.microsoft.com/office/drawing/2014/main" id="{76D7462F-F25B-4E81-8FF5-32E7C3C31FB3}"/>
              </a:ext>
            </a:extLst>
          </p:cNvPr>
          <p:cNvSpPr/>
          <p:nvPr/>
        </p:nvSpPr>
        <p:spPr>
          <a:xfrm>
            <a:off x="4172482" y="4223148"/>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a:ln>
                  <a:noFill/>
                </a:ln>
                <a:solidFill>
                  <a:prstClr val="black"/>
                </a:solidFill>
                <a:effectLst/>
                <a:uLnTx/>
                <a:uFillTx/>
                <a:latin typeface="PT Sans" panose="020B0503020203020204" pitchFamily="34" charset="0"/>
                <a:ea typeface="+mn-ea"/>
                <a:cs typeface="+mn-cs"/>
              </a:rPr>
              <a:t>1</a:t>
            </a: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58" name="Ellipse 57">
            <a:extLst>
              <a:ext uri="{FF2B5EF4-FFF2-40B4-BE49-F238E27FC236}">
                <a16:creationId xmlns:a16="http://schemas.microsoft.com/office/drawing/2014/main" id="{8C769177-B899-4B11-8AF7-A868B0DDCD93}"/>
              </a:ext>
            </a:extLst>
          </p:cNvPr>
          <p:cNvSpPr/>
          <p:nvPr/>
        </p:nvSpPr>
        <p:spPr>
          <a:xfrm>
            <a:off x="4962044" y="3727940"/>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rPr>
              <a:t>2</a:t>
            </a:r>
            <a:endParaRPr kumimoji="0" lang="en-GB"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endParaRPr>
          </a:p>
        </p:txBody>
      </p:sp>
      <p:sp>
        <p:nvSpPr>
          <p:cNvPr id="59" name="Ellipse 58">
            <a:extLst>
              <a:ext uri="{FF2B5EF4-FFF2-40B4-BE49-F238E27FC236}">
                <a16:creationId xmlns:a16="http://schemas.microsoft.com/office/drawing/2014/main" id="{E1290EF7-5143-4887-8219-9AE0015F3ECB}"/>
              </a:ext>
            </a:extLst>
          </p:cNvPr>
          <p:cNvSpPr/>
          <p:nvPr/>
        </p:nvSpPr>
        <p:spPr>
          <a:xfrm>
            <a:off x="5730344" y="4202336"/>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rPr>
              <a:t>3</a:t>
            </a:r>
            <a:endParaRPr kumimoji="0" lang="en-GB"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endParaRPr>
          </a:p>
        </p:txBody>
      </p:sp>
      <p:sp>
        <p:nvSpPr>
          <p:cNvPr id="60" name="Ellipse 59">
            <a:extLst>
              <a:ext uri="{FF2B5EF4-FFF2-40B4-BE49-F238E27FC236}">
                <a16:creationId xmlns:a16="http://schemas.microsoft.com/office/drawing/2014/main" id="{1477B671-81D2-44FC-94C4-37A9709B63FE}"/>
              </a:ext>
            </a:extLst>
          </p:cNvPr>
          <p:cNvSpPr/>
          <p:nvPr/>
        </p:nvSpPr>
        <p:spPr>
          <a:xfrm>
            <a:off x="6529025" y="3737687"/>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a:ln>
                  <a:noFill/>
                </a:ln>
                <a:solidFill>
                  <a:prstClr val="black"/>
                </a:solidFill>
                <a:effectLst/>
                <a:uLnTx/>
                <a:uFillTx/>
                <a:latin typeface="PT Sans" panose="020B0503020203020204" pitchFamily="34" charset="0"/>
                <a:ea typeface="+mn-ea"/>
                <a:cs typeface="+mn-cs"/>
              </a:rPr>
              <a:t>4</a:t>
            </a: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61" name="Ellipse 60">
            <a:extLst>
              <a:ext uri="{FF2B5EF4-FFF2-40B4-BE49-F238E27FC236}">
                <a16:creationId xmlns:a16="http://schemas.microsoft.com/office/drawing/2014/main" id="{8A3739AA-D7C2-4DE0-B9F0-ABFFD0CE8F16}"/>
              </a:ext>
            </a:extLst>
          </p:cNvPr>
          <p:cNvSpPr/>
          <p:nvPr/>
        </p:nvSpPr>
        <p:spPr>
          <a:xfrm>
            <a:off x="7338857" y="4189170"/>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a:ln>
                  <a:noFill/>
                </a:ln>
                <a:solidFill>
                  <a:prstClr val="black"/>
                </a:solidFill>
                <a:effectLst/>
                <a:uLnTx/>
                <a:uFillTx/>
                <a:latin typeface="PT Sans" panose="020B0503020203020204" pitchFamily="34" charset="0"/>
                <a:ea typeface="+mn-ea"/>
                <a:cs typeface="+mn-cs"/>
              </a:rPr>
              <a:t>5</a:t>
            </a: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pic>
        <p:nvPicPr>
          <p:cNvPr id="39" name="Image 38" descr="Une image contenant texte, carte&#10;&#10;Description générée automatiquement">
            <a:extLst>
              <a:ext uri="{FF2B5EF4-FFF2-40B4-BE49-F238E27FC236}">
                <a16:creationId xmlns:a16="http://schemas.microsoft.com/office/drawing/2014/main" id="{7CC15077-C5A2-4961-892F-E77987FECC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35836" y="1187865"/>
            <a:ext cx="2310638" cy="2159305"/>
          </a:xfrm>
          <a:prstGeom prst="rect">
            <a:avLst/>
          </a:prstGeom>
        </p:spPr>
      </p:pic>
      <p:grpSp>
        <p:nvGrpSpPr>
          <p:cNvPr id="40" name="Groupe 39">
            <a:extLst>
              <a:ext uri="{FF2B5EF4-FFF2-40B4-BE49-F238E27FC236}">
                <a16:creationId xmlns:a16="http://schemas.microsoft.com/office/drawing/2014/main" id="{5B5C13E7-4786-4988-AE59-8D0F99E30B46}"/>
              </a:ext>
            </a:extLst>
          </p:cNvPr>
          <p:cNvGrpSpPr/>
          <p:nvPr/>
        </p:nvGrpSpPr>
        <p:grpSpPr>
          <a:xfrm>
            <a:off x="365990" y="5061630"/>
            <a:ext cx="2272795" cy="261610"/>
            <a:chOff x="2044543" y="8026053"/>
            <a:chExt cx="2768914" cy="301575"/>
          </a:xfrm>
        </p:grpSpPr>
        <p:sp>
          <p:nvSpPr>
            <p:cNvPr id="62" name="Rectangle : avec coins arrondis en diagonale 102">
              <a:extLst>
                <a:ext uri="{FF2B5EF4-FFF2-40B4-BE49-F238E27FC236}">
                  <a16:creationId xmlns:a16="http://schemas.microsoft.com/office/drawing/2014/main" id="{1B495AF1-1750-4E7B-96A9-6D94E5DF568D}"/>
                </a:ext>
              </a:extLst>
            </p:cNvPr>
            <p:cNvSpPr/>
            <p:nvPr/>
          </p:nvSpPr>
          <p:spPr>
            <a:xfrm>
              <a:off x="2118233" y="8060452"/>
              <a:ext cx="2606910" cy="2435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3" name="Rectangle 62">
              <a:extLst>
                <a:ext uri="{FF2B5EF4-FFF2-40B4-BE49-F238E27FC236}">
                  <a16:creationId xmlns:a16="http://schemas.microsoft.com/office/drawing/2014/main" id="{16CF57C3-0D1E-4E97-8F6D-352D34BC28A0}"/>
                </a:ext>
              </a:extLst>
            </p:cNvPr>
            <p:cNvSpPr/>
            <p:nvPr/>
          </p:nvSpPr>
          <p:spPr>
            <a:xfrm>
              <a:off x="2044543" y="8026053"/>
              <a:ext cx="2768914" cy="301575"/>
            </a:xfrm>
            <a:prstGeom prst="rect">
              <a:avLst/>
            </a:prstGeom>
          </p:spPr>
          <p:txBody>
            <a:bodyPr wrap="square">
              <a:spAutoFit/>
            </a:bodyPr>
            <a:lstStyle/>
            <a:p>
              <a:pPr algn="ctr"/>
              <a:r>
                <a:rPr lang="fr-FR" sz="1100">
                  <a:solidFill>
                    <a:srgbClr val="373E42"/>
                  </a:solidFill>
                  <a:latin typeface="PT Sans" panose="020B0503020203020204" pitchFamily="34" charset="0"/>
                  <a:ea typeface="Roboto" panose="02000000000000000000" pitchFamily="2" charset="0"/>
                  <a:cs typeface="Roboto" panose="02000000000000000000" pitchFamily="2" charset="0"/>
                </a:rPr>
                <a:t>32 % de surfaces agricoles</a:t>
              </a:r>
            </a:p>
          </p:txBody>
        </p:sp>
      </p:grpSp>
      <p:grpSp>
        <p:nvGrpSpPr>
          <p:cNvPr id="64" name="Groupe 63">
            <a:extLst>
              <a:ext uri="{FF2B5EF4-FFF2-40B4-BE49-F238E27FC236}">
                <a16:creationId xmlns:a16="http://schemas.microsoft.com/office/drawing/2014/main" id="{18FCC8A9-7B7B-49D6-897A-16961A5F823F}"/>
              </a:ext>
            </a:extLst>
          </p:cNvPr>
          <p:cNvGrpSpPr/>
          <p:nvPr/>
        </p:nvGrpSpPr>
        <p:grpSpPr>
          <a:xfrm>
            <a:off x="376702" y="4796134"/>
            <a:ext cx="2272795" cy="261610"/>
            <a:chOff x="2044543" y="8026053"/>
            <a:chExt cx="2768914" cy="301575"/>
          </a:xfrm>
        </p:grpSpPr>
        <p:sp>
          <p:nvSpPr>
            <p:cNvPr id="65" name="Rectangle : avec coins arrondis en diagonale 105">
              <a:extLst>
                <a:ext uri="{FF2B5EF4-FFF2-40B4-BE49-F238E27FC236}">
                  <a16:creationId xmlns:a16="http://schemas.microsoft.com/office/drawing/2014/main" id="{8E098259-57A2-4812-AC18-3E3B5A117561}"/>
                </a:ext>
              </a:extLst>
            </p:cNvPr>
            <p:cNvSpPr/>
            <p:nvPr/>
          </p:nvSpPr>
          <p:spPr>
            <a:xfrm>
              <a:off x="2118233" y="8060620"/>
              <a:ext cx="2606910" cy="2435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6" name="Rectangle 65">
              <a:extLst>
                <a:ext uri="{FF2B5EF4-FFF2-40B4-BE49-F238E27FC236}">
                  <a16:creationId xmlns:a16="http://schemas.microsoft.com/office/drawing/2014/main" id="{08A35E70-81DB-4430-B8F1-C3649070A7A6}"/>
                </a:ext>
              </a:extLst>
            </p:cNvPr>
            <p:cNvSpPr/>
            <p:nvPr/>
          </p:nvSpPr>
          <p:spPr>
            <a:xfrm>
              <a:off x="2044543" y="8026053"/>
              <a:ext cx="2768914" cy="301575"/>
            </a:xfrm>
            <a:prstGeom prst="rect">
              <a:avLst/>
            </a:prstGeom>
          </p:spPr>
          <p:txBody>
            <a:bodyPr wrap="square">
              <a:spAutoFit/>
            </a:bodyPr>
            <a:lstStyle/>
            <a:p>
              <a:pPr algn="ctr"/>
              <a:r>
                <a:rPr lang="fr-FR" sz="1100">
                  <a:solidFill>
                    <a:srgbClr val="373E42"/>
                  </a:solidFill>
                  <a:latin typeface="PT Sans" panose="020B0503020203020204" pitchFamily="34" charset="0"/>
                  <a:ea typeface="Roboto" panose="02000000000000000000" pitchFamily="2" charset="0"/>
                  <a:cs typeface="Roboto" panose="02000000000000000000" pitchFamily="2" charset="0"/>
                </a:rPr>
                <a:t>55 % de surfaces de prairies</a:t>
              </a:r>
            </a:p>
          </p:txBody>
        </p:sp>
      </p:grpSp>
      <p:grpSp>
        <p:nvGrpSpPr>
          <p:cNvPr id="67" name="Groupe 66">
            <a:extLst>
              <a:ext uri="{FF2B5EF4-FFF2-40B4-BE49-F238E27FC236}">
                <a16:creationId xmlns:a16="http://schemas.microsoft.com/office/drawing/2014/main" id="{AABC7FF0-5CE4-44A0-B11F-4080CFBE4A90}"/>
              </a:ext>
            </a:extLst>
          </p:cNvPr>
          <p:cNvGrpSpPr/>
          <p:nvPr/>
        </p:nvGrpSpPr>
        <p:grpSpPr>
          <a:xfrm>
            <a:off x="376701" y="5321135"/>
            <a:ext cx="2272796" cy="261610"/>
            <a:chOff x="2044543" y="8026053"/>
            <a:chExt cx="2768914" cy="301575"/>
          </a:xfrm>
        </p:grpSpPr>
        <p:sp>
          <p:nvSpPr>
            <p:cNvPr id="68" name="Rectangle : avec coins arrondis en diagonale 108">
              <a:extLst>
                <a:ext uri="{FF2B5EF4-FFF2-40B4-BE49-F238E27FC236}">
                  <a16:creationId xmlns:a16="http://schemas.microsoft.com/office/drawing/2014/main" id="{D90911B5-5380-4A0F-93AA-7812829893BD}"/>
                </a:ext>
              </a:extLst>
            </p:cNvPr>
            <p:cNvSpPr/>
            <p:nvPr/>
          </p:nvSpPr>
          <p:spPr>
            <a:xfrm>
              <a:off x="2118233" y="8060221"/>
              <a:ext cx="2606910" cy="2435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9" name="Rectangle 68">
              <a:extLst>
                <a:ext uri="{FF2B5EF4-FFF2-40B4-BE49-F238E27FC236}">
                  <a16:creationId xmlns:a16="http://schemas.microsoft.com/office/drawing/2014/main" id="{3B720F2F-EEB6-4AB9-B4E7-FCF94E474CBB}"/>
                </a:ext>
              </a:extLst>
            </p:cNvPr>
            <p:cNvSpPr/>
            <p:nvPr/>
          </p:nvSpPr>
          <p:spPr>
            <a:xfrm>
              <a:off x="2044543" y="8026053"/>
              <a:ext cx="2768914" cy="301575"/>
            </a:xfrm>
            <a:prstGeom prst="rect">
              <a:avLst/>
            </a:prstGeom>
          </p:spPr>
          <p:txBody>
            <a:bodyPr wrap="square">
              <a:spAutoFit/>
            </a:bodyPr>
            <a:lstStyle/>
            <a:p>
              <a:pPr algn="ctr"/>
              <a:r>
                <a:rPr lang="fr-FR" sz="1100" dirty="0">
                  <a:solidFill>
                    <a:srgbClr val="373E42"/>
                  </a:solidFill>
                  <a:latin typeface="PT Sans" panose="020B0503020203020204" pitchFamily="34" charset="0"/>
                  <a:ea typeface="Roboto" panose="02000000000000000000" pitchFamily="2" charset="0"/>
                  <a:cs typeface="Roboto" panose="02000000000000000000" pitchFamily="2" charset="0"/>
                </a:rPr>
                <a:t>2 % de surfaces artificialisées</a:t>
              </a:r>
            </a:p>
          </p:txBody>
        </p:sp>
      </p:grpSp>
      <p:sp>
        <p:nvSpPr>
          <p:cNvPr id="79" name="Rectangle : coins arrondis 27">
            <a:extLst>
              <a:ext uri="{FF2B5EF4-FFF2-40B4-BE49-F238E27FC236}">
                <a16:creationId xmlns:a16="http://schemas.microsoft.com/office/drawing/2014/main" id="{69341C53-E34D-4483-B1F6-F9DFD0B1A305}"/>
              </a:ext>
            </a:extLst>
          </p:cNvPr>
          <p:cNvSpPr/>
          <p:nvPr/>
        </p:nvSpPr>
        <p:spPr>
          <a:xfrm>
            <a:off x="437189" y="3472749"/>
            <a:ext cx="2139818" cy="12731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800" b="1" dirty="0">
                <a:solidFill>
                  <a:srgbClr val="373E42"/>
                </a:solidFill>
                <a:latin typeface="PT Sans" panose="020B0503020203020204" pitchFamily="34" charset="0"/>
              </a:rPr>
              <a:t>COMMUNAUTÉ DE COMMUNES </a:t>
            </a:r>
            <a:r>
              <a:rPr lang="fr-FR" sz="800" b="1" dirty="0" err="1">
                <a:solidFill>
                  <a:srgbClr val="373E42"/>
                </a:solidFill>
                <a:latin typeface="PT Sans" panose="020B0503020203020204" pitchFamily="34" charset="0"/>
              </a:rPr>
              <a:t>ENTR’ALLIER</a:t>
            </a:r>
            <a:r>
              <a:rPr lang="fr-FR" sz="800" b="1" dirty="0">
                <a:solidFill>
                  <a:srgbClr val="373E42"/>
                </a:solidFill>
                <a:latin typeface="PT Sans" panose="020B0503020203020204" pitchFamily="34" charset="0"/>
              </a:rPr>
              <a:t> BESBRE ET LOIRE </a:t>
            </a:r>
          </a:p>
          <a:p>
            <a:pPr algn="ctr">
              <a:spcAft>
                <a:spcPts val="0"/>
              </a:spcAft>
            </a:pPr>
            <a:r>
              <a:rPr lang="fr-FR" sz="800" dirty="0">
                <a:solidFill>
                  <a:srgbClr val="373E42"/>
                </a:solidFill>
                <a:effectLst/>
                <a:latin typeface="PT Sans" panose="020B0503020203020204" pitchFamily="34" charset="0"/>
              </a:rPr>
              <a:t> </a:t>
            </a:r>
            <a:endParaRPr lang="en-GB" sz="1000" dirty="0">
              <a:solidFill>
                <a:srgbClr val="373E42"/>
              </a:solidFill>
              <a:effectLst/>
              <a:latin typeface="PT Sans" panose="020B0503020203020204" pitchFamily="34" charset="0"/>
              <a:ea typeface="Nexa Light"/>
              <a:cs typeface="Times New Roman" panose="02020603050405020304" pitchFamily="18" charset="0"/>
            </a:endParaRPr>
          </a:p>
          <a:p>
            <a:pPr algn="ctr">
              <a:spcAft>
                <a:spcPts val="0"/>
              </a:spcAft>
            </a:pPr>
            <a:r>
              <a:rPr lang="fr-FR" sz="800" b="1" dirty="0">
                <a:solidFill>
                  <a:srgbClr val="373E42"/>
                </a:solidFill>
                <a:latin typeface="PT Sans" panose="020B0503020203020204" pitchFamily="34" charset="0"/>
              </a:rPr>
              <a:t>44</a:t>
            </a:r>
            <a:r>
              <a:rPr lang="fr-FR" sz="800" dirty="0">
                <a:solidFill>
                  <a:srgbClr val="373E42"/>
                </a:solidFill>
                <a:effectLst/>
                <a:latin typeface="PT Sans" panose="020B0503020203020204" pitchFamily="34" charset="0"/>
              </a:rPr>
              <a:t> COMMUNES</a:t>
            </a:r>
            <a:endParaRPr lang="en-GB" sz="1000" dirty="0">
              <a:solidFill>
                <a:srgbClr val="373E42"/>
              </a:solidFill>
              <a:effectLst/>
              <a:latin typeface="PT Sans" panose="020B0503020203020204" pitchFamily="34" charset="0"/>
              <a:ea typeface="Nexa Light"/>
              <a:cs typeface="Times New Roman" panose="02020603050405020304" pitchFamily="18" charset="0"/>
            </a:endParaRPr>
          </a:p>
          <a:p>
            <a:pPr algn="ctr">
              <a:spcAft>
                <a:spcPts val="0"/>
              </a:spcAft>
            </a:pPr>
            <a:r>
              <a:rPr lang="fr-FR" sz="800" dirty="0">
                <a:solidFill>
                  <a:srgbClr val="373E42"/>
                </a:solidFill>
                <a:latin typeface="PT Sans" panose="020B0503020203020204" pitchFamily="34" charset="0"/>
              </a:rPr>
              <a:t>1089  k</a:t>
            </a:r>
            <a:r>
              <a:rPr lang="fr-FR" sz="800" dirty="0">
                <a:solidFill>
                  <a:srgbClr val="373E42"/>
                </a:solidFill>
                <a:effectLst/>
                <a:latin typeface="PT Sans" panose="020B0503020203020204" pitchFamily="34" charset="0"/>
              </a:rPr>
              <a:t>m²</a:t>
            </a:r>
            <a:endParaRPr lang="en-GB" sz="1000" dirty="0">
              <a:solidFill>
                <a:srgbClr val="373E42"/>
              </a:solidFill>
              <a:effectLst/>
              <a:latin typeface="PT Sans" panose="020B0503020203020204" pitchFamily="34" charset="0"/>
              <a:ea typeface="Nexa Light"/>
              <a:cs typeface="Times New Roman" panose="02020603050405020304" pitchFamily="18" charset="0"/>
            </a:endParaRPr>
          </a:p>
          <a:p>
            <a:pPr algn="ctr">
              <a:spcAft>
                <a:spcPts val="0"/>
              </a:spcAft>
            </a:pPr>
            <a:r>
              <a:rPr lang="fr-FR" sz="800" b="1" dirty="0">
                <a:solidFill>
                  <a:srgbClr val="373E42"/>
                </a:solidFill>
                <a:latin typeface="PT Sans" panose="020B0503020203020204" pitchFamily="34" charset="0"/>
              </a:rPr>
              <a:t>25 348  </a:t>
            </a:r>
            <a:r>
              <a:rPr lang="fr-FR" sz="800" dirty="0">
                <a:solidFill>
                  <a:srgbClr val="373E42"/>
                </a:solidFill>
                <a:effectLst/>
                <a:latin typeface="PT Sans" panose="020B0503020203020204" pitchFamily="34" charset="0"/>
              </a:rPr>
              <a:t>HABITANTS (2015)</a:t>
            </a:r>
            <a:endParaRPr lang="fr-FR" sz="800" dirty="0">
              <a:solidFill>
                <a:srgbClr val="373E42"/>
              </a:solidFill>
              <a:latin typeface="PT Sans" panose="020B0503020203020204" pitchFamily="34" charset="0"/>
            </a:endParaRPr>
          </a:p>
          <a:p>
            <a:pPr algn="ctr">
              <a:spcAft>
                <a:spcPts val="0"/>
              </a:spcAft>
            </a:pPr>
            <a:endParaRPr lang="fr-FR" sz="800" i="1" dirty="0">
              <a:solidFill>
                <a:srgbClr val="373E42"/>
              </a:solidFill>
              <a:latin typeface="PT Sans" panose="020B0503020203020204" pitchFamily="34" charset="0"/>
              <a:cs typeface="Times New Roman" panose="02020603050405020304" pitchFamily="18" charset="0"/>
            </a:endParaRPr>
          </a:p>
          <a:p>
            <a:pPr algn="ctr">
              <a:spcAft>
                <a:spcPts val="0"/>
              </a:spcAft>
            </a:pPr>
            <a:r>
              <a:rPr lang="fr-FR" sz="800" i="1" dirty="0">
                <a:solidFill>
                  <a:srgbClr val="373E42"/>
                </a:solidFill>
                <a:latin typeface="PT Sans" panose="020B0503020203020204" pitchFamily="34" charset="0"/>
                <a:cs typeface="Times New Roman" panose="02020603050405020304" pitchFamily="18" charset="0"/>
              </a:rPr>
              <a:t>Département de l’Allier / </a:t>
            </a:r>
            <a:r>
              <a:rPr lang="fr-FR" sz="800" i="1" dirty="0">
                <a:solidFill>
                  <a:srgbClr val="373E42"/>
                </a:solidFill>
                <a:latin typeface="PT Sans" panose="020B0503020203020204" pitchFamily="34" charset="0"/>
                <a:ea typeface="Nexa Light"/>
                <a:cs typeface="Times New Roman" panose="02020603050405020304" pitchFamily="18" charset="0"/>
              </a:rPr>
              <a:t>Région Auvergne Rhône Alpes</a:t>
            </a:r>
            <a:endParaRPr lang="en-GB" sz="1000" i="1" dirty="0">
              <a:solidFill>
                <a:srgbClr val="373E42"/>
              </a:solidFill>
              <a:effectLst/>
              <a:latin typeface="PT Sans" panose="020B0503020203020204" pitchFamily="34" charset="0"/>
              <a:ea typeface="Nexa Light"/>
              <a:cs typeface="Times New Roman" panose="02020603050405020304" pitchFamily="18" charset="0"/>
            </a:endParaRPr>
          </a:p>
        </p:txBody>
      </p:sp>
      <p:sp>
        <p:nvSpPr>
          <p:cNvPr id="80" name="ZoneTexte 79">
            <a:extLst>
              <a:ext uri="{FF2B5EF4-FFF2-40B4-BE49-F238E27FC236}">
                <a16:creationId xmlns:a16="http://schemas.microsoft.com/office/drawing/2014/main" id="{494D868B-CD2C-48E9-A53F-3980D3F9C1EA}"/>
              </a:ext>
            </a:extLst>
          </p:cNvPr>
          <p:cNvSpPr txBox="1"/>
          <p:nvPr/>
        </p:nvSpPr>
        <p:spPr>
          <a:xfrm>
            <a:off x="-1" y="5683329"/>
            <a:ext cx="4768553" cy="553998"/>
          </a:xfrm>
          <a:prstGeom prst="rect">
            <a:avLst/>
          </a:prstGeom>
          <a:noFill/>
        </p:spPr>
        <p:txBody>
          <a:bodyPr wrap="square">
            <a:spAutoFit/>
          </a:bodyPr>
          <a:lstStyle/>
          <a:p>
            <a:r>
              <a:rPr lang="fr-FR" sz="1000" i="1" dirty="0">
                <a:solidFill>
                  <a:srgbClr val="373E42"/>
                </a:solidFill>
                <a:latin typeface="PT Sans" panose="020B0503020203020204" pitchFamily="34" charset="0"/>
              </a:rPr>
              <a:t>Dans le cadre de cette étude, les données de l'INSEE, de l’OREGES et de l'</a:t>
            </a:r>
            <a:r>
              <a:rPr lang="fr-FR" sz="1000" i="1" dirty="0" err="1">
                <a:solidFill>
                  <a:srgbClr val="373E42"/>
                </a:solidFill>
                <a:latin typeface="PT Sans" panose="020B0503020203020204" pitchFamily="34" charset="0"/>
              </a:rPr>
              <a:t>ORCAE</a:t>
            </a:r>
            <a:r>
              <a:rPr lang="fr-FR" sz="1000" i="1" dirty="0">
                <a:solidFill>
                  <a:srgbClr val="373E42"/>
                </a:solidFill>
                <a:latin typeface="PT Sans" panose="020B0503020203020204" pitchFamily="34" charset="0"/>
              </a:rPr>
              <a:t> ont été utilisées et complétées avec des données locales fournies par la communauté de communes </a:t>
            </a:r>
            <a:r>
              <a:rPr lang="fr-FR" sz="1000" i="1" dirty="0" err="1">
                <a:solidFill>
                  <a:srgbClr val="373E42"/>
                </a:solidFill>
                <a:latin typeface="PT Sans" panose="020B0503020203020204" pitchFamily="34" charset="0"/>
              </a:rPr>
              <a:t>Entr’Allier</a:t>
            </a:r>
            <a:r>
              <a:rPr lang="fr-FR" sz="1000" i="1" dirty="0">
                <a:solidFill>
                  <a:srgbClr val="373E42"/>
                </a:solidFill>
                <a:latin typeface="PT Sans" panose="020B0503020203020204" pitchFamily="34" charset="0"/>
              </a:rPr>
              <a:t> Besbre et Loire et ses partenaires.</a:t>
            </a:r>
          </a:p>
        </p:txBody>
      </p:sp>
    </p:spTree>
    <p:extLst>
      <p:ext uri="{BB962C8B-B14F-4D97-AF65-F5344CB8AC3E}">
        <p14:creationId xmlns:p14="http://schemas.microsoft.com/office/powerpoint/2010/main" val="1100525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55</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70" name="ZoneTexte 69">
            <a:extLst>
              <a:ext uri="{FF2B5EF4-FFF2-40B4-BE49-F238E27FC236}">
                <a16:creationId xmlns:a16="http://schemas.microsoft.com/office/drawing/2014/main" id="{7474F3BD-4BE3-4C23-A6BA-BF2DC0BC2597}"/>
              </a:ext>
            </a:extLst>
          </p:cNvPr>
          <p:cNvSpPr txBox="1"/>
          <p:nvPr/>
        </p:nvSpPr>
        <p:spPr>
          <a:xfrm>
            <a:off x="2044904" y="1230304"/>
            <a:ext cx="5210444"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sz="2000">
                <a:solidFill>
                  <a:srgbClr val="2E3464"/>
                </a:solidFill>
                <a:latin typeface="PT Sans" panose="020B0503020203020204" pitchFamily="34" charset="0"/>
              </a:rPr>
              <a:t>BILAN ÉNERGÉTIQUE DU TERRITOIRE</a:t>
            </a:r>
            <a:endParaRPr lang="en-US" sz="2000">
              <a:solidFill>
                <a:srgbClr val="2E3464"/>
              </a:solidFill>
              <a:latin typeface="PT Sans" panose="020B0503020203020204" pitchFamily="34" charset="0"/>
            </a:endParaRPr>
          </a:p>
        </p:txBody>
      </p:sp>
      <p:cxnSp>
        <p:nvCxnSpPr>
          <p:cNvPr id="77" name="Connecteur droit 76">
            <a:extLst>
              <a:ext uri="{FF2B5EF4-FFF2-40B4-BE49-F238E27FC236}">
                <a16:creationId xmlns:a16="http://schemas.microsoft.com/office/drawing/2014/main" id="{0C47A6F8-978E-4725-AE8A-B3892E154592}"/>
              </a:ext>
            </a:extLst>
          </p:cNvPr>
          <p:cNvCxnSpPr>
            <a:cxnSpLocks/>
          </p:cNvCxnSpPr>
          <p:nvPr/>
        </p:nvCxnSpPr>
        <p:spPr>
          <a:xfrm>
            <a:off x="2634106" y="1566759"/>
            <a:ext cx="3991219"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7E1F9414-5DEE-4A12-AECE-6DE962376D7A}"/>
              </a:ext>
            </a:extLst>
          </p:cNvPr>
          <p:cNvGrpSpPr/>
          <p:nvPr/>
        </p:nvGrpSpPr>
        <p:grpSpPr>
          <a:xfrm>
            <a:off x="1030656" y="2275860"/>
            <a:ext cx="1944530" cy="554490"/>
            <a:chOff x="3300670" y="1126846"/>
            <a:chExt cx="3103658" cy="262183"/>
          </a:xfrm>
        </p:grpSpPr>
        <p:sp>
          <p:nvSpPr>
            <p:cNvPr id="81" name="Rectangle : avec coins arrondis en diagonale 171">
              <a:extLst>
                <a:ext uri="{FF2B5EF4-FFF2-40B4-BE49-F238E27FC236}">
                  <a16:creationId xmlns:a16="http://schemas.microsoft.com/office/drawing/2014/main" id="{666F79CC-A8D9-4AEA-90AC-A39E59652B04}"/>
                </a:ext>
              </a:extLst>
            </p:cNvPr>
            <p:cNvSpPr/>
            <p:nvPr/>
          </p:nvSpPr>
          <p:spPr>
            <a:xfrm>
              <a:off x="3427223" y="1126846"/>
              <a:ext cx="2868777" cy="262183"/>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82" name="ZoneTexte 81">
              <a:extLst>
                <a:ext uri="{FF2B5EF4-FFF2-40B4-BE49-F238E27FC236}">
                  <a16:creationId xmlns:a16="http://schemas.microsoft.com/office/drawing/2014/main" id="{27FA1F28-6B9F-4CEB-9DEF-3F1AD98B2B73}"/>
                </a:ext>
              </a:extLst>
            </p:cNvPr>
            <p:cNvSpPr txBox="1"/>
            <p:nvPr/>
          </p:nvSpPr>
          <p:spPr>
            <a:xfrm>
              <a:off x="3300670" y="1134952"/>
              <a:ext cx="3103658" cy="218292"/>
            </a:xfrm>
            <a:prstGeom prst="rect">
              <a:avLst/>
            </a:prstGeom>
            <a:noFill/>
            <a:ln>
              <a:noFill/>
            </a:ln>
          </p:spPr>
          <p:txBody>
            <a:bodyPr wrap="square" rtlCol="0">
              <a:spAutoFit/>
            </a:bodyPr>
            <a:lstStyle/>
            <a:p>
              <a:pPr algn="ctr"/>
              <a:r>
                <a:rPr lang="fr-FR" sz="1400" b="1">
                  <a:solidFill>
                    <a:srgbClr val="2E3464"/>
                  </a:solidFill>
                  <a:latin typeface="PT Sans" panose="020B0503020203020204" pitchFamily="34" charset="0"/>
                  <a:ea typeface="Roboto" panose="02000000000000000000" pitchFamily="2" charset="0"/>
                  <a:cs typeface="Roboto" panose="02000000000000000000" pitchFamily="2" charset="0"/>
                </a:rPr>
                <a:t>1132 GWh </a:t>
              </a:r>
            </a:p>
            <a:p>
              <a:pPr algn="ctr"/>
              <a:r>
                <a:rPr lang="fr-FR" sz="1000" b="1">
                  <a:solidFill>
                    <a:srgbClr val="2E3464"/>
                  </a:solidFill>
                  <a:latin typeface="PT Sans" panose="020B0503020203020204" pitchFamily="34" charset="0"/>
                  <a:ea typeface="Roboto" panose="02000000000000000000" pitchFamily="2" charset="0"/>
                  <a:cs typeface="Roboto" panose="02000000000000000000" pitchFamily="2" charset="0"/>
                </a:rPr>
                <a:t>d’énergie finale consommés</a:t>
              </a:r>
              <a:endParaRPr lang="en-GB"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sp>
        <p:nvSpPr>
          <p:cNvPr id="83" name="ZoneTexte 82">
            <a:extLst>
              <a:ext uri="{FF2B5EF4-FFF2-40B4-BE49-F238E27FC236}">
                <a16:creationId xmlns:a16="http://schemas.microsoft.com/office/drawing/2014/main" id="{EB5E2959-F69E-4169-8181-3B040881011D}"/>
              </a:ext>
            </a:extLst>
          </p:cNvPr>
          <p:cNvSpPr txBox="1"/>
          <p:nvPr/>
        </p:nvSpPr>
        <p:spPr>
          <a:xfrm>
            <a:off x="5674867" y="2184053"/>
            <a:ext cx="53084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35 %</a:t>
            </a:r>
            <a:endParaRPr lang="en-GB" sz="900" b="1" dirty="0">
              <a:latin typeface="PT Sans" panose="020B0503020203020204" pitchFamily="34" charset="0"/>
            </a:endParaRPr>
          </a:p>
        </p:txBody>
      </p:sp>
      <p:sp>
        <p:nvSpPr>
          <p:cNvPr id="84" name="Rectangle : coins arrondis 179">
            <a:extLst>
              <a:ext uri="{FF2B5EF4-FFF2-40B4-BE49-F238E27FC236}">
                <a16:creationId xmlns:a16="http://schemas.microsoft.com/office/drawing/2014/main" id="{B82B0D53-D15A-4300-AD3A-48B172302A08}"/>
              </a:ext>
            </a:extLst>
          </p:cNvPr>
          <p:cNvSpPr/>
          <p:nvPr/>
        </p:nvSpPr>
        <p:spPr>
          <a:xfrm>
            <a:off x="968764" y="1998184"/>
            <a:ext cx="6768752" cy="2012995"/>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85" name="Rectangle : avec coins arrondis en diagonale 180">
            <a:extLst>
              <a:ext uri="{FF2B5EF4-FFF2-40B4-BE49-F238E27FC236}">
                <a16:creationId xmlns:a16="http://schemas.microsoft.com/office/drawing/2014/main" id="{C63E6247-C9FF-4E49-81DE-578B0C9DC63F}"/>
              </a:ext>
            </a:extLst>
          </p:cNvPr>
          <p:cNvSpPr/>
          <p:nvPr/>
        </p:nvSpPr>
        <p:spPr>
          <a:xfrm>
            <a:off x="1815525" y="1830770"/>
            <a:ext cx="2160000"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86" name="Rectangle 85">
            <a:extLst>
              <a:ext uri="{FF2B5EF4-FFF2-40B4-BE49-F238E27FC236}">
                <a16:creationId xmlns:a16="http://schemas.microsoft.com/office/drawing/2014/main" id="{25455252-E7D7-462F-B636-EC88EF161165}"/>
              </a:ext>
            </a:extLst>
          </p:cNvPr>
          <p:cNvSpPr/>
          <p:nvPr/>
        </p:nvSpPr>
        <p:spPr>
          <a:xfrm>
            <a:off x="1839317" y="1807953"/>
            <a:ext cx="2160000" cy="369332"/>
          </a:xfrm>
          <a:prstGeom prst="rect">
            <a:avLst/>
          </a:prstGeom>
        </p:spPr>
        <p:txBody>
          <a:bodyPr wrap="non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CONSOMMATION</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grpSp>
        <p:nvGrpSpPr>
          <p:cNvPr id="87" name="Groupe 86">
            <a:extLst>
              <a:ext uri="{FF2B5EF4-FFF2-40B4-BE49-F238E27FC236}">
                <a16:creationId xmlns:a16="http://schemas.microsoft.com/office/drawing/2014/main" id="{44B45464-C86E-426F-BCFB-694087237C4C}"/>
              </a:ext>
            </a:extLst>
          </p:cNvPr>
          <p:cNvGrpSpPr/>
          <p:nvPr/>
        </p:nvGrpSpPr>
        <p:grpSpPr>
          <a:xfrm>
            <a:off x="4865113" y="2138364"/>
            <a:ext cx="842144" cy="322211"/>
            <a:chOff x="1617444" y="3389468"/>
            <a:chExt cx="842144" cy="322211"/>
          </a:xfrm>
          <a:noFill/>
        </p:grpSpPr>
        <p:pic>
          <p:nvPicPr>
            <p:cNvPr id="88" name="Image 87">
              <a:extLst>
                <a:ext uri="{FF2B5EF4-FFF2-40B4-BE49-F238E27FC236}">
                  <a16:creationId xmlns:a16="http://schemas.microsoft.com/office/drawing/2014/main" id="{32A7AE05-D645-4042-9948-36BD0935EDDF}"/>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617444" y="3389468"/>
              <a:ext cx="322211" cy="322211"/>
            </a:xfrm>
            <a:prstGeom prst="rect">
              <a:avLst/>
            </a:prstGeom>
            <a:grpFill/>
            <a:ln>
              <a:noFill/>
            </a:ln>
          </p:spPr>
        </p:pic>
        <p:pic>
          <p:nvPicPr>
            <p:cNvPr id="89" name="Image 88">
              <a:extLst>
                <a:ext uri="{FF2B5EF4-FFF2-40B4-BE49-F238E27FC236}">
                  <a16:creationId xmlns:a16="http://schemas.microsoft.com/office/drawing/2014/main" id="{B12655AD-9D41-436E-AC05-88DCAD319F85}"/>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779676" y="3389468"/>
              <a:ext cx="322211" cy="322211"/>
            </a:xfrm>
            <a:prstGeom prst="rect">
              <a:avLst/>
            </a:prstGeom>
            <a:grpFill/>
            <a:ln>
              <a:noFill/>
            </a:ln>
          </p:spPr>
        </p:pic>
        <p:pic>
          <p:nvPicPr>
            <p:cNvPr id="90" name="Image 89">
              <a:extLst>
                <a:ext uri="{FF2B5EF4-FFF2-40B4-BE49-F238E27FC236}">
                  <a16:creationId xmlns:a16="http://schemas.microsoft.com/office/drawing/2014/main" id="{9EDA094D-5473-408E-B0D5-6D348069FB00}"/>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964837" y="3389468"/>
              <a:ext cx="322211" cy="322211"/>
            </a:xfrm>
            <a:prstGeom prst="rect">
              <a:avLst/>
            </a:prstGeom>
            <a:grpFill/>
            <a:ln>
              <a:noFill/>
            </a:ln>
          </p:spPr>
        </p:pic>
        <p:pic>
          <p:nvPicPr>
            <p:cNvPr id="91" name="Image 90">
              <a:extLst>
                <a:ext uri="{FF2B5EF4-FFF2-40B4-BE49-F238E27FC236}">
                  <a16:creationId xmlns:a16="http://schemas.microsoft.com/office/drawing/2014/main" id="{A1C63EF6-970F-490F-A8BD-70C46AAA97FE}"/>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137377" y="3389468"/>
              <a:ext cx="322211" cy="322211"/>
            </a:xfrm>
            <a:prstGeom prst="rect">
              <a:avLst/>
            </a:prstGeom>
            <a:grpFill/>
            <a:ln>
              <a:noFill/>
            </a:ln>
          </p:spPr>
        </p:pic>
      </p:grpSp>
      <p:grpSp>
        <p:nvGrpSpPr>
          <p:cNvPr id="92" name="Groupe 91">
            <a:extLst>
              <a:ext uri="{FF2B5EF4-FFF2-40B4-BE49-F238E27FC236}">
                <a16:creationId xmlns:a16="http://schemas.microsoft.com/office/drawing/2014/main" id="{1DF32146-CA69-4539-844E-4486F47680D4}"/>
              </a:ext>
            </a:extLst>
          </p:cNvPr>
          <p:cNvGrpSpPr/>
          <p:nvPr/>
        </p:nvGrpSpPr>
        <p:grpSpPr>
          <a:xfrm>
            <a:off x="4309928" y="2053666"/>
            <a:ext cx="671701" cy="491607"/>
            <a:chOff x="3320237" y="2053349"/>
            <a:chExt cx="671701" cy="491607"/>
          </a:xfrm>
        </p:grpSpPr>
        <p:pic>
          <p:nvPicPr>
            <p:cNvPr id="93" name="Graphique 182" descr="Usine">
              <a:extLst>
                <a:ext uri="{FF2B5EF4-FFF2-40B4-BE49-F238E27FC236}">
                  <a16:creationId xmlns:a16="http://schemas.microsoft.com/office/drawing/2014/main" id="{CCA4C14C-8D40-42FE-AADF-9B4C859CD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5896" y="2053349"/>
              <a:ext cx="383358" cy="383358"/>
            </a:xfrm>
            <a:prstGeom prst="rect">
              <a:avLst/>
            </a:prstGeom>
          </p:spPr>
        </p:pic>
        <p:sp>
          <p:nvSpPr>
            <p:cNvPr id="94" name="ZoneTexte 93">
              <a:extLst>
                <a:ext uri="{FF2B5EF4-FFF2-40B4-BE49-F238E27FC236}">
                  <a16:creationId xmlns:a16="http://schemas.microsoft.com/office/drawing/2014/main" id="{D67E61A8-5442-45E6-8EF6-592F88365CF6}"/>
                </a:ext>
              </a:extLst>
            </p:cNvPr>
            <p:cNvSpPr txBox="1"/>
            <p:nvPr/>
          </p:nvSpPr>
          <p:spPr>
            <a:xfrm>
              <a:off x="3320237" y="2329512"/>
              <a:ext cx="671701"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95" name="Groupe 94">
            <a:extLst>
              <a:ext uri="{FF2B5EF4-FFF2-40B4-BE49-F238E27FC236}">
                <a16:creationId xmlns:a16="http://schemas.microsoft.com/office/drawing/2014/main" id="{3C8E87DE-B6F0-4F4F-9772-5105E738DEA8}"/>
              </a:ext>
            </a:extLst>
          </p:cNvPr>
          <p:cNvGrpSpPr/>
          <p:nvPr/>
        </p:nvGrpSpPr>
        <p:grpSpPr>
          <a:xfrm>
            <a:off x="5989562" y="2500457"/>
            <a:ext cx="1299775" cy="527665"/>
            <a:chOff x="5140471" y="1502376"/>
            <a:chExt cx="1299775" cy="527665"/>
          </a:xfrm>
        </p:grpSpPr>
        <p:pic>
          <p:nvPicPr>
            <p:cNvPr id="96" name="Image 95">
              <a:extLst>
                <a:ext uri="{FF2B5EF4-FFF2-40B4-BE49-F238E27FC236}">
                  <a16:creationId xmlns:a16="http://schemas.microsoft.com/office/drawing/2014/main" id="{5D2B4255-CBAD-4ABA-A069-F04E4521C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4164" y="1502376"/>
              <a:ext cx="438150" cy="438150"/>
            </a:xfrm>
            <a:prstGeom prst="rect">
              <a:avLst/>
            </a:prstGeom>
          </p:spPr>
        </p:pic>
        <p:sp>
          <p:nvSpPr>
            <p:cNvPr id="97" name="ZoneTexte 96">
              <a:extLst>
                <a:ext uri="{FF2B5EF4-FFF2-40B4-BE49-F238E27FC236}">
                  <a16:creationId xmlns:a16="http://schemas.microsoft.com/office/drawing/2014/main" id="{2B6FD98D-09C7-49A9-AFCB-241DF913BBE0}"/>
                </a:ext>
              </a:extLst>
            </p:cNvPr>
            <p:cNvSpPr txBox="1"/>
            <p:nvPr/>
          </p:nvSpPr>
          <p:spPr>
            <a:xfrm>
              <a:off x="5140471" y="1814597"/>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98" name="ZoneTexte 97">
            <a:extLst>
              <a:ext uri="{FF2B5EF4-FFF2-40B4-BE49-F238E27FC236}">
                <a16:creationId xmlns:a16="http://schemas.microsoft.com/office/drawing/2014/main" id="{CBF926CE-15F0-4197-9A2F-BDFD35A50176}"/>
              </a:ext>
            </a:extLst>
          </p:cNvPr>
          <p:cNvSpPr txBox="1"/>
          <p:nvPr/>
        </p:nvSpPr>
        <p:spPr>
          <a:xfrm>
            <a:off x="7201739" y="2637866"/>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6 %</a:t>
            </a:r>
            <a:endParaRPr lang="en-GB" sz="900" b="1" dirty="0">
              <a:latin typeface="PT Sans" panose="020B0503020203020204" pitchFamily="34" charset="0"/>
            </a:endParaRPr>
          </a:p>
        </p:txBody>
      </p:sp>
      <p:grpSp>
        <p:nvGrpSpPr>
          <p:cNvPr id="99" name="Groupe 98">
            <a:extLst>
              <a:ext uri="{FF2B5EF4-FFF2-40B4-BE49-F238E27FC236}">
                <a16:creationId xmlns:a16="http://schemas.microsoft.com/office/drawing/2014/main" id="{23FCB173-D614-4355-91F0-9447636577B7}"/>
              </a:ext>
            </a:extLst>
          </p:cNvPr>
          <p:cNvGrpSpPr/>
          <p:nvPr/>
        </p:nvGrpSpPr>
        <p:grpSpPr>
          <a:xfrm>
            <a:off x="6010319" y="2996949"/>
            <a:ext cx="1299775" cy="490319"/>
            <a:chOff x="5128430" y="2031941"/>
            <a:chExt cx="1299775" cy="490319"/>
          </a:xfrm>
        </p:grpSpPr>
        <p:sp>
          <p:nvSpPr>
            <p:cNvPr id="100" name="ZoneTexte 99">
              <a:extLst>
                <a:ext uri="{FF2B5EF4-FFF2-40B4-BE49-F238E27FC236}">
                  <a16:creationId xmlns:a16="http://schemas.microsoft.com/office/drawing/2014/main" id="{B87A4B33-D021-4B2C-B85D-E7D3D7EEBAE6}"/>
                </a:ext>
              </a:extLst>
            </p:cNvPr>
            <p:cNvSpPr txBox="1"/>
            <p:nvPr/>
          </p:nvSpPr>
          <p:spPr>
            <a:xfrm>
              <a:off x="5128430" y="2306816"/>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01" name="Graphique 212" descr="Ville">
              <a:extLst>
                <a:ext uri="{FF2B5EF4-FFF2-40B4-BE49-F238E27FC236}">
                  <a16:creationId xmlns:a16="http://schemas.microsoft.com/office/drawing/2014/main" id="{4629DA5E-511A-4CE0-A6A3-1352874052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9909" y="2031941"/>
              <a:ext cx="368469" cy="368469"/>
            </a:xfrm>
            <a:prstGeom prst="rect">
              <a:avLst/>
            </a:prstGeom>
          </p:spPr>
        </p:pic>
      </p:grpSp>
      <p:sp>
        <p:nvSpPr>
          <p:cNvPr id="102" name="ZoneTexte 101">
            <a:extLst>
              <a:ext uri="{FF2B5EF4-FFF2-40B4-BE49-F238E27FC236}">
                <a16:creationId xmlns:a16="http://schemas.microsoft.com/office/drawing/2014/main" id="{FF4E07AE-504F-4DA2-AC39-8CB07F4D6853}"/>
              </a:ext>
            </a:extLst>
          </p:cNvPr>
          <p:cNvSpPr txBox="1"/>
          <p:nvPr/>
        </p:nvSpPr>
        <p:spPr>
          <a:xfrm>
            <a:off x="4358070" y="3554872"/>
            <a:ext cx="1441773" cy="400110"/>
          </a:xfrm>
          <a:prstGeom prst="rect">
            <a:avLst/>
          </a:prstGeom>
          <a:noFill/>
        </p:spPr>
        <p:txBody>
          <a:bodyPr wrap="square" rtlCol="0">
            <a:spAutoFit/>
          </a:bodyPr>
          <a:lstStyle/>
          <a:p>
            <a:pPr algn="ctr"/>
            <a:r>
              <a:rPr lang="fr-FR" altLang="fr-FR" sz="1000" b="1">
                <a:solidFill>
                  <a:srgbClr val="2E3464"/>
                </a:solidFill>
                <a:latin typeface="PT Sans" panose="020B0503020203020204" pitchFamily="34" charset="0"/>
                <a:ea typeface="Roboto" panose="02000000000000000000" pitchFamily="2" charset="0"/>
                <a:cs typeface="Roboto" panose="02000000000000000000" pitchFamily="2" charset="0"/>
              </a:rPr>
              <a:t>Sources d’énergie utilisées : </a:t>
            </a:r>
            <a:endParaRPr lang="en-GB"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103" name="ZoneTexte 102">
            <a:extLst>
              <a:ext uri="{FF2B5EF4-FFF2-40B4-BE49-F238E27FC236}">
                <a16:creationId xmlns:a16="http://schemas.microsoft.com/office/drawing/2014/main" id="{B1E81D40-9870-463D-9356-CF510C558443}"/>
              </a:ext>
            </a:extLst>
          </p:cNvPr>
          <p:cNvSpPr txBox="1"/>
          <p:nvPr/>
        </p:nvSpPr>
        <p:spPr>
          <a:xfrm>
            <a:off x="5674207" y="3064737"/>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20 %</a:t>
            </a:r>
            <a:endParaRPr lang="en-GB" sz="900" b="1" dirty="0">
              <a:latin typeface="PT Sans" panose="020B0503020203020204" pitchFamily="34" charset="0"/>
            </a:endParaRPr>
          </a:p>
        </p:txBody>
      </p:sp>
      <p:grpSp>
        <p:nvGrpSpPr>
          <p:cNvPr id="104" name="Groupe 103">
            <a:extLst>
              <a:ext uri="{FF2B5EF4-FFF2-40B4-BE49-F238E27FC236}">
                <a16:creationId xmlns:a16="http://schemas.microsoft.com/office/drawing/2014/main" id="{821480D7-A135-496F-8DB7-41E7A3C770E2}"/>
              </a:ext>
            </a:extLst>
          </p:cNvPr>
          <p:cNvGrpSpPr/>
          <p:nvPr/>
        </p:nvGrpSpPr>
        <p:grpSpPr>
          <a:xfrm>
            <a:off x="4864258" y="3028346"/>
            <a:ext cx="645548" cy="322211"/>
            <a:chOff x="1646094" y="2398164"/>
            <a:chExt cx="645548" cy="322211"/>
          </a:xfrm>
        </p:grpSpPr>
        <p:pic>
          <p:nvPicPr>
            <p:cNvPr id="105" name="Image 104">
              <a:extLst>
                <a:ext uri="{FF2B5EF4-FFF2-40B4-BE49-F238E27FC236}">
                  <a16:creationId xmlns:a16="http://schemas.microsoft.com/office/drawing/2014/main" id="{D3F39530-794B-4D4F-8AB2-12DF778EDF09}"/>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646094" y="2398164"/>
              <a:ext cx="322211" cy="322211"/>
            </a:xfrm>
            <a:prstGeom prst="rect">
              <a:avLst/>
            </a:prstGeom>
          </p:spPr>
        </p:pic>
        <p:pic>
          <p:nvPicPr>
            <p:cNvPr id="106" name="Image 105">
              <a:extLst>
                <a:ext uri="{FF2B5EF4-FFF2-40B4-BE49-F238E27FC236}">
                  <a16:creationId xmlns:a16="http://schemas.microsoft.com/office/drawing/2014/main" id="{DDEBD88F-6EB9-4F5F-8212-16A857C2E93B}"/>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808326" y="2398164"/>
              <a:ext cx="322211" cy="322211"/>
            </a:xfrm>
            <a:prstGeom prst="rect">
              <a:avLst/>
            </a:prstGeom>
          </p:spPr>
        </p:pic>
        <p:pic>
          <p:nvPicPr>
            <p:cNvPr id="107" name="Image 106">
              <a:extLst>
                <a:ext uri="{FF2B5EF4-FFF2-40B4-BE49-F238E27FC236}">
                  <a16:creationId xmlns:a16="http://schemas.microsoft.com/office/drawing/2014/main" id="{3C58A385-BA60-4B86-B5E3-E5B6C5ABD49A}"/>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969431" y="2398164"/>
              <a:ext cx="322211" cy="322211"/>
            </a:xfrm>
            <a:prstGeom prst="rect">
              <a:avLst/>
            </a:prstGeom>
          </p:spPr>
        </p:pic>
      </p:grpSp>
      <p:grpSp>
        <p:nvGrpSpPr>
          <p:cNvPr id="108" name="Groupe 107">
            <a:extLst>
              <a:ext uri="{FF2B5EF4-FFF2-40B4-BE49-F238E27FC236}">
                <a16:creationId xmlns:a16="http://schemas.microsoft.com/office/drawing/2014/main" id="{AC87C0AF-1860-4FD5-837F-F7849A2C99B1}"/>
              </a:ext>
            </a:extLst>
          </p:cNvPr>
          <p:cNvGrpSpPr/>
          <p:nvPr/>
        </p:nvGrpSpPr>
        <p:grpSpPr>
          <a:xfrm>
            <a:off x="4463879" y="3032640"/>
            <a:ext cx="371808" cy="456079"/>
            <a:chOff x="5608682" y="1121277"/>
            <a:chExt cx="371808" cy="456079"/>
          </a:xfrm>
        </p:grpSpPr>
        <p:pic>
          <p:nvPicPr>
            <p:cNvPr id="109" name="Image 108">
              <a:extLst>
                <a:ext uri="{FF2B5EF4-FFF2-40B4-BE49-F238E27FC236}">
                  <a16:creationId xmlns:a16="http://schemas.microsoft.com/office/drawing/2014/main" id="{D12A5970-EEBE-47CC-B9CB-7688711AF2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3801" y="1121277"/>
              <a:ext cx="327827" cy="327827"/>
            </a:xfrm>
            <a:prstGeom prst="rect">
              <a:avLst/>
            </a:prstGeom>
          </p:spPr>
        </p:pic>
        <p:sp>
          <p:nvSpPr>
            <p:cNvPr id="110" name="Rectangle 109">
              <a:extLst>
                <a:ext uri="{FF2B5EF4-FFF2-40B4-BE49-F238E27FC236}">
                  <a16:creationId xmlns:a16="http://schemas.microsoft.com/office/drawing/2014/main" id="{A86391DB-CA0B-4082-911F-5179CE4F2B03}"/>
                </a:ext>
              </a:extLst>
            </p:cNvPr>
            <p:cNvSpPr/>
            <p:nvPr/>
          </p:nvSpPr>
          <p:spPr>
            <a:xfrm>
              <a:off x="5608682" y="1361912"/>
              <a:ext cx="371808"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Fret</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11" name="ZoneTexte 110">
            <a:extLst>
              <a:ext uri="{FF2B5EF4-FFF2-40B4-BE49-F238E27FC236}">
                <a16:creationId xmlns:a16="http://schemas.microsoft.com/office/drawing/2014/main" id="{8A98BBB0-303F-4602-BBD0-20A67EA49675}"/>
              </a:ext>
            </a:extLst>
          </p:cNvPr>
          <p:cNvSpPr txBox="1"/>
          <p:nvPr/>
        </p:nvSpPr>
        <p:spPr>
          <a:xfrm>
            <a:off x="7196509" y="3067996"/>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5 %</a:t>
            </a:r>
            <a:endParaRPr lang="en-GB" sz="900" b="1" dirty="0">
              <a:latin typeface="PT Sans" panose="020B0503020203020204" pitchFamily="34" charset="0"/>
            </a:endParaRPr>
          </a:p>
        </p:txBody>
      </p:sp>
      <p:pic>
        <p:nvPicPr>
          <p:cNvPr id="112" name="Image 111">
            <a:extLst>
              <a:ext uri="{FF2B5EF4-FFF2-40B4-BE49-F238E27FC236}">
                <a16:creationId xmlns:a16="http://schemas.microsoft.com/office/drawing/2014/main" id="{0BD87812-6CF4-4ADE-AE82-AD6B1F36E8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2031" y="3443431"/>
            <a:ext cx="398227" cy="398227"/>
          </a:xfrm>
          <a:prstGeom prst="rect">
            <a:avLst/>
          </a:prstGeom>
        </p:spPr>
      </p:pic>
      <p:pic>
        <p:nvPicPr>
          <p:cNvPr id="113" name="Image 112" descr="Une image contenant objet, antenne&#10;&#10;Description générée automatiquement">
            <a:extLst>
              <a:ext uri="{FF2B5EF4-FFF2-40B4-BE49-F238E27FC236}">
                <a16:creationId xmlns:a16="http://schemas.microsoft.com/office/drawing/2014/main" id="{CAF3585B-2082-4B99-A8B7-B5B1CCAB8E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2818" y="3421376"/>
            <a:ext cx="449368" cy="449368"/>
          </a:xfrm>
          <a:prstGeom prst="rect">
            <a:avLst/>
          </a:prstGeom>
        </p:spPr>
      </p:pic>
      <p:sp>
        <p:nvSpPr>
          <p:cNvPr id="114" name="ZoneTexte 113">
            <a:extLst>
              <a:ext uri="{FF2B5EF4-FFF2-40B4-BE49-F238E27FC236}">
                <a16:creationId xmlns:a16="http://schemas.microsoft.com/office/drawing/2014/main" id="{1D1937AC-52D0-4DBF-982B-EB7659969075}"/>
              </a:ext>
            </a:extLst>
          </p:cNvPr>
          <p:cNvSpPr txBox="1"/>
          <p:nvPr/>
        </p:nvSpPr>
        <p:spPr>
          <a:xfrm>
            <a:off x="6054147" y="3767227"/>
            <a:ext cx="517180"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Electricité</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5" name="ZoneTexte 114">
            <a:extLst>
              <a:ext uri="{FF2B5EF4-FFF2-40B4-BE49-F238E27FC236}">
                <a16:creationId xmlns:a16="http://schemas.microsoft.com/office/drawing/2014/main" id="{051A2C4E-3568-4CE8-ADAC-2A81053D82FE}"/>
              </a:ext>
            </a:extLst>
          </p:cNvPr>
          <p:cNvSpPr txBox="1"/>
          <p:nvPr/>
        </p:nvSpPr>
        <p:spPr>
          <a:xfrm>
            <a:off x="6701257" y="3755447"/>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Bois</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16" name="Groupe 115">
            <a:extLst>
              <a:ext uri="{FF2B5EF4-FFF2-40B4-BE49-F238E27FC236}">
                <a16:creationId xmlns:a16="http://schemas.microsoft.com/office/drawing/2014/main" id="{EC8B2A9C-8D8B-4A86-AD69-2E6A236F99F2}"/>
              </a:ext>
            </a:extLst>
          </p:cNvPr>
          <p:cNvGrpSpPr/>
          <p:nvPr/>
        </p:nvGrpSpPr>
        <p:grpSpPr>
          <a:xfrm>
            <a:off x="5641005" y="3418403"/>
            <a:ext cx="516987" cy="527481"/>
            <a:chOff x="5515240" y="2473926"/>
            <a:chExt cx="516987" cy="527481"/>
          </a:xfrm>
        </p:grpSpPr>
        <p:pic>
          <p:nvPicPr>
            <p:cNvPr id="117" name="Image 116">
              <a:extLst>
                <a:ext uri="{FF2B5EF4-FFF2-40B4-BE49-F238E27FC236}">
                  <a16:creationId xmlns:a16="http://schemas.microsoft.com/office/drawing/2014/main" id="{EF649913-34F2-4FDD-BB92-414CD1962C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8944" y="2473926"/>
              <a:ext cx="493283" cy="493283"/>
            </a:xfrm>
            <a:prstGeom prst="rect">
              <a:avLst/>
            </a:prstGeom>
          </p:spPr>
        </p:pic>
        <p:sp>
          <p:nvSpPr>
            <p:cNvPr id="118" name="ZoneTexte 117">
              <a:extLst>
                <a:ext uri="{FF2B5EF4-FFF2-40B4-BE49-F238E27FC236}">
                  <a16:creationId xmlns:a16="http://schemas.microsoft.com/office/drawing/2014/main" id="{C875BD36-E081-496C-A1FB-A74BCAC67375}"/>
                </a:ext>
              </a:extLst>
            </p:cNvPr>
            <p:cNvSpPr txBox="1"/>
            <p:nvPr/>
          </p:nvSpPr>
          <p:spPr>
            <a:xfrm>
              <a:off x="5515240" y="2816741"/>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Fioul</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19" name="ZoneTexte 118">
            <a:extLst>
              <a:ext uri="{FF2B5EF4-FFF2-40B4-BE49-F238E27FC236}">
                <a16:creationId xmlns:a16="http://schemas.microsoft.com/office/drawing/2014/main" id="{F3B94703-BA14-4A93-871B-6431972FDBC0}"/>
              </a:ext>
            </a:extLst>
          </p:cNvPr>
          <p:cNvSpPr txBox="1"/>
          <p:nvPr/>
        </p:nvSpPr>
        <p:spPr>
          <a:xfrm>
            <a:off x="6341692" y="3758787"/>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Gaz</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20" name="Groupe 119">
            <a:extLst>
              <a:ext uri="{FF2B5EF4-FFF2-40B4-BE49-F238E27FC236}">
                <a16:creationId xmlns:a16="http://schemas.microsoft.com/office/drawing/2014/main" id="{1E3F7FB1-4320-40F4-A56D-8A3FC43EE456}"/>
              </a:ext>
            </a:extLst>
          </p:cNvPr>
          <p:cNvGrpSpPr/>
          <p:nvPr/>
        </p:nvGrpSpPr>
        <p:grpSpPr>
          <a:xfrm>
            <a:off x="2966731" y="2283076"/>
            <a:ext cx="1238905" cy="559260"/>
            <a:chOff x="1903895" y="1437917"/>
            <a:chExt cx="1238905" cy="559260"/>
          </a:xfrm>
        </p:grpSpPr>
        <p:sp>
          <p:nvSpPr>
            <p:cNvPr id="121" name="Rectangle : coins arrondis 14">
              <a:extLst>
                <a:ext uri="{FF2B5EF4-FFF2-40B4-BE49-F238E27FC236}">
                  <a16:creationId xmlns:a16="http://schemas.microsoft.com/office/drawing/2014/main" id="{449907E3-AECA-4E17-BD2E-1F4600AF34CA}"/>
                </a:ext>
              </a:extLst>
            </p:cNvPr>
            <p:cNvSpPr/>
            <p:nvPr/>
          </p:nvSpPr>
          <p:spPr>
            <a:xfrm>
              <a:off x="1976421" y="1437917"/>
              <a:ext cx="1056507" cy="559260"/>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PT Sans" panose="020B0503020203020204" pitchFamily="34" charset="0"/>
              </a:endParaRPr>
            </a:p>
          </p:txBody>
        </p:sp>
        <p:sp>
          <p:nvSpPr>
            <p:cNvPr id="122" name="ZoneTexte 121">
              <a:extLst>
                <a:ext uri="{FF2B5EF4-FFF2-40B4-BE49-F238E27FC236}">
                  <a16:creationId xmlns:a16="http://schemas.microsoft.com/office/drawing/2014/main" id="{11663B46-D2B1-48B4-ADC1-9708E9EBE280}"/>
                </a:ext>
              </a:extLst>
            </p:cNvPr>
            <p:cNvSpPr txBox="1"/>
            <p:nvPr/>
          </p:nvSpPr>
          <p:spPr>
            <a:xfrm>
              <a:off x="2069337" y="1490723"/>
              <a:ext cx="1073463" cy="461665"/>
            </a:xfrm>
            <a:prstGeom prst="rect">
              <a:avLst/>
            </a:prstGeom>
            <a:noFill/>
          </p:spPr>
          <p:txBody>
            <a:bodyPr wrap="square" rtlCol="0">
              <a:spAutoFit/>
            </a:bodyPr>
            <a:lstStyle>
              <a:defPPr>
                <a:defRPr lang="fr-FR"/>
              </a:defPPr>
              <a:lvl1pPr algn="ctr">
                <a:defRPr sz="1000">
                  <a:solidFill>
                    <a:srgbClr val="373E42"/>
                  </a:solidFill>
                  <a:latin typeface="Lato regular"/>
                  <a:ea typeface="Roboto" panose="02000000000000000000" pitchFamily="2" charset="0"/>
                  <a:cs typeface="Roboto" panose="02000000000000000000" pitchFamily="2" charset="0"/>
                </a:defRPr>
              </a:lvl1pPr>
            </a:lstStyle>
            <a:p>
              <a:r>
                <a:rPr lang="fr-FR" sz="600" i="1" u="sng" dirty="0">
                  <a:latin typeface="PT Sans" panose="020B0503020203020204" pitchFamily="34" charset="0"/>
                </a:rPr>
                <a:t>Énergie </a:t>
              </a:r>
              <a:r>
                <a:rPr lang="fr-FR" sz="600" i="1" u="sng" dirty="0" err="1">
                  <a:latin typeface="PT Sans" panose="020B0503020203020204" pitchFamily="34" charset="0"/>
                </a:rPr>
                <a:t>ﬁnale</a:t>
              </a:r>
              <a:r>
                <a:rPr lang="fr-FR" sz="600" i="1" dirty="0">
                  <a:latin typeface="PT Sans" panose="020B0503020203020204" pitchFamily="34" charset="0"/>
                </a:rPr>
                <a:t> : </a:t>
              </a:r>
            </a:p>
            <a:p>
              <a:r>
                <a:rPr lang="fr-FR" sz="600" i="1" dirty="0">
                  <a:latin typeface="PT Sans" panose="020B0503020203020204" pitchFamily="34" charset="0"/>
                </a:rPr>
                <a:t>énergie directement consommée </a:t>
              </a:r>
            </a:p>
            <a:p>
              <a:r>
                <a:rPr lang="fr-FR" sz="600" i="1" dirty="0">
                  <a:latin typeface="PT Sans" panose="020B0503020203020204" pitchFamily="34" charset="0"/>
                </a:rPr>
                <a:t>par les consommateurs</a:t>
              </a:r>
              <a:endParaRPr lang="en-GB" sz="600" i="1" dirty="0">
                <a:latin typeface="PT Sans" panose="020B0503020203020204" pitchFamily="34" charset="0"/>
              </a:endParaRPr>
            </a:p>
          </p:txBody>
        </p:sp>
        <p:pic>
          <p:nvPicPr>
            <p:cNvPr id="123" name="Graphique 12" descr="Point d’interrogation">
              <a:extLst>
                <a:ext uri="{FF2B5EF4-FFF2-40B4-BE49-F238E27FC236}">
                  <a16:creationId xmlns:a16="http://schemas.microsoft.com/office/drawing/2014/main" id="{B28F0AEB-6F2C-443E-A800-7076BE5F285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03895" y="1505219"/>
              <a:ext cx="402904" cy="402904"/>
            </a:xfrm>
            <a:prstGeom prst="rect">
              <a:avLst/>
            </a:prstGeom>
          </p:spPr>
        </p:pic>
      </p:grpSp>
      <p:pic>
        <p:nvPicPr>
          <p:cNvPr id="124" name="Image 123">
            <a:extLst>
              <a:ext uri="{FF2B5EF4-FFF2-40B4-BE49-F238E27FC236}">
                <a16:creationId xmlns:a16="http://schemas.microsoft.com/office/drawing/2014/main" id="{D53D2BFA-DD37-4F2C-9B4B-228F3E7A07D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6747" y="3506298"/>
            <a:ext cx="317971" cy="317971"/>
          </a:xfrm>
          <a:prstGeom prst="rect">
            <a:avLst/>
          </a:prstGeom>
        </p:spPr>
      </p:pic>
      <p:pic>
        <p:nvPicPr>
          <p:cNvPr id="125" name="Image 124">
            <a:extLst>
              <a:ext uri="{FF2B5EF4-FFF2-40B4-BE49-F238E27FC236}">
                <a16:creationId xmlns:a16="http://schemas.microsoft.com/office/drawing/2014/main" id="{02BFFF3D-8599-4E04-959E-CABC99BAAA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06480" y="3497538"/>
            <a:ext cx="296796" cy="296796"/>
          </a:xfrm>
          <a:prstGeom prst="rect">
            <a:avLst/>
          </a:prstGeom>
        </p:spPr>
      </p:pic>
      <p:sp>
        <p:nvSpPr>
          <p:cNvPr id="126" name="ZoneTexte 125">
            <a:extLst>
              <a:ext uri="{FF2B5EF4-FFF2-40B4-BE49-F238E27FC236}">
                <a16:creationId xmlns:a16="http://schemas.microsoft.com/office/drawing/2014/main" id="{10690B3D-1F89-4E95-8DF3-2E910012D0FB}"/>
              </a:ext>
            </a:extLst>
          </p:cNvPr>
          <p:cNvSpPr txBox="1"/>
          <p:nvPr/>
        </p:nvSpPr>
        <p:spPr>
          <a:xfrm>
            <a:off x="1105279" y="2936956"/>
            <a:ext cx="2959673" cy="200055"/>
          </a:xfrm>
          <a:prstGeom prst="rect">
            <a:avLst/>
          </a:prstGeom>
          <a:noFill/>
        </p:spPr>
        <p:txBody>
          <a:bodyPr wrap="square" rtlCol="0">
            <a:spAutoFit/>
          </a:bodyPr>
          <a:lstStyle/>
          <a:p>
            <a:r>
              <a:rPr lang="fr-FR" altLang="fr-FR" sz="700" i="1">
                <a:solidFill>
                  <a:srgbClr val="373E42"/>
                </a:solidFill>
                <a:latin typeface="PT Sans" panose="020B0503020203020204" pitchFamily="34" charset="0"/>
                <a:ea typeface="Roboto" panose="02000000000000000000" pitchFamily="2" charset="0"/>
                <a:cs typeface="Roboto" panose="02000000000000000000" pitchFamily="2" charset="0"/>
              </a:rPr>
              <a:t>Cette consommation serait couverte par l’équivalent de la production :</a:t>
            </a:r>
            <a:endParaRPr lang="en-GB" sz="700" i="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7" name="ZoneTexte 126">
            <a:extLst>
              <a:ext uri="{FF2B5EF4-FFF2-40B4-BE49-F238E27FC236}">
                <a16:creationId xmlns:a16="http://schemas.microsoft.com/office/drawing/2014/main" id="{78495218-FBD2-4B1B-A028-30DBA451766D}"/>
              </a:ext>
            </a:extLst>
          </p:cNvPr>
          <p:cNvSpPr txBox="1"/>
          <p:nvPr/>
        </p:nvSpPr>
        <p:spPr>
          <a:xfrm>
            <a:off x="1132875" y="3127127"/>
            <a:ext cx="1019376" cy="415498"/>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réacteur nucléaire de 900 MW</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8" name="ZoneTexte 127">
            <a:extLst>
              <a:ext uri="{FF2B5EF4-FFF2-40B4-BE49-F238E27FC236}">
                <a16:creationId xmlns:a16="http://schemas.microsoft.com/office/drawing/2014/main" id="{70AF6D2A-EF23-4553-9ED3-8018D77CA964}"/>
              </a:ext>
            </a:extLst>
          </p:cNvPr>
          <p:cNvSpPr txBox="1"/>
          <p:nvPr/>
        </p:nvSpPr>
        <p:spPr>
          <a:xfrm>
            <a:off x="2031484" y="3125631"/>
            <a:ext cx="1043885" cy="307777"/>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parc éolien en Auvergne Rhône Alpes</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9" name="ZoneTexte 128">
            <a:extLst>
              <a:ext uri="{FF2B5EF4-FFF2-40B4-BE49-F238E27FC236}">
                <a16:creationId xmlns:a16="http://schemas.microsoft.com/office/drawing/2014/main" id="{FB6A1EE9-8029-4730-B2E4-9934F027AFE0}"/>
              </a:ext>
            </a:extLst>
          </p:cNvPr>
          <p:cNvSpPr txBox="1"/>
          <p:nvPr/>
        </p:nvSpPr>
        <p:spPr>
          <a:xfrm>
            <a:off x="2947676" y="3127228"/>
            <a:ext cx="1162860" cy="307777"/>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parc photovoltaïque en Auvergne Rhône Alpes</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0" name="ZoneTexte 129">
            <a:extLst>
              <a:ext uri="{FF2B5EF4-FFF2-40B4-BE49-F238E27FC236}">
                <a16:creationId xmlns:a16="http://schemas.microsoft.com/office/drawing/2014/main" id="{3A631AD5-1477-4DE3-90E5-589BF55DB8B7}"/>
              </a:ext>
            </a:extLst>
          </p:cNvPr>
          <p:cNvSpPr txBox="1"/>
          <p:nvPr/>
        </p:nvSpPr>
        <p:spPr>
          <a:xfrm>
            <a:off x="1311886" y="3791168"/>
            <a:ext cx="624186"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2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1" name="ZoneTexte 130">
            <a:extLst>
              <a:ext uri="{FF2B5EF4-FFF2-40B4-BE49-F238E27FC236}">
                <a16:creationId xmlns:a16="http://schemas.microsoft.com/office/drawing/2014/main" id="{ACC4445A-5374-4397-8C3F-B6EED3AEC823}"/>
              </a:ext>
            </a:extLst>
          </p:cNvPr>
          <p:cNvSpPr txBox="1"/>
          <p:nvPr/>
        </p:nvSpPr>
        <p:spPr>
          <a:xfrm>
            <a:off x="2241612" y="3780370"/>
            <a:ext cx="710296"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11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2" name="ZoneTexte 131">
            <a:extLst>
              <a:ext uri="{FF2B5EF4-FFF2-40B4-BE49-F238E27FC236}">
                <a16:creationId xmlns:a16="http://schemas.microsoft.com/office/drawing/2014/main" id="{412AB608-E18E-44CA-B19A-0B50597207F9}"/>
              </a:ext>
            </a:extLst>
          </p:cNvPr>
          <p:cNvSpPr txBox="1"/>
          <p:nvPr/>
        </p:nvSpPr>
        <p:spPr>
          <a:xfrm>
            <a:off x="3249559" y="3786076"/>
            <a:ext cx="670339"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15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7" name="Image 136">
            <a:extLst>
              <a:ext uri="{FF2B5EF4-FFF2-40B4-BE49-F238E27FC236}">
                <a16:creationId xmlns:a16="http://schemas.microsoft.com/office/drawing/2014/main" id="{771BA3B4-8EC9-4D45-BB79-578D68412CD7}"/>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6910055" y="2998880"/>
            <a:ext cx="322211" cy="322211"/>
          </a:xfrm>
          <a:prstGeom prst="rect">
            <a:avLst/>
          </a:prstGeom>
        </p:spPr>
      </p:pic>
      <p:pic>
        <p:nvPicPr>
          <p:cNvPr id="138" name="Image 137">
            <a:extLst>
              <a:ext uri="{FF2B5EF4-FFF2-40B4-BE49-F238E27FC236}">
                <a16:creationId xmlns:a16="http://schemas.microsoft.com/office/drawing/2014/main" id="{9CA4F0AF-A1BF-4992-A35B-2E931CE640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6274" y="3419587"/>
            <a:ext cx="347640" cy="347640"/>
          </a:xfrm>
          <a:prstGeom prst="rect">
            <a:avLst/>
          </a:prstGeom>
        </p:spPr>
      </p:pic>
      <p:grpSp>
        <p:nvGrpSpPr>
          <p:cNvPr id="147" name="Groupe 146">
            <a:extLst>
              <a:ext uri="{FF2B5EF4-FFF2-40B4-BE49-F238E27FC236}">
                <a16:creationId xmlns:a16="http://schemas.microsoft.com/office/drawing/2014/main" id="{15D6A1C5-6228-4D33-B815-CFDB205DC98E}"/>
              </a:ext>
            </a:extLst>
          </p:cNvPr>
          <p:cNvGrpSpPr/>
          <p:nvPr/>
        </p:nvGrpSpPr>
        <p:grpSpPr>
          <a:xfrm>
            <a:off x="6229166" y="2062603"/>
            <a:ext cx="1535264" cy="473733"/>
            <a:chOff x="3346647" y="2045193"/>
            <a:chExt cx="1535264" cy="473733"/>
          </a:xfrm>
        </p:grpSpPr>
        <p:pic>
          <p:nvPicPr>
            <p:cNvPr id="148" name="Image 147">
              <a:extLst>
                <a:ext uri="{FF2B5EF4-FFF2-40B4-BE49-F238E27FC236}">
                  <a16:creationId xmlns:a16="http://schemas.microsoft.com/office/drawing/2014/main" id="{F45042BD-6EAD-40A2-B097-3CD93B7490E4}"/>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989707" y="2117438"/>
              <a:ext cx="322211" cy="322211"/>
            </a:xfrm>
            <a:prstGeom prst="rect">
              <a:avLst/>
            </a:prstGeom>
          </p:spPr>
        </p:pic>
        <p:sp>
          <p:nvSpPr>
            <p:cNvPr id="149" name="ZoneTexte 148">
              <a:extLst>
                <a:ext uri="{FF2B5EF4-FFF2-40B4-BE49-F238E27FC236}">
                  <a16:creationId xmlns:a16="http://schemas.microsoft.com/office/drawing/2014/main" id="{83030C16-0F3F-4673-9D66-2383FD3B5052}"/>
                </a:ext>
              </a:extLst>
            </p:cNvPr>
            <p:cNvSpPr txBox="1"/>
            <p:nvPr/>
          </p:nvSpPr>
          <p:spPr>
            <a:xfrm>
              <a:off x="4349747" y="2155404"/>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13 %</a:t>
              </a:r>
              <a:endParaRPr lang="en-GB" sz="900" b="1" dirty="0">
                <a:latin typeface="PT Sans" panose="020B0503020203020204" pitchFamily="34" charset="0"/>
              </a:endParaRPr>
            </a:p>
          </p:txBody>
        </p:sp>
        <p:grpSp>
          <p:nvGrpSpPr>
            <p:cNvPr id="150" name="Groupe 149">
              <a:extLst>
                <a:ext uri="{FF2B5EF4-FFF2-40B4-BE49-F238E27FC236}">
                  <a16:creationId xmlns:a16="http://schemas.microsoft.com/office/drawing/2014/main" id="{7C89CE42-502D-4AEF-AC1F-ABAA92C5EE03}"/>
                </a:ext>
              </a:extLst>
            </p:cNvPr>
            <p:cNvGrpSpPr/>
            <p:nvPr/>
          </p:nvGrpSpPr>
          <p:grpSpPr>
            <a:xfrm>
              <a:off x="3346647" y="2045193"/>
              <a:ext cx="786986" cy="473733"/>
              <a:chOff x="3227333" y="1608161"/>
              <a:chExt cx="786986" cy="473733"/>
            </a:xfrm>
          </p:grpSpPr>
          <p:sp>
            <p:nvSpPr>
              <p:cNvPr id="152" name="ZoneTexte 151">
                <a:extLst>
                  <a:ext uri="{FF2B5EF4-FFF2-40B4-BE49-F238E27FC236}">
                    <a16:creationId xmlns:a16="http://schemas.microsoft.com/office/drawing/2014/main" id="{22671970-5B18-48AA-8EB2-251102B2614C}"/>
                  </a:ext>
                </a:extLst>
              </p:cNvPr>
              <p:cNvSpPr txBox="1"/>
              <p:nvPr/>
            </p:nvSpPr>
            <p:spPr>
              <a:xfrm>
                <a:off x="3227333" y="1866450"/>
                <a:ext cx="786986"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Déplacement</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53" name="Graphique 219" descr="Voiture">
                <a:extLst>
                  <a:ext uri="{FF2B5EF4-FFF2-40B4-BE49-F238E27FC236}">
                    <a16:creationId xmlns:a16="http://schemas.microsoft.com/office/drawing/2014/main" id="{CED7A2B1-EAB5-4AAF-894C-009D6721A61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40369" y="1608161"/>
                <a:ext cx="368899" cy="368899"/>
              </a:xfrm>
              <a:prstGeom prst="rect">
                <a:avLst/>
              </a:prstGeom>
            </p:spPr>
          </p:pic>
        </p:grpSp>
        <p:pic>
          <p:nvPicPr>
            <p:cNvPr id="151" name="Image 150">
              <a:extLst>
                <a:ext uri="{FF2B5EF4-FFF2-40B4-BE49-F238E27FC236}">
                  <a16:creationId xmlns:a16="http://schemas.microsoft.com/office/drawing/2014/main" id="{F463FE2E-C01D-455E-B5FC-EA24012EE460}"/>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171462" y="2117437"/>
              <a:ext cx="322211" cy="322211"/>
            </a:xfrm>
            <a:prstGeom prst="rect">
              <a:avLst/>
            </a:prstGeom>
          </p:spPr>
        </p:pic>
      </p:grpSp>
      <p:pic>
        <p:nvPicPr>
          <p:cNvPr id="154" name="Image 153">
            <a:extLst>
              <a:ext uri="{FF2B5EF4-FFF2-40B4-BE49-F238E27FC236}">
                <a16:creationId xmlns:a16="http://schemas.microsoft.com/office/drawing/2014/main" id="{A48C970F-2212-4D1F-AE42-CAA44AB5F13A}"/>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6930310" y="2588745"/>
            <a:ext cx="322211" cy="322211"/>
          </a:xfrm>
          <a:prstGeom prst="rect">
            <a:avLst/>
          </a:prstGeom>
        </p:spPr>
      </p:pic>
      <p:grpSp>
        <p:nvGrpSpPr>
          <p:cNvPr id="155" name="Groupe 154">
            <a:extLst>
              <a:ext uri="{FF2B5EF4-FFF2-40B4-BE49-F238E27FC236}">
                <a16:creationId xmlns:a16="http://schemas.microsoft.com/office/drawing/2014/main" id="{91BBA8C7-874C-442B-AFFB-EF38D2B72A51}"/>
              </a:ext>
            </a:extLst>
          </p:cNvPr>
          <p:cNvGrpSpPr/>
          <p:nvPr/>
        </p:nvGrpSpPr>
        <p:grpSpPr>
          <a:xfrm>
            <a:off x="4132325" y="2502349"/>
            <a:ext cx="2084746" cy="490068"/>
            <a:chOff x="5043154" y="664989"/>
            <a:chExt cx="2084746" cy="490068"/>
          </a:xfrm>
        </p:grpSpPr>
        <p:sp>
          <p:nvSpPr>
            <p:cNvPr id="156" name="ZoneTexte 155">
              <a:extLst>
                <a:ext uri="{FF2B5EF4-FFF2-40B4-BE49-F238E27FC236}">
                  <a16:creationId xmlns:a16="http://schemas.microsoft.com/office/drawing/2014/main" id="{64E6BCED-706A-48B4-9966-9049A118A0B3}"/>
                </a:ext>
              </a:extLst>
            </p:cNvPr>
            <p:cNvSpPr txBox="1"/>
            <p:nvPr/>
          </p:nvSpPr>
          <p:spPr>
            <a:xfrm>
              <a:off x="6595736" y="794607"/>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22 %</a:t>
              </a:r>
              <a:endParaRPr lang="en-GB" sz="900" b="1" dirty="0">
                <a:latin typeface="PT Sans" panose="020B0503020203020204" pitchFamily="34" charset="0"/>
              </a:endParaRPr>
            </a:p>
          </p:txBody>
        </p:sp>
        <p:grpSp>
          <p:nvGrpSpPr>
            <p:cNvPr id="157" name="Groupe 156">
              <a:extLst>
                <a:ext uri="{FF2B5EF4-FFF2-40B4-BE49-F238E27FC236}">
                  <a16:creationId xmlns:a16="http://schemas.microsoft.com/office/drawing/2014/main" id="{91CF980E-DFB5-4D97-8A33-1ED658A0517A}"/>
                </a:ext>
              </a:extLst>
            </p:cNvPr>
            <p:cNvGrpSpPr/>
            <p:nvPr/>
          </p:nvGrpSpPr>
          <p:grpSpPr>
            <a:xfrm>
              <a:off x="5043154" y="664989"/>
              <a:ext cx="1012475" cy="490068"/>
              <a:chOff x="3145917" y="1148654"/>
              <a:chExt cx="1012475" cy="490068"/>
            </a:xfrm>
          </p:grpSpPr>
          <p:pic>
            <p:nvPicPr>
              <p:cNvPr id="158" name="Image 157">
                <a:extLst>
                  <a:ext uri="{FF2B5EF4-FFF2-40B4-BE49-F238E27FC236}">
                    <a16:creationId xmlns:a16="http://schemas.microsoft.com/office/drawing/2014/main" id="{F4808228-9A22-4E98-B752-AB82DD6F0AE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04513" y="1148654"/>
                <a:ext cx="322211" cy="322211"/>
              </a:xfrm>
              <a:prstGeom prst="rect">
                <a:avLst/>
              </a:prstGeom>
            </p:spPr>
          </p:pic>
          <p:sp>
            <p:nvSpPr>
              <p:cNvPr id="159" name="ZoneTexte 158">
                <a:extLst>
                  <a:ext uri="{FF2B5EF4-FFF2-40B4-BE49-F238E27FC236}">
                    <a16:creationId xmlns:a16="http://schemas.microsoft.com/office/drawing/2014/main" id="{3E619770-8B5D-4418-8294-8090A1E8D9A9}"/>
                  </a:ext>
                </a:extLst>
              </p:cNvPr>
              <p:cNvSpPr txBox="1"/>
              <p:nvPr/>
            </p:nvSpPr>
            <p:spPr>
              <a:xfrm>
                <a:off x="3145917" y="1423278"/>
                <a:ext cx="1012475"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grpSp>
        <p:nvGrpSpPr>
          <p:cNvPr id="160" name="Groupe 159">
            <a:extLst>
              <a:ext uri="{FF2B5EF4-FFF2-40B4-BE49-F238E27FC236}">
                <a16:creationId xmlns:a16="http://schemas.microsoft.com/office/drawing/2014/main" id="{E6C6CE48-7CB8-4002-B3BB-1B8ECEFC11DC}"/>
              </a:ext>
            </a:extLst>
          </p:cNvPr>
          <p:cNvGrpSpPr/>
          <p:nvPr/>
        </p:nvGrpSpPr>
        <p:grpSpPr>
          <a:xfrm>
            <a:off x="4972696" y="2599493"/>
            <a:ext cx="645548" cy="322211"/>
            <a:chOff x="1646094" y="2398164"/>
            <a:chExt cx="645548" cy="322211"/>
          </a:xfrm>
        </p:grpSpPr>
        <p:pic>
          <p:nvPicPr>
            <p:cNvPr id="161" name="Image 160">
              <a:extLst>
                <a:ext uri="{FF2B5EF4-FFF2-40B4-BE49-F238E27FC236}">
                  <a16:creationId xmlns:a16="http://schemas.microsoft.com/office/drawing/2014/main" id="{88E14F8E-4887-450E-834B-7CA6AAB19B9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646094" y="2398164"/>
              <a:ext cx="322211" cy="322211"/>
            </a:xfrm>
            <a:prstGeom prst="rect">
              <a:avLst/>
            </a:prstGeom>
          </p:spPr>
        </p:pic>
        <p:pic>
          <p:nvPicPr>
            <p:cNvPr id="162" name="Image 161">
              <a:extLst>
                <a:ext uri="{FF2B5EF4-FFF2-40B4-BE49-F238E27FC236}">
                  <a16:creationId xmlns:a16="http://schemas.microsoft.com/office/drawing/2014/main" id="{29EA8604-854C-4C90-AD53-E9C979D9B151}"/>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808326" y="2398164"/>
              <a:ext cx="322211" cy="322211"/>
            </a:xfrm>
            <a:prstGeom prst="rect">
              <a:avLst/>
            </a:prstGeom>
          </p:spPr>
        </p:pic>
        <p:pic>
          <p:nvPicPr>
            <p:cNvPr id="163" name="Image 162">
              <a:extLst>
                <a:ext uri="{FF2B5EF4-FFF2-40B4-BE49-F238E27FC236}">
                  <a16:creationId xmlns:a16="http://schemas.microsoft.com/office/drawing/2014/main" id="{300620FB-0839-458D-B3BE-47C66AF8E889}"/>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969431" y="2398164"/>
              <a:ext cx="322211" cy="322211"/>
            </a:xfrm>
            <a:prstGeom prst="rect">
              <a:avLst/>
            </a:prstGeom>
          </p:spPr>
        </p:pic>
      </p:grpSp>
      <p:pic>
        <p:nvPicPr>
          <p:cNvPr id="164" name="Image 163">
            <a:extLst>
              <a:ext uri="{FF2B5EF4-FFF2-40B4-BE49-F238E27FC236}">
                <a16:creationId xmlns:a16="http://schemas.microsoft.com/office/drawing/2014/main" id="{2F58C554-8020-4E08-A669-D3DFD714CD3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90108" y="3530494"/>
            <a:ext cx="211149" cy="217358"/>
          </a:xfrm>
          <a:prstGeom prst="rect">
            <a:avLst/>
          </a:prstGeom>
        </p:spPr>
      </p:pic>
      <p:graphicFrame>
        <p:nvGraphicFramePr>
          <p:cNvPr id="165" name="Graphique 164">
            <a:extLst>
              <a:ext uri="{FF2B5EF4-FFF2-40B4-BE49-F238E27FC236}">
                <a16:creationId xmlns:a16="http://schemas.microsoft.com/office/drawing/2014/main" id="{64D2AC7B-43DE-4361-A7EC-5F27CE929557}"/>
              </a:ext>
            </a:extLst>
          </p:cNvPr>
          <p:cNvGraphicFramePr>
            <a:graphicFrameLocks/>
          </p:cNvGraphicFramePr>
          <p:nvPr/>
        </p:nvGraphicFramePr>
        <p:xfrm>
          <a:off x="1152078" y="4649474"/>
          <a:ext cx="4194650" cy="1405861"/>
        </p:xfrm>
        <a:graphic>
          <a:graphicData uri="http://schemas.openxmlformats.org/drawingml/2006/chart">
            <c:chart xmlns:c="http://schemas.openxmlformats.org/drawingml/2006/chart" xmlns:r="http://schemas.openxmlformats.org/officeDocument/2006/relationships" r:id="rId22"/>
          </a:graphicData>
        </a:graphic>
      </p:graphicFrame>
      <p:sp>
        <p:nvSpPr>
          <p:cNvPr id="166" name="Rectangle : coins arrondis 64">
            <a:extLst>
              <a:ext uri="{FF2B5EF4-FFF2-40B4-BE49-F238E27FC236}">
                <a16:creationId xmlns:a16="http://schemas.microsoft.com/office/drawing/2014/main" id="{52AE568A-9D73-4706-BD3B-F2B2AFB0F8FD}"/>
              </a:ext>
            </a:extLst>
          </p:cNvPr>
          <p:cNvSpPr/>
          <p:nvPr/>
        </p:nvSpPr>
        <p:spPr>
          <a:xfrm>
            <a:off x="1037130" y="4373666"/>
            <a:ext cx="6723658" cy="1897865"/>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67" name="Rectangle : avec coins arrondis en diagonale 78">
            <a:extLst>
              <a:ext uri="{FF2B5EF4-FFF2-40B4-BE49-F238E27FC236}">
                <a16:creationId xmlns:a16="http://schemas.microsoft.com/office/drawing/2014/main" id="{E3EA1C34-DA9E-42DE-9E24-7D753814D780}"/>
              </a:ext>
            </a:extLst>
          </p:cNvPr>
          <p:cNvSpPr/>
          <p:nvPr/>
        </p:nvSpPr>
        <p:spPr>
          <a:xfrm>
            <a:off x="1196956" y="4174740"/>
            <a:ext cx="2980224"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68" name="Rectangle 167">
            <a:extLst>
              <a:ext uri="{FF2B5EF4-FFF2-40B4-BE49-F238E27FC236}">
                <a16:creationId xmlns:a16="http://schemas.microsoft.com/office/drawing/2014/main" id="{94902C17-3017-43BE-8762-87538313460E}"/>
              </a:ext>
            </a:extLst>
          </p:cNvPr>
          <p:cNvSpPr/>
          <p:nvPr/>
        </p:nvSpPr>
        <p:spPr>
          <a:xfrm>
            <a:off x="1178311" y="4163187"/>
            <a:ext cx="2919224"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AUTONOMIE ENERGETIQUE</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pic>
        <p:nvPicPr>
          <p:cNvPr id="169" name="Image 168" descr="Une image contenant objet, antenne&#10;&#10;Description générée automatiquement">
            <a:extLst>
              <a:ext uri="{FF2B5EF4-FFF2-40B4-BE49-F238E27FC236}">
                <a16:creationId xmlns:a16="http://schemas.microsoft.com/office/drawing/2014/main" id="{4BD06469-9506-4E05-A460-655A7318E49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24391" y="5184372"/>
            <a:ext cx="383232" cy="383232"/>
          </a:xfrm>
          <a:prstGeom prst="rect">
            <a:avLst/>
          </a:prstGeom>
        </p:spPr>
      </p:pic>
      <p:pic>
        <p:nvPicPr>
          <p:cNvPr id="170" name="Image 169">
            <a:extLst>
              <a:ext uri="{FF2B5EF4-FFF2-40B4-BE49-F238E27FC236}">
                <a16:creationId xmlns:a16="http://schemas.microsoft.com/office/drawing/2014/main" id="{9405D4FF-B67E-4647-AA19-A9C9BF1D4E2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97472" y="4822902"/>
            <a:ext cx="377608" cy="359663"/>
          </a:xfrm>
          <a:prstGeom prst="rect">
            <a:avLst/>
          </a:prstGeom>
        </p:spPr>
      </p:pic>
      <p:pic>
        <p:nvPicPr>
          <p:cNvPr id="171" name="Image 170">
            <a:extLst>
              <a:ext uri="{FF2B5EF4-FFF2-40B4-BE49-F238E27FC236}">
                <a16:creationId xmlns:a16="http://schemas.microsoft.com/office/drawing/2014/main" id="{5DC81E92-3563-4375-AB96-4B1D98BF3B58}"/>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16587"/>
          <a:stretch/>
        </p:blipFill>
        <p:spPr>
          <a:xfrm>
            <a:off x="3758553" y="5636269"/>
            <a:ext cx="216527" cy="180611"/>
          </a:xfrm>
          <a:prstGeom prst="rect">
            <a:avLst/>
          </a:prstGeom>
        </p:spPr>
      </p:pic>
      <p:grpSp>
        <p:nvGrpSpPr>
          <p:cNvPr id="172" name="Groupe 171">
            <a:extLst>
              <a:ext uri="{FF2B5EF4-FFF2-40B4-BE49-F238E27FC236}">
                <a16:creationId xmlns:a16="http://schemas.microsoft.com/office/drawing/2014/main" id="{80AC4ACE-C6FF-4627-A0DD-317A808EEA46}"/>
              </a:ext>
            </a:extLst>
          </p:cNvPr>
          <p:cNvGrpSpPr/>
          <p:nvPr/>
        </p:nvGrpSpPr>
        <p:grpSpPr>
          <a:xfrm>
            <a:off x="5451046" y="4639786"/>
            <a:ext cx="2144360" cy="1285116"/>
            <a:chOff x="3317898" y="6796705"/>
            <a:chExt cx="3163458" cy="1285116"/>
          </a:xfrm>
        </p:grpSpPr>
        <p:sp>
          <p:nvSpPr>
            <p:cNvPr id="173" name="Rectangle : avec coins arrondis en diagonale 8">
              <a:extLst>
                <a:ext uri="{FF2B5EF4-FFF2-40B4-BE49-F238E27FC236}">
                  <a16:creationId xmlns:a16="http://schemas.microsoft.com/office/drawing/2014/main" id="{B8B17D87-0F1A-4C65-AFFF-6161F8B22024}"/>
                </a:ext>
              </a:extLst>
            </p:cNvPr>
            <p:cNvSpPr/>
            <p:nvPr/>
          </p:nvSpPr>
          <p:spPr>
            <a:xfrm>
              <a:off x="3317898" y="6796705"/>
              <a:ext cx="3163458" cy="1285116"/>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T Sans" panose="020B0503020203020204" pitchFamily="34" charset="0"/>
              </a:endParaRPr>
            </a:p>
          </p:txBody>
        </p:sp>
        <p:sp>
          <p:nvSpPr>
            <p:cNvPr id="174" name="ZoneTexte 173">
              <a:extLst>
                <a:ext uri="{FF2B5EF4-FFF2-40B4-BE49-F238E27FC236}">
                  <a16:creationId xmlns:a16="http://schemas.microsoft.com/office/drawing/2014/main" id="{7ED23502-B8E2-4924-879A-30D0AA061923}"/>
                </a:ext>
              </a:extLst>
            </p:cNvPr>
            <p:cNvSpPr txBox="1"/>
            <p:nvPr/>
          </p:nvSpPr>
          <p:spPr>
            <a:xfrm>
              <a:off x="3418333" y="6804248"/>
              <a:ext cx="2967181" cy="1169551"/>
            </a:xfrm>
            <a:prstGeom prst="rect">
              <a:avLst/>
            </a:prstGeom>
            <a:noFill/>
            <a:ln>
              <a:noFill/>
            </a:ln>
          </p:spPr>
          <p:txBody>
            <a:bodyPr wrap="square" rtlCol="0">
              <a:spAutoFit/>
            </a:bodyPr>
            <a:lstStyle/>
            <a:p>
              <a:pPr algn="ctr"/>
              <a:r>
                <a:rPr lang="fr-FR" altLang="fr-FR" sz="1400" b="1">
                  <a:solidFill>
                    <a:srgbClr val="2E3464"/>
                  </a:solidFill>
                  <a:latin typeface="PT Sans" panose="020B0503020203020204" pitchFamily="34" charset="0"/>
                  <a:ea typeface="Roboto" panose="02000000000000000000" pitchFamily="2" charset="0"/>
                </a:rPr>
                <a:t>18 % de la consommation du territoire est couverte par la production locale d’énergie</a:t>
              </a:r>
              <a:endParaRPr lang="en-GB" sz="1400" b="1">
                <a:solidFill>
                  <a:srgbClr val="2E3464"/>
                </a:solidFill>
                <a:latin typeface="PT Sans" panose="020B0503020203020204" pitchFamily="34" charset="0"/>
                <a:ea typeface="Roboto" panose="02000000000000000000" pitchFamily="2" charset="0"/>
              </a:endParaRPr>
            </a:p>
          </p:txBody>
        </p:sp>
      </p:grpSp>
      <p:grpSp>
        <p:nvGrpSpPr>
          <p:cNvPr id="175" name="Groupe 174">
            <a:extLst>
              <a:ext uri="{FF2B5EF4-FFF2-40B4-BE49-F238E27FC236}">
                <a16:creationId xmlns:a16="http://schemas.microsoft.com/office/drawing/2014/main" id="{48596199-0CD5-415D-B441-60CD5A39678F}"/>
              </a:ext>
            </a:extLst>
          </p:cNvPr>
          <p:cNvGrpSpPr/>
          <p:nvPr/>
        </p:nvGrpSpPr>
        <p:grpSpPr>
          <a:xfrm>
            <a:off x="5057168" y="4766005"/>
            <a:ext cx="371256" cy="870264"/>
            <a:chOff x="3975179" y="7019489"/>
            <a:chExt cx="371256" cy="797528"/>
          </a:xfrm>
        </p:grpSpPr>
        <p:grpSp>
          <p:nvGrpSpPr>
            <p:cNvPr id="176" name="Groupe 175">
              <a:extLst>
                <a:ext uri="{FF2B5EF4-FFF2-40B4-BE49-F238E27FC236}">
                  <a16:creationId xmlns:a16="http://schemas.microsoft.com/office/drawing/2014/main" id="{6F535152-1A5D-4707-87D3-3141E118533D}"/>
                </a:ext>
              </a:extLst>
            </p:cNvPr>
            <p:cNvGrpSpPr/>
            <p:nvPr/>
          </p:nvGrpSpPr>
          <p:grpSpPr>
            <a:xfrm>
              <a:off x="3975179" y="7092280"/>
              <a:ext cx="101893" cy="651947"/>
              <a:chOff x="3979845" y="7092280"/>
              <a:chExt cx="101893" cy="651947"/>
            </a:xfrm>
          </p:grpSpPr>
          <p:cxnSp>
            <p:nvCxnSpPr>
              <p:cNvPr id="178" name="Connecteur droit 177">
                <a:extLst>
                  <a:ext uri="{FF2B5EF4-FFF2-40B4-BE49-F238E27FC236}">
                    <a16:creationId xmlns:a16="http://schemas.microsoft.com/office/drawing/2014/main" id="{2C617ABE-DDB4-44DE-B7F9-FD268EFFAFA3}"/>
                  </a:ext>
                </a:extLst>
              </p:cNvPr>
              <p:cNvCxnSpPr>
                <a:cxnSpLocks/>
              </p:cNvCxnSpPr>
              <p:nvPr/>
            </p:nvCxnSpPr>
            <p:spPr>
              <a:xfrm>
                <a:off x="4081738" y="7092280"/>
                <a:ext cx="0" cy="651947"/>
              </a:xfrm>
              <a:prstGeom prst="line">
                <a:avLst/>
              </a:prstGeom>
            </p:spPr>
            <p:style>
              <a:lnRef idx="1">
                <a:schemeClr val="dk1"/>
              </a:lnRef>
              <a:fillRef idx="0">
                <a:schemeClr val="dk1"/>
              </a:fillRef>
              <a:effectRef idx="0">
                <a:schemeClr val="dk1"/>
              </a:effectRef>
              <a:fontRef idx="minor">
                <a:schemeClr val="tx1"/>
              </a:fontRef>
            </p:style>
          </p:cxnSp>
          <p:cxnSp>
            <p:nvCxnSpPr>
              <p:cNvPr id="179" name="Connecteur droit 178">
                <a:extLst>
                  <a:ext uri="{FF2B5EF4-FFF2-40B4-BE49-F238E27FC236}">
                    <a16:creationId xmlns:a16="http://schemas.microsoft.com/office/drawing/2014/main" id="{BA8F54BE-54B2-4061-96D0-70B0BE380E8C}"/>
                  </a:ext>
                </a:extLst>
              </p:cNvPr>
              <p:cNvCxnSpPr>
                <a:cxnSpLocks/>
              </p:cNvCxnSpPr>
              <p:nvPr/>
            </p:nvCxnSpPr>
            <p:spPr>
              <a:xfrm flipH="1">
                <a:off x="3979845" y="7092280"/>
                <a:ext cx="101893" cy="0"/>
              </a:xfrm>
              <a:prstGeom prst="line">
                <a:avLst/>
              </a:prstGeom>
            </p:spPr>
            <p:style>
              <a:lnRef idx="1">
                <a:schemeClr val="dk1"/>
              </a:lnRef>
              <a:fillRef idx="0">
                <a:schemeClr val="dk1"/>
              </a:fillRef>
              <a:effectRef idx="0">
                <a:schemeClr val="dk1"/>
              </a:effectRef>
              <a:fontRef idx="minor">
                <a:schemeClr val="tx1"/>
              </a:fontRef>
            </p:style>
          </p:cxnSp>
          <p:cxnSp>
            <p:nvCxnSpPr>
              <p:cNvPr id="180" name="Connecteur droit 179">
                <a:extLst>
                  <a:ext uri="{FF2B5EF4-FFF2-40B4-BE49-F238E27FC236}">
                    <a16:creationId xmlns:a16="http://schemas.microsoft.com/office/drawing/2014/main" id="{27812D17-1C7B-451C-82EA-138668A509FA}"/>
                  </a:ext>
                </a:extLst>
              </p:cNvPr>
              <p:cNvCxnSpPr>
                <a:cxnSpLocks/>
              </p:cNvCxnSpPr>
              <p:nvPr/>
            </p:nvCxnSpPr>
            <p:spPr>
              <a:xfrm flipH="1">
                <a:off x="3979845" y="7744227"/>
                <a:ext cx="101893" cy="0"/>
              </a:xfrm>
              <a:prstGeom prst="line">
                <a:avLst/>
              </a:prstGeom>
            </p:spPr>
            <p:style>
              <a:lnRef idx="1">
                <a:schemeClr val="dk1"/>
              </a:lnRef>
              <a:fillRef idx="0">
                <a:schemeClr val="dk1"/>
              </a:fillRef>
              <a:effectRef idx="0">
                <a:schemeClr val="dk1"/>
              </a:effectRef>
              <a:fontRef idx="minor">
                <a:schemeClr val="tx1"/>
              </a:fontRef>
            </p:style>
          </p:cxnSp>
        </p:grpSp>
        <p:sp>
          <p:nvSpPr>
            <p:cNvPr id="177" name="ZoneTexte 176">
              <a:extLst>
                <a:ext uri="{FF2B5EF4-FFF2-40B4-BE49-F238E27FC236}">
                  <a16:creationId xmlns:a16="http://schemas.microsoft.com/office/drawing/2014/main" id="{3B86887F-535F-494B-83F6-C66A5592EAC3}"/>
                </a:ext>
              </a:extLst>
            </p:cNvPr>
            <p:cNvSpPr txBox="1"/>
            <p:nvPr/>
          </p:nvSpPr>
          <p:spPr>
            <a:xfrm>
              <a:off x="4023270" y="7019489"/>
              <a:ext cx="323165" cy="797528"/>
            </a:xfrm>
            <a:prstGeom prst="rect">
              <a:avLst/>
            </a:prstGeom>
            <a:noFill/>
          </p:spPr>
          <p:txBody>
            <a:bodyPr vert="vert270" wrap="square" rtlCol="0">
              <a:spAutoFit/>
            </a:bodyPr>
            <a:lstStyle/>
            <a:p>
              <a:pPr algn="ctr"/>
              <a:r>
                <a:rPr lang="fr-FR" sz="900" dirty="0"/>
                <a:t>production</a:t>
              </a:r>
            </a:p>
          </p:txBody>
        </p:sp>
      </p:grpSp>
    </p:spTree>
    <p:extLst>
      <p:ext uri="{BB962C8B-B14F-4D97-AF65-F5344CB8AC3E}">
        <p14:creationId xmlns:p14="http://schemas.microsoft.com/office/powerpoint/2010/main" val="2745395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56</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70" name="ZoneTexte 69">
            <a:extLst>
              <a:ext uri="{FF2B5EF4-FFF2-40B4-BE49-F238E27FC236}">
                <a16:creationId xmlns:a16="http://schemas.microsoft.com/office/drawing/2014/main" id="{7474F3BD-4BE3-4C23-A6BA-BF2DC0BC2597}"/>
              </a:ext>
            </a:extLst>
          </p:cNvPr>
          <p:cNvSpPr txBox="1"/>
          <p:nvPr/>
        </p:nvSpPr>
        <p:spPr>
          <a:xfrm>
            <a:off x="2044904" y="1230304"/>
            <a:ext cx="5210444"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sz="2000">
                <a:solidFill>
                  <a:srgbClr val="2E3464"/>
                </a:solidFill>
                <a:latin typeface="PT Sans" panose="020B0503020203020204" pitchFamily="34" charset="0"/>
              </a:rPr>
              <a:t>BILAN ÉNERGÉTIQUE DU TERRITOIRE</a:t>
            </a:r>
            <a:endParaRPr lang="en-US" sz="2000">
              <a:solidFill>
                <a:srgbClr val="2E3464"/>
              </a:solidFill>
              <a:latin typeface="PT Sans" panose="020B0503020203020204" pitchFamily="34" charset="0"/>
            </a:endParaRPr>
          </a:p>
        </p:txBody>
      </p:sp>
      <p:cxnSp>
        <p:nvCxnSpPr>
          <p:cNvPr id="77" name="Connecteur droit 76">
            <a:extLst>
              <a:ext uri="{FF2B5EF4-FFF2-40B4-BE49-F238E27FC236}">
                <a16:creationId xmlns:a16="http://schemas.microsoft.com/office/drawing/2014/main" id="{0C47A6F8-978E-4725-AE8A-B3892E154592}"/>
              </a:ext>
            </a:extLst>
          </p:cNvPr>
          <p:cNvCxnSpPr>
            <a:cxnSpLocks/>
          </p:cNvCxnSpPr>
          <p:nvPr/>
        </p:nvCxnSpPr>
        <p:spPr>
          <a:xfrm>
            <a:off x="2634106" y="1566759"/>
            <a:ext cx="3991219"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33" name="ZoneTexte 132">
            <a:extLst>
              <a:ext uri="{FF2B5EF4-FFF2-40B4-BE49-F238E27FC236}">
                <a16:creationId xmlns:a16="http://schemas.microsoft.com/office/drawing/2014/main" id="{BAD9DC32-9445-455D-B76E-F0DFF3F478C7}"/>
              </a:ext>
            </a:extLst>
          </p:cNvPr>
          <p:cNvSpPr txBox="1"/>
          <p:nvPr/>
        </p:nvSpPr>
        <p:spPr>
          <a:xfrm>
            <a:off x="3664508" y="2658067"/>
            <a:ext cx="4093267" cy="400110"/>
          </a:xfrm>
          <a:prstGeom prst="rect">
            <a:avLst/>
          </a:prstGeom>
          <a:noFill/>
        </p:spPr>
        <p:txBody>
          <a:bodyPr wrap="square" rtlCol="0">
            <a:spAutoFit/>
          </a:bodyPr>
          <a:lstStyle/>
          <a:p>
            <a:pPr algn="just"/>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169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de </a:t>
            </a:r>
            <a:r>
              <a:rPr lang="fr-FR" altLang="fr-FR" sz="1000" b="1">
                <a:solidFill>
                  <a:schemeClr val="accent6"/>
                </a:solidFill>
                <a:latin typeface="PT Sans" panose="020B0503020203020204" pitchFamily="34" charset="0"/>
                <a:ea typeface="Roboto" panose="02000000000000000000" pitchFamily="2" charset="0"/>
                <a:cs typeface="Roboto" panose="02000000000000000000" pitchFamily="2" charset="0"/>
              </a:rPr>
              <a:t>bois énergie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utilisé</a:t>
            </a:r>
            <a:r>
              <a:rPr lang="fr-FR" altLang="fr-FR" sz="1000" dirty="0">
                <a:solidFill>
                  <a:srgbClr val="373E42"/>
                </a:solidFill>
                <a:latin typeface="PT Sans" panose="020B0503020203020204" pitchFamily="34" charset="0"/>
              </a:rPr>
              <a:t>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par des installations individuelles de chauffage résidentiel et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de</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 chaufferies collectives</a:t>
            </a:r>
            <a:endParaRPr lang="en-GB" sz="1000" dirty="0">
              <a:solidFill>
                <a:srgbClr val="373E42"/>
              </a:solidFill>
              <a:latin typeface="PT Sans" panose="020B0503020203020204" pitchFamily="34" charset="0"/>
            </a:endParaRPr>
          </a:p>
        </p:txBody>
      </p:sp>
      <p:grpSp>
        <p:nvGrpSpPr>
          <p:cNvPr id="134" name="Groupe 133">
            <a:extLst>
              <a:ext uri="{FF2B5EF4-FFF2-40B4-BE49-F238E27FC236}">
                <a16:creationId xmlns:a16="http://schemas.microsoft.com/office/drawing/2014/main" id="{5329CA71-BF26-4D61-A3B0-89086C287E6A}"/>
              </a:ext>
            </a:extLst>
          </p:cNvPr>
          <p:cNvGrpSpPr/>
          <p:nvPr/>
        </p:nvGrpSpPr>
        <p:grpSpPr>
          <a:xfrm>
            <a:off x="4763138" y="2212342"/>
            <a:ext cx="2027497" cy="355558"/>
            <a:chOff x="661810" y="3497210"/>
            <a:chExt cx="2027497" cy="355558"/>
          </a:xfrm>
        </p:grpSpPr>
        <p:sp>
          <p:nvSpPr>
            <p:cNvPr id="135" name="Rectangle : avec coins arrondis en diagonale 2">
              <a:extLst>
                <a:ext uri="{FF2B5EF4-FFF2-40B4-BE49-F238E27FC236}">
                  <a16:creationId xmlns:a16="http://schemas.microsoft.com/office/drawing/2014/main" id="{AC96B55D-1F3E-40D7-A968-ADA4D98285F8}"/>
                </a:ext>
              </a:extLst>
            </p:cNvPr>
            <p:cNvSpPr/>
            <p:nvPr/>
          </p:nvSpPr>
          <p:spPr>
            <a:xfrm>
              <a:off x="887842" y="3525720"/>
              <a:ext cx="1655405" cy="327048"/>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36" name="ZoneTexte 135">
              <a:extLst>
                <a:ext uri="{FF2B5EF4-FFF2-40B4-BE49-F238E27FC236}">
                  <a16:creationId xmlns:a16="http://schemas.microsoft.com/office/drawing/2014/main" id="{87528DEF-1ACA-4F0B-9580-5FA1370C6A7B}"/>
                </a:ext>
              </a:extLst>
            </p:cNvPr>
            <p:cNvSpPr txBox="1"/>
            <p:nvPr/>
          </p:nvSpPr>
          <p:spPr>
            <a:xfrm>
              <a:off x="661810" y="3497210"/>
              <a:ext cx="2027497" cy="307777"/>
            </a:xfrm>
            <a:prstGeom prst="rect">
              <a:avLst/>
            </a:prstGeom>
            <a:noFill/>
            <a:ln>
              <a:noFill/>
            </a:ln>
          </p:spPr>
          <p:txBody>
            <a:bodyPr wrap="square" rtlCol="0">
              <a:spAutoFit/>
            </a:bodyPr>
            <a:lstStyle/>
            <a:p>
              <a:pPr algn="ctr"/>
              <a:r>
                <a:rPr lang="fr-FR" sz="1400" b="1">
                  <a:solidFill>
                    <a:srgbClr val="2E3464"/>
                  </a:solidFill>
                  <a:latin typeface="PT Sans" panose="020B0503020203020204" pitchFamily="34" charset="0"/>
                  <a:ea typeface="Roboto" panose="02000000000000000000" pitchFamily="2" charset="0"/>
                  <a:cs typeface="Roboto" panose="02000000000000000000" pitchFamily="2" charset="0"/>
                </a:rPr>
                <a:t> 205 GWh produits</a:t>
              </a:r>
              <a:endParaRPr lang="en-GB" sz="14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sp>
        <p:nvSpPr>
          <p:cNvPr id="139" name="Rectangle : coins arrondis 119">
            <a:extLst>
              <a:ext uri="{FF2B5EF4-FFF2-40B4-BE49-F238E27FC236}">
                <a16:creationId xmlns:a16="http://schemas.microsoft.com/office/drawing/2014/main" id="{56BF17F1-9532-46B3-B304-BDFB5F20F624}"/>
              </a:ext>
            </a:extLst>
          </p:cNvPr>
          <p:cNvSpPr/>
          <p:nvPr/>
        </p:nvSpPr>
        <p:spPr>
          <a:xfrm>
            <a:off x="1199500" y="2145244"/>
            <a:ext cx="6768752" cy="2882828"/>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40" name="Rectangle : avec coins arrondis en diagonale 77">
            <a:extLst>
              <a:ext uri="{FF2B5EF4-FFF2-40B4-BE49-F238E27FC236}">
                <a16:creationId xmlns:a16="http://schemas.microsoft.com/office/drawing/2014/main" id="{3CFD227B-AD31-4E07-AAFC-EF6AC86A6A0A}"/>
              </a:ext>
            </a:extLst>
          </p:cNvPr>
          <p:cNvSpPr/>
          <p:nvPr/>
        </p:nvSpPr>
        <p:spPr>
          <a:xfrm>
            <a:off x="1667249" y="1974215"/>
            <a:ext cx="1800000"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41" name="Rectangle 140">
            <a:extLst>
              <a:ext uri="{FF2B5EF4-FFF2-40B4-BE49-F238E27FC236}">
                <a16:creationId xmlns:a16="http://schemas.microsoft.com/office/drawing/2014/main" id="{ED89DADA-BBC0-4520-9D89-0652569CE316}"/>
              </a:ext>
            </a:extLst>
          </p:cNvPr>
          <p:cNvSpPr/>
          <p:nvPr/>
        </p:nvSpPr>
        <p:spPr>
          <a:xfrm>
            <a:off x="1641065" y="1960145"/>
            <a:ext cx="1800000"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PRODUCTION</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sp>
        <p:nvSpPr>
          <p:cNvPr id="142" name="ZoneTexte 141">
            <a:extLst>
              <a:ext uri="{FF2B5EF4-FFF2-40B4-BE49-F238E27FC236}">
                <a16:creationId xmlns:a16="http://schemas.microsoft.com/office/drawing/2014/main" id="{EAB1C2E2-1E5A-429E-B769-C1A5C21D3931}"/>
              </a:ext>
            </a:extLst>
          </p:cNvPr>
          <p:cNvSpPr txBox="1"/>
          <p:nvPr/>
        </p:nvSpPr>
        <p:spPr>
          <a:xfrm>
            <a:off x="2464715" y="3255691"/>
            <a:ext cx="5372177" cy="400110"/>
          </a:xfrm>
          <a:prstGeom prst="rect">
            <a:avLst/>
          </a:prstGeom>
          <a:noFill/>
        </p:spPr>
        <p:txBody>
          <a:bodyPr wrap="square" rtlCol="0">
            <a:spAutoFit/>
          </a:bodyPr>
          <a:lstStyle/>
          <a:p>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22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d’électricité </a:t>
            </a:r>
            <a:r>
              <a:rPr lang="fr-FR" altLang="fr-FR" sz="1000" b="1">
                <a:solidFill>
                  <a:srgbClr val="FFC000"/>
                </a:solidFill>
                <a:latin typeface="PT Sans" panose="020B0503020203020204" pitchFamily="34" charset="0"/>
                <a:ea typeface="Roboto" panose="02000000000000000000" pitchFamily="2" charset="0"/>
                <a:cs typeface="Roboto" panose="02000000000000000000" pitchFamily="2" charset="0"/>
              </a:rPr>
              <a:t>photovoltaïque</a:t>
            </a:r>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rPr>
              <a:t>issu de </a:t>
            </a:r>
            <a:r>
              <a:rPr lang="fr-FR" sz="1000" dirty="0">
                <a:solidFill>
                  <a:srgbClr val="373E42"/>
                </a:solidFill>
                <a:latin typeface="PT Sans" panose="020B0503020203020204" pitchFamily="34" charset="0"/>
              </a:rPr>
              <a:t>la centrale au sol de Dompierre sur Besbre – </a:t>
            </a:r>
            <a:r>
              <a:rPr lang="fr-FR" sz="1000" dirty="0" err="1">
                <a:solidFill>
                  <a:srgbClr val="373E42"/>
                </a:solidFill>
                <a:latin typeface="PT Sans" panose="020B0503020203020204" pitchFamily="34" charset="0"/>
              </a:rPr>
              <a:t>Diou</a:t>
            </a:r>
            <a:endParaRPr lang="en-GB" sz="1000" dirty="0">
              <a:solidFill>
                <a:srgbClr val="373E42"/>
              </a:solidFill>
              <a:latin typeface="PT Sans" panose="020B0503020203020204" pitchFamily="34" charset="0"/>
            </a:endParaRPr>
          </a:p>
        </p:txBody>
      </p:sp>
      <p:sp>
        <p:nvSpPr>
          <p:cNvPr id="143" name="ZoneTexte 142">
            <a:extLst>
              <a:ext uri="{FF2B5EF4-FFF2-40B4-BE49-F238E27FC236}">
                <a16:creationId xmlns:a16="http://schemas.microsoft.com/office/drawing/2014/main" id="{62755AFA-50C9-4A59-B72E-0F7456DCA731}"/>
              </a:ext>
            </a:extLst>
          </p:cNvPr>
          <p:cNvSpPr txBox="1"/>
          <p:nvPr/>
        </p:nvSpPr>
        <p:spPr>
          <a:xfrm>
            <a:off x="2385598" y="3784004"/>
            <a:ext cx="5372177" cy="400110"/>
          </a:xfrm>
          <a:prstGeom prst="rect">
            <a:avLst/>
          </a:prstGeom>
          <a:noFill/>
        </p:spPr>
        <p:txBody>
          <a:bodyPr wrap="square" rtlCol="0">
            <a:spAutoFit/>
          </a:bodyPr>
          <a:lstStyle/>
          <a:p>
            <a:pPr algn="just"/>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13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de chaleur</a:t>
            </a:r>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b="1">
                <a:solidFill>
                  <a:srgbClr val="00B0F0"/>
                </a:solidFill>
                <a:latin typeface="PT Sans" panose="020B0503020203020204" pitchFamily="34" charset="0"/>
                <a:ea typeface="Roboto" panose="02000000000000000000" pitchFamily="2" charset="0"/>
                <a:cs typeface="Roboto" panose="02000000000000000000" pitchFamily="2" charset="0"/>
              </a:rPr>
              <a:t>géothermale</a:t>
            </a:r>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issue des pompes à chaleur des particuliers</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 de petite puissance</a:t>
            </a:r>
            <a:endParaRPr lang="en-GB"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44" name="ZoneTexte 143">
            <a:extLst>
              <a:ext uri="{FF2B5EF4-FFF2-40B4-BE49-F238E27FC236}">
                <a16:creationId xmlns:a16="http://schemas.microsoft.com/office/drawing/2014/main" id="{A8F0FE07-E014-4DCE-A967-74B6098A82E1}"/>
              </a:ext>
            </a:extLst>
          </p:cNvPr>
          <p:cNvSpPr txBox="1"/>
          <p:nvPr/>
        </p:nvSpPr>
        <p:spPr>
          <a:xfrm>
            <a:off x="2239366" y="4365168"/>
            <a:ext cx="4160981" cy="246221"/>
          </a:xfrm>
          <a:prstGeom prst="rect">
            <a:avLst/>
          </a:prstGeom>
          <a:noFill/>
        </p:spPr>
        <p:txBody>
          <a:bodyPr wrap="square" rtlCol="0">
            <a:spAutoFit/>
          </a:bodyPr>
          <a:lstStyle/>
          <a:p>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1,5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de </a:t>
            </a:r>
            <a:r>
              <a:rPr lang="fr-FR" altLang="fr-FR" sz="1000" b="1">
                <a:solidFill>
                  <a:srgbClr val="FFC000"/>
                </a:solidFill>
                <a:latin typeface="PT Sans" panose="020B0503020203020204" pitchFamily="34" charset="0"/>
                <a:ea typeface="Roboto" panose="02000000000000000000" pitchFamily="2" charset="0"/>
                <a:cs typeface="Roboto" panose="02000000000000000000" pitchFamily="2" charset="0"/>
              </a:rPr>
              <a:t>solaire thermique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issu des installations privées </a:t>
            </a:r>
            <a:endParaRPr lang="en-GB" sz="10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45" name="Image 144">
            <a:extLst>
              <a:ext uri="{FF2B5EF4-FFF2-40B4-BE49-F238E27FC236}">
                <a16:creationId xmlns:a16="http://schemas.microsoft.com/office/drawing/2014/main" id="{3E09BF1E-F541-4E6A-8A38-B276952091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44" r="48795" b="20243"/>
          <a:stretch/>
        </p:blipFill>
        <p:spPr>
          <a:xfrm>
            <a:off x="1558119" y="3779953"/>
            <a:ext cx="424204" cy="352846"/>
          </a:xfrm>
          <a:prstGeom prst="rect">
            <a:avLst/>
          </a:prstGeom>
        </p:spPr>
      </p:pic>
      <p:pic>
        <p:nvPicPr>
          <p:cNvPr id="146" name="Image 145">
            <a:extLst>
              <a:ext uri="{FF2B5EF4-FFF2-40B4-BE49-F238E27FC236}">
                <a16:creationId xmlns:a16="http://schemas.microsoft.com/office/drawing/2014/main" id="{E6801A94-3B7A-4368-8B9A-5AB506E87F81}"/>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73660" y="4273896"/>
            <a:ext cx="437142" cy="360000"/>
          </a:xfrm>
          <a:prstGeom prst="rect">
            <a:avLst/>
          </a:prstGeom>
        </p:spPr>
      </p:pic>
      <p:pic>
        <p:nvPicPr>
          <p:cNvPr id="181" name="Image 180">
            <a:extLst>
              <a:ext uri="{FF2B5EF4-FFF2-40B4-BE49-F238E27FC236}">
                <a16:creationId xmlns:a16="http://schemas.microsoft.com/office/drawing/2014/main" id="{EBE432F0-EC0B-43A1-956E-D9EAA6042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079" y="3159589"/>
            <a:ext cx="424204" cy="424204"/>
          </a:xfrm>
          <a:prstGeom prst="rect">
            <a:avLst/>
          </a:prstGeom>
        </p:spPr>
      </p:pic>
      <p:sp>
        <p:nvSpPr>
          <p:cNvPr id="182" name="Rectangle 181">
            <a:extLst>
              <a:ext uri="{FF2B5EF4-FFF2-40B4-BE49-F238E27FC236}">
                <a16:creationId xmlns:a16="http://schemas.microsoft.com/office/drawing/2014/main" id="{8053DB01-6C86-4651-86D6-2FD70BFE6130}"/>
              </a:ext>
            </a:extLst>
          </p:cNvPr>
          <p:cNvSpPr/>
          <p:nvPr/>
        </p:nvSpPr>
        <p:spPr>
          <a:xfrm>
            <a:off x="2041595" y="2785585"/>
            <a:ext cx="1592039" cy="144016"/>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83" name="Rectangle 182">
            <a:extLst>
              <a:ext uri="{FF2B5EF4-FFF2-40B4-BE49-F238E27FC236}">
                <a16:creationId xmlns:a16="http://schemas.microsoft.com/office/drawing/2014/main" id="{2E2CB776-F86A-4134-ABD6-C781CD21B718}"/>
              </a:ext>
            </a:extLst>
          </p:cNvPr>
          <p:cNvSpPr/>
          <p:nvPr/>
        </p:nvSpPr>
        <p:spPr>
          <a:xfrm>
            <a:off x="2051432" y="3927559"/>
            <a:ext cx="254415" cy="148932"/>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84" name="Rectangle 183">
            <a:extLst>
              <a:ext uri="{FF2B5EF4-FFF2-40B4-BE49-F238E27FC236}">
                <a16:creationId xmlns:a16="http://schemas.microsoft.com/office/drawing/2014/main" id="{616BC35A-11F2-4671-9566-7509248B0C75}"/>
              </a:ext>
            </a:extLst>
          </p:cNvPr>
          <p:cNvSpPr/>
          <p:nvPr/>
        </p:nvSpPr>
        <p:spPr>
          <a:xfrm>
            <a:off x="2055023" y="4419029"/>
            <a:ext cx="79387" cy="148932"/>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85" name="Rectangle 184">
            <a:extLst>
              <a:ext uri="{FF2B5EF4-FFF2-40B4-BE49-F238E27FC236}">
                <a16:creationId xmlns:a16="http://schemas.microsoft.com/office/drawing/2014/main" id="{BCE9A652-D45A-4D5D-AA4A-FED2BCFC3298}"/>
              </a:ext>
            </a:extLst>
          </p:cNvPr>
          <p:cNvSpPr/>
          <p:nvPr/>
        </p:nvSpPr>
        <p:spPr>
          <a:xfrm>
            <a:off x="2023305" y="3334401"/>
            <a:ext cx="414496" cy="148933"/>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pic>
        <p:nvPicPr>
          <p:cNvPr id="186" name="Image 185">
            <a:extLst>
              <a:ext uri="{FF2B5EF4-FFF2-40B4-BE49-F238E27FC236}">
                <a16:creationId xmlns:a16="http://schemas.microsoft.com/office/drawing/2014/main" id="{12A86020-6005-4D64-850D-0701DCDD84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9065" y="2643303"/>
            <a:ext cx="365079" cy="328825"/>
          </a:xfrm>
          <a:prstGeom prst="rect">
            <a:avLst/>
          </a:prstGeom>
        </p:spPr>
      </p:pic>
    </p:spTree>
    <p:extLst>
      <p:ext uri="{BB962C8B-B14F-4D97-AF65-F5344CB8AC3E}">
        <p14:creationId xmlns:p14="http://schemas.microsoft.com/office/powerpoint/2010/main" val="3796066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57</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4" name="ZoneTexte 23">
            <a:extLst>
              <a:ext uri="{FF2B5EF4-FFF2-40B4-BE49-F238E27FC236}">
                <a16:creationId xmlns:a16="http://schemas.microsoft.com/office/drawing/2014/main" id="{4E5C6A0E-B59B-4F27-B6F1-A5F0FD2FFE8A}"/>
              </a:ext>
            </a:extLst>
          </p:cNvPr>
          <p:cNvSpPr txBox="1"/>
          <p:nvPr/>
        </p:nvSpPr>
        <p:spPr>
          <a:xfrm>
            <a:off x="1870592" y="1179267"/>
            <a:ext cx="6008629"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pPr algn="l"/>
            <a:r>
              <a:rPr lang="fr-FR" sz="2000" dirty="0">
                <a:solidFill>
                  <a:srgbClr val="2E3464"/>
                </a:solidFill>
                <a:latin typeface="PT Sans" panose="020B0503020203020204" pitchFamily="34" charset="0"/>
              </a:rPr>
              <a:t>PRODUCTION D’</a:t>
            </a:r>
            <a:r>
              <a:rPr lang="fr-FR" sz="2000" dirty="0" err="1">
                <a:solidFill>
                  <a:srgbClr val="2E3464"/>
                </a:solidFill>
                <a:latin typeface="PT Sans" panose="020B0503020203020204" pitchFamily="34" charset="0"/>
              </a:rPr>
              <a:t>ENERGIES</a:t>
            </a:r>
            <a:r>
              <a:rPr lang="fr-FR" sz="2000" dirty="0">
                <a:solidFill>
                  <a:srgbClr val="2E3464"/>
                </a:solidFill>
                <a:latin typeface="PT Sans" panose="020B0503020203020204" pitchFamily="34" charset="0"/>
              </a:rPr>
              <a:t> RENOUVELABLES</a:t>
            </a:r>
            <a:endParaRPr lang="en-US" sz="2000" dirty="0">
              <a:solidFill>
                <a:srgbClr val="2E3464"/>
              </a:solidFill>
              <a:latin typeface="PT Sans" panose="020B0503020203020204" pitchFamily="34" charset="0"/>
            </a:endParaRP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a:off x="1967027" y="1548599"/>
            <a:ext cx="5617171"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6C5DF76-6FFB-4556-A743-16909A4D6308}"/>
              </a:ext>
            </a:extLst>
          </p:cNvPr>
          <p:cNvSpPr/>
          <p:nvPr/>
        </p:nvSpPr>
        <p:spPr>
          <a:xfrm>
            <a:off x="1721521" y="4467351"/>
            <a:ext cx="2787948" cy="1323439"/>
          </a:xfrm>
          <a:prstGeom prst="rect">
            <a:avLst/>
          </a:prstGeom>
        </p:spPr>
        <p:txBody>
          <a:bodyPr wrap="square">
            <a:spAutoFit/>
          </a:bodyPr>
          <a:lstStyle/>
          <a:p>
            <a:pPr algn="just">
              <a:tabLst>
                <a:tab pos="355246" algn="l"/>
              </a:tabLst>
            </a:pPr>
            <a:r>
              <a:rPr lang="fr-FR" sz="1000" b="1">
                <a:solidFill>
                  <a:srgbClr val="373E42"/>
                </a:solidFill>
                <a:latin typeface="PT Sans" panose="020B0503020203020204" pitchFamily="34" charset="0"/>
                <a:ea typeface="Roboto" panose="02000000000000000000" pitchFamily="2" charset="0"/>
                <a:cs typeface="Roboto" panose="02000000000000000000" pitchFamily="2" charset="0"/>
              </a:rPr>
              <a:t>Stockage</a:t>
            </a:r>
            <a:r>
              <a:rPr lang="fr-FR" sz="1000">
                <a:solidFill>
                  <a:srgbClr val="373E42"/>
                </a:solidFill>
                <a:latin typeface="PT Sans" panose="020B0503020203020204" pitchFamily="34" charset="0"/>
                <a:ea typeface="Roboto" panose="02000000000000000000" pitchFamily="2" charset="0"/>
                <a:cs typeface="Roboto" panose="02000000000000000000" pitchFamily="2" charset="0"/>
              </a:rPr>
              <a:t> de l’énergie pour gérer l’intermittence des énergies renouvelables :</a:t>
            </a:r>
          </a:p>
          <a:p>
            <a:pPr marL="171450" indent="-171450" algn="just">
              <a:buFont typeface="Arial" panose="020B0604020202020204" pitchFamily="34" charset="0"/>
              <a:buChar char="•"/>
            </a:pPr>
            <a:r>
              <a:rPr lang="fr-FR" sz="1000">
                <a:solidFill>
                  <a:srgbClr val="373E42"/>
                </a:solidFill>
                <a:latin typeface="PT Sans" panose="020B0503020203020204" pitchFamily="34" charset="0"/>
                <a:ea typeface="Roboto" panose="02000000000000000000" pitchFamily="2" charset="0"/>
                <a:cs typeface="Roboto" panose="02000000000000000000" pitchFamily="2" charset="0"/>
              </a:rPr>
              <a:t>stockage stationnaire : barrages hydroélectriques, vecteur hydrogène, batteries; </a:t>
            </a:r>
          </a:p>
          <a:p>
            <a:pPr marL="171450" indent="-171450" algn="just">
              <a:buFont typeface="Arial" panose="020B0604020202020204" pitchFamily="34" charset="0"/>
              <a:buChar char="•"/>
            </a:pPr>
            <a:r>
              <a:rPr lang="fr-FR" sz="1000">
                <a:solidFill>
                  <a:srgbClr val="373E42"/>
                </a:solidFill>
                <a:latin typeface="PT Sans" panose="020B0503020203020204" pitchFamily="34" charset="0"/>
                <a:ea typeface="Roboto" panose="02000000000000000000" pitchFamily="2" charset="0"/>
                <a:cs typeface="Roboto" panose="02000000000000000000" pitchFamily="2" charset="0"/>
              </a:rPr>
              <a:t>stockage embarqué : batteries pour téléphones, voitures électriques, ordinateurs ... </a:t>
            </a:r>
          </a:p>
        </p:txBody>
      </p:sp>
      <p:sp>
        <p:nvSpPr>
          <p:cNvPr id="28" name="Rectangle 27">
            <a:extLst>
              <a:ext uri="{FF2B5EF4-FFF2-40B4-BE49-F238E27FC236}">
                <a16:creationId xmlns:a16="http://schemas.microsoft.com/office/drawing/2014/main" id="{3C1FDF83-D74B-4AE2-BD87-B26678AF99C9}"/>
              </a:ext>
            </a:extLst>
          </p:cNvPr>
          <p:cNvSpPr/>
          <p:nvPr/>
        </p:nvSpPr>
        <p:spPr>
          <a:xfrm>
            <a:off x="5194338" y="4464981"/>
            <a:ext cx="2751974" cy="707886"/>
          </a:xfrm>
          <a:prstGeom prst="rect">
            <a:avLst/>
          </a:prstGeom>
        </p:spPr>
        <p:txBody>
          <a:bodyPr wrap="square">
            <a:spAutoFit/>
          </a:bodyPr>
          <a:lstStyle/>
          <a:p>
            <a:pPr algn="just"/>
            <a:r>
              <a:rPr 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Pour intégrer la part croissante d’énergies renouvelables au réseau (électrique, de gaz ou de chaleur), il faut que ce dernier soit capable d’accepter cette énergie supplémentaire.</a:t>
            </a:r>
          </a:p>
        </p:txBody>
      </p:sp>
      <p:pic>
        <p:nvPicPr>
          <p:cNvPr id="29" name="Image 28">
            <a:extLst>
              <a:ext uri="{FF2B5EF4-FFF2-40B4-BE49-F238E27FC236}">
                <a16:creationId xmlns:a16="http://schemas.microsoft.com/office/drawing/2014/main" id="{B7C2C165-09ED-4545-B849-DFF45AB32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921" y="5325998"/>
            <a:ext cx="367265" cy="367265"/>
          </a:xfrm>
          <a:prstGeom prst="rect">
            <a:avLst/>
          </a:prstGeom>
        </p:spPr>
      </p:pic>
      <p:pic>
        <p:nvPicPr>
          <p:cNvPr id="30" name="Image 29">
            <a:extLst>
              <a:ext uri="{FF2B5EF4-FFF2-40B4-BE49-F238E27FC236}">
                <a16:creationId xmlns:a16="http://schemas.microsoft.com/office/drawing/2014/main" id="{8E17C85F-EE38-4ACF-A85B-7C421E042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007" y="4532561"/>
            <a:ext cx="393637" cy="393637"/>
          </a:xfrm>
          <a:prstGeom prst="rect">
            <a:avLst/>
          </a:prstGeom>
        </p:spPr>
      </p:pic>
      <p:pic>
        <p:nvPicPr>
          <p:cNvPr id="31" name="Image 30">
            <a:extLst>
              <a:ext uri="{FF2B5EF4-FFF2-40B4-BE49-F238E27FC236}">
                <a16:creationId xmlns:a16="http://schemas.microsoft.com/office/drawing/2014/main" id="{2B72EECF-29F1-4EDD-B5C5-A9D72D0FF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621" y="4956280"/>
            <a:ext cx="293770" cy="293770"/>
          </a:xfrm>
          <a:prstGeom prst="rect">
            <a:avLst/>
          </a:prstGeom>
        </p:spPr>
      </p:pic>
      <p:sp>
        <p:nvSpPr>
          <p:cNvPr id="32" name="Rectangle : coins arrondis 69">
            <a:extLst>
              <a:ext uri="{FF2B5EF4-FFF2-40B4-BE49-F238E27FC236}">
                <a16:creationId xmlns:a16="http://schemas.microsoft.com/office/drawing/2014/main" id="{B85B7441-04D2-4E06-AD6C-93898ADCA800}"/>
              </a:ext>
            </a:extLst>
          </p:cNvPr>
          <p:cNvSpPr/>
          <p:nvPr/>
        </p:nvSpPr>
        <p:spPr>
          <a:xfrm>
            <a:off x="1185208" y="4278323"/>
            <a:ext cx="3344463" cy="1512467"/>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3" name="Rectangle : coins arrondis 71">
            <a:extLst>
              <a:ext uri="{FF2B5EF4-FFF2-40B4-BE49-F238E27FC236}">
                <a16:creationId xmlns:a16="http://schemas.microsoft.com/office/drawing/2014/main" id="{304AFBA4-82C4-4321-9A31-E96709549FA3}"/>
              </a:ext>
            </a:extLst>
          </p:cNvPr>
          <p:cNvSpPr/>
          <p:nvPr/>
        </p:nvSpPr>
        <p:spPr>
          <a:xfrm>
            <a:off x="4601849" y="4278323"/>
            <a:ext cx="3344463" cy="1512467"/>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4" name="Rectangle : avec coins arrondis en diagonale 65">
            <a:extLst>
              <a:ext uri="{FF2B5EF4-FFF2-40B4-BE49-F238E27FC236}">
                <a16:creationId xmlns:a16="http://schemas.microsoft.com/office/drawing/2014/main" id="{3F88747E-961C-453E-BF2A-0C5BD06E4733}"/>
              </a:ext>
            </a:extLst>
          </p:cNvPr>
          <p:cNvSpPr/>
          <p:nvPr/>
        </p:nvSpPr>
        <p:spPr>
          <a:xfrm>
            <a:off x="1432203" y="4109046"/>
            <a:ext cx="1620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5" name="Rectangle 34">
            <a:extLst>
              <a:ext uri="{FF2B5EF4-FFF2-40B4-BE49-F238E27FC236}">
                <a16:creationId xmlns:a16="http://schemas.microsoft.com/office/drawing/2014/main" id="{D6BEFD1F-0F6F-4FE7-8D35-13588DEEF2CA}"/>
              </a:ext>
            </a:extLst>
          </p:cNvPr>
          <p:cNvSpPr/>
          <p:nvPr/>
        </p:nvSpPr>
        <p:spPr>
          <a:xfrm>
            <a:off x="1412723" y="4101579"/>
            <a:ext cx="1801807"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STOCKAGE</a:t>
            </a:r>
          </a:p>
        </p:txBody>
      </p:sp>
      <p:sp>
        <p:nvSpPr>
          <p:cNvPr id="36" name="Rectangle : avec coins arrondis en diagonale 67">
            <a:extLst>
              <a:ext uri="{FF2B5EF4-FFF2-40B4-BE49-F238E27FC236}">
                <a16:creationId xmlns:a16="http://schemas.microsoft.com/office/drawing/2014/main" id="{5D466DFC-2DB1-415D-AD8B-291B5393F645}"/>
              </a:ext>
            </a:extLst>
          </p:cNvPr>
          <p:cNvSpPr/>
          <p:nvPr/>
        </p:nvSpPr>
        <p:spPr>
          <a:xfrm>
            <a:off x="4862405" y="4126427"/>
            <a:ext cx="1152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7" name="Rectangle 36">
            <a:extLst>
              <a:ext uri="{FF2B5EF4-FFF2-40B4-BE49-F238E27FC236}">
                <a16:creationId xmlns:a16="http://schemas.microsoft.com/office/drawing/2014/main" id="{2C190ACC-DC3D-4FE7-887E-719DDC8C7C51}"/>
              </a:ext>
            </a:extLst>
          </p:cNvPr>
          <p:cNvSpPr/>
          <p:nvPr/>
        </p:nvSpPr>
        <p:spPr>
          <a:xfrm>
            <a:off x="4864107" y="4116684"/>
            <a:ext cx="970137" cy="369332"/>
          </a:xfrm>
          <a:prstGeom prst="rect">
            <a:avLst/>
          </a:prstGeom>
          <a:noFill/>
        </p:spPr>
        <p:txBody>
          <a:bodyPr wrap="none">
            <a:spAutoFit/>
          </a:bodyPr>
          <a:lstStyle/>
          <a:p>
            <a:r>
              <a:rPr lang="fr-FR" b="1">
                <a:solidFill>
                  <a:schemeClr val="bg1"/>
                </a:solidFill>
                <a:latin typeface="PT Sans" panose="020B0503020203020204" pitchFamily="34" charset="0"/>
                <a:ea typeface="Roboto" panose="02000000000000000000" pitchFamily="2" charset="0"/>
                <a:cs typeface="Roboto" panose="02000000000000000000" pitchFamily="2" charset="0"/>
              </a:rPr>
              <a:t>RÉSEAU</a:t>
            </a:r>
          </a:p>
        </p:txBody>
      </p:sp>
      <p:pic>
        <p:nvPicPr>
          <p:cNvPr id="38" name="Image 37">
            <a:extLst>
              <a:ext uri="{FF2B5EF4-FFF2-40B4-BE49-F238E27FC236}">
                <a16:creationId xmlns:a16="http://schemas.microsoft.com/office/drawing/2014/main" id="{E201F709-4F27-4AA8-AF40-089FB624D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392" y="4866233"/>
            <a:ext cx="360040" cy="360040"/>
          </a:xfrm>
          <a:prstGeom prst="rect">
            <a:avLst/>
          </a:prstGeom>
        </p:spPr>
      </p:pic>
      <p:pic>
        <p:nvPicPr>
          <p:cNvPr id="39" name="Image 38">
            <a:extLst>
              <a:ext uri="{FF2B5EF4-FFF2-40B4-BE49-F238E27FC236}">
                <a16:creationId xmlns:a16="http://schemas.microsoft.com/office/drawing/2014/main" id="{F8551102-9250-4699-8052-A3B143786F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562" y="5299220"/>
            <a:ext cx="360040" cy="360040"/>
          </a:xfrm>
          <a:prstGeom prst="rect">
            <a:avLst/>
          </a:prstGeom>
        </p:spPr>
      </p:pic>
      <p:sp>
        <p:nvSpPr>
          <p:cNvPr id="40" name="Rectangle : avec coins arrondis en diagonale 119">
            <a:extLst>
              <a:ext uri="{FF2B5EF4-FFF2-40B4-BE49-F238E27FC236}">
                <a16:creationId xmlns:a16="http://schemas.microsoft.com/office/drawing/2014/main" id="{80D9F14E-D7F8-460B-B1EC-BB21CD25C56E}"/>
              </a:ext>
            </a:extLst>
          </p:cNvPr>
          <p:cNvSpPr/>
          <p:nvPr/>
        </p:nvSpPr>
        <p:spPr>
          <a:xfrm>
            <a:off x="1317821" y="2341241"/>
            <a:ext cx="1352918" cy="95892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pic>
        <p:nvPicPr>
          <p:cNvPr id="41" name="Image 40">
            <a:extLst>
              <a:ext uri="{FF2B5EF4-FFF2-40B4-BE49-F238E27FC236}">
                <a16:creationId xmlns:a16="http://schemas.microsoft.com/office/drawing/2014/main" id="{F56F270A-A524-4A5F-9B8B-3FB0998F5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8894" y="3386915"/>
            <a:ext cx="317771" cy="317771"/>
          </a:xfrm>
          <a:prstGeom prst="rect">
            <a:avLst/>
          </a:prstGeom>
        </p:spPr>
      </p:pic>
      <p:pic>
        <p:nvPicPr>
          <p:cNvPr id="42" name="Image 41">
            <a:extLst>
              <a:ext uri="{FF2B5EF4-FFF2-40B4-BE49-F238E27FC236}">
                <a16:creationId xmlns:a16="http://schemas.microsoft.com/office/drawing/2014/main" id="{55C06709-1955-4431-BDBB-9D2CEFE018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3260" y="2129516"/>
            <a:ext cx="391156" cy="391156"/>
          </a:xfrm>
          <a:prstGeom prst="rect">
            <a:avLst/>
          </a:prstGeom>
        </p:spPr>
      </p:pic>
      <p:pic>
        <p:nvPicPr>
          <p:cNvPr id="43" name="Image 42">
            <a:extLst>
              <a:ext uri="{FF2B5EF4-FFF2-40B4-BE49-F238E27FC236}">
                <a16:creationId xmlns:a16="http://schemas.microsoft.com/office/drawing/2014/main" id="{8558C51E-F7DA-492F-A5A6-81E9F4D11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947579" y="2811865"/>
            <a:ext cx="312353" cy="312353"/>
          </a:xfrm>
          <a:prstGeom prst="rect">
            <a:avLst/>
          </a:prstGeom>
        </p:spPr>
      </p:pic>
      <p:sp>
        <p:nvSpPr>
          <p:cNvPr id="44" name="ZoneTexte 43">
            <a:extLst>
              <a:ext uri="{FF2B5EF4-FFF2-40B4-BE49-F238E27FC236}">
                <a16:creationId xmlns:a16="http://schemas.microsoft.com/office/drawing/2014/main" id="{C494C385-B576-44D6-8469-21E6AECECB2F}"/>
              </a:ext>
            </a:extLst>
          </p:cNvPr>
          <p:cNvSpPr txBox="1"/>
          <p:nvPr/>
        </p:nvSpPr>
        <p:spPr>
          <a:xfrm>
            <a:off x="2680060" y="2482831"/>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Bois énergie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45" name="ZoneTexte 44">
            <a:extLst>
              <a:ext uri="{FF2B5EF4-FFF2-40B4-BE49-F238E27FC236}">
                <a16:creationId xmlns:a16="http://schemas.microsoft.com/office/drawing/2014/main" id="{CB138BB8-D6E8-4116-A14B-548E6E221C5D}"/>
              </a:ext>
            </a:extLst>
          </p:cNvPr>
          <p:cNvSpPr txBox="1"/>
          <p:nvPr/>
        </p:nvSpPr>
        <p:spPr>
          <a:xfrm>
            <a:off x="2605324" y="3098954"/>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Méthanisation</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46" name="ZoneTexte 45">
            <a:extLst>
              <a:ext uri="{FF2B5EF4-FFF2-40B4-BE49-F238E27FC236}">
                <a16:creationId xmlns:a16="http://schemas.microsoft.com/office/drawing/2014/main" id="{47804AC1-EEA9-4155-9691-812A434E97CA}"/>
              </a:ext>
            </a:extLst>
          </p:cNvPr>
          <p:cNvSpPr txBox="1"/>
          <p:nvPr/>
        </p:nvSpPr>
        <p:spPr>
          <a:xfrm>
            <a:off x="6705965" y="2823972"/>
            <a:ext cx="1026607" cy="369332"/>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2 zones favorables d’implantation de parcs éoliens</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47" name="ZoneTexte 46">
            <a:extLst>
              <a:ext uri="{FF2B5EF4-FFF2-40B4-BE49-F238E27FC236}">
                <a16:creationId xmlns:a16="http://schemas.microsoft.com/office/drawing/2014/main" id="{2CFD7500-7EE8-4038-8ADB-81DFEDBA73A6}"/>
              </a:ext>
            </a:extLst>
          </p:cNvPr>
          <p:cNvSpPr txBox="1"/>
          <p:nvPr/>
        </p:nvSpPr>
        <p:spPr>
          <a:xfrm>
            <a:off x="5287515" y="3654384"/>
            <a:ext cx="935879" cy="3693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Solaire photovoltaïque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48" name="Groupe 47">
            <a:extLst>
              <a:ext uri="{FF2B5EF4-FFF2-40B4-BE49-F238E27FC236}">
                <a16:creationId xmlns:a16="http://schemas.microsoft.com/office/drawing/2014/main" id="{AAF234F4-906C-46DF-9E77-730FC4B1C57F}"/>
              </a:ext>
            </a:extLst>
          </p:cNvPr>
          <p:cNvGrpSpPr/>
          <p:nvPr/>
        </p:nvGrpSpPr>
        <p:grpSpPr>
          <a:xfrm>
            <a:off x="3514481" y="2932639"/>
            <a:ext cx="337978" cy="312353"/>
            <a:chOff x="2263376" y="2144491"/>
            <a:chExt cx="337978" cy="312353"/>
          </a:xfrm>
        </p:grpSpPr>
        <p:sp>
          <p:nvSpPr>
            <p:cNvPr id="49" name="Rectangle 48">
              <a:extLst>
                <a:ext uri="{FF2B5EF4-FFF2-40B4-BE49-F238E27FC236}">
                  <a16:creationId xmlns:a16="http://schemas.microsoft.com/office/drawing/2014/main" id="{C0AEA99C-8786-493C-9859-DE742A21DAD3}"/>
                </a:ext>
              </a:extLst>
            </p:cNvPr>
            <p:cNvSpPr/>
            <p:nvPr/>
          </p:nvSpPr>
          <p:spPr>
            <a:xfrm>
              <a:off x="2263376" y="2360465"/>
              <a:ext cx="45719" cy="96379"/>
            </a:xfrm>
            <a:prstGeom prst="rect">
              <a:avLst/>
            </a:prstGeom>
            <a:no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0" name="Rectangle 49">
              <a:extLst>
                <a:ext uri="{FF2B5EF4-FFF2-40B4-BE49-F238E27FC236}">
                  <a16:creationId xmlns:a16="http://schemas.microsoft.com/office/drawing/2014/main" id="{7A2CC7EA-2BB1-487F-91D8-1AA55F0465E3}"/>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1" name="Rectangle 50">
              <a:extLst>
                <a:ext uri="{FF2B5EF4-FFF2-40B4-BE49-F238E27FC236}">
                  <a16:creationId xmlns:a16="http://schemas.microsoft.com/office/drawing/2014/main" id="{21D3C13A-BA65-4D00-A993-D577AE1C3519}"/>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2" name="Rectangle 51">
              <a:extLst>
                <a:ext uri="{FF2B5EF4-FFF2-40B4-BE49-F238E27FC236}">
                  <a16:creationId xmlns:a16="http://schemas.microsoft.com/office/drawing/2014/main" id="{F9C6DAE3-A4BB-4F2B-9CCE-779242C0FFD2}"/>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53" name="Groupe 52">
            <a:extLst>
              <a:ext uri="{FF2B5EF4-FFF2-40B4-BE49-F238E27FC236}">
                <a16:creationId xmlns:a16="http://schemas.microsoft.com/office/drawing/2014/main" id="{8DD1862B-4E5F-426B-9D88-67B386C7C6EA}"/>
              </a:ext>
            </a:extLst>
          </p:cNvPr>
          <p:cNvGrpSpPr/>
          <p:nvPr/>
        </p:nvGrpSpPr>
        <p:grpSpPr>
          <a:xfrm>
            <a:off x="6260928" y="3550784"/>
            <a:ext cx="337978" cy="312353"/>
            <a:chOff x="6332113" y="2800899"/>
            <a:chExt cx="337978" cy="312353"/>
          </a:xfrm>
        </p:grpSpPr>
        <p:sp>
          <p:nvSpPr>
            <p:cNvPr id="54" name="Rectangle 53">
              <a:extLst>
                <a:ext uri="{FF2B5EF4-FFF2-40B4-BE49-F238E27FC236}">
                  <a16:creationId xmlns:a16="http://schemas.microsoft.com/office/drawing/2014/main" id="{DEB7C303-E5B2-43D4-A74C-D7BAA9522E75}"/>
                </a:ext>
              </a:extLst>
            </p:cNvPr>
            <p:cNvSpPr/>
            <p:nvPr/>
          </p:nvSpPr>
          <p:spPr>
            <a:xfrm>
              <a:off x="6332113" y="3016873"/>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5" name="Rectangle 54">
              <a:extLst>
                <a:ext uri="{FF2B5EF4-FFF2-40B4-BE49-F238E27FC236}">
                  <a16:creationId xmlns:a16="http://schemas.microsoft.com/office/drawing/2014/main" id="{D7BE4570-A5D0-4C20-BA23-E37C58CDA648}"/>
                </a:ext>
              </a:extLst>
            </p:cNvPr>
            <p:cNvSpPr/>
            <p:nvPr/>
          </p:nvSpPr>
          <p:spPr>
            <a:xfrm>
              <a:off x="6426059" y="2932313"/>
              <a:ext cx="45719" cy="180939"/>
            </a:xfrm>
            <a:prstGeom prst="rect">
              <a:avLst/>
            </a:prstGeom>
            <a:no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56" name="Rectangle 55">
              <a:extLst>
                <a:ext uri="{FF2B5EF4-FFF2-40B4-BE49-F238E27FC236}">
                  <a16:creationId xmlns:a16="http://schemas.microsoft.com/office/drawing/2014/main" id="{5CB66C9C-1981-49BE-A41C-144FB3DEBD20}"/>
                </a:ext>
              </a:extLst>
            </p:cNvPr>
            <p:cNvSpPr/>
            <p:nvPr/>
          </p:nvSpPr>
          <p:spPr>
            <a:xfrm>
              <a:off x="6521700" y="2867031"/>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7" name="Rectangle 56">
              <a:extLst>
                <a:ext uri="{FF2B5EF4-FFF2-40B4-BE49-F238E27FC236}">
                  <a16:creationId xmlns:a16="http://schemas.microsoft.com/office/drawing/2014/main" id="{0455FF1D-097E-49CE-ADBC-FDBF77565570}"/>
                </a:ext>
              </a:extLst>
            </p:cNvPr>
            <p:cNvSpPr/>
            <p:nvPr/>
          </p:nvSpPr>
          <p:spPr>
            <a:xfrm>
              <a:off x="6617340" y="2800899"/>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58" name="Groupe 57">
            <a:extLst>
              <a:ext uri="{FF2B5EF4-FFF2-40B4-BE49-F238E27FC236}">
                <a16:creationId xmlns:a16="http://schemas.microsoft.com/office/drawing/2014/main" id="{0BAE6AF9-DF1E-417D-9AEA-6EA3038C89F4}"/>
              </a:ext>
            </a:extLst>
          </p:cNvPr>
          <p:cNvGrpSpPr/>
          <p:nvPr/>
        </p:nvGrpSpPr>
        <p:grpSpPr>
          <a:xfrm>
            <a:off x="3491718" y="3575105"/>
            <a:ext cx="337978" cy="312353"/>
            <a:chOff x="6333410" y="2250184"/>
            <a:chExt cx="337978" cy="312353"/>
          </a:xfrm>
        </p:grpSpPr>
        <p:sp>
          <p:nvSpPr>
            <p:cNvPr id="59" name="Rectangle 58">
              <a:extLst>
                <a:ext uri="{FF2B5EF4-FFF2-40B4-BE49-F238E27FC236}">
                  <a16:creationId xmlns:a16="http://schemas.microsoft.com/office/drawing/2014/main" id="{FC2C4205-619F-489D-BFAB-3C8689F8C042}"/>
                </a:ext>
              </a:extLst>
            </p:cNvPr>
            <p:cNvSpPr/>
            <p:nvPr/>
          </p:nvSpPr>
          <p:spPr>
            <a:xfrm>
              <a:off x="6333410" y="2466158"/>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0" name="Rectangle 59">
              <a:extLst>
                <a:ext uri="{FF2B5EF4-FFF2-40B4-BE49-F238E27FC236}">
                  <a16:creationId xmlns:a16="http://schemas.microsoft.com/office/drawing/2014/main" id="{71F4056C-2797-4F48-8FA5-3497618D7A8D}"/>
                </a:ext>
              </a:extLst>
            </p:cNvPr>
            <p:cNvSpPr/>
            <p:nvPr/>
          </p:nvSpPr>
          <p:spPr>
            <a:xfrm>
              <a:off x="6427356" y="2381598"/>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1" name="Rectangle 60">
              <a:extLst>
                <a:ext uri="{FF2B5EF4-FFF2-40B4-BE49-F238E27FC236}">
                  <a16:creationId xmlns:a16="http://schemas.microsoft.com/office/drawing/2014/main" id="{4B1D38F2-F568-4C97-8B13-25F2DE1FD1D3}"/>
                </a:ext>
              </a:extLst>
            </p:cNvPr>
            <p:cNvSpPr/>
            <p:nvPr/>
          </p:nvSpPr>
          <p:spPr>
            <a:xfrm>
              <a:off x="6522997" y="2316316"/>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62" name="Rectangle 61">
              <a:extLst>
                <a:ext uri="{FF2B5EF4-FFF2-40B4-BE49-F238E27FC236}">
                  <a16:creationId xmlns:a16="http://schemas.microsoft.com/office/drawing/2014/main" id="{9C2945A7-0282-4A55-8E98-97D512F85A3A}"/>
                </a:ext>
              </a:extLst>
            </p:cNvPr>
            <p:cNvSpPr/>
            <p:nvPr/>
          </p:nvSpPr>
          <p:spPr>
            <a:xfrm>
              <a:off x="6618637" y="2250184"/>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grpSp>
      <p:grpSp>
        <p:nvGrpSpPr>
          <p:cNvPr id="63" name="Groupe 62">
            <a:extLst>
              <a:ext uri="{FF2B5EF4-FFF2-40B4-BE49-F238E27FC236}">
                <a16:creationId xmlns:a16="http://schemas.microsoft.com/office/drawing/2014/main" id="{5AFE2F82-29E5-4939-935A-B52DD79D78A2}"/>
              </a:ext>
            </a:extLst>
          </p:cNvPr>
          <p:cNvGrpSpPr/>
          <p:nvPr/>
        </p:nvGrpSpPr>
        <p:grpSpPr>
          <a:xfrm>
            <a:off x="2581976" y="3382488"/>
            <a:ext cx="1012475" cy="588792"/>
            <a:chOff x="1428294" y="2579183"/>
            <a:chExt cx="1012475" cy="588792"/>
          </a:xfrm>
        </p:grpSpPr>
        <p:sp>
          <p:nvSpPr>
            <p:cNvPr id="64" name="ZoneTexte 63">
              <a:extLst>
                <a:ext uri="{FF2B5EF4-FFF2-40B4-BE49-F238E27FC236}">
                  <a16:creationId xmlns:a16="http://schemas.microsoft.com/office/drawing/2014/main" id="{BF506A9C-1A13-4179-AAB9-92FDEE8B9B7E}"/>
                </a:ext>
              </a:extLst>
            </p:cNvPr>
            <p:cNvSpPr txBox="1"/>
            <p:nvPr/>
          </p:nvSpPr>
          <p:spPr>
            <a:xfrm>
              <a:off x="1428294" y="2937143"/>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Géothermie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65" name="Image 64">
              <a:extLst>
                <a:ext uri="{FF2B5EF4-FFF2-40B4-BE49-F238E27FC236}">
                  <a16:creationId xmlns:a16="http://schemas.microsoft.com/office/drawing/2014/main" id="{5613E113-B25F-4087-B3D9-5D33C0E75A2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244" r="48795" b="20243"/>
            <a:stretch/>
          </p:blipFill>
          <p:spPr>
            <a:xfrm>
              <a:off x="1703057" y="2579183"/>
              <a:ext cx="513063" cy="426758"/>
            </a:xfrm>
            <a:prstGeom prst="rect">
              <a:avLst/>
            </a:prstGeom>
          </p:spPr>
        </p:pic>
      </p:grpSp>
      <p:sp>
        <p:nvSpPr>
          <p:cNvPr id="66" name="ZoneTexte 65">
            <a:extLst>
              <a:ext uri="{FF2B5EF4-FFF2-40B4-BE49-F238E27FC236}">
                <a16:creationId xmlns:a16="http://schemas.microsoft.com/office/drawing/2014/main" id="{C0CD345F-A592-4650-B8E0-58AF56F5A5C4}"/>
              </a:ext>
            </a:extLst>
          </p:cNvPr>
          <p:cNvSpPr txBox="1"/>
          <p:nvPr/>
        </p:nvSpPr>
        <p:spPr>
          <a:xfrm>
            <a:off x="5160829" y="2493632"/>
            <a:ext cx="1082548"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Solaire thermique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67" name="Rectangle 66">
            <a:extLst>
              <a:ext uri="{FF2B5EF4-FFF2-40B4-BE49-F238E27FC236}">
                <a16:creationId xmlns:a16="http://schemas.microsoft.com/office/drawing/2014/main" id="{A7460455-1BDC-4807-AE68-7CB3F2551DE2}"/>
              </a:ext>
            </a:extLst>
          </p:cNvPr>
          <p:cNvSpPr/>
          <p:nvPr/>
        </p:nvSpPr>
        <p:spPr>
          <a:xfrm>
            <a:off x="1384040" y="2384068"/>
            <a:ext cx="1340273" cy="830997"/>
          </a:xfrm>
          <a:prstGeom prst="rect">
            <a:avLst/>
          </a:prstGeom>
        </p:spPr>
        <p:txBody>
          <a:bodyPr wrap="square">
            <a:spAutoFit/>
          </a:bodyPr>
          <a:lstStyle/>
          <a:p>
            <a:pPr algn="ctr"/>
            <a:r>
              <a:rPr lang="fr-FR" sz="1200" b="1">
                <a:solidFill>
                  <a:srgbClr val="2E3464"/>
                </a:solidFill>
                <a:latin typeface="PT Sans" panose="020B0503020203020204" pitchFamily="34" charset="0"/>
                <a:ea typeface="Roboto" panose="02000000000000000000" pitchFamily="2" charset="0"/>
                <a:cs typeface="Roboto" panose="02000000000000000000" pitchFamily="2" charset="0"/>
              </a:rPr>
              <a:t>Il est possible de produire</a:t>
            </a:r>
          </a:p>
          <a:p>
            <a:pPr algn="ctr"/>
            <a:r>
              <a:rPr lang="fr-FR" sz="1200">
                <a:solidFill>
                  <a:srgbClr val="2E3464"/>
                </a:solidFill>
                <a:latin typeface="PT Sans" panose="020B0503020203020204" pitchFamily="34" charset="0"/>
                <a:ea typeface="Roboto" panose="02000000000000000000" pitchFamily="2" charset="0"/>
                <a:cs typeface="Roboto" panose="02000000000000000000" pitchFamily="2" charset="0"/>
              </a:rPr>
              <a:t>907 GWh sur le territoire</a:t>
            </a:r>
            <a:endParaRPr lang="en-GB" sz="120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8" name="Rectangle : coins arrondis 162">
            <a:extLst>
              <a:ext uri="{FF2B5EF4-FFF2-40B4-BE49-F238E27FC236}">
                <a16:creationId xmlns:a16="http://schemas.microsoft.com/office/drawing/2014/main" id="{8C61A30C-0775-4D89-A592-7075F97ECDC3}"/>
              </a:ext>
            </a:extLst>
          </p:cNvPr>
          <p:cNvSpPr/>
          <p:nvPr/>
        </p:nvSpPr>
        <p:spPr>
          <a:xfrm>
            <a:off x="1206169" y="2067011"/>
            <a:ext cx="6740143" cy="1928546"/>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9" name="Rectangle : avec coins arrondis en diagonale 163">
            <a:extLst>
              <a:ext uri="{FF2B5EF4-FFF2-40B4-BE49-F238E27FC236}">
                <a16:creationId xmlns:a16="http://schemas.microsoft.com/office/drawing/2014/main" id="{886685F4-6A3D-4EAA-A4A3-4B8DA21D3F7A}"/>
              </a:ext>
            </a:extLst>
          </p:cNvPr>
          <p:cNvSpPr/>
          <p:nvPr/>
        </p:nvSpPr>
        <p:spPr>
          <a:xfrm>
            <a:off x="1533295" y="1904131"/>
            <a:ext cx="1429439"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71" name="Rectangle 70">
            <a:extLst>
              <a:ext uri="{FF2B5EF4-FFF2-40B4-BE49-F238E27FC236}">
                <a16:creationId xmlns:a16="http://schemas.microsoft.com/office/drawing/2014/main" id="{05E7CE6A-853A-45AA-93C0-E2C1452C8073}"/>
              </a:ext>
            </a:extLst>
          </p:cNvPr>
          <p:cNvSpPr/>
          <p:nvPr/>
        </p:nvSpPr>
        <p:spPr>
          <a:xfrm>
            <a:off x="1459194" y="1876238"/>
            <a:ext cx="1590718"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POTENTIEL</a:t>
            </a:r>
            <a:endParaRPr lang="en-GB" sz="1600"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sp>
        <p:nvSpPr>
          <p:cNvPr id="72" name="ZoneTexte 71">
            <a:extLst>
              <a:ext uri="{FF2B5EF4-FFF2-40B4-BE49-F238E27FC236}">
                <a16:creationId xmlns:a16="http://schemas.microsoft.com/office/drawing/2014/main" id="{9623833D-F177-4CB4-810D-2503E61D41AC}"/>
              </a:ext>
            </a:extLst>
          </p:cNvPr>
          <p:cNvSpPr txBox="1"/>
          <p:nvPr/>
        </p:nvSpPr>
        <p:spPr>
          <a:xfrm>
            <a:off x="3524825" y="2726978"/>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140 GWh</a:t>
            </a:r>
            <a:endParaRPr lang="en-GB" sz="700">
              <a:latin typeface="PT Sans" panose="020B0503020203020204" pitchFamily="34" charset="0"/>
            </a:endParaRPr>
          </a:p>
        </p:txBody>
      </p:sp>
      <p:sp>
        <p:nvSpPr>
          <p:cNvPr id="73" name="ZoneTexte 72">
            <a:extLst>
              <a:ext uri="{FF2B5EF4-FFF2-40B4-BE49-F238E27FC236}">
                <a16:creationId xmlns:a16="http://schemas.microsoft.com/office/drawing/2014/main" id="{AE9AAE27-B5FE-4FE7-8DC6-037E5A30DEDC}"/>
              </a:ext>
            </a:extLst>
          </p:cNvPr>
          <p:cNvSpPr txBox="1"/>
          <p:nvPr/>
        </p:nvSpPr>
        <p:spPr>
          <a:xfrm>
            <a:off x="3518782" y="2115701"/>
            <a:ext cx="59616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89 </a:t>
            </a:r>
            <a:r>
              <a:rPr lang="fr-FR" sz="700" dirty="0">
                <a:latin typeface="PT Sans" panose="020B0503020203020204" pitchFamily="34" charset="0"/>
              </a:rPr>
              <a:t>GWh</a:t>
            </a:r>
            <a:endParaRPr lang="en-GB" sz="700" dirty="0">
              <a:latin typeface="PT Sans" panose="020B0503020203020204" pitchFamily="34" charset="0"/>
            </a:endParaRPr>
          </a:p>
        </p:txBody>
      </p:sp>
      <p:sp>
        <p:nvSpPr>
          <p:cNvPr id="74" name="ZoneTexte 73">
            <a:extLst>
              <a:ext uri="{FF2B5EF4-FFF2-40B4-BE49-F238E27FC236}">
                <a16:creationId xmlns:a16="http://schemas.microsoft.com/office/drawing/2014/main" id="{EB0D2EFA-C580-4B60-89B9-E6D984F6294C}"/>
              </a:ext>
            </a:extLst>
          </p:cNvPr>
          <p:cNvSpPr txBox="1"/>
          <p:nvPr/>
        </p:nvSpPr>
        <p:spPr>
          <a:xfrm>
            <a:off x="6174508" y="2746517"/>
            <a:ext cx="55653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34 GWh</a:t>
            </a:r>
            <a:endParaRPr lang="en-GB" sz="700">
              <a:latin typeface="PT Sans" panose="020B0503020203020204" pitchFamily="34" charset="0"/>
            </a:endParaRPr>
          </a:p>
        </p:txBody>
      </p:sp>
      <p:sp>
        <p:nvSpPr>
          <p:cNvPr id="75" name="ZoneTexte 74">
            <a:extLst>
              <a:ext uri="{FF2B5EF4-FFF2-40B4-BE49-F238E27FC236}">
                <a16:creationId xmlns:a16="http://schemas.microsoft.com/office/drawing/2014/main" id="{512930FA-322D-4E3C-936A-0BBCC2AC099D}"/>
              </a:ext>
            </a:extLst>
          </p:cNvPr>
          <p:cNvSpPr txBox="1"/>
          <p:nvPr/>
        </p:nvSpPr>
        <p:spPr>
          <a:xfrm>
            <a:off x="6224995" y="2087891"/>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15 GWh</a:t>
            </a:r>
            <a:endParaRPr lang="en-GB" sz="700">
              <a:latin typeface="PT Sans" panose="020B0503020203020204" pitchFamily="34" charset="0"/>
            </a:endParaRPr>
          </a:p>
        </p:txBody>
      </p:sp>
      <p:sp>
        <p:nvSpPr>
          <p:cNvPr id="76" name="ZoneTexte 75">
            <a:extLst>
              <a:ext uri="{FF2B5EF4-FFF2-40B4-BE49-F238E27FC236}">
                <a16:creationId xmlns:a16="http://schemas.microsoft.com/office/drawing/2014/main" id="{9E2359D9-FD15-43ED-9D0C-2B8617B67270}"/>
              </a:ext>
            </a:extLst>
          </p:cNvPr>
          <p:cNvSpPr txBox="1"/>
          <p:nvPr/>
        </p:nvSpPr>
        <p:spPr>
          <a:xfrm>
            <a:off x="6176000" y="3342667"/>
            <a:ext cx="5976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546 GWh</a:t>
            </a:r>
            <a:endParaRPr lang="en-GB" sz="700">
              <a:latin typeface="PT Sans" panose="020B0503020203020204" pitchFamily="34" charset="0"/>
            </a:endParaRPr>
          </a:p>
        </p:txBody>
      </p:sp>
      <p:sp>
        <p:nvSpPr>
          <p:cNvPr id="78" name="ZoneTexte 77">
            <a:extLst>
              <a:ext uri="{FF2B5EF4-FFF2-40B4-BE49-F238E27FC236}">
                <a16:creationId xmlns:a16="http://schemas.microsoft.com/office/drawing/2014/main" id="{87FBED31-219F-4DDF-A573-04F12C1BC64B}"/>
              </a:ext>
            </a:extLst>
          </p:cNvPr>
          <p:cNvSpPr txBox="1"/>
          <p:nvPr/>
        </p:nvSpPr>
        <p:spPr>
          <a:xfrm>
            <a:off x="3502562" y="3359081"/>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65 GWh</a:t>
            </a:r>
            <a:endParaRPr lang="en-GB" sz="700">
              <a:latin typeface="PT Sans" panose="020B0503020203020204" pitchFamily="34" charset="0"/>
            </a:endParaRPr>
          </a:p>
        </p:txBody>
      </p:sp>
      <p:pic>
        <p:nvPicPr>
          <p:cNvPr id="79" name="Image 78">
            <a:extLst>
              <a:ext uri="{FF2B5EF4-FFF2-40B4-BE49-F238E27FC236}">
                <a16:creationId xmlns:a16="http://schemas.microsoft.com/office/drawing/2014/main" id="{6BF84657-3458-4224-A321-8DFEFE5173FE}"/>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60820" y="2095170"/>
            <a:ext cx="518205" cy="426757"/>
          </a:xfrm>
          <a:prstGeom prst="rect">
            <a:avLst/>
          </a:prstGeom>
        </p:spPr>
      </p:pic>
      <p:grpSp>
        <p:nvGrpSpPr>
          <p:cNvPr id="80" name="Groupe 79">
            <a:extLst>
              <a:ext uri="{FF2B5EF4-FFF2-40B4-BE49-F238E27FC236}">
                <a16:creationId xmlns:a16="http://schemas.microsoft.com/office/drawing/2014/main" id="{4619EE06-EF18-4A5C-8205-68E936A1CF2C}"/>
              </a:ext>
            </a:extLst>
          </p:cNvPr>
          <p:cNvGrpSpPr/>
          <p:nvPr/>
        </p:nvGrpSpPr>
        <p:grpSpPr>
          <a:xfrm>
            <a:off x="1363545" y="3431089"/>
            <a:ext cx="487080" cy="355443"/>
            <a:chOff x="1409049" y="1754572"/>
            <a:chExt cx="487080" cy="355443"/>
          </a:xfrm>
        </p:grpSpPr>
        <p:sp>
          <p:nvSpPr>
            <p:cNvPr id="81" name="Ellipse 80">
              <a:extLst>
                <a:ext uri="{FF2B5EF4-FFF2-40B4-BE49-F238E27FC236}">
                  <a16:creationId xmlns:a16="http://schemas.microsoft.com/office/drawing/2014/main" id="{9061C60F-6A29-4A88-B815-C76F6F588326}"/>
                </a:ext>
              </a:extLst>
            </p:cNvPr>
            <p:cNvSpPr/>
            <p:nvPr/>
          </p:nvSpPr>
          <p:spPr>
            <a:xfrm>
              <a:off x="1409049" y="1754572"/>
              <a:ext cx="349801" cy="355443"/>
            </a:xfrm>
            <a:prstGeom prst="ellipse">
              <a:avLst/>
            </a:prstGeom>
            <a:ln>
              <a:solidFill>
                <a:srgbClr val="E3E2E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500">
                <a:latin typeface="PT Sans" panose="020B0503020203020204" pitchFamily="34" charset="0"/>
              </a:endParaRPr>
            </a:p>
          </p:txBody>
        </p:sp>
        <p:sp>
          <p:nvSpPr>
            <p:cNvPr id="82" name="ZoneTexte 81">
              <a:extLst>
                <a:ext uri="{FF2B5EF4-FFF2-40B4-BE49-F238E27FC236}">
                  <a16:creationId xmlns:a16="http://schemas.microsoft.com/office/drawing/2014/main" id="{BC91A9EE-A78F-404E-AFF1-841DA9A99D03}"/>
                </a:ext>
              </a:extLst>
            </p:cNvPr>
            <p:cNvSpPr txBox="1"/>
            <p:nvPr/>
          </p:nvSpPr>
          <p:spPr>
            <a:xfrm>
              <a:off x="1412888" y="1788465"/>
              <a:ext cx="483241" cy="276999"/>
            </a:xfrm>
            <a:prstGeom prst="rect">
              <a:avLst/>
            </a:prstGeom>
            <a:noFill/>
          </p:spPr>
          <p:txBody>
            <a:bodyPr wrap="square" rtlCol="0">
              <a:spAutoFit/>
            </a:bodyPr>
            <a:lstStyle/>
            <a:p>
              <a:r>
                <a:rPr lang="fr-FR" sz="1200">
                  <a:latin typeface="PT Sans" panose="020B0503020203020204" pitchFamily="34" charset="0"/>
                </a:rPr>
                <a:t>X4</a:t>
              </a:r>
              <a:endParaRPr lang="en-GB" sz="1200">
                <a:latin typeface="PT Sans" panose="020B0503020203020204" pitchFamily="34" charset="0"/>
              </a:endParaRPr>
            </a:p>
          </p:txBody>
        </p:sp>
      </p:grpSp>
      <p:sp>
        <p:nvSpPr>
          <p:cNvPr id="83" name="ZoneTexte 82">
            <a:extLst>
              <a:ext uri="{FF2B5EF4-FFF2-40B4-BE49-F238E27FC236}">
                <a16:creationId xmlns:a16="http://schemas.microsoft.com/office/drawing/2014/main" id="{43493075-CE37-42DA-9E77-0147FC8FD2E5}"/>
              </a:ext>
            </a:extLst>
          </p:cNvPr>
          <p:cNvSpPr txBox="1"/>
          <p:nvPr/>
        </p:nvSpPr>
        <p:spPr>
          <a:xfrm>
            <a:off x="1658872" y="3441261"/>
            <a:ext cx="887124" cy="369332"/>
          </a:xfrm>
          <a:prstGeom prst="rect">
            <a:avLst/>
          </a:prstGeom>
          <a:noFill/>
        </p:spPr>
        <p:txBody>
          <a:bodyPr wrap="square" rtlCol="0">
            <a:spAutoFit/>
          </a:bodyPr>
          <a:lstStyle>
            <a:defPPr>
              <a:defRPr lang="fr-FR"/>
            </a:defPPr>
            <a:lvl1pPr algn="ctr">
              <a:defRPr sz="900">
                <a:solidFill>
                  <a:srgbClr val="373E42"/>
                </a:solidFill>
                <a:latin typeface="Lato regular"/>
                <a:ea typeface="Roboto" panose="02000000000000000000" pitchFamily="2" charset="0"/>
                <a:cs typeface="Roboto" panose="02000000000000000000" pitchFamily="2" charset="0"/>
              </a:defRPr>
            </a:lvl1pPr>
          </a:lstStyle>
          <a:p>
            <a:r>
              <a:rPr lang="fr-FR">
                <a:latin typeface="PT Sans" panose="020B0503020203020204" pitchFamily="34" charset="0"/>
              </a:rPr>
              <a:t>La production actuelle </a:t>
            </a:r>
            <a:endParaRPr lang="en-GB">
              <a:latin typeface="PT Sans" panose="020B0503020203020204" pitchFamily="34" charset="0"/>
            </a:endParaRPr>
          </a:p>
        </p:txBody>
      </p:sp>
      <p:cxnSp>
        <p:nvCxnSpPr>
          <p:cNvPr id="84" name="Connecteur droit 83">
            <a:extLst>
              <a:ext uri="{FF2B5EF4-FFF2-40B4-BE49-F238E27FC236}">
                <a16:creationId xmlns:a16="http://schemas.microsoft.com/office/drawing/2014/main" id="{9D27FEA2-7467-427F-8520-AC9347E6C1BF}"/>
              </a:ext>
            </a:extLst>
          </p:cNvPr>
          <p:cNvCxnSpPr>
            <a:cxnSpLocks/>
          </p:cNvCxnSpPr>
          <p:nvPr/>
        </p:nvCxnSpPr>
        <p:spPr>
          <a:xfrm>
            <a:off x="5227321" y="2163377"/>
            <a:ext cx="0" cy="1636477"/>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05396206-7F47-4549-AB04-89995602D752}"/>
              </a:ext>
            </a:extLst>
          </p:cNvPr>
          <p:cNvCxnSpPr>
            <a:cxnSpLocks/>
          </p:cNvCxnSpPr>
          <p:nvPr/>
        </p:nvCxnSpPr>
        <p:spPr>
          <a:xfrm flipV="1">
            <a:off x="5325455" y="2715623"/>
            <a:ext cx="2538082" cy="1647"/>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3636A6ED-BF29-4712-AC96-3D88153627E5}"/>
              </a:ext>
            </a:extLst>
          </p:cNvPr>
          <p:cNvCxnSpPr>
            <a:cxnSpLocks/>
          </p:cNvCxnSpPr>
          <p:nvPr/>
        </p:nvCxnSpPr>
        <p:spPr>
          <a:xfrm flipV="1">
            <a:off x="2829813" y="3343037"/>
            <a:ext cx="2276981" cy="7474"/>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BA30B12F-29BE-4A31-9406-3A2E082D51A0}"/>
              </a:ext>
            </a:extLst>
          </p:cNvPr>
          <p:cNvCxnSpPr>
            <a:cxnSpLocks/>
          </p:cNvCxnSpPr>
          <p:nvPr/>
        </p:nvCxnSpPr>
        <p:spPr>
          <a:xfrm flipV="1">
            <a:off x="2837485" y="2713663"/>
            <a:ext cx="2331104" cy="9975"/>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9A03DBD0-792E-4A56-8FFF-92358C9BD8C9}"/>
              </a:ext>
            </a:extLst>
          </p:cNvPr>
          <p:cNvSpPr/>
          <p:nvPr/>
        </p:nvSpPr>
        <p:spPr>
          <a:xfrm>
            <a:off x="3944700" y="2812889"/>
            <a:ext cx="1226674" cy="553998"/>
          </a:xfrm>
          <a:prstGeom prst="rect">
            <a:avLst/>
          </a:prstGeom>
          <a:noFill/>
        </p:spPr>
        <p:txBody>
          <a:bodyPr wrap="square" rtlCol="0">
            <a:spAutoFit/>
          </a:bodyPr>
          <a:lstStyle/>
          <a:p>
            <a:pPr algn="ctr"/>
            <a:r>
              <a:rPr lang="fr-FR" sz="600">
                <a:solidFill>
                  <a:srgbClr val="373E42"/>
                </a:solidFill>
                <a:latin typeface="PT Sans" panose="020B0503020203020204" pitchFamily="34" charset="0"/>
              </a:rPr>
              <a:t>Substrats méthanisables majoritairement issus des activités agricoles du territoire, en particulier les effluents d’élevage</a:t>
            </a:r>
            <a:endParaRPr lang="en-GB" sz="600">
              <a:solidFill>
                <a:srgbClr val="373E42"/>
              </a:solidFill>
              <a:latin typeface="PT Sans" panose="020B0503020203020204" pitchFamily="34" charset="0"/>
            </a:endParaRPr>
          </a:p>
        </p:txBody>
      </p:sp>
      <p:cxnSp>
        <p:nvCxnSpPr>
          <p:cNvPr id="89" name="Connecteur droit 88">
            <a:extLst>
              <a:ext uri="{FF2B5EF4-FFF2-40B4-BE49-F238E27FC236}">
                <a16:creationId xmlns:a16="http://schemas.microsoft.com/office/drawing/2014/main" id="{E285BF20-7371-4152-A2C9-51E0EDF39C32}"/>
              </a:ext>
            </a:extLst>
          </p:cNvPr>
          <p:cNvCxnSpPr>
            <a:cxnSpLocks/>
          </p:cNvCxnSpPr>
          <p:nvPr/>
        </p:nvCxnSpPr>
        <p:spPr>
          <a:xfrm flipV="1">
            <a:off x="5323061" y="3347026"/>
            <a:ext cx="2540476" cy="1"/>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74D4A195-86BC-4618-98B3-2F13771C691D}"/>
              </a:ext>
            </a:extLst>
          </p:cNvPr>
          <p:cNvSpPr/>
          <p:nvPr/>
        </p:nvSpPr>
        <p:spPr>
          <a:xfrm>
            <a:off x="3901200" y="3431089"/>
            <a:ext cx="1347901" cy="461665"/>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Potentiel porté majoritairement par le secteur résidentiel</a:t>
            </a:r>
          </a:p>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Prise en compte des contraintes environnementales locales. </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1" name="Rectangle 90">
            <a:extLst>
              <a:ext uri="{FF2B5EF4-FFF2-40B4-BE49-F238E27FC236}">
                <a16:creationId xmlns:a16="http://schemas.microsoft.com/office/drawing/2014/main" id="{BD44AAAB-D76A-4778-9939-14D75844B293}"/>
              </a:ext>
            </a:extLst>
          </p:cNvPr>
          <p:cNvSpPr/>
          <p:nvPr/>
        </p:nvSpPr>
        <p:spPr>
          <a:xfrm>
            <a:off x="6595147" y="2221542"/>
            <a:ext cx="1227438" cy="461665"/>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Equipement progressif des ménages, logements collectifs et bâtiments du secteur tertiaire</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92" name="Groupe 91">
            <a:extLst>
              <a:ext uri="{FF2B5EF4-FFF2-40B4-BE49-F238E27FC236}">
                <a16:creationId xmlns:a16="http://schemas.microsoft.com/office/drawing/2014/main" id="{B40B65D3-BBA0-43AB-B8C8-29A5D8907861}"/>
              </a:ext>
            </a:extLst>
          </p:cNvPr>
          <p:cNvGrpSpPr/>
          <p:nvPr/>
        </p:nvGrpSpPr>
        <p:grpSpPr>
          <a:xfrm>
            <a:off x="3511851" y="2292580"/>
            <a:ext cx="337978" cy="312353"/>
            <a:chOff x="2263376" y="2144491"/>
            <a:chExt cx="337978" cy="312353"/>
          </a:xfrm>
        </p:grpSpPr>
        <p:sp>
          <p:nvSpPr>
            <p:cNvPr id="93" name="Rectangle 92">
              <a:extLst>
                <a:ext uri="{FF2B5EF4-FFF2-40B4-BE49-F238E27FC236}">
                  <a16:creationId xmlns:a16="http://schemas.microsoft.com/office/drawing/2014/main" id="{6C932D69-D2F1-488E-A2C1-87277A097354}"/>
                </a:ext>
              </a:extLst>
            </p:cNvPr>
            <p:cNvSpPr/>
            <p:nvPr/>
          </p:nvSpPr>
          <p:spPr>
            <a:xfrm>
              <a:off x="2263376" y="2360465"/>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94" name="Rectangle 93">
              <a:extLst>
                <a:ext uri="{FF2B5EF4-FFF2-40B4-BE49-F238E27FC236}">
                  <a16:creationId xmlns:a16="http://schemas.microsoft.com/office/drawing/2014/main" id="{A8A68209-98BA-4871-ABC6-C80C56A45EF6}"/>
                </a:ext>
              </a:extLst>
            </p:cNvPr>
            <p:cNvSpPr/>
            <p:nvPr/>
          </p:nvSpPr>
          <p:spPr>
            <a:xfrm>
              <a:off x="2357322" y="2275905"/>
              <a:ext cx="45719" cy="18093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95" name="Rectangle 94">
              <a:extLst>
                <a:ext uri="{FF2B5EF4-FFF2-40B4-BE49-F238E27FC236}">
                  <a16:creationId xmlns:a16="http://schemas.microsoft.com/office/drawing/2014/main" id="{19DF8049-5A58-4A76-8B24-94FFC6FCA5FA}"/>
                </a:ext>
              </a:extLst>
            </p:cNvPr>
            <p:cNvSpPr/>
            <p:nvPr/>
          </p:nvSpPr>
          <p:spPr>
            <a:xfrm>
              <a:off x="2452963" y="2210623"/>
              <a:ext cx="48646" cy="246221"/>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96" name="Rectangle 95">
              <a:extLst>
                <a:ext uri="{FF2B5EF4-FFF2-40B4-BE49-F238E27FC236}">
                  <a16:creationId xmlns:a16="http://schemas.microsoft.com/office/drawing/2014/main" id="{9EBF3AF6-8407-4521-9108-04A010999947}"/>
                </a:ext>
              </a:extLst>
            </p:cNvPr>
            <p:cNvSpPr/>
            <p:nvPr/>
          </p:nvSpPr>
          <p:spPr>
            <a:xfrm>
              <a:off x="2548603" y="2144491"/>
              <a:ext cx="52751" cy="312353"/>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sp>
        <p:nvSpPr>
          <p:cNvPr id="97" name="ZoneTexte 96">
            <a:extLst>
              <a:ext uri="{FF2B5EF4-FFF2-40B4-BE49-F238E27FC236}">
                <a16:creationId xmlns:a16="http://schemas.microsoft.com/office/drawing/2014/main" id="{B72F46F6-66A2-41FC-A899-0E0D075A010C}"/>
              </a:ext>
            </a:extLst>
          </p:cNvPr>
          <p:cNvSpPr txBox="1"/>
          <p:nvPr/>
        </p:nvSpPr>
        <p:spPr>
          <a:xfrm>
            <a:off x="5224825" y="3143057"/>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Grand éolien</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98" name="Image 97">
            <a:extLst>
              <a:ext uri="{FF2B5EF4-FFF2-40B4-BE49-F238E27FC236}">
                <a16:creationId xmlns:a16="http://schemas.microsoft.com/office/drawing/2014/main" id="{0D94A5FC-46C6-4EFF-8430-A1536B18D6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110"/>
          <a:stretch/>
        </p:blipFill>
        <p:spPr>
          <a:xfrm>
            <a:off x="5488520" y="2801166"/>
            <a:ext cx="463165" cy="379287"/>
          </a:xfrm>
          <a:prstGeom prst="rect">
            <a:avLst/>
          </a:prstGeom>
        </p:spPr>
      </p:pic>
      <p:grpSp>
        <p:nvGrpSpPr>
          <p:cNvPr id="99" name="Groupe 98">
            <a:extLst>
              <a:ext uri="{FF2B5EF4-FFF2-40B4-BE49-F238E27FC236}">
                <a16:creationId xmlns:a16="http://schemas.microsoft.com/office/drawing/2014/main" id="{4A3D36BE-C459-4F1A-B53F-0106A09BBBA2}"/>
              </a:ext>
            </a:extLst>
          </p:cNvPr>
          <p:cNvGrpSpPr/>
          <p:nvPr/>
        </p:nvGrpSpPr>
        <p:grpSpPr>
          <a:xfrm>
            <a:off x="6260928" y="2974720"/>
            <a:ext cx="337978" cy="312353"/>
            <a:chOff x="2263376" y="2144491"/>
            <a:chExt cx="337978" cy="312353"/>
          </a:xfrm>
        </p:grpSpPr>
        <p:sp>
          <p:nvSpPr>
            <p:cNvPr id="100" name="Rectangle 99">
              <a:extLst>
                <a:ext uri="{FF2B5EF4-FFF2-40B4-BE49-F238E27FC236}">
                  <a16:creationId xmlns:a16="http://schemas.microsoft.com/office/drawing/2014/main" id="{C57E26E1-22E2-4326-B3FF-8AC57D857546}"/>
                </a:ext>
              </a:extLst>
            </p:cNvPr>
            <p:cNvSpPr/>
            <p:nvPr/>
          </p:nvSpPr>
          <p:spPr>
            <a:xfrm>
              <a:off x="2263376" y="2360465"/>
              <a:ext cx="45719" cy="9637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01" name="Rectangle 100">
              <a:extLst>
                <a:ext uri="{FF2B5EF4-FFF2-40B4-BE49-F238E27FC236}">
                  <a16:creationId xmlns:a16="http://schemas.microsoft.com/office/drawing/2014/main" id="{0DE766BD-665F-46CE-B4CC-B6F3C415BE29}"/>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02" name="Rectangle 101">
              <a:extLst>
                <a:ext uri="{FF2B5EF4-FFF2-40B4-BE49-F238E27FC236}">
                  <a16:creationId xmlns:a16="http://schemas.microsoft.com/office/drawing/2014/main" id="{C552F53B-93A3-4BAA-B4F0-8913A7E57010}"/>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03" name="Rectangle 102">
              <a:extLst>
                <a:ext uri="{FF2B5EF4-FFF2-40B4-BE49-F238E27FC236}">
                  <a16:creationId xmlns:a16="http://schemas.microsoft.com/office/drawing/2014/main" id="{97B8EB4A-5383-4B7D-893D-6DBFD004B762}"/>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104" name="Groupe 103">
            <a:extLst>
              <a:ext uri="{FF2B5EF4-FFF2-40B4-BE49-F238E27FC236}">
                <a16:creationId xmlns:a16="http://schemas.microsoft.com/office/drawing/2014/main" id="{C28D2022-1ECD-47EF-9AD5-156CF9BE0328}"/>
              </a:ext>
            </a:extLst>
          </p:cNvPr>
          <p:cNvGrpSpPr/>
          <p:nvPr/>
        </p:nvGrpSpPr>
        <p:grpSpPr>
          <a:xfrm>
            <a:off x="6238866" y="2278961"/>
            <a:ext cx="337978" cy="312353"/>
            <a:chOff x="2263376" y="2144491"/>
            <a:chExt cx="337978" cy="312353"/>
          </a:xfrm>
        </p:grpSpPr>
        <p:sp>
          <p:nvSpPr>
            <p:cNvPr id="105" name="Rectangle 104">
              <a:extLst>
                <a:ext uri="{FF2B5EF4-FFF2-40B4-BE49-F238E27FC236}">
                  <a16:creationId xmlns:a16="http://schemas.microsoft.com/office/drawing/2014/main" id="{F5633501-8AE8-4C4B-8B4E-B515766FFC33}"/>
                </a:ext>
              </a:extLst>
            </p:cNvPr>
            <p:cNvSpPr/>
            <p:nvPr/>
          </p:nvSpPr>
          <p:spPr>
            <a:xfrm>
              <a:off x="2263376" y="2360465"/>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06" name="Rectangle 105">
              <a:extLst>
                <a:ext uri="{FF2B5EF4-FFF2-40B4-BE49-F238E27FC236}">
                  <a16:creationId xmlns:a16="http://schemas.microsoft.com/office/drawing/2014/main" id="{82226F8A-D366-4F39-AF81-481E53BF9F39}"/>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07" name="Rectangle 106">
              <a:extLst>
                <a:ext uri="{FF2B5EF4-FFF2-40B4-BE49-F238E27FC236}">
                  <a16:creationId xmlns:a16="http://schemas.microsoft.com/office/drawing/2014/main" id="{352D6664-D3AC-49A7-8912-F8FD3CDC3CAF}"/>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08" name="Rectangle 107">
              <a:extLst>
                <a:ext uri="{FF2B5EF4-FFF2-40B4-BE49-F238E27FC236}">
                  <a16:creationId xmlns:a16="http://schemas.microsoft.com/office/drawing/2014/main" id="{F95F0066-B057-4DF1-BC3D-BBF20E15B0A3}"/>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grpSp>
      <p:sp>
        <p:nvSpPr>
          <p:cNvPr id="109" name="ZoneTexte 108">
            <a:extLst>
              <a:ext uri="{FF2B5EF4-FFF2-40B4-BE49-F238E27FC236}">
                <a16:creationId xmlns:a16="http://schemas.microsoft.com/office/drawing/2014/main" id="{B194C2C2-5824-478D-8395-7911D5531A74}"/>
              </a:ext>
            </a:extLst>
          </p:cNvPr>
          <p:cNvSpPr txBox="1"/>
          <p:nvPr/>
        </p:nvSpPr>
        <p:spPr>
          <a:xfrm>
            <a:off x="6543936" y="3484398"/>
            <a:ext cx="1329642" cy="369332"/>
          </a:xfrm>
          <a:prstGeom prst="rect">
            <a:avLst/>
          </a:prstGeom>
          <a:noFill/>
        </p:spPr>
        <p:txBody>
          <a:bodyPr wrap="square" rtlCol="0">
            <a:spAutoFit/>
          </a:bodyPr>
          <a:lstStyle/>
          <a:p>
            <a:pPr algn="ctr"/>
            <a:r>
              <a:rPr lang="fr-FR" sz="600" dirty="0">
                <a:solidFill>
                  <a:srgbClr val="373E42"/>
                </a:solidFill>
                <a:latin typeface="PT Sans" panose="020B0503020203020204" pitchFamily="34" charset="0"/>
                <a:ea typeface="Roboto" panose="02000000000000000000" pitchFamily="2" charset="0"/>
                <a:cs typeface="Roboto" panose="02000000000000000000" pitchFamily="2" charset="0"/>
              </a:rPr>
              <a:t>Priorité à l’équipement des parkings et grandes toitures industrielles, agricoles et tertiaires</a:t>
            </a:r>
            <a:endParaRPr lang="en-GB" sz="6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0" name="Rectangle 109">
            <a:extLst>
              <a:ext uri="{FF2B5EF4-FFF2-40B4-BE49-F238E27FC236}">
                <a16:creationId xmlns:a16="http://schemas.microsoft.com/office/drawing/2014/main" id="{D16E4034-4DAE-4B95-84D1-064DF77ABCC6}"/>
              </a:ext>
            </a:extLst>
          </p:cNvPr>
          <p:cNvSpPr/>
          <p:nvPr/>
        </p:nvSpPr>
        <p:spPr>
          <a:xfrm>
            <a:off x="3989429" y="2309019"/>
            <a:ext cx="1233149" cy="276999"/>
          </a:xfrm>
          <a:prstGeom prst="rect">
            <a:avLst/>
          </a:prstGeom>
          <a:noFill/>
        </p:spPr>
        <p:txBody>
          <a:bodyPr wrap="square" rtlCol="0">
            <a:spAutoFit/>
          </a:bodyPr>
          <a:lstStyle/>
          <a:p>
            <a:pPr algn="ctr"/>
            <a:r>
              <a:rPr lang="fr-FR" sz="600" dirty="0">
                <a:solidFill>
                  <a:srgbClr val="373E42"/>
                </a:solidFill>
                <a:latin typeface="PT Sans" panose="020B0503020203020204" pitchFamily="34" charset="0"/>
                <a:ea typeface="Roboto" panose="02000000000000000000" pitchFamily="2" charset="0"/>
                <a:cs typeface="Roboto" panose="02000000000000000000" pitchFamily="2" charset="0"/>
              </a:rPr>
              <a:t>Développement local et durable de la filière bois énergie</a:t>
            </a:r>
            <a:endParaRPr lang="en-GB" sz="6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1" name="Rectangle 110">
            <a:extLst>
              <a:ext uri="{FF2B5EF4-FFF2-40B4-BE49-F238E27FC236}">
                <a16:creationId xmlns:a16="http://schemas.microsoft.com/office/drawing/2014/main" id="{F81954A7-7C14-4A34-86EF-27935B0B1900}"/>
              </a:ext>
            </a:extLst>
          </p:cNvPr>
          <p:cNvSpPr/>
          <p:nvPr/>
        </p:nvSpPr>
        <p:spPr>
          <a:xfrm>
            <a:off x="1270999" y="3749919"/>
            <a:ext cx="1510368" cy="276999"/>
          </a:xfrm>
          <a:prstGeom prst="rect">
            <a:avLst/>
          </a:prstGeom>
          <a:noFill/>
        </p:spPr>
        <p:txBody>
          <a:bodyPr wrap="square" rtlCol="0">
            <a:spAutoFit/>
          </a:bodyPr>
          <a:lstStyle/>
          <a:p>
            <a:pPr algn="ctr"/>
            <a:r>
              <a:rPr lang="fr-FR" sz="600" i="1" dirty="0">
                <a:solidFill>
                  <a:srgbClr val="373E42"/>
                </a:solidFill>
                <a:latin typeface="PT Sans" panose="020B0503020203020204" pitchFamily="34" charset="0"/>
                <a:ea typeface="Roboto" panose="02000000000000000000" pitchFamily="2" charset="0"/>
                <a:cs typeface="Roboto" panose="02000000000000000000" pitchFamily="2" charset="0"/>
              </a:rPr>
              <a:t>Barres bleues = production existante</a:t>
            </a:r>
          </a:p>
          <a:p>
            <a:pPr algn="ctr"/>
            <a:r>
              <a:rPr lang="fr-FR" sz="600" i="1" dirty="0">
                <a:solidFill>
                  <a:srgbClr val="373E42"/>
                </a:solidFill>
                <a:latin typeface="PT Sans" panose="020B0503020203020204" pitchFamily="34" charset="0"/>
                <a:ea typeface="Roboto" panose="02000000000000000000" pitchFamily="2" charset="0"/>
                <a:cs typeface="Roboto" panose="02000000000000000000" pitchFamily="2" charset="0"/>
              </a:rPr>
              <a:t>Barres transparentes = potentiel</a:t>
            </a:r>
            <a:endParaRPr lang="en-GB" sz="600" i="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1754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58</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flipV="1">
            <a:off x="3590728" y="1555335"/>
            <a:ext cx="2698977" cy="181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12" name="Rectangle : coins arrondis 78">
            <a:extLst>
              <a:ext uri="{FF2B5EF4-FFF2-40B4-BE49-F238E27FC236}">
                <a16:creationId xmlns:a16="http://schemas.microsoft.com/office/drawing/2014/main" id="{2224A1BF-C490-4BFE-B853-C401CF192207}"/>
              </a:ext>
            </a:extLst>
          </p:cNvPr>
          <p:cNvSpPr/>
          <p:nvPr/>
        </p:nvSpPr>
        <p:spPr>
          <a:xfrm>
            <a:off x="1590731" y="2055625"/>
            <a:ext cx="6740143" cy="2732830"/>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113" name="Groupe 112">
            <a:extLst>
              <a:ext uri="{FF2B5EF4-FFF2-40B4-BE49-F238E27FC236}">
                <a16:creationId xmlns:a16="http://schemas.microsoft.com/office/drawing/2014/main" id="{A12A2FA5-DA38-4992-824F-D91B582D0B92}"/>
              </a:ext>
            </a:extLst>
          </p:cNvPr>
          <p:cNvGrpSpPr/>
          <p:nvPr/>
        </p:nvGrpSpPr>
        <p:grpSpPr>
          <a:xfrm>
            <a:off x="1956368" y="1873775"/>
            <a:ext cx="5891196" cy="369332"/>
            <a:chOff x="389768" y="6353345"/>
            <a:chExt cx="5891196" cy="369332"/>
          </a:xfrm>
        </p:grpSpPr>
        <p:sp>
          <p:nvSpPr>
            <p:cNvPr id="114" name="Rectangle : avec coins arrondis en diagonale 79">
              <a:extLst>
                <a:ext uri="{FF2B5EF4-FFF2-40B4-BE49-F238E27FC236}">
                  <a16:creationId xmlns:a16="http://schemas.microsoft.com/office/drawing/2014/main" id="{5EE02823-C28F-40A9-82A1-68A082705E86}"/>
                </a:ext>
              </a:extLst>
            </p:cNvPr>
            <p:cNvSpPr/>
            <p:nvPr/>
          </p:nvSpPr>
          <p:spPr>
            <a:xfrm>
              <a:off x="389768" y="6365919"/>
              <a:ext cx="5891196"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15" name="Rectangle 114">
              <a:extLst>
                <a:ext uri="{FF2B5EF4-FFF2-40B4-BE49-F238E27FC236}">
                  <a16:creationId xmlns:a16="http://schemas.microsoft.com/office/drawing/2014/main" id="{C9B9AAED-DBDE-42BF-ADB8-C9AE74F9E491}"/>
                </a:ext>
              </a:extLst>
            </p:cNvPr>
            <p:cNvSpPr/>
            <p:nvPr/>
          </p:nvSpPr>
          <p:spPr>
            <a:xfrm>
              <a:off x="759125" y="6353345"/>
              <a:ext cx="4994316" cy="369332"/>
            </a:xfrm>
            <a:prstGeom prst="rect">
              <a:avLst/>
            </a:prstGeom>
          </p:spPr>
          <p:txBody>
            <a:bodyPr wrap="none">
              <a:spAutoFit/>
            </a:bodyPr>
            <a:lstStyle/>
            <a:p>
              <a:pPr algn="ctr"/>
              <a:r>
                <a:rPr lang="fr-FR" b="1" dirty="0">
                  <a:solidFill>
                    <a:schemeClr val="bg1"/>
                  </a:solidFill>
                  <a:latin typeface="PT Sans" panose="020B0503020203020204" pitchFamily="34" charset="0"/>
                  <a:ea typeface="Roboto" panose="02000000000000000000" pitchFamily="2" charset="0"/>
                  <a:cs typeface="Roboto" panose="02000000000000000000" pitchFamily="2" charset="0"/>
                </a:rPr>
                <a:t>BILAN DES EMISSIONS DE GAZ A EFFET DE SERRE</a:t>
              </a:r>
            </a:p>
          </p:txBody>
        </p:sp>
      </p:grpSp>
      <p:sp>
        <p:nvSpPr>
          <p:cNvPr id="116" name="Rectangle 115">
            <a:extLst>
              <a:ext uri="{FF2B5EF4-FFF2-40B4-BE49-F238E27FC236}">
                <a16:creationId xmlns:a16="http://schemas.microsoft.com/office/drawing/2014/main" id="{665D62D2-547D-4231-9B84-B151CC662CDA}"/>
              </a:ext>
            </a:extLst>
          </p:cNvPr>
          <p:cNvSpPr/>
          <p:nvPr/>
        </p:nvSpPr>
        <p:spPr>
          <a:xfrm>
            <a:off x="2061298" y="3811632"/>
            <a:ext cx="674278" cy="897195"/>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40 % </a:t>
            </a:r>
            <a:endParaRPr lang="en-GB" sz="1100" b="1">
              <a:solidFill>
                <a:srgbClr val="2E3464"/>
              </a:solidFill>
              <a:latin typeface="PT Sans" panose="020B0503020203020204" pitchFamily="34" charset="0"/>
            </a:endParaRPr>
          </a:p>
        </p:txBody>
      </p:sp>
      <p:sp>
        <p:nvSpPr>
          <p:cNvPr id="117" name="Rectangle 116">
            <a:extLst>
              <a:ext uri="{FF2B5EF4-FFF2-40B4-BE49-F238E27FC236}">
                <a16:creationId xmlns:a16="http://schemas.microsoft.com/office/drawing/2014/main" id="{C5A7C3FC-A6D7-400C-8C2C-D380AD3AD370}"/>
              </a:ext>
            </a:extLst>
          </p:cNvPr>
          <p:cNvSpPr/>
          <p:nvPr/>
        </p:nvSpPr>
        <p:spPr>
          <a:xfrm>
            <a:off x="2734343" y="4082297"/>
            <a:ext cx="735721" cy="621518"/>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28 % </a:t>
            </a:r>
            <a:endParaRPr lang="en-GB" sz="1100" b="1">
              <a:solidFill>
                <a:srgbClr val="2E3464"/>
              </a:solidFill>
              <a:latin typeface="PT Sans" panose="020B0503020203020204" pitchFamily="34" charset="0"/>
            </a:endParaRPr>
          </a:p>
        </p:txBody>
      </p:sp>
      <p:sp>
        <p:nvSpPr>
          <p:cNvPr id="118" name="Rectangle 117">
            <a:extLst>
              <a:ext uri="{FF2B5EF4-FFF2-40B4-BE49-F238E27FC236}">
                <a16:creationId xmlns:a16="http://schemas.microsoft.com/office/drawing/2014/main" id="{C39E0273-ECB0-4C75-82BA-EF3D0A949DC4}"/>
              </a:ext>
            </a:extLst>
          </p:cNvPr>
          <p:cNvSpPr/>
          <p:nvPr/>
        </p:nvSpPr>
        <p:spPr>
          <a:xfrm>
            <a:off x="3466760" y="4289264"/>
            <a:ext cx="737701" cy="407857"/>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17  %</a:t>
            </a:r>
            <a:endParaRPr lang="en-GB" sz="1100" b="1">
              <a:solidFill>
                <a:srgbClr val="2E3464"/>
              </a:solidFill>
              <a:latin typeface="PT Sans" panose="020B0503020203020204" pitchFamily="34" charset="0"/>
            </a:endParaRPr>
          </a:p>
        </p:txBody>
      </p:sp>
      <p:grpSp>
        <p:nvGrpSpPr>
          <p:cNvPr id="119" name="Groupe 118">
            <a:extLst>
              <a:ext uri="{FF2B5EF4-FFF2-40B4-BE49-F238E27FC236}">
                <a16:creationId xmlns:a16="http://schemas.microsoft.com/office/drawing/2014/main" id="{75DB37F0-E547-46FE-BCBB-EC2429F27894}"/>
              </a:ext>
            </a:extLst>
          </p:cNvPr>
          <p:cNvGrpSpPr/>
          <p:nvPr/>
        </p:nvGrpSpPr>
        <p:grpSpPr>
          <a:xfrm>
            <a:off x="3494411" y="3871823"/>
            <a:ext cx="609462" cy="449809"/>
            <a:chOff x="326359" y="7425358"/>
            <a:chExt cx="609462" cy="449809"/>
          </a:xfrm>
        </p:grpSpPr>
        <p:sp>
          <p:nvSpPr>
            <p:cNvPr id="120" name="Rectangle 119">
              <a:extLst>
                <a:ext uri="{FF2B5EF4-FFF2-40B4-BE49-F238E27FC236}">
                  <a16:creationId xmlns:a16="http://schemas.microsoft.com/office/drawing/2014/main" id="{B28D1968-1117-4276-BC51-DEEFF3BE6BFA}"/>
                </a:ext>
              </a:extLst>
            </p:cNvPr>
            <p:cNvSpPr/>
            <p:nvPr/>
          </p:nvSpPr>
          <p:spPr>
            <a:xfrm>
              <a:off x="326359" y="7659723"/>
              <a:ext cx="609462" cy="215444"/>
            </a:xfrm>
            <a:prstGeom prst="rect">
              <a:avLst/>
            </a:prstGeom>
          </p:spPr>
          <p:txBody>
            <a:bodyPr wrap="none">
              <a:spAutoFit/>
            </a:bodyPr>
            <a:lstStyle/>
            <a:p>
              <a:r>
                <a:rPr lang="fr-FR" altLang="fr-FR" sz="800">
                  <a:solidFill>
                    <a:srgbClr val="373E42"/>
                  </a:solidFill>
                  <a:latin typeface="PT Sans" panose="020B0503020203020204" pitchFamily="34" charset="0"/>
                  <a:ea typeface="Roboto" panose="02000000000000000000" pitchFamily="2" charset="0"/>
                  <a:cs typeface="Roboto" panose="02000000000000000000" pitchFamily="2" charset="0"/>
                </a:rPr>
                <a:t>Transport</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21" name="Image 120" descr="Voiture">
              <a:extLst>
                <a:ext uri="{FF2B5EF4-FFF2-40B4-BE49-F238E27FC236}">
                  <a16:creationId xmlns:a16="http://schemas.microsoft.com/office/drawing/2014/main" id="{D4F51E3D-7CBC-4626-8C19-38E78F9EC7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8089" y="7425358"/>
              <a:ext cx="390121" cy="390121"/>
            </a:xfrm>
            <a:prstGeom prst="rect">
              <a:avLst/>
            </a:prstGeom>
          </p:spPr>
        </p:pic>
      </p:grpSp>
      <p:grpSp>
        <p:nvGrpSpPr>
          <p:cNvPr id="122" name="Groupe 121">
            <a:extLst>
              <a:ext uri="{FF2B5EF4-FFF2-40B4-BE49-F238E27FC236}">
                <a16:creationId xmlns:a16="http://schemas.microsoft.com/office/drawing/2014/main" id="{90CD7994-D538-4603-A19B-4E5E4A47DDC2}"/>
              </a:ext>
            </a:extLst>
          </p:cNvPr>
          <p:cNvGrpSpPr/>
          <p:nvPr/>
        </p:nvGrpSpPr>
        <p:grpSpPr>
          <a:xfrm>
            <a:off x="2025586" y="3274006"/>
            <a:ext cx="745702" cy="542597"/>
            <a:chOff x="5389492" y="1502376"/>
            <a:chExt cx="800444" cy="542597"/>
          </a:xfrm>
        </p:grpSpPr>
        <p:pic>
          <p:nvPicPr>
            <p:cNvPr id="123" name="Image 122">
              <a:extLst>
                <a:ext uri="{FF2B5EF4-FFF2-40B4-BE49-F238E27FC236}">
                  <a16:creationId xmlns:a16="http://schemas.microsoft.com/office/drawing/2014/main" id="{DAF874F0-AC57-49D3-9B0C-087AB50C2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164" y="1502376"/>
              <a:ext cx="438150" cy="438150"/>
            </a:xfrm>
            <a:prstGeom prst="rect">
              <a:avLst/>
            </a:prstGeom>
          </p:spPr>
        </p:pic>
        <p:sp>
          <p:nvSpPr>
            <p:cNvPr id="124" name="ZoneTexte 123">
              <a:extLst>
                <a:ext uri="{FF2B5EF4-FFF2-40B4-BE49-F238E27FC236}">
                  <a16:creationId xmlns:a16="http://schemas.microsoft.com/office/drawing/2014/main" id="{7A403409-6904-4BA2-8216-D23F5C43032F}"/>
                </a:ext>
              </a:extLst>
            </p:cNvPr>
            <p:cNvSpPr txBox="1"/>
            <p:nvPr/>
          </p:nvSpPr>
          <p:spPr>
            <a:xfrm>
              <a:off x="5389492" y="1829529"/>
              <a:ext cx="800444"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25" name="Groupe 124">
            <a:extLst>
              <a:ext uri="{FF2B5EF4-FFF2-40B4-BE49-F238E27FC236}">
                <a16:creationId xmlns:a16="http://schemas.microsoft.com/office/drawing/2014/main" id="{BE2846E0-48D0-4CA2-BEB3-260D66B7DB50}"/>
              </a:ext>
            </a:extLst>
          </p:cNvPr>
          <p:cNvGrpSpPr/>
          <p:nvPr/>
        </p:nvGrpSpPr>
        <p:grpSpPr>
          <a:xfrm>
            <a:off x="4788627" y="4049693"/>
            <a:ext cx="1012475" cy="472807"/>
            <a:chOff x="1904508" y="7565087"/>
            <a:chExt cx="1012475" cy="472807"/>
          </a:xfrm>
        </p:grpSpPr>
        <p:pic>
          <p:nvPicPr>
            <p:cNvPr id="126" name="Image 125">
              <a:extLst>
                <a:ext uri="{FF2B5EF4-FFF2-40B4-BE49-F238E27FC236}">
                  <a16:creationId xmlns:a16="http://schemas.microsoft.com/office/drawing/2014/main" id="{F9DEF1A7-94ED-454B-96AE-02A283B986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8140" y="7565087"/>
              <a:ext cx="304606" cy="304606"/>
            </a:xfrm>
            <a:prstGeom prst="rect">
              <a:avLst/>
            </a:prstGeom>
          </p:spPr>
        </p:pic>
        <p:sp>
          <p:nvSpPr>
            <p:cNvPr id="127" name="ZoneTexte 126">
              <a:extLst>
                <a:ext uri="{FF2B5EF4-FFF2-40B4-BE49-F238E27FC236}">
                  <a16:creationId xmlns:a16="http://schemas.microsoft.com/office/drawing/2014/main" id="{D5AA2C39-D5B6-4C02-8EE5-F03F6C41D5CF}"/>
                </a:ext>
              </a:extLst>
            </p:cNvPr>
            <p:cNvSpPr txBox="1"/>
            <p:nvPr/>
          </p:nvSpPr>
          <p:spPr>
            <a:xfrm>
              <a:off x="1904508" y="7822450"/>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28" name="Rectangle 127">
            <a:extLst>
              <a:ext uri="{FF2B5EF4-FFF2-40B4-BE49-F238E27FC236}">
                <a16:creationId xmlns:a16="http://schemas.microsoft.com/office/drawing/2014/main" id="{AE760A9F-5968-4B6C-8C7A-E01640465483}"/>
              </a:ext>
            </a:extLst>
          </p:cNvPr>
          <p:cNvSpPr/>
          <p:nvPr/>
        </p:nvSpPr>
        <p:spPr>
          <a:xfrm>
            <a:off x="4204461" y="4458810"/>
            <a:ext cx="737701" cy="239846"/>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6  %</a:t>
            </a:r>
            <a:endParaRPr lang="en-GB" sz="1100" b="1">
              <a:solidFill>
                <a:srgbClr val="2E3464"/>
              </a:solidFill>
              <a:latin typeface="PT Sans" panose="020B0503020203020204" pitchFamily="34" charset="0"/>
            </a:endParaRPr>
          </a:p>
        </p:txBody>
      </p:sp>
      <p:sp>
        <p:nvSpPr>
          <p:cNvPr id="129" name="Rectangle 128">
            <a:extLst>
              <a:ext uri="{FF2B5EF4-FFF2-40B4-BE49-F238E27FC236}">
                <a16:creationId xmlns:a16="http://schemas.microsoft.com/office/drawing/2014/main" id="{C7405F68-5909-4424-96FF-4ED6785EF2F7}"/>
              </a:ext>
            </a:extLst>
          </p:cNvPr>
          <p:cNvSpPr/>
          <p:nvPr/>
        </p:nvSpPr>
        <p:spPr>
          <a:xfrm>
            <a:off x="4939848" y="4492804"/>
            <a:ext cx="737701" cy="203110"/>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5  %</a:t>
            </a:r>
            <a:endParaRPr lang="en-GB" sz="1100" b="1">
              <a:solidFill>
                <a:srgbClr val="2E3464"/>
              </a:solidFill>
              <a:latin typeface="PT Sans" panose="020B0503020203020204" pitchFamily="34" charset="0"/>
            </a:endParaRPr>
          </a:p>
        </p:txBody>
      </p:sp>
      <p:sp>
        <p:nvSpPr>
          <p:cNvPr id="130" name="Rectangle 129">
            <a:extLst>
              <a:ext uri="{FF2B5EF4-FFF2-40B4-BE49-F238E27FC236}">
                <a16:creationId xmlns:a16="http://schemas.microsoft.com/office/drawing/2014/main" id="{29D38F23-A3D2-4654-8549-B721CA2EE023}"/>
              </a:ext>
            </a:extLst>
          </p:cNvPr>
          <p:cNvSpPr/>
          <p:nvPr/>
        </p:nvSpPr>
        <p:spPr>
          <a:xfrm>
            <a:off x="5680488" y="4535541"/>
            <a:ext cx="737701" cy="160337"/>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2  %</a:t>
            </a:r>
            <a:endParaRPr lang="en-GB" sz="1100" b="1">
              <a:solidFill>
                <a:srgbClr val="2E3464"/>
              </a:solidFill>
              <a:latin typeface="PT Sans" panose="020B0503020203020204" pitchFamily="34" charset="0"/>
            </a:endParaRPr>
          </a:p>
        </p:txBody>
      </p:sp>
      <p:grpSp>
        <p:nvGrpSpPr>
          <p:cNvPr id="131" name="Groupe 130">
            <a:extLst>
              <a:ext uri="{FF2B5EF4-FFF2-40B4-BE49-F238E27FC236}">
                <a16:creationId xmlns:a16="http://schemas.microsoft.com/office/drawing/2014/main" id="{BD5C2E17-841E-4F05-A287-44B80B9F7CFA}"/>
              </a:ext>
            </a:extLst>
          </p:cNvPr>
          <p:cNvGrpSpPr/>
          <p:nvPr/>
        </p:nvGrpSpPr>
        <p:grpSpPr>
          <a:xfrm>
            <a:off x="6092446" y="4004333"/>
            <a:ext cx="1299775" cy="543915"/>
            <a:chOff x="5128430" y="1978345"/>
            <a:chExt cx="1299775" cy="543915"/>
          </a:xfrm>
        </p:grpSpPr>
        <p:sp>
          <p:nvSpPr>
            <p:cNvPr id="132" name="ZoneTexte 131">
              <a:extLst>
                <a:ext uri="{FF2B5EF4-FFF2-40B4-BE49-F238E27FC236}">
                  <a16:creationId xmlns:a16="http://schemas.microsoft.com/office/drawing/2014/main" id="{EDB4AD18-2817-4492-A2C8-41C0E0C5CD2B}"/>
                </a:ext>
              </a:extLst>
            </p:cNvPr>
            <p:cNvSpPr txBox="1"/>
            <p:nvPr/>
          </p:nvSpPr>
          <p:spPr>
            <a:xfrm>
              <a:off x="5128430" y="2306816"/>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3" name="Graphique 160" descr="Ville">
              <a:extLst>
                <a:ext uri="{FF2B5EF4-FFF2-40B4-BE49-F238E27FC236}">
                  <a16:creationId xmlns:a16="http://schemas.microsoft.com/office/drawing/2014/main" id="{090C8A02-A16C-4A69-A003-C190D26FD6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8502" y="1978345"/>
              <a:ext cx="438150" cy="438150"/>
            </a:xfrm>
            <a:prstGeom prst="rect">
              <a:avLst/>
            </a:prstGeom>
          </p:spPr>
        </p:pic>
      </p:grpSp>
      <p:sp>
        <p:nvSpPr>
          <p:cNvPr id="134" name="Rectangle 133">
            <a:extLst>
              <a:ext uri="{FF2B5EF4-FFF2-40B4-BE49-F238E27FC236}">
                <a16:creationId xmlns:a16="http://schemas.microsoft.com/office/drawing/2014/main" id="{54638C21-0B1F-4E2D-9B4D-A122B918FEC5}"/>
              </a:ext>
            </a:extLst>
          </p:cNvPr>
          <p:cNvSpPr/>
          <p:nvPr/>
        </p:nvSpPr>
        <p:spPr>
          <a:xfrm>
            <a:off x="6416868" y="4559288"/>
            <a:ext cx="737701" cy="136589"/>
          </a:xfrm>
          <a:prstGeom prst="rect">
            <a:avLst/>
          </a:prstGeom>
          <a:solidFill>
            <a:srgbClr val="E3E2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2E3464"/>
                </a:solidFill>
                <a:latin typeface="PT Sans" panose="020B0503020203020204" pitchFamily="34" charset="0"/>
              </a:rPr>
              <a:t>1 %</a:t>
            </a:r>
            <a:endParaRPr lang="en-GB" sz="1100" b="1">
              <a:solidFill>
                <a:srgbClr val="2E3464"/>
              </a:solidFill>
              <a:latin typeface="PT Sans" panose="020B0503020203020204" pitchFamily="34" charset="0"/>
            </a:endParaRPr>
          </a:p>
        </p:txBody>
      </p:sp>
      <p:grpSp>
        <p:nvGrpSpPr>
          <p:cNvPr id="135" name="Groupe 134">
            <a:extLst>
              <a:ext uri="{FF2B5EF4-FFF2-40B4-BE49-F238E27FC236}">
                <a16:creationId xmlns:a16="http://schemas.microsoft.com/office/drawing/2014/main" id="{B41D364B-A320-4F7E-9782-B4095B449F0B}"/>
              </a:ext>
            </a:extLst>
          </p:cNvPr>
          <p:cNvGrpSpPr/>
          <p:nvPr/>
        </p:nvGrpSpPr>
        <p:grpSpPr>
          <a:xfrm>
            <a:off x="4152608" y="3984928"/>
            <a:ext cx="781624" cy="485483"/>
            <a:chOff x="1883062" y="7572218"/>
            <a:chExt cx="781624" cy="485483"/>
          </a:xfrm>
        </p:grpSpPr>
        <p:pic>
          <p:nvPicPr>
            <p:cNvPr id="136" name="Image 135">
              <a:extLst>
                <a:ext uri="{FF2B5EF4-FFF2-40B4-BE49-F238E27FC236}">
                  <a16:creationId xmlns:a16="http://schemas.microsoft.com/office/drawing/2014/main" id="{EC66DCEE-4DC4-46B2-B1B7-CE08A24AD6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130" r="17708" b="18736"/>
            <a:stretch/>
          </p:blipFill>
          <p:spPr>
            <a:xfrm>
              <a:off x="2166439" y="7572218"/>
              <a:ext cx="233010" cy="304606"/>
            </a:xfrm>
            <a:prstGeom prst="rect">
              <a:avLst/>
            </a:prstGeom>
          </p:spPr>
        </p:pic>
        <p:sp>
          <p:nvSpPr>
            <p:cNvPr id="137" name="ZoneTexte 136">
              <a:extLst>
                <a:ext uri="{FF2B5EF4-FFF2-40B4-BE49-F238E27FC236}">
                  <a16:creationId xmlns:a16="http://schemas.microsoft.com/office/drawing/2014/main" id="{B1AF60C1-917B-4CF9-B8D5-B3FA04140B4F}"/>
                </a:ext>
              </a:extLst>
            </p:cNvPr>
            <p:cNvSpPr txBox="1"/>
            <p:nvPr/>
          </p:nvSpPr>
          <p:spPr>
            <a:xfrm>
              <a:off x="1883062" y="7842257"/>
              <a:ext cx="781624"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Alimentation</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138" name="Groupe 137">
            <a:extLst>
              <a:ext uri="{FF2B5EF4-FFF2-40B4-BE49-F238E27FC236}">
                <a16:creationId xmlns:a16="http://schemas.microsoft.com/office/drawing/2014/main" id="{6D04406A-F606-465A-B85E-92005AF41CDE}"/>
              </a:ext>
            </a:extLst>
          </p:cNvPr>
          <p:cNvGrpSpPr/>
          <p:nvPr/>
        </p:nvGrpSpPr>
        <p:grpSpPr>
          <a:xfrm>
            <a:off x="2593272" y="3581231"/>
            <a:ext cx="1012475" cy="526183"/>
            <a:chOff x="5506239" y="7508096"/>
            <a:chExt cx="1012475" cy="526183"/>
          </a:xfrm>
        </p:grpSpPr>
        <p:sp>
          <p:nvSpPr>
            <p:cNvPr id="139" name="ZoneTexte 138">
              <a:extLst>
                <a:ext uri="{FF2B5EF4-FFF2-40B4-BE49-F238E27FC236}">
                  <a16:creationId xmlns:a16="http://schemas.microsoft.com/office/drawing/2014/main" id="{49DE735D-EE13-4074-9D0F-A15020869909}"/>
                </a:ext>
              </a:extLst>
            </p:cNvPr>
            <p:cNvSpPr txBox="1"/>
            <p:nvPr/>
          </p:nvSpPr>
          <p:spPr>
            <a:xfrm>
              <a:off x="5506239" y="7818835"/>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40" name="Graphique 29" descr="Usine">
              <a:extLst>
                <a:ext uri="{FF2B5EF4-FFF2-40B4-BE49-F238E27FC236}">
                  <a16:creationId xmlns:a16="http://schemas.microsoft.com/office/drawing/2014/main" id="{473C2E13-C937-4E4C-81F0-C6638ABBCD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0797" y="7508096"/>
              <a:ext cx="383358" cy="383358"/>
            </a:xfrm>
            <a:prstGeom prst="rect">
              <a:avLst/>
            </a:prstGeom>
          </p:spPr>
        </p:pic>
      </p:grpSp>
      <p:grpSp>
        <p:nvGrpSpPr>
          <p:cNvPr id="141" name="Groupe 140">
            <a:extLst>
              <a:ext uri="{FF2B5EF4-FFF2-40B4-BE49-F238E27FC236}">
                <a16:creationId xmlns:a16="http://schemas.microsoft.com/office/drawing/2014/main" id="{876A68FF-9863-439E-9EF2-78D6DCECD5B4}"/>
              </a:ext>
            </a:extLst>
          </p:cNvPr>
          <p:cNvGrpSpPr/>
          <p:nvPr/>
        </p:nvGrpSpPr>
        <p:grpSpPr>
          <a:xfrm>
            <a:off x="5526297" y="3984361"/>
            <a:ext cx="1012475" cy="566910"/>
            <a:chOff x="4010645" y="7582330"/>
            <a:chExt cx="1012475" cy="566910"/>
          </a:xfrm>
        </p:grpSpPr>
        <p:sp>
          <p:nvSpPr>
            <p:cNvPr id="142" name="ZoneTexte 141">
              <a:extLst>
                <a:ext uri="{FF2B5EF4-FFF2-40B4-BE49-F238E27FC236}">
                  <a16:creationId xmlns:a16="http://schemas.microsoft.com/office/drawing/2014/main" id="{4A833411-D8C0-40C1-89BD-31F614E5A9D0}"/>
                </a:ext>
              </a:extLst>
            </p:cNvPr>
            <p:cNvSpPr txBox="1"/>
            <p:nvPr/>
          </p:nvSpPr>
          <p:spPr>
            <a:xfrm>
              <a:off x="4010645" y="7933796"/>
              <a:ext cx="10124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Urbanisme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43" name="Image 142">
              <a:extLst>
                <a:ext uri="{FF2B5EF4-FFF2-40B4-BE49-F238E27FC236}">
                  <a16:creationId xmlns:a16="http://schemas.microsoft.com/office/drawing/2014/main" id="{4FC99E7C-5260-4F41-9AF5-C6112E79F0C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0251"/>
            <a:stretch/>
          </p:blipFill>
          <p:spPr>
            <a:xfrm>
              <a:off x="4248386" y="7582330"/>
              <a:ext cx="506445" cy="403886"/>
            </a:xfrm>
            <a:prstGeom prst="rect">
              <a:avLst/>
            </a:prstGeom>
          </p:spPr>
        </p:pic>
      </p:grpSp>
      <p:grpSp>
        <p:nvGrpSpPr>
          <p:cNvPr id="144" name="Groupe 143">
            <a:extLst>
              <a:ext uri="{FF2B5EF4-FFF2-40B4-BE49-F238E27FC236}">
                <a16:creationId xmlns:a16="http://schemas.microsoft.com/office/drawing/2014/main" id="{913EAA7A-F6A7-4172-BCB7-EBC0B7F7CB98}"/>
              </a:ext>
            </a:extLst>
          </p:cNvPr>
          <p:cNvGrpSpPr/>
          <p:nvPr/>
        </p:nvGrpSpPr>
        <p:grpSpPr>
          <a:xfrm>
            <a:off x="1770647" y="2504537"/>
            <a:ext cx="1938554" cy="697634"/>
            <a:chOff x="338318" y="6166758"/>
            <a:chExt cx="1938554" cy="697634"/>
          </a:xfrm>
        </p:grpSpPr>
        <p:grpSp>
          <p:nvGrpSpPr>
            <p:cNvPr id="145" name="Groupe 144">
              <a:extLst>
                <a:ext uri="{FF2B5EF4-FFF2-40B4-BE49-F238E27FC236}">
                  <a16:creationId xmlns:a16="http://schemas.microsoft.com/office/drawing/2014/main" id="{D2E2AE14-A7FF-4B34-B457-60DE2C1E7AA6}"/>
                </a:ext>
              </a:extLst>
            </p:cNvPr>
            <p:cNvGrpSpPr/>
            <p:nvPr/>
          </p:nvGrpSpPr>
          <p:grpSpPr>
            <a:xfrm>
              <a:off x="338318" y="6166758"/>
              <a:ext cx="1938554" cy="697634"/>
              <a:chOff x="463251" y="6061291"/>
              <a:chExt cx="1938554" cy="697634"/>
            </a:xfrm>
          </p:grpSpPr>
          <p:sp>
            <p:nvSpPr>
              <p:cNvPr id="150" name="Rectangle : avec coins arrondis en diagonale 93">
                <a:extLst>
                  <a:ext uri="{FF2B5EF4-FFF2-40B4-BE49-F238E27FC236}">
                    <a16:creationId xmlns:a16="http://schemas.microsoft.com/office/drawing/2014/main" id="{4A76E5B7-BFC7-4171-A836-301798B86371}"/>
                  </a:ext>
                </a:extLst>
              </p:cNvPr>
              <p:cNvSpPr/>
              <p:nvPr/>
            </p:nvSpPr>
            <p:spPr>
              <a:xfrm>
                <a:off x="463251" y="6061291"/>
                <a:ext cx="1938554" cy="697633"/>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151" name="Rectangle 150">
                <a:extLst>
                  <a:ext uri="{FF2B5EF4-FFF2-40B4-BE49-F238E27FC236}">
                    <a16:creationId xmlns:a16="http://schemas.microsoft.com/office/drawing/2014/main" id="{5C20A627-C980-4B55-9B1E-037EDC540B95}"/>
                  </a:ext>
                </a:extLst>
              </p:cNvPr>
              <p:cNvSpPr/>
              <p:nvPr/>
            </p:nvSpPr>
            <p:spPr>
              <a:xfrm>
                <a:off x="957087" y="6605037"/>
                <a:ext cx="1296534" cy="153888"/>
              </a:xfrm>
              <a:prstGeom prst="rect">
                <a:avLst/>
              </a:prstGeom>
            </p:spPr>
            <p:txBody>
              <a:bodyPr wrap="square">
                <a:spAutoFit/>
              </a:bodyPr>
              <a:lstStyle/>
              <a:p>
                <a:endParaRPr lang="fr-FR" sz="400" i="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152" name="Rectangle 151">
                <a:extLst>
                  <a:ext uri="{FF2B5EF4-FFF2-40B4-BE49-F238E27FC236}">
                    <a16:creationId xmlns:a16="http://schemas.microsoft.com/office/drawing/2014/main" id="{3C0DC798-C49F-4943-839B-68C530721A2A}"/>
                  </a:ext>
                </a:extLst>
              </p:cNvPr>
              <p:cNvSpPr/>
              <p:nvPr/>
            </p:nvSpPr>
            <p:spPr>
              <a:xfrm>
                <a:off x="887725" y="6141079"/>
                <a:ext cx="1326786" cy="507831"/>
              </a:xfrm>
              <a:prstGeom prst="rect">
                <a:avLst/>
              </a:prstGeom>
              <a:noFill/>
            </p:spPr>
            <p:txBody>
              <a:bodyPr wrap="square" rtlCol="0">
                <a:spAutoFit/>
              </a:bodyPr>
              <a:lstStyle/>
              <a:p>
                <a:pPr algn="ct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730 000 tCO</a:t>
                </a:r>
                <a:r>
                  <a:rPr lang="fr-FR" alt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e (tonnes de CO</a:t>
                </a:r>
                <a:r>
                  <a:rPr lang="fr-FR" alt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r>
                  <a:rPr lang="fr-FR" alt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équivalent)</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153" name="Graphique 203" descr="Homme">
                <a:extLst>
                  <a:ext uri="{FF2B5EF4-FFF2-40B4-BE49-F238E27FC236}">
                    <a16:creationId xmlns:a16="http://schemas.microsoft.com/office/drawing/2014/main" id="{BDA5108D-8570-4B12-90A2-23E835F03F3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1567" y="6122730"/>
                <a:ext cx="244894" cy="244894"/>
              </a:xfrm>
              <a:prstGeom prst="rect">
                <a:avLst/>
              </a:prstGeom>
            </p:spPr>
          </p:pic>
          <p:pic>
            <p:nvPicPr>
              <p:cNvPr id="154" name="Graphique 207" descr="Homme">
                <a:extLst>
                  <a:ext uri="{FF2B5EF4-FFF2-40B4-BE49-F238E27FC236}">
                    <a16:creationId xmlns:a16="http://schemas.microsoft.com/office/drawing/2014/main" id="{102C0D88-4026-4438-8939-E110DB00E36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0156" y="6130668"/>
                <a:ext cx="244894" cy="244894"/>
              </a:xfrm>
              <a:prstGeom prst="rect">
                <a:avLst/>
              </a:prstGeom>
            </p:spPr>
          </p:pic>
        </p:grpSp>
        <p:grpSp>
          <p:nvGrpSpPr>
            <p:cNvPr id="146" name="Groupe 145">
              <a:extLst>
                <a:ext uri="{FF2B5EF4-FFF2-40B4-BE49-F238E27FC236}">
                  <a16:creationId xmlns:a16="http://schemas.microsoft.com/office/drawing/2014/main" id="{8970F3D2-0380-40E0-9E27-185356AA63CB}"/>
                </a:ext>
              </a:extLst>
            </p:cNvPr>
            <p:cNvGrpSpPr/>
            <p:nvPr/>
          </p:nvGrpSpPr>
          <p:grpSpPr>
            <a:xfrm>
              <a:off x="455998" y="6223561"/>
              <a:ext cx="363865" cy="315161"/>
              <a:chOff x="573969" y="6122730"/>
              <a:chExt cx="363865" cy="315161"/>
            </a:xfrm>
          </p:grpSpPr>
          <p:pic>
            <p:nvPicPr>
              <p:cNvPr id="147" name="Graphique 201" descr="Homme">
                <a:extLst>
                  <a:ext uri="{FF2B5EF4-FFF2-40B4-BE49-F238E27FC236}">
                    <a16:creationId xmlns:a16="http://schemas.microsoft.com/office/drawing/2014/main" id="{05FAE08B-C6E8-43D6-82DE-85CF6CFB5CB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3969" y="6190729"/>
                <a:ext cx="244894" cy="244894"/>
              </a:xfrm>
              <a:prstGeom prst="rect">
                <a:avLst/>
              </a:prstGeom>
            </p:spPr>
          </p:pic>
          <p:pic>
            <p:nvPicPr>
              <p:cNvPr id="148" name="Graphique 202" descr="Homme">
                <a:extLst>
                  <a:ext uri="{FF2B5EF4-FFF2-40B4-BE49-F238E27FC236}">
                    <a16:creationId xmlns:a16="http://schemas.microsoft.com/office/drawing/2014/main" id="{A236CD20-54FB-4B8B-B838-5523462AA5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2940" y="6192997"/>
                <a:ext cx="244894" cy="244894"/>
              </a:xfrm>
              <a:prstGeom prst="rect">
                <a:avLst/>
              </a:prstGeom>
            </p:spPr>
          </p:pic>
          <p:pic>
            <p:nvPicPr>
              <p:cNvPr id="149" name="Graphique 204" descr="Homme">
                <a:extLst>
                  <a:ext uri="{FF2B5EF4-FFF2-40B4-BE49-F238E27FC236}">
                    <a16:creationId xmlns:a16="http://schemas.microsoft.com/office/drawing/2014/main" id="{A099F091-98B8-49FF-960F-0FBEE2141AC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694" y="6122730"/>
                <a:ext cx="244894" cy="244894"/>
              </a:xfrm>
              <a:prstGeom prst="rect">
                <a:avLst/>
              </a:prstGeom>
            </p:spPr>
          </p:pic>
        </p:grpSp>
      </p:grpSp>
      <p:grpSp>
        <p:nvGrpSpPr>
          <p:cNvPr id="155" name="Groupe 154">
            <a:extLst>
              <a:ext uri="{FF2B5EF4-FFF2-40B4-BE49-F238E27FC236}">
                <a16:creationId xmlns:a16="http://schemas.microsoft.com/office/drawing/2014/main" id="{8989DE9F-FAE8-41A2-9795-9557F34AA174}"/>
              </a:ext>
            </a:extLst>
          </p:cNvPr>
          <p:cNvGrpSpPr/>
          <p:nvPr/>
        </p:nvGrpSpPr>
        <p:grpSpPr>
          <a:xfrm>
            <a:off x="3956845" y="2294912"/>
            <a:ext cx="4305241" cy="1507965"/>
            <a:chOff x="1657311" y="1437916"/>
            <a:chExt cx="4114448" cy="1367388"/>
          </a:xfrm>
        </p:grpSpPr>
        <p:sp>
          <p:nvSpPr>
            <p:cNvPr id="156" name="Rectangle : coins arrondis 156">
              <a:extLst>
                <a:ext uri="{FF2B5EF4-FFF2-40B4-BE49-F238E27FC236}">
                  <a16:creationId xmlns:a16="http://schemas.microsoft.com/office/drawing/2014/main" id="{B051F43B-AD61-4E7B-9879-6C3856081287}"/>
                </a:ext>
              </a:extLst>
            </p:cNvPr>
            <p:cNvSpPr/>
            <p:nvPr/>
          </p:nvSpPr>
          <p:spPr>
            <a:xfrm>
              <a:off x="1657311" y="1437916"/>
              <a:ext cx="4101080" cy="1367388"/>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sp>
          <p:nvSpPr>
            <p:cNvPr id="157" name="ZoneTexte 156">
              <a:extLst>
                <a:ext uri="{FF2B5EF4-FFF2-40B4-BE49-F238E27FC236}">
                  <a16:creationId xmlns:a16="http://schemas.microsoft.com/office/drawing/2014/main" id="{72749EED-492A-4B5F-A64D-60F725A034FE}"/>
                </a:ext>
              </a:extLst>
            </p:cNvPr>
            <p:cNvSpPr txBox="1"/>
            <p:nvPr/>
          </p:nvSpPr>
          <p:spPr>
            <a:xfrm>
              <a:off x="1672970" y="1440528"/>
              <a:ext cx="4098789" cy="1158202"/>
            </a:xfrm>
            <a:prstGeom prst="rect">
              <a:avLst/>
            </a:prstGeom>
            <a:noFill/>
          </p:spPr>
          <p:txBody>
            <a:bodyPr wrap="square" rtlCol="0">
              <a:spAutoFit/>
            </a:bodyPr>
            <a:lstStyle>
              <a:defPPr>
                <a:defRPr lang="fr-FR"/>
              </a:defPPr>
              <a:lvl1pPr algn="ctr">
                <a:defRPr sz="1000">
                  <a:solidFill>
                    <a:srgbClr val="373E42"/>
                  </a:solidFill>
                  <a:latin typeface="Lato regular"/>
                  <a:ea typeface="Roboto" panose="02000000000000000000" pitchFamily="2" charset="0"/>
                  <a:cs typeface="Roboto" panose="02000000000000000000" pitchFamily="2" charset="0"/>
                </a:defRPr>
              </a:lvl1pPr>
            </a:lstStyle>
            <a:p>
              <a:pPr algn="just"/>
              <a:r>
                <a:rPr lang="fr-FR" sz="700" i="1" dirty="0">
                  <a:latin typeface="PT Sans" panose="020B0503020203020204" pitchFamily="34" charset="0"/>
                </a:rPr>
                <a:t>Un </a:t>
              </a:r>
              <a:r>
                <a:rPr lang="fr-FR" sz="700" i="1" u="sng" dirty="0">
                  <a:latin typeface="PT Sans" panose="020B0503020203020204" pitchFamily="34" charset="0"/>
                </a:rPr>
                <a:t>gaz à effet de serre </a:t>
              </a:r>
              <a:r>
                <a:rPr lang="fr-FR" sz="700" i="1" dirty="0">
                  <a:latin typeface="PT Sans" panose="020B0503020203020204" pitchFamily="34" charset="0"/>
                </a:rPr>
                <a:t>est un gaz qui a le pouvoir de retenir une partie de l’énergie émise par le sol après avoir été chauffé par le rayonnement solaire. </a:t>
              </a:r>
            </a:p>
            <a:p>
              <a:pPr algn="just"/>
              <a:r>
                <a:rPr lang="fr-FR" sz="700" i="1" dirty="0">
                  <a:latin typeface="PT Sans" panose="020B0503020203020204" pitchFamily="34" charset="0"/>
                </a:rPr>
                <a:t>Sur  le territoire, 3 principaux gaz à effet de serre sont émis : </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dioxyde de carbone </a:t>
              </a:r>
              <a:r>
                <a:rPr lang="fr-FR" sz="700" i="1" dirty="0">
                  <a:latin typeface="PT Sans" panose="020B0503020203020204" pitchFamily="34" charset="0"/>
                </a:rPr>
                <a:t>(CO</a:t>
              </a:r>
              <a:r>
                <a:rPr lang="fr-FR" sz="700" i="1" baseline="-25000" dirty="0">
                  <a:latin typeface="PT Sans" panose="020B0503020203020204" pitchFamily="34" charset="0"/>
                </a:rPr>
                <a:t>2</a:t>
              </a:r>
              <a:r>
                <a:rPr lang="fr-FR" sz="700" i="1" dirty="0">
                  <a:latin typeface="PT Sans" panose="020B0503020203020204" pitchFamily="34" charset="0"/>
                </a:rPr>
                <a:t>), issu majoritairement de la consommation d’énergie (de la combustion de gaz, de fioul, de carburants, etc.),</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méthane</a:t>
              </a:r>
              <a:r>
                <a:rPr lang="fr-FR" sz="700" i="1" dirty="0">
                  <a:latin typeface="PT Sans" panose="020B0503020203020204" pitchFamily="34" charset="0"/>
                </a:rPr>
                <a:t> (CH</a:t>
              </a:r>
              <a:r>
                <a:rPr lang="fr-FR" sz="700" i="1" baseline="-25000" dirty="0">
                  <a:latin typeface="PT Sans" panose="020B0503020203020204" pitchFamily="34" charset="0"/>
                </a:rPr>
                <a:t>4</a:t>
              </a:r>
              <a:r>
                <a:rPr lang="fr-FR" sz="700" i="1" dirty="0">
                  <a:latin typeface="PT Sans" panose="020B0503020203020204" pitchFamily="34" charset="0"/>
                </a:rPr>
                <a:t>), émis par les animaux d’élevage, notamment les bovins lors de leur digestion, </a:t>
              </a:r>
            </a:p>
            <a:p>
              <a:pPr marL="171450" indent="-171450" algn="just">
                <a:buFontTx/>
                <a:buChar char="-"/>
              </a:pPr>
              <a:r>
                <a:rPr lang="fr-FR" sz="700" i="1" dirty="0">
                  <a:latin typeface="PT Sans" panose="020B0503020203020204" pitchFamily="34" charset="0"/>
                </a:rPr>
                <a:t>Le </a:t>
              </a:r>
              <a:r>
                <a:rPr lang="fr-FR" sz="700" i="1" u="sng" dirty="0">
                  <a:latin typeface="PT Sans" panose="020B0503020203020204" pitchFamily="34" charset="0"/>
                </a:rPr>
                <a:t>protoxyde d’azote </a:t>
              </a:r>
              <a:r>
                <a:rPr lang="fr-FR" sz="700" i="1" dirty="0">
                  <a:latin typeface="PT Sans" panose="020B0503020203020204" pitchFamily="34" charset="0"/>
                </a:rPr>
                <a:t>(N</a:t>
              </a:r>
              <a:r>
                <a:rPr lang="fr-FR" sz="700" i="1" baseline="-25000" dirty="0">
                  <a:latin typeface="PT Sans" panose="020B0503020203020204" pitchFamily="34" charset="0"/>
                </a:rPr>
                <a:t>2</a:t>
              </a:r>
              <a:r>
                <a:rPr lang="fr-FR" sz="700" i="1" dirty="0">
                  <a:latin typeface="PT Sans" panose="020B0503020203020204" pitchFamily="34" charset="0"/>
                </a:rPr>
                <a:t>O) émis lors de l’épandage d’engrais azotés ou de déjections animales sur les sols. </a:t>
              </a:r>
            </a:p>
            <a:p>
              <a:pPr algn="just"/>
              <a:r>
                <a:rPr lang="fr-FR" sz="700" i="1" dirty="0">
                  <a:latin typeface="PT Sans" panose="020B0503020203020204" pitchFamily="34" charset="0"/>
                </a:rPr>
                <a:t>L’effet de serre de chaque gaz (Pouvoir de Réchauffement Global – PRG) est différent. Afin de pouvoir proposer un bilan territorial incluant l’ensemble de ces gaz, chacun est ramené en équivalent CO</a:t>
              </a:r>
              <a:r>
                <a:rPr lang="fr-FR" sz="700" i="1" baseline="-25000" dirty="0">
                  <a:latin typeface="PT Sans" panose="020B0503020203020204" pitchFamily="34" charset="0"/>
                </a:rPr>
                <a:t>2</a:t>
              </a:r>
              <a:r>
                <a:rPr lang="fr-FR" sz="700" i="1" dirty="0">
                  <a:latin typeface="PT Sans" panose="020B0503020203020204" pitchFamily="34" charset="0"/>
                </a:rPr>
                <a:t> suivant son PRG : 1 kg de méthane émis = 28 kg CO</a:t>
              </a:r>
              <a:r>
                <a:rPr lang="fr-FR" sz="700" i="1" baseline="-25000" dirty="0">
                  <a:latin typeface="PT Sans" panose="020B0503020203020204" pitchFamily="34" charset="0"/>
                </a:rPr>
                <a:t>2</a:t>
              </a:r>
              <a:r>
                <a:rPr lang="fr-FR" sz="700" i="1" dirty="0">
                  <a:latin typeface="PT Sans" panose="020B0503020203020204" pitchFamily="34" charset="0"/>
                </a:rPr>
                <a:t> équivalent car le méthane a un pouvoir de réchauffement climatique 28 fois supérieur à celui du CO</a:t>
              </a:r>
              <a:r>
                <a:rPr lang="fr-FR" sz="700" i="1" baseline="-25000" dirty="0">
                  <a:latin typeface="PT Sans" panose="020B0503020203020204" pitchFamily="34" charset="0"/>
                </a:rPr>
                <a:t>2</a:t>
              </a:r>
              <a:r>
                <a:rPr lang="fr-FR" sz="700" i="1" dirty="0">
                  <a:latin typeface="PT Sans" panose="020B0503020203020204" pitchFamily="34" charset="0"/>
                </a:rPr>
                <a:t> selon le GIEC 2014.</a:t>
              </a:r>
            </a:p>
          </p:txBody>
        </p:sp>
      </p:grpSp>
      <p:pic>
        <p:nvPicPr>
          <p:cNvPr id="158" name="Graphique 18" descr="Point d’interrogation">
            <a:extLst>
              <a:ext uri="{FF2B5EF4-FFF2-40B4-BE49-F238E27FC236}">
                <a16:creationId xmlns:a16="http://schemas.microsoft.com/office/drawing/2014/main" id="{3F88B1DF-8E1C-493F-B63A-2F59C906A9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19122" y="2217692"/>
            <a:ext cx="402904" cy="402904"/>
          </a:xfrm>
          <a:prstGeom prst="rect">
            <a:avLst/>
          </a:prstGeom>
        </p:spPr>
      </p:pic>
      <p:sp>
        <p:nvSpPr>
          <p:cNvPr id="159" name="ZoneTexte 158">
            <a:extLst>
              <a:ext uri="{FF2B5EF4-FFF2-40B4-BE49-F238E27FC236}">
                <a16:creationId xmlns:a16="http://schemas.microsoft.com/office/drawing/2014/main" id="{08B0BAAA-9CCE-440B-93C1-9ACEAACD0CB0}"/>
              </a:ext>
            </a:extLst>
          </p:cNvPr>
          <p:cNvSpPr txBox="1"/>
          <p:nvPr/>
        </p:nvSpPr>
        <p:spPr>
          <a:xfrm>
            <a:off x="2402535" y="1199468"/>
            <a:ext cx="5009773"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dirty="0">
                <a:solidFill>
                  <a:srgbClr val="2E3464"/>
                </a:solidFill>
                <a:latin typeface="PT Sans" panose="020B0503020203020204" pitchFamily="34" charset="0"/>
              </a:rPr>
              <a:t>PROFIL CLIMAT DU TERRITOIRE</a:t>
            </a:r>
            <a:endParaRPr lang="en-US" dirty="0">
              <a:solidFill>
                <a:srgbClr val="2E3464"/>
              </a:solidFill>
              <a:latin typeface="PT Sans" panose="020B0503020203020204" pitchFamily="34" charset="0"/>
            </a:endParaRPr>
          </a:p>
        </p:txBody>
      </p:sp>
    </p:spTree>
    <p:extLst>
      <p:ext uri="{BB962C8B-B14F-4D97-AF65-F5344CB8AC3E}">
        <p14:creationId xmlns:p14="http://schemas.microsoft.com/office/powerpoint/2010/main" val="2345731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59</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flipV="1">
            <a:off x="3590728" y="1555335"/>
            <a:ext cx="2698977" cy="181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59" name="ZoneTexte 158">
            <a:extLst>
              <a:ext uri="{FF2B5EF4-FFF2-40B4-BE49-F238E27FC236}">
                <a16:creationId xmlns:a16="http://schemas.microsoft.com/office/drawing/2014/main" id="{08B0BAAA-9CCE-440B-93C1-9ACEAACD0CB0}"/>
              </a:ext>
            </a:extLst>
          </p:cNvPr>
          <p:cNvSpPr txBox="1"/>
          <p:nvPr/>
        </p:nvSpPr>
        <p:spPr>
          <a:xfrm>
            <a:off x="2402535" y="1199468"/>
            <a:ext cx="5009773"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dirty="0">
                <a:solidFill>
                  <a:srgbClr val="2E3464"/>
                </a:solidFill>
                <a:latin typeface="PT Sans" panose="020B0503020203020204" pitchFamily="34" charset="0"/>
              </a:rPr>
              <a:t>PROFIL CLIMAT DU TERRITOIRE</a:t>
            </a:r>
            <a:endParaRPr lang="en-US" dirty="0">
              <a:solidFill>
                <a:srgbClr val="2E3464"/>
              </a:solidFill>
              <a:latin typeface="PT Sans" panose="020B0503020203020204" pitchFamily="34" charset="0"/>
            </a:endParaRPr>
          </a:p>
        </p:txBody>
      </p:sp>
      <p:sp>
        <p:nvSpPr>
          <p:cNvPr id="53" name="Rectangle : coins arrondis 50">
            <a:extLst>
              <a:ext uri="{FF2B5EF4-FFF2-40B4-BE49-F238E27FC236}">
                <a16:creationId xmlns:a16="http://schemas.microsoft.com/office/drawing/2014/main" id="{6A633EE3-B5BD-496F-945C-4A4DD83A57EC}"/>
              </a:ext>
            </a:extLst>
          </p:cNvPr>
          <p:cNvSpPr/>
          <p:nvPr/>
        </p:nvSpPr>
        <p:spPr>
          <a:xfrm>
            <a:off x="1381132" y="2025412"/>
            <a:ext cx="6746737" cy="2465063"/>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54" name="Groupe 53">
            <a:extLst>
              <a:ext uri="{FF2B5EF4-FFF2-40B4-BE49-F238E27FC236}">
                <a16:creationId xmlns:a16="http://schemas.microsoft.com/office/drawing/2014/main" id="{B7FFBE7F-71DB-4217-BE95-22071AC48BF1}"/>
              </a:ext>
            </a:extLst>
          </p:cNvPr>
          <p:cNvGrpSpPr/>
          <p:nvPr/>
        </p:nvGrpSpPr>
        <p:grpSpPr>
          <a:xfrm>
            <a:off x="1912706" y="1849653"/>
            <a:ext cx="3348000" cy="369332"/>
            <a:chOff x="273752" y="6352648"/>
            <a:chExt cx="3348000" cy="369332"/>
          </a:xfrm>
        </p:grpSpPr>
        <p:sp>
          <p:nvSpPr>
            <p:cNvPr id="55" name="Rectangle : avec coins arrondis en diagonale 52">
              <a:extLst>
                <a:ext uri="{FF2B5EF4-FFF2-40B4-BE49-F238E27FC236}">
                  <a16:creationId xmlns:a16="http://schemas.microsoft.com/office/drawing/2014/main" id="{1B4C4203-51FF-48E5-8DC0-222EFC9F844A}"/>
                </a:ext>
              </a:extLst>
            </p:cNvPr>
            <p:cNvSpPr/>
            <p:nvPr/>
          </p:nvSpPr>
          <p:spPr>
            <a:xfrm>
              <a:off x="273752" y="6365919"/>
              <a:ext cx="3348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6" name="Rectangle 55">
              <a:extLst>
                <a:ext uri="{FF2B5EF4-FFF2-40B4-BE49-F238E27FC236}">
                  <a16:creationId xmlns:a16="http://schemas.microsoft.com/office/drawing/2014/main" id="{71D4ECB4-2690-4CCB-ADFC-192BFD12F34A}"/>
                </a:ext>
              </a:extLst>
            </p:cNvPr>
            <p:cNvSpPr/>
            <p:nvPr/>
          </p:nvSpPr>
          <p:spPr>
            <a:xfrm>
              <a:off x="275601" y="6352648"/>
              <a:ext cx="2868478" cy="369332"/>
            </a:xfrm>
            <a:prstGeom prst="rect">
              <a:avLst/>
            </a:prstGeom>
          </p:spPr>
          <p:txBody>
            <a:bodyPr wrap="none">
              <a:spAutoFit/>
            </a:bodyPr>
            <a:lstStyle/>
            <a:p>
              <a:r>
                <a:rPr lang="fr-FR" b="1">
                  <a:solidFill>
                    <a:schemeClr val="bg1"/>
                  </a:solidFill>
                  <a:latin typeface="PT Sans" panose="020B0503020203020204" pitchFamily="34" charset="0"/>
                  <a:ea typeface="Roboto" panose="02000000000000000000" pitchFamily="2" charset="0"/>
                  <a:cs typeface="Roboto" panose="02000000000000000000" pitchFamily="2" charset="0"/>
                </a:rPr>
                <a:t>SEQUESTRATION CARBONE</a:t>
              </a:r>
            </a:p>
          </p:txBody>
        </p:sp>
      </p:grpSp>
      <p:grpSp>
        <p:nvGrpSpPr>
          <p:cNvPr id="57" name="Groupe 56">
            <a:extLst>
              <a:ext uri="{FF2B5EF4-FFF2-40B4-BE49-F238E27FC236}">
                <a16:creationId xmlns:a16="http://schemas.microsoft.com/office/drawing/2014/main" id="{5412D1C6-E803-4DC2-A6E6-F419ECF91440}"/>
              </a:ext>
            </a:extLst>
          </p:cNvPr>
          <p:cNvGrpSpPr/>
          <p:nvPr/>
        </p:nvGrpSpPr>
        <p:grpSpPr>
          <a:xfrm>
            <a:off x="4348900" y="2409143"/>
            <a:ext cx="3640472" cy="2057250"/>
            <a:chOff x="393190" y="3172334"/>
            <a:chExt cx="3640472" cy="2057250"/>
          </a:xfrm>
        </p:grpSpPr>
        <p:sp>
          <p:nvSpPr>
            <p:cNvPr id="58" name="Rectangle 57">
              <a:extLst>
                <a:ext uri="{FF2B5EF4-FFF2-40B4-BE49-F238E27FC236}">
                  <a16:creationId xmlns:a16="http://schemas.microsoft.com/office/drawing/2014/main" id="{FBCE516D-12FF-42BB-AA95-F898F716F8C8}"/>
                </a:ext>
              </a:extLst>
            </p:cNvPr>
            <p:cNvSpPr/>
            <p:nvPr/>
          </p:nvSpPr>
          <p:spPr>
            <a:xfrm rot="21309157">
              <a:off x="552193" y="4974188"/>
              <a:ext cx="580776" cy="25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nvGrpSpPr>
            <p:cNvPr id="59" name="Groupe 58">
              <a:extLst>
                <a:ext uri="{FF2B5EF4-FFF2-40B4-BE49-F238E27FC236}">
                  <a16:creationId xmlns:a16="http://schemas.microsoft.com/office/drawing/2014/main" id="{FE65981B-F589-4422-BDC0-117C2BF74F13}"/>
                </a:ext>
              </a:extLst>
            </p:cNvPr>
            <p:cNvGrpSpPr/>
            <p:nvPr/>
          </p:nvGrpSpPr>
          <p:grpSpPr>
            <a:xfrm>
              <a:off x="393190" y="4427508"/>
              <a:ext cx="3640472" cy="615160"/>
              <a:chOff x="391270" y="4437038"/>
              <a:chExt cx="3640472" cy="615160"/>
            </a:xfrm>
          </p:grpSpPr>
          <p:sp>
            <p:nvSpPr>
              <p:cNvPr id="69" name="Rectangle : avec coins arrondis en diagonale 6">
                <a:extLst>
                  <a:ext uri="{FF2B5EF4-FFF2-40B4-BE49-F238E27FC236}">
                    <a16:creationId xmlns:a16="http://schemas.microsoft.com/office/drawing/2014/main" id="{C679B508-6B93-447B-8D3E-B0DEFA48DF0C}"/>
                  </a:ext>
                </a:extLst>
              </p:cNvPr>
              <p:cNvSpPr/>
              <p:nvPr/>
            </p:nvSpPr>
            <p:spPr>
              <a:xfrm>
                <a:off x="391270" y="4437038"/>
                <a:ext cx="3618621" cy="615160"/>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70" name="ZoneTexte 69">
                <a:extLst>
                  <a:ext uri="{FF2B5EF4-FFF2-40B4-BE49-F238E27FC236}">
                    <a16:creationId xmlns:a16="http://schemas.microsoft.com/office/drawing/2014/main" id="{DEC9EDAC-58B1-4B97-954D-F4ED3857097B}"/>
                  </a:ext>
                </a:extLst>
              </p:cNvPr>
              <p:cNvSpPr txBox="1"/>
              <p:nvPr/>
            </p:nvSpPr>
            <p:spPr>
              <a:xfrm>
                <a:off x="413120" y="4491633"/>
                <a:ext cx="3618622" cy="492443"/>
              </a:xfrm>
              <a:prstGeom prst="rect">
                <a:avLst/>
              </a:prstGeom>
              <a:noFill/>
              <a:ln>
                <a:noFill/>
              </a:ln>
            </p:spPr>
            <p:txBody>
              <a:bodyPr wrap="square" rtlCol="0">
                <a:spAutoFit/>
              </a:bodyPr>
              <a:lstStyle>
                <a:defPPr>
                  <a:defRPr lang="fr-FR"/>
                </a:defPPr>
                <a:lvl1pPr algn="ctr">
                  <a:defRPr sz="1400" b="1">
                    <a:solidFill>
                      <a:srgbClr val="2E3464"/>
                    </a:solidFill>
                    <a:latin typeface="PT Sans" panose="020B0503020203020204" pitchFamily="34" charset="0"/>
                    <a:ea typeface="Roboto" panose="02000000000000000000" pitchFamily="2" charset="0"/>
                    <a:cs typeface="Roboto" panose="02000000000000000000" pitchFamily="2" charset="0"/>
                  </a:defRPr>
                </a:lvl1pPr>
              </a:lstStyle>
              <a:p>
                <a:r>
                  <a:rPr lang="fr-FR" sz="1300" dirty="0"/>
                  <a:t>28 800 kt CO</a:t>
                </a:r>
                <a:r>
                  <a:rPr lang="fr-FR" sz="1300" baseline="-25000" dirty="0"/>
                  <a:t>2</a:t>
                </a:r>
                <a:r>
                  <a:rPr lang="fr-FR" sz="1300" dirty="0"/>
                  <a:t>  séquestrées dans le sol du territoire de la CC Entr’Allier Besbre et Loire</a:t>
                </a:r>
              </a:p>
            </p:txBody>
          </p:sp>
        </p:grpSp>
        <p:sp>
          <p:nvSpPr>
            <p:cNvPr id="60" name="Rectangle 59">
              <a:extLst>
                <a:ext uri="{FF2B5EF4-FFF2-40B4-BE49-F238E27FC236}">
                  <a16:creationId xmlns:a16="http://schemas.microsoft.com/office/drawing/2014/main" id="{11679839-BF78-4865-9944-6A31A4FEE86A}"/>
                </a:ext>
              </a:extLst>
            </p:cNvPr>
            <p:cNvSpPr/>
            <p:nvPr/>
          </p:nvSpPr>
          <p:spPr>
            <a:xfrm>
              <a:off x="1188376" y="3772245"/>
              <a:ext cx="674278" cy="654319"/>
            </a:xfrm>
            <a:prstGeom prst="rect">
              <a:avLst/>
            </a:prstGeom>
            <a:solidFill>
              <a:srgbClr val="D5FF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19 %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61" name="Rectangle 60">
              <a:extLst>
                <a:ext uri="{FF2B5EF4-FFF2-40B4-BE49-F238E27FC236}">
                  <a16:creationId xmlns:a16="http://schemas.microsoft.com/office/drawing/2014/main" id="{7E8466E3-7CA0-4612-BF32-D5F18FE215EE}"/>
                </a:ext>
              </a:extLst>
            </p:cNvPr>
            <p:cNvSpPr/>
            <p:nvPr/>
          </p:nvSpPr>
          <p:spPr>
            <a:xfrm>
              <a:off x="1856044" y="3172334"/>
              <a:ext cx="674278" cy="1254231"/>
            </a:xfrm>
            <a:prstGeom prst="rect">
              <a:avLst/>
            </a:prstGeom>
            <a:solidFill>
              <a:srgbClr val="F8D1B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55 %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62" name="Rectangle 61">
              <a:extLst>
                <a:ext uri="{FF2B5EF4-FFF2-40B4-BE49-F238E27FC236}">
                  <a16:creationId xmlns:a16="http://schemas.microsoft.com/office/drawing/2014/main" id="{0C50CEE0-B815-4850-B11F-1B4641CEFD6E}"/>
                </a:ext>
              </a:extLst>
            </p:cNvPr>
            <p:cNvSpPr/>
            <p:nvPr/>
          </p:nvSpPr>
          <p:spPr>
            <a:xfrm>
              <a:off x="2530322" y="3687813"/>
              <a:ext cx="674278" cy="741354"/>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2E3464"/>
                  </a:solidFill>
                  <a:latin typeface="PT Sans" panose="020B0503020203020204" pitchFamily="34" charset="0"/>
                </a:rPr>
                <a:t>23 %</a:t>
              </a: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endParaRPr lang="fr-FR" sz="1100" b="1" dirty="0">
                <a:solidFill>
                  <a:srgbClr val="2E3464"/>
                </a:solidFill>
                <a:latin typeface="PT Sans" panose="020B0503020203020204" pitchFamily="34" charset="0"/>
              </a:endParaRPr>
            </a:p>
            <a:p>
              <a:pPr algn="ctr"/>
              <a:r>
                <a:rPr lang="fr-FR" sz="1100" b="1" dirty="0">
                  <a:solidFill>
                    <a:srgbClr val="2E3464"/>
                  </a:solidFill>
                  <a:latin typeface="PT Sans" panose="020B0503020203020204" pitchFamily="34" charset="0"/>
                </a:rPr>
                <a:t> </a:t>
              </a:r>
              <a:endParaRPr lang="en-GB" sz="1100" b="1" dirty="0">
                <a:solidFill>
                  <a:srgbClr val="2E3464"/>
                </a:solidFill>
                <a:latin typeface="PT Sans" panose="020B0503020203020204" pitchFamily="34" charset="0"/>
              </a:endParaRPr>
            </a:p>
          </p:txBody>
        </p:sp>
        <p:sp>
          <p:nvSpPr>
            <p:cNvPr id="63" name="ZoneTexte 62">
              <a:extLst>
                <a:ext uri="{FF2B5EF4-FFF2-40B4-BE49-F238E27FC236}">
                  <a16:creationId xmlns:a16="http://schemas.microsoft.com/office/drawing/2014/main" id="{D5D9B770-0C1A-4972-8839-1465EACF1CBC}"/>
                </a:ext>
              </a:extLst>
            </p:cNvPr>
            <p:cNvSpPr txBox="1"/>
            <p:nvPr/>
          </p:nvSpPr>
          <p:spPr>
            <a:xfrm>
              <a:off x="2530322" y="3680262"/>
              <a:ext cx="653689" cy="33855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cultures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64" name="ZoneTexte 63">
              <a:extLst>
                <a:ext uri="{FF2B5EF4-FFF2-40B4-BE49-F238E27FC236}">
                  <a16:creationId xmlns:a16="http://schemas.microsoft.com/office/drawing/2014/main" id="{2E728256-8F4A-446E-BDE1-8019DA400FF5}"/>
                </a:ext>
              </a:extLst>
            </p:cNvPr>
            <p:cNvSpPr txBox="1"/>
            <p:nvPr/>
          </p:nvSpPr>
          <p:spPr>
            <a:xfrm>
              <a:off x="1857583" y="3312896"/>
              <a:ext cx="653689" cy="33855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prairies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65" name="ZoneTexte 64">
              <a:extLst>
                <a:ext uri="{FF2B5EF4-FFF2-40B4-BE49-F238E27FC236}">
                  <a16:creationId xmlns:a16="http://schemas.microsoft.com/office/drawing/2014/main" id="{285591C3-6A85-4EDC-B4F3-2C97D067F779}"/>
                </a:ext>
              </a:extLst>
            </p:cNvPr>
            <p:cNvSpPr txBox="1"/>
            <p:nvPr/>
          </p:nvSpPr>
          <p:spPr>
            <a:xfrm>
              <a:off x="1088488" y="3833960"/>
              <a:ext cx="886319"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dans les </a:t>
              </a:r>
              <a:r>
                <a:rPr lang="fr-FR" sz="800" b="1" dirty="0">
                  <a:solidFill>
                    <a:srgbClr val="373E42"/>
                  </a:solidFill>
                  <a:latin typeface="PT Sans" panose="020B0503020203020204" pitchFamily="34" charset="0"/>
                  <a:ea typeface="Roboto" panose="02000000000000000000" pitchFamily="2" charset="0"/>
                  <a:cs typeface="Roboto" panose="02000000000000000000" pitchFamily="2" charset="0"/>
                </a:rPr>
                <a:t>forêts</a:t>
              </a:r>
              <a:endParaRPr lang="en-GB" sz="800" b="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66" name="Image 65">
              <a:extLst>
                <a:ext uri="{FF2B5EF4-FFF2-40B4-BE49-F238E27FC236}">
                  <a16:creationId xmlns:a16="http://schemas.microsoft.com/office/drawing/2014/main" id="{65AC14BF-04EE-4164-945D-2C887D2321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498"/>
            <a:stretch/>
          </p:blipFill>
          <p:spPr>
            <a:xfrm>
              <a:off x="1351076" y="4080952"/>
              <a:ext cx="382704" cy="331048"/>
            </a:xfrm>
            <a:prstGeom prst="rect">
              <a:avLst/>
            </a:prstGeom>
          </p:spPr>
        </p:pic>
        <p:pic>
          <p:nvPicPr>
            <p:cNvPr id="67" name="Image 66">
              <a:extLst>
                <a:ext uri="{FF2B5EF4-FFF2-40B4-BE49-F238E27FC236}">
                  <a16:creationId xmlns:a16="http://schemas.microsoft.com/office/drawing/2014/main" id="{45E208A2-8516-40CE-8DE8-72DFDC0975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348"/>
            <a:stretch/>
          </p:blipFill>
          <p:spPr>
            <a:xfrm>
              <a:off x="1981021" y="4000658"/>
              <a:ext cx="476820" cy="355958"/>
            </a:xfrm>
            <a:prstGeom prst="rect">
              <a:avLst/>
            </a:prstGeom>
          </p:spPr>
        </p:pic>
        <p:pic>
          <p:nvPicPr>
            <p:cNvPr id="68" name="Image 67">
              <a:extLst>
                <a:ext uri="{FF2B5EF4-FFF2-40B4-BE49-F238E27FC236}">
                  <a16:creationId xmlns:a16="http://schemas.microsoft.com/office/drawing/2014/main" id="{286B9D15-BFA0-4609-9FD8-8AB0C24889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837"/>
            <a:stretch/>
          </p:blipFill>
          <p:spPr>
            <a:xfrm>
              <a:off x="2698035" y="4025327"/>
              <a:ext cx="393627" cy="331289"/>
            </a:xfrm>
            <a:prstGeom prst="rect">
              <a:avLst/>
            </a:prstGeom>
          </p:spPr>
        </p:pic>
      </p:grpSp>
      <p:grpSp>
        <p:nvGrpSpPr>
          <p:cNvPr id="71" name="Groupe 70">
            <a:extLst>
              <a:ext uri="{FF2B5EF4-FFF2-40B4-BE49-F238E27FC236}">
                <a16:creationId xmlns:a16="http://schemas.microsoft.com/office/drawing/2014/main" id="{1ECA74A9-5472-4B78-A9C2-300EB5FF08E1}"/>
              </a:ext>
            </a:extLst>
          </p:cNvPr>
          <p:cNvGrpSpPr/>
          <p:nvPr/>
        </p:nvGrpSpPr>
        <p:grpSpPr>
          <a:xfrm>
            <a:off x="1680278" y="2302895"/>
            <a:ext cx="3064774" cy="1496130"/>
            <a:chOff x="505831" y="1562114"/>
            <a:chExt cx="3064774" cy="1496130"/>
          </a:xfrm>
        </p:grpSpPr>
        <p:sp>
          <p:nvSpPr>
            <p:cNvPr id="72" name="Rectangle 71">
              <a:extLst>
                <a:ext uri="{FF2B5EF4-FFF2-40B4-BE49-F238E27FC236}">
                  <a16:creationId xmlns:a16="http://schemas.microsoft.com/office/drawing/2014/main" id="{CE9685C1-9476-46F3-A09D-524159FC8947}"/>
                </a:ext>
              </a:extLst>
            </p:cNvPr>
            <p:cNvSpPr/>
            <p:nvPr/>
          </p:nvSpPr>
          <p:spPr>
            <a:xfrm>
              <a:off x="1122802" y="1734805"/>
              <a:ext cx="2370417" cy="1323439"/>
            </a:xfrm>
            <a:prstGeom prst="rect">
              <a:avLst/>
            </a:prstGeom>
            <a:ln w="6350">
              <a:noFill/>
            </a:ln>
          </p:spPr>
          <p:txBody>
            <a:bodyPr wrap="square">
              <a:spAutoFit/>
            </a:bodyPr>
            <a:lstStyle/>
            <a:p>
              <a:pPr algn="just"/>
              <a:r>
                <a:rPr lang="fr-FR" sz="1000" i="1" dirty="0">
                  <a:solidFill>
                    <a:srgbClr val="3D3135"/>
                  </a:solidFill>
                  <a:latin typeface="PT Sans" panose="020B0503020203020204" pitchFamily="34" charset="0"/>
                  <a:cs typeface="Times New Roman" panose="02020603050405020304" pitchFamily="18" charset="0"/>
                </a:rPr>
                <a:t>Les sols naturel et la végétation du territoire, composés de matière organique, contiennent du carbone. En effet, via la photosynthèse, les plantes consomment le carbone de l’atmosphère, sous forme de CO</a:t>
              </a:r>
              <a:r>
                <a:rPr lang="fr-FR" sz="1000" i="1" baseline="-25000" dirty="0">
                  <a:solidFill>
                    <a:srgbClr val="3D3135"/>
                  </a:solidFill>
                  <a:latin typeface="PT Sans" panose="020B0503020203020204" pitchFamily="34" charset="0"/>
                  <a:cs typeface="Times New Roman" panose="02020603050405020304" pitchFamily="18" charset="0"/>
                </a:rPr>
                <a:t>2</a:t>
              </a:r>
              <a:r>
                <a:rPr lang="fr-FR" sz="1000" i="1" dirty="0">
                  <a:solidFill>
                    <a:srgbClr val="3D3135"/>
                  </a:solidFill>
                  <a:latin typeface="PT Sans" panose="020B0503020203020204" pitchFamily="34" charset="0"/>
                  <a:cs typeface="Times New Roman" panose="02020603050405020304" pitchFamily="18" charset="0"/>
                </a:rPr>
                <a:t>, pour croître. C’est ce qu’on appelle la séquestration carbone. </a:t>
              </a:r>
            </a:p>
            <a:p>
              <a:pPr algn="just"/>
              <a:endParaRPr lang="fr-FR" sz="1000" dirty="0">
                <a:solidFill>
                  <a:srgbClr val="3D3135"/>
                </a:solidFill>
                <a:highlight>
                  <a:srgbClr val="FFFF00"/>
                </a:highlight>
                <a:latin typeface="PT Sans" panose="020B0503020203020204" pitchFamily="34" charset="0"/>
                <a:cs typeface="Times New Roman" panose="02020603050405020304" pitchFamily="18" charset="0"/>
              </a:endParaRPr>
            </a:p>
          </p:txBody>
        </p:sp>
        <p:grpSp>
          <p:nvGrpSpPr>
            <p:cNvPr id="73" name="Groupe 72">
              <a:extLst>
                <a:ext uri="{FF2B5EF4-FFF2-40B4-BE49-F238E27FC236}">
                  <a16:creationId xmlns:a16="http://schemas.microsoft.com/office/drawing/2014/main" id="{5413E022-F3B0-46A9-A194-C81952CAB5EA}"/>
                </a:ext>
              </a:extLst>
            </p:cNvPr>
            <p:cNvGrpSpPr/>
            <p:nvPr/>
          </p:nvGrpSpPr>
          <p:grpSpPr>
            <a:xfrm>
              <a:off x="505831" y="1562114"/>
              <a:ext cx="3064774" cy="1490223"/>
              <a:chOff x="505831" y="1562114"/>
              <a:chExt cx="3064774" cy="1490223"/>
            </a:xfrm>
          </p:grpSpPr>
          <p:sp>
            <p:nvSpPr>
              <p:cNvPr id="74" name="Rectangle : coins arrondis 28">
                <a:extLst>
                  <a:ext uri="{FF2B5EF4-FFF2-40B4-BE49-F238E27FC236}">
                    <a16:creationId xmlns:a16="http://schemas.microsoft.com/office/drawing/2014/main" id="{EDA87179-4254-47DF-9DEA-8590D275329A}"/>
                  </a:ext>
                </a:extLst>
              </p:cNvPr>
              <p:cNvSpPr/>
              <p:nvPr/>
            </p:nvSpPr>
            <p:spPr>
              <a:xfrm>
                <a:off x="505831" y="1562114"/>
                <a:ext cx="3064774" cy="1490223"/>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pic>
            <p:nvPicPr>
              <p:cNvPr id="75" name="Graphique 29" descr="Point d’interrogation">
                <a:extLst>
                  <a:ext uri="{FF2B5EF4-FFF2-40B4-BE49-F238E27FC236}">
                    <a16:creationId xmlns:a16="http://schemas.microsoft.com/office/drawing/2014/main" id="{8A555039-4148-46E8-A48D-E19ABB9436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088" y="1884408"/>
                <a:ext cx="583670" cy="583670"/>
              </a:xfrm>
              <a:prstGeom prst="rect">
                <a:avLst/>
              </a:prstGeom>
            </p:spPr>
          </p:pic>
        </p:grpSp>
      </p:grpSp>
    </p:spTree>
    <p:extLst>
      <p:ext uri="{BB962C8B-B14F-4D97-AF65-F5344CB8AC3E}">
        <p14:creationId xmlns:p14="http://schemas.microsoft.com/office/powerpoint/2010/main" val="243383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8" name="Rectangle 7">
            <a:extLst>
              <a:ext uri="{FF2B5EF4-FFF2-40B4-BE49-F238E27FC236}">
                <a16:creationId xmlns:a16="http://schemas.microsoft.com/office/drawing/2014/main" id="{F2F19E08-ECD0-448A-ABF6-431272FE558C}"/>
              </a:ext>
            </a:extLst>
          </p:cNvPr>
          <p:cNvSpPr/>
          <p:nvPr/>
        </p:nvSpPr>
        <p:spPr>
          <a:xfrm>
            <a:off x="-119641" y="6218741"/>
            <a:ext cx="4429344" cy="261610"/>
          </a:xfrm>
          <a:prstGeom prst="rect">
            <a:avLst/>
          </a:prstGeom>
        </p:spPr>
        <p:txBody>
          <a:bodyPr wrap="square">
            <a:spAutoFit/>
          </a:bodyPr>
          <a:lstStyle/>
          <a:p>
            <a:pPr algn="ctr"/>
            <a:r>
              <a:rPr lang="fr-FR" sz="1100" b="1" dirty="0">
                <a:solidFill>
                  <a:srgbClr val="2E3464"/>
                </a:solidFill>
                <a:latin typeface="PT Sans" panose="020B0503020203020204" pitchFamily="34" charset="0"/>
                <a:ea typeface="Roboto" panose="02000000000000000000" pitchFamily="2" charset="0"/>
                <a:cs typeface="Roboto" panose="02000000000000000000" pitchFamily="2" charset="0"/>
              </a:rPr>
              <a:t>*Année de référence 2015 pour l’élaboration du PCAET</a:t>
            </a:r>
          </a:p>
        </p:txBody>
      </p:sp>
      <p:sp>
        <p:nvSpPr>
          <p:cNvPr id="18" name="Rectangle : coins arrondis 6">
            <a:extLst>
              <a:ext uri="{FF2B5EF4-FFF2-40B4-BE49-F238E27FC236}">
                <a16:creationId xmlns:a16="http://schemas.microsoft.com/office/drawing/2014/main" id="{2C92C6D6-7DCF-4079-B3B1-1EE0C165361E}"/>
              </a:ext>
            </a:extLst>
          </p:cNvPr>
          <p:cNvSpPr/>
          <p:nvPr/>
        </p:nvSpPr>
        <p:spPr>
          <a:xfrm>
            <a:off x="437585" y="3482021"/>
            <a:ext cx="2139817" cy="1273124"/>
          </a:xfrm>
          <a:prstGeom prst="roundRect">
            <a:avLst/>
          </a:prstGeom>
          <a:noFill/>
          <a:ln w="31750"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Hexagone 40">
            <a:extLst>
              <a:ext uri="{FF2B5EF4-FFF2-40B4-BE49-F238E27FC236}">
                <a16:creationId xmlns:a16="http://schemas.microsoft.com/office/drawing/2014/main" id="{5998D80E-123E-4767-9CCA-3678AEFB1BCA}"/>
              </a:ext>
            </a:extLst>
          </p:cNvPr>
          <p:cNvSpPr/>
          <p:nvPr/>
        </p:nvSpPr>
        <p:spPr>
          <a:xfrm>
            <a:off x="4623491" y="4059885"/>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2" name="Hexagone 41">
            <a:extLst>
              <a:ext uri="{FF2B5EF4-FFF2-40B4-BE49-F238E27FC236}">
                <a16:creationId xmlns:a16="http://schemas.microsoft.com/office/drawing/2014/main" id="{01E4FCE8-C480-486C-8B4E-9D5B5AC50CC2}"/>
              </a:ext>
            </a:extLst>
          </p:cNvPr>
          <p:cNvSpPr/>
          <p:nvPr/>
        </p:nvSpPr>
        <p:spPr>
          <a:xfrm>
            <a:off x="7000304" y="4520299"/>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3" name="Hexagone 42">
            <a:extLst>
              <a:ext uri="{FF2B5EF4-FFF2-40B4-BE49-F238E27FC236}">
                <a16:creationId xmlns:a16="http://schemas.microsoft.com/office/drawing/2014/main" id="{CE955206-6CFC-443B-916A-21E8C6BA21A0}"/>
              </a:ext>
            </a:extLst>
          </p:cNvPr>
          <p:cNvSpPr/>
          <p:nvPr/>
        </p:nvSpPr>
        <p:spPr>
          <a:xfrm>
            <a:off x="6190472" y="4066982"/>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4" name="Hexagone 43">
            <a:extLst>
              <a:ext uri="{FF2B5EF4-FFF2-40B4-BE49-F238E27FC236}">
                <a16:creationId xmlns:a16="http://schemas.microsoft.com/office/drawing/2014/main" id="{3FBFC2CD-9E3D-4253-8BFC-464615B12D6B}"/>
              </a:ext>
            </a:extLst>
          </p:cNvPr>
          <p:cNvSpPr/>
          <p:nvPr/>
        </p:nvSpPr>
        <p:spPr>
          <a:xfrm>
            <a:off x="5411620" y="4536684"/>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5" name="ZoneTexte 44">
            <a:extLst>
              <a:ext uri="{FF2B5EF4-FFF2-40B4-BE49-F238E27FC236}">
                <a16:creationId xmlns:a16="http://schemas.microsoft.com/office/drawing/2014/main" id="{94A7ECE8-39F3-4B74-B345-23522B29943A}"/>
              </a:ext>
            </a:extLst>
          </p:cNvPr>
          <p:cNvSpPr txBox="1"/>
          <p:nvPr/>
        </p:nvSpPr>
        <p:spPr>
          <a:xfrm>
            <a:off x="3302678" y="1595029"/>
            <a:ext cx="5775386" cy="1938992"/>
          </a:xfrm>
          <a:prstGeom prst="rect">
            <a:avLst/>
          </a:prstGeom>
          <a:noFill/>
          <a:ln>
            <a:noFill/>
          </a:ln>
        </p:spPr>
        <p:txBody>
          <a:bodyPr wrap="square" rtlCol="0">
            <a:spAutoFit/>
          </a:bodyPr>
          <a:lstStyle/>
          <a:p>
            <a:pPr defTabSz="914400" eaLnBrk="0" fontAlgn="base" hangingPunct="0">
              <a:spcBef>
                <a:spcPct val="0"/>
              </a:spcBef>
              <a:spcAft>
                <a:spcPct val="0"/>
              </a:spcAft>
            </a:pPr>
            <a:r>
              <a:rPr lang="fr-FR" sz="1000" dirty="0">
                <a:solidFill>
                  <a:srgbClr val="373E42"/>
                </a:solidFill>
                <a:ea typeface="Roboto" panose="02000000000000000000" pitchFamily="2" charset="0"/>
                <a:cs typeface="Roboto" panose="02000000000000000000" pitchFamily="2" charset="0"/>
              </a:rPr>
              <a:t>Le Plan Climat Air Energie Territorial (PCAET) est un projet territorial de développement durable. À la fois stratégique et opérationnel, il prend en compte l’ensemble de la problématique climat-air-énergie autour de plusieurs axes : </a:t>
            </a:r>
          </a:p>
          <a:p>
            <a:pPr defTabSz="914400" eaLnBrk="0" fontAlgn="base" hangingPunct="0">
              <a:spcBef>
                <a:spcPct val="0"/>
              </a:spcBef>
              <a:spcAft>
                <a:spcPct val="0"/>
              </a:spcAft>
            </a:pPr>
            <a:endParaRPr lang="fr-FR" sz="1000" dirty="0">
              <a:solidFill>
                <a:srgbClr val="373E42"/>
              </a:solidFill>
              <a:ea typeface="Roboto" panose="02000000000000000000" pitchFamily="2" charset="0"/>
              <a:cs typeface="Roboto" panose="02000000000000000000" pitchFamily="2" charset="0"/>
            </a:endParaRP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ED7D31"/>
                </a:solidFill>
                <a:ea typeface="Roboto" panose="02000000000000000000" pitchFamily="2" charset="0"/>
                <a:cs typeface="Roboto" panose="02000000000000000000" pitchFamily="2" charset="0"/>
              </a:rPr>
              <a:t>Vulnérabilité du territoire aux effets du changement climatique</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ED7D31"/>
                </a:solidFill>
                <a:ea typeface="Roboto" panose="02000000000000000000" pitchFamily="2" charset="0"/>
                <a:cs typeface="Roboto" panose="02000000000000000000" pitchFamily="2" charset="0"/>
              </a:rPr>
              <a:t>Bilan des émissions de gaz à effet de serre (GES)</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ED7D31"/>
                </a:solidFill>
                <a:ea typeface="Roboto" panose="02000000000000000000" pitchFamily="2" charset="0"/>
                <a:cs typeface="Roboto" panose="02000000000000000000" pitchFamily="2" charset="0"/>
              </a:rPr>
              <a:t>Séquestration nette de carbone</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70AD47"/>
                </a:solidFill>
                <a:ea typeface="Roboto" panose="02000000000000000000" pitchFamily="2" charset="0"/>
                <a:cs typeface="Roboto" panose="02000000000000000000" pitchFamily="2" charset="0"/>
              </a:rPr>
              <a:t>Bilan des émissions de polluants atmosphériques</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44546A"/>
                </a:solidFill>
                <a:ea typeface="Roboto" panose="02000000000000000000" pitchFamily="2" charset="0"/>
                <a:cs typeface="Roboto" panose="02000000000000000000" pitchFamily="2" charset="0"/>
              </a:rPr>
              <a:t>Bilan des consommations énergétiques</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44546A"/>
                </a:solidFill>
                <a:ea typeface="Roboto" panose="02000000000000000000" pitchFamily="2" charset="0"/>
                <a:cs typeface="Roboto" panose="02000000000000000000" pitchFamily="2" charset="0"/>
              </a:rPr>
              <a:t>Production d’énergie renouvelable et de récupération et potentiel de développement sur le territoire</a:t>
            </a:r>
          </a:p>
          <a:p>
            <a:pPr marL="715963" indent="-171450" defTabSz="914400" eaLnBrk="0" fontAlgn="base" hangingPunct="0">
              <a:spcBef>
                <a:spcPct val="0"/>
              </a:spcBef>
              <a:spcAft>
                <a:spcPct val="0"/>
              </a:spcAft>
              <a:buFont typeface="Arial" panose="020B0604020202020204" pitchFamily="34" charset="0"/>
              <a:buChar char="•"/>
            </a:pPr>
            <a:r>
              <a:rPr lang="fr-FR" sz="1000" dirty="0">
                <a:solidFill>
                  <a:srgbClr val="44546A"/>
                </a:solidFill>
                <a:ea typeface="Roboto" panose="02000000000000000000" pitchFamily="2" charset="0"/>
                <a:cs typeface="Roboto" panose="02000000000000000000" pitchFamily="2" charset="0"/>
              </a:rPr>
              <a:t>Réseau de transport et de distribution d’énergie </a:t>
            </a:r>
          </a:p>
        </p:txBody>
      </p:sp>
      <p:sp>
        <p:nvSpPr>
          <p:cNvPr id="46" name="Rectangle 45">
            <a:extLst>
              <a:ext uri="{FF2B5EF4-FFF2-40B4-BE49-F238E27FC236}">
                <a16:creationId xmlns:a16="http://schemas.microsoft.com/office/drawing/2014/main" id="{D2A5F9C9-42A7-450C-ACC1-7B80540E87E4}"/>
              </a:ext>
            </a:extLst>
          </p:cNvPr>
          <p:cNvSpPr/>
          <p:nvPr/>
        </p:nvSpPr>
        <p:spPr>
          <a:xfrm>
            <a:off x="3017381" y="2303745"/>
            <a:ext cx="692338" cy="22129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a:ln>
                  <a:noFill/>
                </a:ln>
                <a:solidFill>
                  <a:prstClr val="black"/>
                </a:solidFill>
                <a:effectLst/>
                <a:uLnTx/>
                <a:uFillTx/>
                <a:latin typeface="PT Sans" panose="020B0503020203020204" pitchFamily="34" charset="0"/>
                <a:ea typeface="+mn-ea"/>
                <a:cs typeface="+mn-cs"/>
              </a:rPr>
              <a:t>Climat</a:t>
            </a:r>
            <a:endParaRPr kumimoji="0" lang="en-GB" sz="11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7" name="Rectangle 46">
            <a:extLst>
              <a:ext uri="{FF2B5EF4-FFF2-40B4-BE49-F238E27FC236}">
                <a16:creationId xmlns:a16="http://schemas.microsoft.com/office/drawing/2014/main" id="{9D56EF82-73E3-433B-BD3E-851D56C965EB}"/>
              </a:ext>
            </a:extLst>
          </p:cNvPr>
          <p:cNvSpPr/>
          <p:nvPr/>
        </p:nvSpPr>
        <p:spPr>
          <a:xfrm>
            <a:off x="3021346" y="2679913"/>
            <a:ext cx="692338" cy="221290"/>
          </a:xfrm>
          <a:prstGeom prst="rect">
            <a:avLst/>
          </a:prstGeom>
          <a:noFill/>
          <a:ln w="12700" cap="flat" cmpd="sng" algn="ctr">
            <a:solidFill>
              <a:srgbClr val="70AD47"/>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a:ln>
                  <a:noFill/>
                </a:ln>
                <a:solidFill>
                  <a:prstClr val="black"/>
                </a:solidFill>
                <a:effectLst/>
                <a:uLnTx/>
                <a:uFillTx/>
                <a:latin typeface="PT Sans" panose="020B0503020203020204" pitchFamily="34" charset="0"/>
                <a:ea typeface="+mn-ea"/>
                <a:cs typeface="+mn-cs"/>
              </a:rPr>
              <a:t>Air</a:t>
            </a:r>
            <a:endParaRPr kumimoji="0" lang="en-GB" sz="11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8" name="Rectangle 47">
            <a:extLst>
              <a:ext uri="{FF2B5EF4-FFF2-40B4-BE49-F238E27FC236}">
                <a16:creationId xmlns:a16="http://schemas.microsoft.com/office/drawing/2014/main" id="{70CD1ECF-BFF9-44FB-A3CF-577E3709B86A}"/>
              </a:ext>
            </a:extLst>
          </p:cNvPr>
          <p:cNvSpPr/>
          <p:nvPr/>
        </p:nvSpPr>
        <p:spPr>
          <a:xfrm>
            <a:off x="3024464" y="2985284"/>
            <a:ext cx="689220" cy="221290"/>
          </a:xfrm>
          <a:prstGeom prst="rect">
            <a:avLst/>
          </a:prstGeom>
          <a:noFill/>
          <a:ln w="12700" cap="flat" cmpd="sng" algn="ctr">
            <a:solidFill>
              <a:srgbClr val="44546A"/>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a:ln>
                  <a:noFill/>
                </a:ln>
                <a:solidFill>
                  <a:prstClr val="black"/>
                </a:solidFill>
                <a:effectLst/>
                <a:uLnTx/>
                <a:uFillTx/>
                <a:latin typeface="PT Sans" panose="020B0503020203020204" pitchFamily="34" charset="0"/>
                <a:ea typeface="+mn-ea"/>
                <a:cs typeface="+mn-cs"/>
              </a:rPr>
              <a:t>Energie</a:t>
            </a:r>
            <a:endParaRPr kumimoji="0" lang="en-GB" sz="11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49" name="Hexagone 48">
            <a:extLst>
              <a:ext uri="{FF2B5EF4-FFF2-40B4-BE49-F238E27FC236}">
                <a16:creationId xmlns:a16="http://schemas.microsoft.com/office/drawing/2014/main" id="{8F3280C4-7098-44AE-A606-88EAB101A581}"/>
              </a:ext>
            </a:extLst>
          </p:cNvPr>
          <p:cNvSpPr/>
          <p:nvPr/>
        </p:nvSpPr>
        <p:spPr>
          <a:xfrm>
            <a:off x="3844639" y="4551229"/>
            <a:ext cx="965138" cy="856223"/>
          </a:xfrm>
          <a:prstGeom prst="hexagon">
            <a:avLst/>
          </a:prstGeom>
          <a:solidFill>
            <a:sysClr val="window" lastClr="FFFFFF"/>
          </a:solidFill>
          <a:ln w="12700" cap="flat" cmpd="sng" algn="ctr">
            <a:solidFill>
              <a:srgbClr val="2E3464"/>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50" name="Espace réservé du texte 8">
            <a:extLst>
              <a:ext uri="{FF2B5EF4-FFF2-40B4-BE49-F238E27FC236}">
                <a16:creationId xmlns:a16="http://schemas.microsoft.com/office/drawing/2014/main" id="{C2D60707-D001-42DE-9396-1F148E1640F8}"/>
              </a:ext>
            </a:extLst>
          </p:cNvPr>
          <p:cNvSpPr txBox="1">
            <a:spLocks/>
          </p:cNvSpPr>
          <p:nvPr/>
        </p:nvSpPr>
        <p:spPr>
          <a:xfrm>
            <a:off x="7069746" y="4736396"/>
            <a:ext cx="826254" cy="456143"/>
          </a:xfrm>
          <a:prstGeom prst="rect">
            <a:avLst/>
          </a:prstGeom>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pPr fontAlgn="base">
              <a:spcAft>
                <a:spcPct val="0"/>
              </a:spcAft>
            </a:pPr>
            <a:r>
              <a:rPr lang="fr-FR" dirty="0">
                <a:solidFill>
                  <a:prstClr val="black"/>
                </a:solidFill>
                <a:latin typeface="PT Sans" panose="020B0503020203020204" pitchFamily="34" charset="0"/>
              </a:rPr>
              <a:t>Suivre et évaluer le PCAET</a:t>
            </a:r>
          </a:p>
        </p:txBody>
      </p:sp>
      <p:sp>
        <p:nvSpPr>
          <p:cNvPr id="51" name="Espace réservé du texte 12">
            <a:extLst>
              <a:ext uri="{FF2B5EF4-FFF2-40B4-BE49-F238E27FC236}">
                <a16:creationId xmlns:a16="http://schemas.microsoft.com/office/drawing/2014/main" id="{0611C654-6F3E-4C37-891F-B4CE474590EC}"/>
              </a:ext>
            </a:extLst>
          </p:cNvPr>
          <p:cNvSpPr txBox="1">
            <a:spLocks/>
          </p:cNvSpPr>
          <p:nvPr/>
        </p:nvSpPr>
        <p:spPr>
          <a:xfrm>
            <a:off x="6190472" y="4286929"/>
            <a:ext cx="965138" cy="340887"/>
          </a:xfrm>
          <a:prstGeom prst="rect">
            <a:avLst/>
          </a:prstGeom>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pPr fontAlgn="base">
              <a:spcAft>
                <a:spcPct val="0"/>
              </a:spcAft>
            </a:pPr>
            <a:r>
              <a:rPr lang="fr-FR">
                <a:solidFill>
                  <a:prstClr val="black"/>
                </a:solidFill>
                <a:latin typeface="PT Sans" panose="020B0503020203020204" pitchFamily="34" charset="0"/>
              </a:rPr>
              <a:t>Construire le plan d’actions</a:t>
            </a:r>
          </a:p>
        </p:txBody>
      </p:sp>
      <p:sp>
        <p:nvSpPr>
          <p:cNvPr id="52" name="Espace réservé du texte 6">
            <a:extLst>
              <a:ext uri="{FF2B5EF4-FFF2-40B4-BE49-F238E27FC236}">
                <a16:creationId xmlns:a16="http://schemas.microsoft.com/office/drawing/2014/main" id="{73513A26-1334-4631-8F65-A7F43439A1C8}"/>
              </a:ext>
            </a:extLst>
          </p:cNvPr>
          <p:cNvSpPr txBox="1">
            <a:spLocks/>
          </p:cNvSpPr>
          <p:nvPr/>
        </p:nvSpPr>
        <p:spPr>
          <a:xfrm>
            <a:off x="5433323" y="4627816"/>
            <a:ext cx="965138" cy="748706"/>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FR" sz="900" dirty="0">
                <a:solidFill>
                  <a:prstClr val="black"/>
                </a:solidFill>
                <a:latin typeface="PT Sans" panose="020B0503020203020204" pitchFamily="34" charset="0"/>
              </a:rPr>
              <a:t>Elaborer une stratégie territoriale et définir les objectifs</a:t>
            </a:r>
          </a:p>
        </p:txBody>
      </p:sp>
      <p:sp>
        <p:nvSpPr>
          <p:cNvPr id="53" name="Espace réservé du texte 10">
            <a:extLst>
              <a:ext uri="{FF2B5EF4-FFF2-40B4-BE49-F238E27FC236}">
                <a16:creationId xmlns:a16="http://schemas.microsoft.com/office/drawing/2014/main" id="{B2D47770-B5D8-4EE6-B7B7-68339720BFA8}"/>
              </a:ext>
            </a:extLst>
          </p:cNvPr>
          <p:cNvSpPr txBox="1">
            <a:spLocks/>
          </p:cNvSpPr>
          <p:nvPr/>
        </p:nvSpPr>
        <p:spPr>
          <a:xfrm>
            <a:off x="4645194" y="4260090"/>
            <a:ext cx="965138" cy="499073"/>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FR" sz="900" dirty="0">
                <a:solidFill>
                  <a:prstClr val="black"/>
                </a:solidFill>
                <a:latin typeface="PT Sans" panose="020B0503020203020204" pitchFamily="34" charset="0"/>
              </a:rPr>
              <a:t>Réaliser un diagnostic territorial</a:t>
            </a:r>
          </a:p>
        </p:txBody>
      </p:sp>
      <p:sp>
        <p:nvSpPr>
          <p:cNvPr id="54" name="Espace réservé du texte 4">
            <a:extLst>
              <a:ext uri="{FF2B5EF4-FFF2-40B4-BE49-F238E27FC236}">
                <a16:creationId xmlns:a16="http://schemas.microsoft.com/office/drawing/2014/main" id="{34C184E4-82BF-469C-8767-D58D67A195D0}"/>
              </a:ext>
            </a:extLst>
          </p:cNvPr>
          <p:cNvSpPr txBox="1">
            <a:spLocks/>
          </p:cNvSpPr>
          <p:nvPr/>
        </p:nvSpPr>
        <p:spPr>
          <a:xfrm>
            <a:off x="3844639" y="4759163"/>
            <a:ext cx="965138" cy="420382"/>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FR" sz="900" dirty="0">
                <a:solidFill>
                  <a:prstClr val="black"/>
                </a:solidFill>
                <a:latin typeface="PT Sans" panose="020B0503020203020204" pitchFamily="34" charset="0"/>
              </a:rPr>
              <a:t>Se préparer et mobiliser en interne</a:t>
            </a:r>
          </a:p>
        </p:txBody>
      </p:sp>
      <p:sp>
        <p:nvSpPr>
          <p:cNvPr id="55" name="Rectangle 54">
            <a:extLst>
              <a:ext uri="{FF2B5EF4-FFF2-40B4-BE49-F238E27FC236}">
                <a16:creationId xmlns:a16="http://schemas.microsoft.com/office/drawing/2014/main" id="{04875EA6-00EF-4C47-9806-3F1F44C1E871}"/>
              </a:ext>
            </a:extLst>
          </p:cNvPr>
          <p:cNvSpPr/>
          <p:nvPr/>
        </p:nvSpPr>
        <p:spPr>
          <a:xfrm>
            <a:off x="2810960" y="1202048"/>
            <a:ext cx="3997633" cy="338554"/>
          </a:xfrm>
          <a:prstGeom prst="rect">
            <a:avLst/>
          </a:prstGeom>
        </p:spPr>
        <p:txBody>
          <a:bodyPr wrap="none">
            <a:spAutoFit/>
          </a:bodyPr>
          <a:lstStyle/>
          <a:p>
            <a:pPr defTabSz="914400" eaLnBrk="0" fontAlgn="base" hangingPunct="0">
              <a:spcBef>
                <a:spcPct val="0"/>
              </a:spcBef>
              <a:spcAft>
                <a:spcPct val="0"/>
              </a:spcAft>
            </a:pPr>
            <a:r>
              <a:rPr lang="fr-FR" sz="1600" b="1" dirty="0">
                <a:solidFill>
                  <a:srgbClr val="2E3464"/>
                </a:solidFill>
                <a:latin typeface="PT Sans" panose="020B0503020203020204" pitchFamily="34" charset="0"/>
                <a:ea typeface="Roboto" panose="02000000000000000000" pitchFamily="2" charset="0"/>
                <a:cs typeface="Roboto" panose="02000000000000000000" pitchFamily="2" charset="0"/>
              </a:rPr>
              <a:t>LE PLAN CLIMAT AIR ENERGIE TERRITORIAL</a:t>
            </a:r>
            <a:endParaRPr lang="en-GB" sz="16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E62A81FF-6421-4AA9-AE37-04C74E385B2C}"/>
              </a:ext>
            </a:extLst>
          </p:cNvPr>
          <p:cNvSpPr/>
          <p:nvPr/>
        </p:nvSpPr>
        <p:spPr>
          <a:xfrm>
            <a:off x="2908672" y="3543204"/>
            <a:ext cx="1709635" cy="338554"/>
          </a:xfrm>
          <a:prstGeom prst="rect">
            <a:avLst/>
          </a:prstGeom>
        </p:spPr>
        <p:txBody>
          <a:bodyPr wrap="none">
            <a:spAutoFit/>
          </a:bodyPr>
          <a:lstStyle/>
          <a:p>
            <a:pPr defTabSz="914400" eaLnBrk="0" fontAlgn="base" hangingPunct="0">
              <a:spcBef>
                <a:spcPct val="0"/>
              </a:spcBef>
              <a:spcAft>
                <a:spcPct val="0"/>
              </a:spcAft>
            </a:pPr>
            <a:r>
              <a:rPr lang="fr-FR" sz="1600" b="1" dirty="0">
                <a:solidFill>
                  <a:srgbClr val="2E3464"/>
                </a:solidFill>
                <a:latin typeface="PT Sans" panose="020B0503020203020204" pitchFamily="34" charset="0"/>
                <a:ea typeface="Roboto" panose="02000000000000000000" pitchFamily="2" charset="0"/>
                <a:cs typeface="Roboto" panose="02000000000000000000" pitchFamily="2" charset="0"/>
              </a:rPr>
              <a:t>LES ETAPES CLES</a:t>
            </a:r>
            <a:endParaRPr lang="en-GB" sz="16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57" name="Ellipse 56">
            <a:extLst>
              <a:ext uri="{FF2B5EF4-FFF2-40B4-BE49-F238E27FC236}">
                <a16:creationId xmlns:a16="http://schemas.microsoft.com/office/drawing/2014/main" id="{76D7462F-F25B-4E81-8FF5-32E7C3C31FB3}"/>
              </a:ext>
            </a:extLst>
          </p:cNvPr>
          <p:cNvSpPr/>
          <p:nvPr/>
        </p:nvSpPr>
        <p:spPr>
          <a:xfrm>
            <a:off x="4172482" y="4223148"/>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a:ln>
                  <a:noFill/>
                </a:ln>
                <a:solidFill>
                  <a:prstClr val="black"/>
                </a:solidFill>
                <a:effectLst/>
                <a:uLnTx/>
                <a:uFillTx/>
                <a:latin typeface="PT Sans" panose="020B0503020203020204" pitchFamily="34" charset="0"/>
                <a:ea typeface="+mn-ea"/>
                <a:cs typeface="+mn-cs"/>
              </a:rPr>
              <a:t>1</a:t>
            </a: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58" name="Ellipse 57">
            <a:extLst>
              <a:ext uri="{FF2B5EF4-FFF2-40B4-BE49-F238E27FC236}">
                <a16:creationId xmlns:a16="http://schemas.microsoft.com/office/drawing/2014/main" id="{8C769177-B899-4B11-8AF7-A868B0DDCD93}"/>
              </a:ext>
            </a:extLst>
          </p:cNvPr>
          <p:cNvSpPr/>
          <p:nvPr/>
        </p:nvSpPr>
        <p:spPr>
          <a:xfrm>
            <a:off x="4962044" y="3727940"/>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rPr>
              <a:t>2</a:t>
            </a:r>
            <a:endParaRPr kumimoji="0" lang="en-GB"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endParaRPr>
          </a:p>
        </p:txBody>
      </p:sp>
      <p:sp>
        <p:nvSpPr>
          <p:cNvPr id="59" name="Ellipse 58">
            <a:extLst>
              <a:ext uri="{FF2B5EF4-FFF2-40B4-BE49-F238E27FC236}">
                <a16:creationId xmlns:a16="http://schemas.microsoft.com/office/drawing/2014/main" id="{E1290EF7-5143-4887-8219-9AE0015F3ECB}"/>
              </a:ext>
            </a:extLst>
          </p:cNvPr>
          <p:cNvSpPr/>
          <p:nvPr/>
        </p:nvSpPr>
        <p:spPr>
          <a:xfrm>
            <a:off x="5730344" y="4202336"/>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rPr>
              <a:t>3</a:t>
            </a:r>
            <a:endParaRPr kumimoji="0" lang="en-GB" sz="1800" b="0" i="0" u="none" strike="noStrike" kern="0" cap="none" spc="0" normalizeH="0" baseline="0" noProof="0" dirty="0">
              <a:ln>
                <a:noFill/>
              </a:ln>
              <a:solidFill>
                <a:prstClr val="black"/>
              </a:solidFill>
              <a:effectLst/>
              <a:uLnTx/>
              <a:uFillTx/>
              <a:latin typeface="PT Sans" panose="020B0503020203020204" pitchFamily="34" charset="0"/>
              <a:ea typeface="+mn-ea"/>
              <a:cs typeface="+mn-cs"/>
            </a:endParaRPr>
          </a:p>
        </p:txBody>
      </p:sp>
      <p:sp>
        <p:nvSpPr>
          <p:cNvPr id="60" name="Ellipse 59">
            <a:extLst>
              <a:ext uri="{FF2B5EF4-FFF2-40B4-BE49-F238E27FC236}">
                <a16:creationId xmlns:a16="http://schemas.microsoft.com/office/drawing/2014/main" id="{1477B671-81D2-44FC-94C4-37A9709B63FE}"/>
              </a:ext>
            </a:extLst>
          </p:cNvPr>
          <p:cNvSpPr/>
          <p:nvPr/>
        </p:nvSpPr>
        <p:spPr>
          <a:xfrm>
            <a:off x="6529025" y="3737687"/>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a:ln>
                  <a:noFill/>
                </a:ln>
                <a:solidFill>
                  <a:prstClr val="black"/>
                </a:solidFill>
                <a:effectLst/>
                <a:uLnTx/>
                <a:uFillTx/>
                <a:latin typeface="PT Sans" panose="020B0503020203020204" pitchFamily="34" charset="0"/>
                <a:ea typeface="+mn-ea"/>
                <a:cs typeface="+mn-cs"/>
              </a:rPr>
              <a:t>4</a:t>
            </a: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sp>
        <p:nvSpPr>
          <p:cNvPr id="61" name="Ellipse 60">
            <a:extLst>
              <a:ext uri="{FF2B5EF4-FFF2-40B4-BE49-F238E27FC236}">
                <a16:creationId xmlns:a16="http://schemas.microsoft.com/office/drawing/2014/main" id="{8A3739AA-D7C2-4DE0-B9F0-ABFFD0CE8F16}"/>
              </a:ext>
            </a:extLst>
          </p:cNvPr>
          <p:cNvSpPr/>
          <p:nvPr/>
        </p:nvSpPr>
        <p:spPr>
          <a:xfrm>
            <a:off x="7338857" y="4189170"/>
            <a:ext cx="288032" cy="288032"/>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800" b="0" i="0" u="none" strike="noStrike" kern="0" cap="none" spc="0" normalizeH="0" baseline="0" noProof="0">
                <a:ln>
                  <a:noFill/>
                </a:ln>
                <a:solidFill>
                  <a:prstClr val="black"/>
                </a:solidFill>
                <a:effectLst/>
                <a:uLnTx/>
                <a:uFillTx/>
                <a:latin typeface="PT Sans" panose="020B0503020203020204" pitchFamily="34" charset="0"/>
                <a:ea typeface="+mn-ea"/>
                <a:cs typeface="+mn-cs"/>
              </a:rPr>
              <a:t>5</a:t>
            </a:r>
            <a:endParaRPr kumimoji="0" lang="en-GB" sz="1800" b="0" i="0" u="none" strike="noStrike" kern="0" cap="none" spc="0" normalizeH="0" baseline="0" noProof="0">
              <a:ln>
                <a:noFill/>
              </a:ln>
              <a:solidFill>
                <a:prstClr val="black"/>
              </a:solidFill>
              <a:effectLst/>
              <a:uLnTx/>
              <a:uFillTx/>
              <a:latin typeface="PT Sans" panose="020B0503020203020204" pitchFamily="34" charset="0"/>
              <a:ea typeface="+mn-ea"/>
              <a:cs typeface="+mn-cs"/>
            </a:endParaRPr>
          </a:p>
        </p:txBody>
      </p:sp>
      <p:pic>
        <p:nvPicPr>
          <p:cNvPr id="39" name="Image 38" descr="Une image contenant texte, carte&#10;&#10;Description générée automatiquement">
            <a:extLst>
              <a:ext uri="{FF2B5EF4-FFF2-40B4-BE49-F238E27FC236}">
                <a16:creationId xmlns:a16="http://schemas.microsoft.com/office/drawing/2014/main" id="{7CC15077-C5A2-4961-892F-E77987FECC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35836" y="1187865"/>
            <a:ext cx="2310638" cy="2159305"/>
          </a:xfrm>
          <a:prstGeom prst="rect">
            <a:avLst/>
          </a:prstGeom>
        </p:spPr>
      </p:pic>
      <p:grpSp>
        <p:nvGrpSpPr>
          <p:cNvPr id="40" name="Groupe 39">
            <a:extLst>
              <a:ext uri="{FF2B5EF4-FFF2-40B4-BE49-F238E27FC236}">
                <a16:creationId xmlns:a16="http://schemas.microsoft.com/office/drawing/2014/main" id="{5B5C13E7-4786-4988-AE59-8D0F99E30B46}"/>
              </a:ext>
            </a:extLst>
          </p:cNvPr>
          <p:cNvGrpSpPr/>
          <p:nvPr/>
        </p:nvGrpSpPr>
        <p:grpSpPr>
          <a:xfrm>
            <a:off x="365990" y="5061630"/>
            <a:ext cx="2272795" cy="261610"/>
            <a:chOff x="2044543" y="8026053"/>
            <a:chExt cx="2768914" cy="301575"/>
          </a:xfrm>
        </p:grpSpPr>
        <p:sp>
          <p:nvSpPr>
            <p:cNvPr id="62" name="Rectangle : avec coins arrondis en diagonale 102">
              <a:extLst>
                <a:ext uri="{FF2B5EF4-FFF2-40B4-BE49-F238E27FC236}">
                  <a16:creationId xmlns:a16="http://schemas.microsoft.com/office/drawing/2014/main" id="{1B495AF1-1750-4E7B-96A9-6D94E5DF568D}"/>
                </a:ext>
              </a:extLst>
            </p:cNvPr>
            <p:cNvSpPr/>
            <p:nvPr/>
          </p:nvSpPr>
          <p:spPr>
            <a:xfrm>
              <a:off x="2118233" y="8060452"/>
              <a:ext cx="2606910" cy="2435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3" name="Rectangle 62">
              <a:extLst>
                <a:ext uri="{FF2B5EF4-FFF2-40B4-BE49-F238E27FC236}">
                  <a16:creationId xmlns:a16="http://schemas.microsoft.com/office/drawing/2014/main" id="{16CF57C3-0D1E-4E97-8F6D-352D34BC28A0}"/>
                </a:ext>
              </a:extLst>
            </p:cNvPr>
            <p:cNvSpPr/>
            <p:nvPr/>
          </p:nvSpPr>
          <p:spPr>
            <a:xfrm>
              <a:off x="2044543" y="8026053"/>
              <a:ext cx="2768914" cy="301575"/>
            </a:xfrm>
            <a:prstGeom prst="rect">
              <a:avLst/>
            </a:prstGeom>
          </p:spPr>
          <p:txBody>
            <a:bodyPr wrap="square">
              <a:spAutoFit/>
            </a:bodyPr>
            <a:lstStyle/>
            <a:p>
              <a:pPr algn="ctr"/>
              <a:r>
                <a:rPr lang="fr-FR" sz="1100">
                  <a:solidFill>
                    <a:srgbClr val="373E42"/>
                  </a:solidFill>
                  <a:latin typeface="PT Sans" panose="020B0503020203020204" pitchFamily="34" charset="0"/>
                  <a:ea typeface="Roboto" panose="02000000000000000000" pitchFamily="2" charset="0"/>
                  <a:cs typeface="Roboto" panose="02000000000000000000" pitchFamily="2" charset="0"/>
                </a:rPr>
                <a:t>32 % de surfaces agricoles</a:t>
              </a:r>
            </a:p>
          </p:txBody>
        </p:sp>
      </p:grpSp>
      <p:grpSp>
        <p:nvGrpSpPr>
          <p:cNvPr id="64" name="Groupe 63">
            <a:extLst>
              <a:ext uri="{FF2B5EF4-FFF2-40B4-BE49-F238E27FC236}">
                <a16:creationId xmlns:a16="http://schemas.microsoft.com/office/drawing/2014/main" id="{18FCC8A9-7B7B-49D6-897A-16961A5F823F}"/>
              </a:ext>
            </a:extLst>
          </p:cNvPr>
          <p:cNvGrpSpPr/>
          <p:nvPr/>
        </p:nvGrpSpPr>
        <p:grpSpPr>
          <a:xfrm>
            <a:off x="376702" y="4796134"/>
            <a:ext cx="2272795" cy="261610"/>
            <a:chOff x="2044543" y="8026053"/>
            <a:chExt cx="2768914" cy="301575"/>
          </a:xfrm>
        </p:grpSpPr>
        <p:sp>
          <p:nvSpPr>
            <p:cNvPr id="65" name="Rectangle : avec coins arrondis en diagonale 105">
              <a:extLst>
                <a:ext uri="{FF2B5EF4-FFF2-40B4-BE49-F238E27FC236}">
                  <a16:creationId xmlns:a16="http://schemas.microsoft.com/office/drawing/2014/main" id="{8E098259-57A2-4812-AC18-3E3B5A117561}"/>
                </a:ext>
              </a:extLst>
            </p:cNvPr>
            <p:cNvSpPr/>
            <p:nvPr/>
          </p:nvSpPr>
          <p:spPr>
            <a:xfrm>
              <a:off x="2118233" y="8060620"/>
              <a:ext cx="2606910" cy="2435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6" name="Rectangle 65">
              <a:extLst>
                <a:ext uri="{FF2B5EF4-FFF2-40B4-BE49-F238E27FC236}">
                  <a16:creationId xmlns:a16="http://schemas.microsoft.com/office/drawing/2014/main" id="{08A35E70-81DB-4430-B8F1-C3649070A7A6}"/>
                </a:ext>
              </a:extLst>
            </p:cNvPr>
            <p:cNvSpPr/>
            <p:nvPr/>
          </p:nvSpPr>
          <p:spPr>
            <a:xfrm>
              <a:off x="2044543" y="8026053"/>
              <a:ext cx="2768914" cy="301575"/>
            </a:xfrm>
            <a:prstGeom prst="rect">
              <a:avLst/>
            </a:prstGeom>
          </p:spPr>
          <p:txBody>
            <a:bodyPr wrap="square">
              <a:spAutoFit/>
            </a:bodyPr>
            <a:lstStyle/>
            <a:p>
              <a:pPr algn="ctr"/>
              <a:r>
                <a:rPr lang="fr-FR" sz="1100">
                  <a:solidFill>
                    <a:srgbClr val="373E42"/>
                  </a:solidFill>
                  <a:latin typeface="PT Sans" panose="020B0503020203020204" pitchFamily="34" charset="0"/>
                  <a:ea typeface="Roboto" panose="02000000000000000000" pitchFamily="2" charset="0"/>
                  <a:cs typeface="Roboto" panose="02000000000000000000" pitchFamily="2" charset="0"/>
                </a:rPr>
                <a:t>55 % de surfaces de prairies</a:t>
              </a:r>
            </a:p>
          </p:txBody>
        </p:sp>
      </p:grpSp>
      <p:grpSp>
        <p:nvGrpSpPr>
          <p:cNvPr id="67" name="Groupe 66">
            <a:extLst>
              <a:ext uri="{FF2B5EF4-FFF2-40B4-BE49-F238E27FC236}">
                <a16:creationId xmlns:a16="http://schemas.microsoft.com/office/drawing/2014/main" id="{AABC7FF0-5CE4-44A0-B11F-4080CFBE4A90}"/>
              </a:ext>
            </a:extLst>
          </p:cNvPr>
          <p:cNvGrpSpPr/>
          <p:nvPr/>
        </p:nvGrpSpPr>
        <p:grpSpPr>
          <a:xfrm>
            <a:off x="376701" y="5321135"/>
            <a:ext cx="2272796" cy="261610"/>
            <a:chOff x="2044543" y="8026053"/>
            <a:chExt cx="2768914" cy="301575"/>
          </a:xfrm>
        </p:grpSpPr>
        <p:sp>
          <p:nvSpPr>
            <p:cNvPr id="68" name="Rectangle : avec coins arrondis en diagonale 108">
              <a:extLst>
                <a:ext uri="{FF2B5EF4-FFF2-40B4-BE49-F238E27FC236}">
                  <a16:creationId xmlns:a16="http://schemas.microsoft.com/office/drawing/2014/main" id="{D90911B5-5380-4A0F-93AA-7812829893BD}"/>
                </a:ext>
              </a:extLst>
            </p:cNvPr>
            <p:cNvSpPr/>
            <p:nvPr/>
          </p:nvSpPr>
          <p:spPr>
            <a:xfrm>
              <a:off x="2118233" y="8060221"/>
              <a:ext cx="2606910" cy="24350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9" name="Rectangle 68">
              <a:extLst>
                <a:ext uri="{FF2B5EF4-FFF2-40B4-BE49-F238E27FC236}">
                  <a16:creationId xmlns:a16="http://schemas.microsoft.com/office/drawing/2014/main" id="{3B720F2F-EEB6-4AB9-B4E7-FCF94E474CBB}"/>
                </a:ext>
              </a:extLst>
            </p:cNvPr>
            <p:cNvSpPr/>
            <p:nvPr/>
          </p:nvSpPr>
          <p:spPr>
            <a:xfrm>
              <a:off x="2044543" y="8026053"/>
              <a:ext cx="2768914" cy="301575"/>
            </a:xfrm>
            <a:prstGeom prst="rect">
              <a:avLst/>
            </a:prstGeom>
          </p:spPr>
          <p:txBody>
            <a:bodyPr wrap="square">
              <a:spAutoFit/>
            </a:bodyPr>
            <a:lstStyle/>
            <a:p>
              <a:pPr algn="ctr"/>
              <a:r>
                <a:rPr lang="fr-FR" sz="1100" dirty="0">
                  <a:solidFill>
                    <a:srgbClr val="373E42"/>
                  </a:solidFill>
                  <a:latin typeface="PT Sans" panose="020B0503020203020204" pitchFamily="34" charset="0"/>
                  <a:ea typeface="Roboto" panose="02000000000000000000" pitchFamily="2" charset="0"/>
                  <a:cs typeface="Roboto" panose="02000000000000000000" pitchFamily="2" charset="0"/>
                </a:rPr>
                <a:t>2 % de surfaces artificialisées</a:t>
              </a:r>
            </a:p>
          </p:txBody>
        </p:sp>
      </p:grpSp>
      <p:sp>
        <p:nvSpPr>
          <p:cNvPr id="79" name="Rectangle : coins arrondis 27">
            <a:extLst>
              <a:ext uri="{FF2B5EF4-FFF2-40B4-BE49-F238E27FC236}">
                <a16:creationId xmlns:a16="http://schemas.microsoft.com/office/drawing/2014/main" id="{69341C53-E34D-4483-B1F6-F9DFD0B1A305}"/>
              </a:ext>
            </a:extLst>
          </p:cNvPr>
          <p:cNvSpPr/>
          <p:nvPr/>
        </p:nvSpPr>
        <p:spPr>
          <a:xfrm>
            <a:off x="437189" y="3472749"/>
            <a:ext cx="2139818" cy="12731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800" b="1" dirty="0">
                <a:solidFill>
                  <a:srgbClr val="373E42"/>
                </a:solidFill>
                <a:latin typeface="PT Sans" panose="020B0503020203020204" pitchFamily="34" charset="0"/>
              </a:rPr>
              <a:t>COMMUNAUTÉ DE COMMUNES </a:t>
            </a:r>
            <a:r>
              <a:rPr lang="fr-FR" sz="800" b="1" dirty="0" err="1">
                <a:solidFill>
                  <a:srgbClr val="373E42"/>
                </a:solidFill>
                <a:latin typeface="PT Sans" panose="020B0503020203020204" pitchFamily="34" charset="0"/>
              </a:rPr>
              <a:t>ENTR’ALLIER</a:t>
            </a:r>
            <a:r>
              <a:rPr lang="fr-FR" sz="800" b="1" dirty="0">
                <a:solidFill>
                  <a:srgbClr val="373E42"/>
                </a:solidFill>
                <a:latin typeface="PT Sans" panose="020B0503020203020204" pitchFamily="34" charset="0"/>
              </a:rPr>
              <a:t> BESBRE ET LOIRE </a:t>
            </a:r>
          </a:p>
          <a:p>
            <a:pPr algn="ctr">
              <a:spcAft>
                <a:spcPts val="0"/>
              </a:spcAft>
            </a:pPr>
            <a:r>
              <a:rPr lang="fr-FR" sz="800" dirty="0">
                <a:solidFill>
                  <a:srgbClr val="373E42"/>
                </a:solidFill>
                <a:effectLst/>
                <a:latin typeface="PT Sans" panose="020B0503020203020204" pitchFamily="34" charset="0"/>
              </a:rPr>
              <a:t> </a:t>
            </a:r>
            <a:endParaRPr lang="en-GB" sz="1000" dirty="0">
              <a:solidFill>
                <a:srgbClr val="373E42"/>
              </a:solidFill>
              <a:effectLst/>
              <a:latin typeface="PT Sans" panose="020B0503020203020204" pitchFamily="34" charset="0"/>
              <a:ea typeface="Nexa Light"/>
              <a:cs typeface="Times New Roman" panose="02020603050405020304" pitchFamily="18" charset="0"/>
            </a:endParaRPr>
          </a:p>
          <a:p>
            <a:pPr algn="ctr">
              <a:spcAft>
                <a:spcPts val="0"/>
              </a:spcAft>
            </a:pPr>
            <a:r>
              <a:rPr lang="fr-FR" sz="800" b="1" dirty="0">
                <a:solidFill>
                  <a:srgbClr val="373E42"/>
                </a:solidFill>
                <a:latin typeface="PT Sans" panose="020B0503020203020204" pitchFamily="34" charset="0"/>
              </a:rPr>
              <a:t>44</a:t>
            </a:r>
            <a:r>
              <a:rPr lang="fr-FR" sz="800" dirty="0">
                <a:solidFill>
                  <a:srgbClr val="373E42"/>
                </a:solidFill>
                <a:effectLst/>
                <a:latin typeface="PT Sans" panose="020B0503020203020204" pitchFamily="34" charset="0"/>
              </a:rPr>
              <a:t> COMMUNES</a:t>
            </a:r>
            <a:endParaRPr lang="en-GB" sz="1000" dirty="0">
              <a:solidFill>
                <a:srgbClr val="373E42"/>
              </a:solidFill>
              <a:effectLst/>
              <a:latin typeface="PT Sans" panose="020B0503020203020204" pitchFamily="34" charset="0"/>
              <a:ea typeface="Nexa Light"/>
              <a:cs typeface="Times New Roman" panose="02020603050405020304" pitchFamily="18" charset="0"/>
            </a:endParaRPr>
          </a:p>
          <a:p>
            <a:pPr algn="ctr">
              <a:spcAft>
                <a:spcPts val="0"/>
              </a:spcAft>
            </a:pPr>
            <a:r>
              <a:rPr lang="fr-FR" sz="800" dirty="0">
                <a:solidFill>
                  <a:srgbClr val="373E42"/>
                </a:solidFill>
                <a:latin typeface="PT Sans" panose="020B0503020203020204" pitchFamily="34" charset="0"/>
              </a:rPr>
              <a:t>1089  k</a:t>
            </a:r>
            <a:r>
              <a:rPr lang="fr-FR" sz="800" dirty="0">
                <a:solidFill>
                  <a:srgbClr val="373E42"/>
                </a:solidFill>
                <a:effectLst/>
                <a:latin typeface="PT Sans" panose="020B0503020203020204" pitchFamily="34" charset="0"/>
              </a:rPr>
              <a:t>m²</a:t>
            </a:r>
            <a:endParaRPr lang="en-GB" sz="1000" dirty="0">
              <a:solidFill>
                <a:srgbClr val="373E42"/>
              </a:solidFill>
              <a:effectLst/>
              <a:latin typeface="PT Sans" panose="020B0503020203020204" pitchFamily="34" charset="0"/>
              <a:ea typeface="Nexa Light"/>
              <a:cs typeface="Times New Roman" panose="02020603050405020304" pitchFamily="18" charset="0"/>
            </a:endParaRPr>
          </a:p>
          <a:p>
            <a:pPr algn="ctr">
              <a:spcAft>
                <a:spcPts val="0"/>
              </a:spcAft>
            </a:pPr>
            <a:r>
              <a:rPr lang="fr-FR" sz="800" b="1" dirty="0">
                <a:solidFill>
                  <a:srgbClr val="373E42"/>
                </a:solidFill>
                <a:latin typeface="PT Sans" panose="020B0503020203020204" pitchFamily="34" charset="0"/>
              </a:rPr>
              <a:t>25 348  </a:t>
            </a:r>
            <a:r>
              <a:rPr lang="fr-FR" sz="800" dirty="0">
                <a:solidFill>
                  <a:srgbClr val="373E42"/>
                </a:solidFill>
                <a:effectLst/>
                <a:latin typeface="PT Sans" panose="020B0503020203020204" pitchFamily="34" charset="0"/>
              </a:rPr>
              <a:t>HABITANTS (2015)</a:t>
            </a:r>
            <a:endParaRPr lang="fr-FR" sz="800" dirty="0">
              <a:solidFill>
                <a:srgbClr val="373E42"/>
              </a:solidFill>
              <a:latin typeface="PT Sans" panose="020B0503020203020204" pitchFamily="34" charset="0"/>
            </a:endParaRPr>
          </a:p>
          <a:p>
            <a:pPr algn="ctr">
              <a:spcAft>
                <a:spcPts val="0"/>
              </a:spcAft>
            </a:pPr>
            <a:endParaRPr lang="fr-FR" sz="800" i="1" dirty="0">
              <a:solidFill>
                <a:srgbClr val="373E42"/>
              </a:solidFill>
              <a:latin typeface="PT Sans" panose="020B0503020203020204" pitchFamily="34" charset="0"/>
              <a:cs typeface="Times New Roman" panose="02020603050405020304" pitchFamily="18" charset="0"/>
            </a:endParaRPr>
          </a:p>
          <a:p>
            <a:pPr algn="ctr">
              <a:spcAft>
                <a:spcPts val="0"/>
              </a:spcAft>
            </a:pPr>
            <a:r>
              <a:rPr lang="fr-FR" sz="800" i="1" dirty="0">
                <a:solidFill>
                  <a:srgbClr val="373E42"/>
                </a:solidFill>
                <a:latin typeface="PT Sans" panose="020B0503020203020204" pitchFamily="34" charset="0"/>
                <a:cs typeface="Times New Roman" panose="02020603050405020304" pitchFamily="18" charset="0"/>
              </a:rPr>
              <a:t>Département de l’Allier / </a:t>
            </a:r>
            <a:r>
              <a:rPr lang="fr-FR" sz="800" i="1" dirty="0">
                <a:solidFill>
                  <a:srgbClr val="373E42"/>
                </a:solidFill>
                <a:latin typeface="PT Sans" panose="020B0503020203020204" pitchFamily="34" charset="0"/>
                <a:ea typeface="Nexa Light"/>
                <a:cs typeface="Times New Roman" panose="02020603050405020304" pitchFamily="18" charset="0"/>
              </a:rPr>
              <a:t>Région Auvergne Rhône Alpes</a:t>
            </a:r>
            <a:endParaRPr lang="en-GB" sz="1000" i="1" dirty="0">
              <a:solidFill>
                <a:srgbClr val="373E42"/>
              </a:solidFill>
              <a:effectLst/>
              <a:latin typeface="PT Sans" panose="020B0503020203020204" pitchFamily="34" charset="0"/>
              <a:ea typeface="Nexa Light"/>
              <a:cs typeface="Times New Roman" panose="02020603050405020304" pitchFamily="18" charset="0"/>
            </a:endParaRPr>
          </a:p>
        </p:txBody>
      </p:sp>
      <p:sp>
        <p:nvSpPr>
          <p:cNvPr id="80" name="ZoneTexte 79">
            <a:extLst>
              <a:ext uri="{FF2B5EF4-FFF2-40B4-BE49-F238E27FC236}">
                <a16:creationId xmlns:a16="http://schemas.microsoft.com/office/drawing/2014/main" id="{494D868B-CD2C-48E9-A53F-3980D3F9C1EA}"/>
              </a:ext>
            </a:extLst>
          </p:cNvPr>
          <p:cNvSpPr txBox="1"/>
          <p:nvPr/>
        </p:nvSpPr>
        <p:spPr>
          <a:xfrm>
            <a:off x="-1" y="5683329"/>
            <a:ext cx="4768553" cy="553998"/>
          </a:xfrm>
          <a:prstGeom prst="rect">
            <a:avLst/>
          </a:prstGeom>
          <a:noFill/>
        </p:spPr>
        <p:txBody>
          <a:bodyPr wrap="square">
            <a:spAutoFit/>
          </a:bodyPr>
          <a:lstStyle/>
          <a:p>
            <a:r>
              <a:rPr lang="fr-FR" sz="1000" i="1" dirty="0">
                <a:solidFill>
                  <a:srgbClr val="373E42"/>
                </a:solidFill>
                <a:latin typeface="PT Sans" panose="020B0503020203020204" pitchFamily="34" charset="0"/>
              </a:rPr>
              <a:t>Dans le cadre de cette étude, les données de l'INSEE, de l’OREGES et de l'</a:t>
            </a:r>
            <a:r>
              <a:rPr lang="fr-FR" sz="1000" i="1" dirty="0" err="1">
                <a:solidFill>
                  <a:srgbClr val="373E42"/>
                </a:solidFill>
                <a:latin typeface="PT Sans" panose="020B0503020203020204" pitchFamily="34" charset="0"/>
              </a:rPr>
              <a:t>ORCAE</a:t>
            </a:r>
            <a:r>
              <a:rPr lang="fr-FR" sz="1000" i="1" dirty="0">
                <a:solidFill>
                  <a:srgbClr val="373E42"/>
                </a:solidFill>
                <a:latin typeface="PT Sans" panose="020B0503020203020204" pitchFamily="34" charset="0"/>
              </a:rPr>
              <a:t> ont été utilisées et complétées avec des données locales fournies par la communauté de communes </a:t>
            </a:r>
            <a:r>
              <a:rPr lang="fr-FR" sz="1000" i="1" dirty="0" err="1">
                <a:solidFill>
                  <a:srgbClr val="373E42"/>
                </a:solidFill>
                <a:latin typeface="PT Sans" panose="020B0503020203020204" pitchFamily="34" charset="0"/>
              </a:rPr>
              <a:t>Entr’Allier</a:t>
            </a:r>
            <a:r>
              <a:rPr lang="fr-FR" sz="1000" i="1" dirty="0">
                <a:solidFill>
                  <a:srgbClr val="373E42"/>
                </a:solidFill>
                <a:latin typeface="PT Sans" panose="020B0503020203020204" pitchFamily="34" charset="0"/>
              </a:rPr>
              <a:t> Besbre et Loire et ses partenaires.</a:t>
            </a:r>
          </a:p>
        </p:txBody>
      </p:sp>
    </p:spTree>
    <p:extLst>
      <p:ext uri="{BB962C8B-B14F-4D97-AF65-F5344CB8AC3E}">
        <p14:creationId xmlns:p14="http://schemas.microsoft.com/office/powerpoint/2010/main" val="2872651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60</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flipV="1">
            <a:off x="3590728" y="1555335"/>
            <a:ext cx="2698977" cy="181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59" name="ZoneTexte 158">
            <a:extLst>
              <a:ext uri="{FF2B5EF4-FFF2-40B4-BE49-F238E27FC236}">
                <a16:creationId xmlns:a16="http://schemas.microsoft.com/office/drawing/2014/main" id="{08B0BAAA-9CCE-440B-93C1-9ACEAACD0CB0}"/>
              </a:ext>
            </a:extLst>
          </p:cNvPr>
          <p:cNvSpPr txBox="1"/>
          <p:nvPr/>
        </p:nvSpPr>
        <p:spPr>
          <a:xfrm>
            <a:off x="2402535" y="1199468"/>
            <a:ext cx="5009773"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dirty="0">
                <a:solidFill>
                  <a:srgbClr val="2E3464"/>
                </a:solidFill>
                <a:latin typeface="PT Sans" panose="020B0503020203020204" pitchFamily="34" charset="0"/>
              </a:rPr>
              <a:t>PROFIL CLIMAT DU TERRITOIRE</a:t>
            </a:r>
            <a:endParaRPr lang="en-US" dirty="0">
              <a:solidFill>
                <a:srgbClr val="2E3464"/>
              </a:solidFill>
              <a:latin typeface="PT Sans" panose="020B0503020203020204" pitchFamily="34" charset="0"/>
            </a:endParaRPr>
          </a:p>
        </p:txBody>
      </p:sp>
      <p:sp>
        <p:nvSpPr>
          <p:cNvPr id="29" name="Rectangle : avec coins arrondis en diagonale 69">
            <a:extLst>
              <a:ext uri="{FF2B5EF4-FFF2-40B4-BE49-F238E27FC236}">
                <a16:creationId xmlns:a16="http://schemas.microsoft.com/office/drawing/2014/main" id="{167A960E-09E7-4113-BB4F-3F7A37DAFE1E}"/>
              </a:ext>
            </a:extLst>
          </p:cNvPr>
          <p:cNvSpPr/>
          <p:nvPr/>
        </p:nvSpPr>
        <p:spPr>
          <a:xfrm>
            <a:off x="1850176" y="2675545"/>
            <a:ext cx="6806714" cy="366543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0" name="Rectangle : avec coins arrondis en diagonale 68">
            <a:extLst>
              <a:ext uri="{FF2B5EF4-FFF2-40B4-BE49-F238E27FC236}">
                <a16:creationId xmlns:a16="http://schemas.microsoft.com/office/drawing/2014/main" id="{30B624A3-B98C-4B80-B621-00E69A7A5530}"/>
              </a:ext>
            </a:extLst>
          </p:cNvPr>
          <p:cNvSpPr/>
          <p:nvPr/>
        </p:nvSpPr>
        <p:spPr>
          <a:xfrm>
            <a:off x="2414880" y="2445359"/>
            <a:ext cx="2232000" cy="351647"/>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nvGrpSpPr>
          <p:cNvPr id="31" name="Groupe 30">
            <a:extLst>
              <a:ext uri="{FF2B5EF4-FFF2-40B4-BE49-F238E27FC236}">
                <a16:creationId xmlns:a16="http://schemas.microsoft.com/office/drawing/2014/main" id="{5B90E904-3EBB-4F56-9F13-B57600D07E41}"/>
              </a:ext>
            </a:extLst>
          </p:cNvPr>
          <p:cNvGrpSpPr/>
          <p:nvPr/>
        </p:nvGrpSpPr>
        <p:grpSpPr>
          <a:xfrm>
            <a:off x="1928399" y="2398999"/>
            <a:ext cx="6591757" cy="3122051"/>
            <a:chOff x="-630098" y="-735112"/>
            <a:chExt cx="14215118" cy="3168417"/>
          </a:xfrm>
        </p:grpSpPr>
        <p:sp>
          <p:nvSpPr>
            <p:cNvPr id="32" name="Zone de texte 2">
              <a:extLst>
                <a:ext uri="{FF2B5EF4-FFF2-40B4-BE49-F238E27FC236}">
                  <a16:creationId xmlns:a16="http://schemas.microsoft.com/office/drawing/2014/main" id="{E9326ACE-E5F2-42FD-8AD3-30E141B0692F}"/>
                </a:ext>
              </a:extLst>
            </p:cNvPr>
            <p:cNvSpPr txBox="1">
              <a:spLocks noChangeArrowheads="1"/>
            </p:cNvSpPr>
            <p:nvPr/>
          </p:nvSpPr>
          <p:spPr bwMode="auto">
            <a:xfrm>
              <a:off x="-630098" y="-305306"/>
              <a:ext cx="14215118" cy="2738611"/>
            </a:xfrm>
            <a:prstGeom prst="rect">
              <a:avLst/>
            </a:prstGeom>
            <a:noFill/>
            <a:ln w="19050">
              <a:noFill/>
              <a:miter lim="800000"/>
              <a:headEnd/>
              <a:tailEnd/>
            </a:ln>
          </p:spPr>
          <p:txBody>
            <a:bodyPr rot="0" vert="horz" wrap="square" lIns="90138" tIns="45069" rIns="90138" bIns="45069" anchor="t" anchorCtr="0">
              <a:noAutofit/>
            </a:bodyPr>
            <a:lstStyle/>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Sur la ressource en eau du sol </a:t>
              </a:r>
              <a:r>
                <a:rPr lang="fr-FR" sz="1000" dirty="0">
                  <a:solidFill>
                    <a:srgbClr val="2E3464"/>
                  </a:solidFill>
                  <a:latin typeface="PT Sans" panose="020B0503020203020204" pitchFamily="34" charset="0"/>
                </a:rPr>
                <a:t>: La disponibilité en eau sera mise à mal avec le changement climatique. De plus, une diminution de la qualité de l’eau, une dégradation des écosystèmes et une diminution des réserves en eau du sol pourrait créer une tension entre agriculteurs, forestiers et particuliers autour de cette ressource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inondations dues aux évènements exceptionnels (orages violents et tempêtes) </a:t>
              </a:r>
              <a:r>
                <a:rPr lang="fr-FR" sz="1000" dirty="0">
                  <a:solidFill>
                    <a:srgbClr val="2E3464"/>
                  </a:solidFill>
                  <a:latin typeface="PT Sans" panose="020B0503020203020204" pitchFamily="34" charset="0"/>
                </a:rPr>
                <a:t>:  Ces évènements extrêmes vont se multiplier avec le changement climatique. D’importants dégâts physiques et socio-économiques pourraient affaiblir le territoire et ses activités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mouvements et glissements de terrain s’intensifieront </a:t>
              </a:r>
              <a:r>
                <a:rPr lang="fr-FR" sz="1000" dirty="0">
                  <a:solidFill>
                    <a:srgbClr val="2E3464"/>
                  </a:solidFill>
                  <a:latin typeface="PT Sans" panose="020B0503020203020204" pitchFamily="34" charset="0"/>
                </a:rPr>
                <a:t>: Il pourrait avoir des impacts matériels (habitations, infrastructures routière…) et des impacts sur la biodiversité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L’agriculture</a:t>
              </a:r>
              <a:r>
                <a:rPr lang="fr-FR" sz="1000" dirty="0">
                  <a:solidFill>
                    <a:srgbClr val="2E3464"/>
                  </a:solidFill>
                  <a:latin typeface="PT Sans" panose="020B0503020203020204" pitchFamily="34" charset="0"/>
                </a:rPr>
                <a:t> : Les prairies et grandes cultures céréalières seront impactées par le changement climatique. L’élevage, sensible à la hausse des températures, sera également vulnérable aux effets du changement climatique (baisse en quantité et qualité du fourrage et augmentation de l’abreuvage)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massifs forestiers et le risque d’incendies de forêts </a:t>
              </a:r>
              <a:r>
                <a:rPr lang="fr-FR" sz="1000" dirty="0">
                  <a:solidFill>
                    <a:srgbClr val="2E3464"/>
                  </a:solidFill>
                  <a:latin typeface="PT Sans" panose="020B0503020203020204" pitchFamily="34" charset="0"/>
                </a:rPr>
                <a:t>augmentera avec les hausses de température et l’allongement des phénomènes de sécheresse, les habitations à proximité des massifs forestiers seront de plus en plus vulnérables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La biodiversité du bocage et des zones humides </a:t>
              </a:r>
              <a:r>
                <a:rPr lang="fr-FR" sz="1000" dirty="0">
                  <a:solidFill>
                    <a:srgbClr val="2E3464"/>
                  </a:solidFill>
                  <a:latin typeface="PT Sans" panose="020B0503020203020204" pitchFamily="34" charset="0"/>
                </a:rPr>
                <a:t>: Ces espaces naturels subiront les conséquences du changement climatique. Dégradation des milieux, dépérissement de certaines essences, migrations des espèces animales et végétales, etc. ;</a:t>
              </a:r>
            </a:p>
            <a:p>
              <a:pPr marL="342900" lvl="0" indent="-342900" algn="just">
                <a:buFont typeface="Wingdings" panose="05000000000000000000" pitchFamily="2" charset="2"/>
                <a:buChar char="v"/>
                <a:tabLst>
                  <a:tab pos="180340" algn="l"/>
                </a:tabLst>
              </a:pPr>
              <a:r>
                <a:rPr lang="fr-FR" sz="1000" b="1" dirty="0">
                  <a:solidFill>
                    <a:srgbClr val="2E3464"/>
                  </a:solidFill>
                  <a:latin typeface="PT Sans" panose="020B0503020203020204" pitchFamily="34" charset="0"/>
                </a:rPr>
                <a:t>les milieux urbains </a:t>
              </a:r>
              <a:r>
                <a:rPr lang="fr-FR" sz="1000" dirty="0">
                  <a:solidFill>
                    <a:srgbClr val="2E3464"/>
                  </a:solidFill>
                  <a:latin typeface="PT Sans" panose="020B0503020203020204" pitchFamily="34" charset="0"/>
                </a:rPr>
                <a:t>: la commune de Varennes-sur-Allier :  La population urbaine sera la plus sensible aux canicules fréquentes, notamment à cause du phénomène d’îlot de chaleur urbain (ICU) qui sera renforcé. Cette vulnérabilité sera accrue par la propagation de maladies infectieuses ou vectorielles qui pourront se développer plus facilement en milieu urbain.</a:t>
              </a:r>
            </a:p>
            <a:p>
              <a:pPr marL="342900" lvl="0" indent="-342900" algn="just">
                <a:buFont typeface="Wingdings" panose="05000000000000000000" pitchFamily="2" charset="2"/>
                <a:buChar char="v"/>
                <a:tabLst>
                  <a:tab pos="180340" algn="l"/>
                  <a:tab pos="449580" algn="l"/>
                </a:tabLst>
              </a:pPr>
              <a:endParaRPr lang="fr-FR" sz="1000" dirty="0">
                <a:solidFill>
                  <a:srgbClr val="2E3464"/>
                </a:solidFill>
                <a:latin typeface="PT Sans" panose="020B0503020203020204" pitchFamily="34" charset="0"/>
              </a:endParaRPr>
            </a:p>
            <a:p>
              <a:pPr marL="171450" indent="-171450" algn="just">
                <a:buClr>
                  <a:srgbClr val="2E3464"/>
                </a:buClr>
                <a:buFont typeface="Wingdings" panose="05000000000000000000" pitchFamily="2" charset="2"/>
                <a:buChar char="v"/>
              </a:pPr>
              <a:endParaRPr lang="fr-FR" sz="1000" dirty="0">
                <a:solidFill>
                  <a:srgbClr val="2E3464"/>
                </a:solidFill>
                <a:latin typeface="PT Sans" panose="020B0503020203020204" pitchFamily="34" charset="0"/>
              </a:endParaRPr>
            </a:p>
          </p:txBody>
        </p:sp>
        <p:sp>
          <p:nvSpPr>
            <p:cNvPr id="33" name="Text Box 18">
              <a:extLst>
                <a:ext uri="{FF2B5EF4-FFF2-40B4-BE49-F238E27FC236}">
                  <a16:creationId xmlns:a16="http://schemas.microsoft.com/office/drawing/2014/main" id="{75C10A85-AFD8-4CA7-A1B9-ABA5C07AB961}"/>
                </a:ext>
              </a:extLst>
            </p:cNvPr>
            <p:cNvSpPr txBox="1">
              <a:spLocks noChangeArrowheads="1"/>
            </p:cNvSpPr>
            <p:nvPr/>
          </p:nvSpPr>
          <p:spPr bwMode="auto">
            <a:xfrm>
              <a:off x="310552" y="-735112"/>
              <a:ext cx="4836967" cy="438416"/>
            </a:xfrm>
            <a:prstGeom prst="rect">
              <a:avLst/>
            </a:prstGeom>
            <a:noFill/>
            <a:ln w="19050">
              <a:noFill/>
            </a:ln>
          </p:spPr>
          <p:txBody>
            <a:bodyPr rot="0" vert="horz" wrap="square" lIns="90138" tIns="45069" rIns="90138" bIns="45069" anchor="ctr" anchorCtr="0" upright="1">
              <a:noAutofit/>
            </a:bodyPr>
            <a:lstStyle/>
            <a:p>
              <a:pPr algn="ctr">
                <a:spcAft>
                  <a:spcPts val="591"/>
                </a:spcAft>
              </a:pPr>
              <a:r>
                <a:rPr lang="fr-FR" sz="1100" b="1" dirty="0">
                  <a:solidFill>
                    <a:schemeClr val="bg1"/>
                  </a:solidFill>
                  <a:latin typeface="PT Sans" panose="020B0503020203020204" pitchFamily="34" charset="0"/>
                  <a:ea typeface="Roboto" panose="02000000000000000000" pitchFamily="2" charset="0"/>
                  <a:cs typeface="Roboto" panose="02000000000000000000" pitchFamily="2" charset="0"/>
                </a:rPr>
                <a:t>Les principaux enjeux du territoire</a:t>
              </a:r>
              <a:endParaRPr lang="fr-FR" sz="900" dirty="0">
                <a:solidFill>
                  <a:schemeClr val="bg1"/>
                </a:solidFill>
                <a:latin typeface="PT Sans" panose="020B0503020203020204" pitchFamily="34" charset="0"/>
                <a:ea typeface="Roboto" panose="02000000000000000000" pitchFamily="2" charset="0"/>
                <a:cs typeface="Roboto" panose="02000000000000000000" pitchFamily="2" charset="0"/>
              </a:endParaRPr>
            </a:p>
          </p:txBody>
        </p:sp>
      </p:grpSp>
      <p:sp>
        <p:nvSpPr>
          <p:cNvPr id="34" name="Rectangle : coins arrondis 54">
            <a:extLst>
              <a:ext uri="{FF2B5EF4-FFF2-40B4-BE49-F238E27FC236}">
                <a16:creationId xmlns:a16="http://schemas.microsoft.com/office/drawing/2014/main" id="{23739945-65F8-4527-9A35-D09B7FE3455C}"/>
              </a:ext>
            </a:extLst>
          </p:cNvPr>
          <p:cNvSpPr/>
          <p:nvPr/>
        </p:nvSpPr>
        <p:spPr>
          <a:xfrm>
            <a:off x="642831" y="2065953"/>
            <a:ext cx="8090972" cy="4334847"/>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35" name="Groupe 34">
            <a:extLst>
              <a:ext uri="{FF2B5EF4-FFF2-40B4-BE49-F238E27FC236}">
                <a16:creationId xmlns:a16="http://schemas.microsoft.com/office/drawing/2014/main" id="{04EB2009-702D-4380-BD55-2079137B0E54}"/>
              </a:ext>
            </a:extLst>
          </p:cNvPr>
          <p:cNvGrpSpPr/>
          <p:nvPr/>
        </p:nvGrpSpPr>
        <p:grpSpPr>
          <a:xfrm>
            <a:off x="962433" y="1725279"/>
            <a:ext cx="5453986" cy="694419"/>
            <a:chOff x="321282" y="6351043"/>
            <a:chExt cx="5012853" cy="834894"/>
          </a:xfrm>
        </p:grpSpPr>
        <p:sp>
          <p:nvSpPr>
            <p:cNvPr id="36" name="Rectangle : avec coins arrondis en diagonale 56">
              <a:extLst>
                <a:ext uri="{FF2B5EF4-FFF2-40B4-BE49-F238E27FC236}">
                  <a16:creationId xmlns:a16="http://schemas.microsoft.com/office/drawing/2014/main" id="{BE214983-706D-4CF2-ABB3-04B7C22352A2}"/>
                </a:ext>
              </a:extLst>
            </p:cNvPr>
            <p:cNvSpPr/>
            <p:nvPr/>
          </p:nvSpPr>
          <p:spPr>
            <a:xfrm>
              <a:off x="371794" y="6365919"/>
              <a:ext cx="4879689" cy="82001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7" name="Rectangle 36">
              <a:extLst>
                <a:ext uri="{FF2B5EF4-FFF2-40B4-BE49-F238E27FC236}">
                  <a16:creationId xmlns:a16="http://schemas.microsoft.com/office/drawing/2014/main" id="{4B84AE7A-028C-47BE-8335-24FD84822DF0}"/>
                </a:ext>
              </a:extLst>
            </p:cNvPr>
            <p:cNvSpPr/>
            <p:nvPr/>
          </p:nvSpPr>
          <p:spPr>
            <a:xfrm>
              <a:off x="321282" y="6351043"/>
              <a:ext cx="5012853" cy="646331"/>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VULNERABILITE DU TERRITOIRE AUX EFFETS DU CHANGEMENT CLIMATIQUE</a:t>
              </a:r>
            </a:p>
          </p:txBody>
        </p:sp>
      </p:grpSp>
      <p:sp>
        <p:nvSpPr>
          <p:cNvPr id="38" name="Rectangle 37">
            <a:extLst>
              <a:ext uri="{FF2B5EF4-FFF2-40B4-BE49-F238E27FC236}">
                <a16:creationId xmlns:a16="http://schemas.microsoft.com/office/drawing/2014/main" id="{4581B0D8-0799-46B8-9246-CF9CBF9595B0}"/>
              </a:ext>
            </a:extLst>
          </p:cNvPr>
          <p:cNvSpPr/>
          <p:nvPr/>
        </p:nvSpPr>
        <p:spPr>
          <a:xfrm>
            <a:off x="598206" y="2663160"/>
            <a:ext cx="1616165" cy="335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100" b="1">
                <a:solidFill>
                  <a:srgbClr val="373E42"/>
                </a:solidFill>
                <a:latin typeface="PT Sans" panose="020B0503020203020204" pitchFamily="34" charset="0"/>
                <a:ea typeface="Roboto" panose="02000000000000000000" pitchFamily="2" charset="0"/>
                <a:cs typeface="Roboto" panose="02000000000000000000" pitchFamily="2" charset="0"/>
              </a:rPr>
              <a:t>Évolution du climat de la Région</a:t>
            </a:r>
          </a:p>
        </p:txBody>
      </p:sp>
      <p:grpSp>
        <p:nvGrpSpPr>
          <p:cNvPr id="39" name="Groupe 38">
            <a:extLst>
              <a:ext uri="{FF2B5EF4-FFF2-40B4-BE49-F238E27FC236}">
                <a16:creationId xmlns:a16="http://schemas.microsoft.com/office/drawing/2014/main" id="{769A42DF-4CF7-4CC3-9669-8BDC4B1882CC}"/>
              </a:ext>
            </a:extLst>
          </p:cNvPr>
          <p:cNvGrpSpPr/>
          <p:nvPr/>
        </p:nvGrpSpPr>
        <p:grpSpPr>
          <a:xfrm>
            <a:off x="701600" y="3221821"/>
            <a:ext cx="1207967" cy="644816"/>
            <a:chOff x="-52102" y="6822655"/>
            <a:chExt cx="1207967" cy="644816"/>
          </a:xfrm>
        </p:grpSpPr>
        <p:sp>
          <p:nvSpPr>
            <p:cNvPr id="40" name="ZoneTexte 9">
              <a:extLst>
                <a:ext uri="{FF2B5EF4-FFF2-40B4-BE49-F238E27FC236}">
                  <a16:creationId xmlns:a16="http://schemas.microsoft.com/office/drawing/2014/main" id="{824E5CC8-C479-4BB0-AEF1-B2B45C946A6D}"/>
                </a:ext>
              </a:extLst>
            </p:cNvPr>
            <p:cNvSpPr txBox="1">
              <a:spLocks noChangeArrowheads="1"/>
            </p:cNvSpPr>
            <p:nvPr/>
          </p:nvSpPr>
          <p:spPr bwMode="auto">
            <a:xfrm>
              <a:off x="-52102" y="7159694"/>
              <a:ext cx="1207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Hausse des températures et canicules</a:t>
              </a:r>
            </a:p>
          </p:txBody>
        </p:sp>
        <p:pic>
          <p:nvPicPr>
            <p:cNvPr id="41" name="Image 26" descr="températures.png">
              <a:extLst>
                <a:ext uri="{FF2B5EF4-FFF2-40B4-BE49-F238E27FC236}">
                  <a16:creationId xmlns:a16="http://schemas.microsoft.com/office/drawing/2014/main" id="{C9B43311-5D22-4AC2-920E-0AA3527057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528" y="6847758"/>
              <a:ext cx="33000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32" descr="températures.png">
              <a:extLst>
                <a:ext uri="{FF2B5EF4-FFF2-40B4-BE49-F238E27FC236}">
                  <a16:creationId xmlns:a16="http://schemas.microsoft.com/office/drawing/2014/main" id="{F3265D34-45A0-46F1-A11B-97EDED16EA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88" y="6822655"/>
              <a:ext cx="123113"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e 42">
            <a:extLst>
              <a:ext uri="{FF2B5EF4-FFF2-40B4-BE49-F238E27FC236}">
                <a16:creationId xmlns:a16="http://schemas.microsoft.com/office/drawing/2014/main" id="{F57F75C0-D174-4D0B-B9B9-63707546B55E}"/>
              </a:ext>
            </a:extLst>
          </p:cNvPr>
          <p:cNvGrpSpPr/>
          <p:nvPr/>
        </p:nvGrpSpPr>
        <p:grpSpPr>
          <a:xfrm>
            <a:off x="642830" y="4703472"/>
            <a:ext cx="1148576" cy="673173"/>
            <a:chOff x="404271" y="7506761"/>
            <a:chExt cx="1148576" cy="673173"/>
          </a:xfrm>
        </p:grpSpPr>
        <p:pic>
          <p:nvPicPr>
            <p:cNvPr id="44" name="Image 27" descr="précipitation.png">
              <a:extLst>
                <a:ext uri="{FF2B5EF4-FFF2-40B4-BE49-F238E27FC236}">
                  <a16:creationId xmlns:a16="http://schemas.microsoft.com/office/drawing/2014/main" id="{D651D97A-3F3C-4EF8-99B1-42BFA22221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818" y="7548078"/>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29" descr="températures.png">
              <a:extLst>
                <a:ext uri="{FF2B5EF4-FFF2-40B4-BE49-F238E27FC236}">
                  <a16:creationId xmlns:a16="http://schemas.microsoft.com/office/drawing/2014/main" id="{C0BCC9BD-C66B-413B-AD6C-06F5703BE0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50" y="7506761"/>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ZoneTexte 33">
              <a:extLst>
                <a:ext uri="{FF2B5EF4-FFF2-40B4-BE49-F238E27FC236}">
                  <a16:creationId xmlns:a16="http://schemas.microsoft.com/office/drawing/2014/main" id="{E58F2612-622D-4FF3-8E7B-40E45A31D85C}"/>
                </a:ext>
              </a:extLst>
            </p:cNvPr>
            <p:cNvSpPr txBox="1">
              <a:spLocks noChangeArrowheads="1"/>
            </p:cNvSpPr>
            <p:nvPr/>
          </p:nvSpPr>
          <p:spPr bwMode="auto">
            <a:xfrm>
              <a:off x="404271" y="7872157"/>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Diminution des précipitations annuelles</a:t>
              </a:r>
            </a:p>
          </p:txBody>
        </p:sp>
      </p:grpSp>
      <p:grpSp>
        <p:nvGrpSpPr>
          <p:cNvPr id="47" name="Groupe 46">
            <a:extLst>
              <a:ext uri="{FF2B5EF4-FFF2-40B4-BE49-F238E27FC236}">
                <a16:creationId xmlns:a16="http://schemas.microsoft.com/office/drawing/2014/main" id="{CE47BBAC-4A76-44D9-AFB8-3384838D4631}"/>
              </a:ext>
            </a:extLst>
          </p:cNvPr>
          <p:cNvGrpSpPr/>
          <p:nvPr/>
        </p:nvGrpSpPr>
        <p:grpSpPr>
          <a:xfrm>
            <a:off x="677103" y="3998376"/>
            <a:ext cx="1148576" cy="618512"/>
            <a:chOff x="980404" y="6848626"/>
            <a:chExt cx="1148576" cy="618512"/>
          </a:xfrm>
        </p:grpSpPr>
        <p:pic>
          <p:nvPicPr>
            <p:cNvPr id="48" name="Image 24" descr="sécheresse.png">
              <a:extLst>
                <a:ext uri="{FF2B5EF4-FFF2-40B4-BE49-F238E27FC236}">
                  <a16:creationId xmlns:a16="http://schemas.microsoft.com/office/drawing/2014/main" id="{F241216E-E5B9-47F0-A9FA-E17F88E5CB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5091" y="6857033"/>
              <a:ext cx="330730" cy="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31" descr="températures.png">
              <a:extLst>
                <a:ext uri="{FF2B5EF4-FFF2-40B4-BE49-F238E27FC236}">
                  <a16:creationId xmlns:a16="http://schemas.microsoft.com/office/drawing/2014/main" id="{8CA11D25-DE43-404C-BCB5-717B7A578C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3727" y="6848626"/>
              <a:ext cx="122385" cy="36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ZoneTexte 35">
              <a:extLst>
                <a:ext uri="{FF2B5EF4-FFF2-40B4-BE49-F238E27FC236}">
                  <a16:creationId xmlns:a16="http://schemas.microsoft.com/office/drawing/2014/main" id="{6F4A8673-F11A-4B6A-ADDE-659D265D3404}"/>
                </a:ext>
              </a:extLst>
            </p:cNvPr>
            <p:cNvSpPr txBox="1">
              <a:spLocks noChangeArrowheads="1"/>
            </p:cNvSpPr>
            <p:nvPr/>
          </p:nvSpPr>
          <p:spPr bwMode="auto">
            <a:xfrm>
              <a:off x="980404" y="7159361"/>
              <a:ext cx="1148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Augmentation des épisodes de sécheresse</a:t>
              </a:r>
            </a:p>
          </p:txBody>
        </p:sp>
      </p:grpSp>
    </p:spTree>
    <p:extLst>
      <p:ext uri="{BB962C8B-B14F-4D97-AF65-F5344CB8AC3E}">
        <p14:creationId xmlns:p14="http://schemas.microsoft.com/office/powerpoint/2010/main" val="2705769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61</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8" name="ZoneTexte 27">
            <a:extLst>
              <a:ext uri="{FF2B5EF4-FFF2-40B4-BE49-F238E27FC236}">
                <a16:creationId xmlns:a16="http://schemas.microsoft.com/office/drawing/2014/main" id="{BFA0DA97-B36B-45D3-B008-A4C197956EFA}"/>
              </a:ext>
            </a:extLst>
          </p:cNvPr>
          <p:cNvSpPr txBox="1"/>
          <p:nvPr/>
        </p:nvSpPr>
        <p:spPr>
          <a:xfrm>
            <a:off x="2970818" y="1245784"/>
            <a:ext cx="2758508"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QUALITÉ DE L’AIR</a:t>
            </a:r>
            <a:endParaRPr lang="en-US" sz="2000" dirty="0">
              <a:solidFill>
                <a:srgbClr val="2E3464"/>
              </a:solidFill>
              <a:latin typeface="PT Sans" panose="020B0503020203020204" pitchFamily="34" charset="0"/>
            </a:endParaRPr>
          </a:p>
        </p:txBody>
      </p:sp>
      <p:cxnSp>
        <p:nvCxnSpPr>
          <p:cNvPr id="51" name="Connecteur droit 50">
            <a:extLst>
              <a:ext uri="{FF2B5EF4-FFF2-40B4-BE49-F238E27FC236}">
                <a16:creationId xmlns:a16="http://schemas.microsoft.com/office/drawing/2014/main" id="{C4335E35-687A-4A84-90EE-B15C251B8279}"/>
              </a:ext>
            </a:extLst>
          </p:cNvPr>
          <p:cNvCxnSpPr>
            <a:cxnSpLocks/>
          </p:cNvCxnSpPr>
          <p:nvPr/>
        </p:nvCxnSpPr>
        <p:spPr>
          <a:xfrm>
            <a:off x="3356021" y="1671305"/>
            <a:ext cx="1944216"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52" name="Rectangle : coins arrondis 65">
            <a:extLst>
              <a:ext uri="{FF2B5EF4-FFF2-40B4-BE49-F238E27FC236}">
                <a16:creationId xmlns:a16="http://schemas.microsoft.com/office/drawing/2014/main" id="{0BDBF0D3-E079-45A1-AEFC-B1C0CC095331}"/>
              </a:ext>
            </a:extLst>
          </p:cNvPr>
          <p:cNvSpPr/>
          <p:nvPr/>
        </p:nvSpPr>
        <p:spPr>
          <a:xfrm>
            <a:off x="1032787" y="2038196"/>
            <a:ext cx="6672499" cy="3576938"/>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53" name="Groupe 52">
            <a:extLst>
              <a:ext uri="{FF2B5EF4-FFF2-40B4-BE49-F238E27FC236}">
                <a16:creationId xmlns:a16="http://schemas.microsoft.com/office/drawing/2014/main" id="{F4627513-EA4B-4821-A873-31830A75D2FF}"/>
              </a:ext>
            </a:extLst>
          </p:cNvPr>
          <p:cNvGrpSpPr/>
          <p:nvPr/>
        </p:nvGrpSpPr>
        <p:grpSpPr>
          <a:xfrm>
            <a:off x="1517730" y="1850530"/>
            <a:ext cx="3060000" cy="369332"/>
            <a:chOff x="295941" y="6347771"/>
            <a:chExt cx="3060000" cy="369332"/>
          </a:xfrm>
        </p:grpSpPr>
        <p:sp>
          <p:nvSpPr>
            <p:cNvPr id="54" name="Rectangle : avec coins arrondis en diagonale 67">
              <a:extLst>
                <a:ext uri="{FF2B5EF4-FFF2-40B4-BE49-F238E27FC236}">
                  <a16:creationId xmlns:a16="http://schemas.microsoft.com/office/drawing/2014/main" id="{AB8FE922-6379-46BF-9C5E-EDE147CC8495}"/>
                </a:ext>
              </a:extLst>
            </p:cNvPr>
            <p:cNvSpPr/>
            <p:nvPr/>
          </p:nvSpPr>
          <p:spPr>
            <a:xfrm>
              <a:off x="295941" y="6366411"/>
              <a:ext cx="3060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5" name="Rectangle 54">
              <a:extLst>
                <a:ext uri="{FF2B5EF4-FFF2-40B4-BE49-F238E27FC236}">
                  <a16:creationId xmlns:a16="http://schemas.microsoft.com/office/drawing/2014/main" id="{D2BD3F34-3FA1-4BAB-A02E-2173DA8E554C}"/>
                </a:ext>
              </a:extLst>
            </p:cNvPr>
            <p:cNvSpPr/>
            <p:nvPr/>
          </p:nvSpPr>
          <p:spPr>
            <a:xfrm>
              <a:off x="447097" y="6347771"/>
              <a:ext cx="2764539" cy="369332"/>
            </a:xfrm>
            <a:prstGeom prst="rect">
              <a:avLst/>
            </a:prstGeom>
          </p:spPr>
          <p:txBody>
            <a:bodyPr wrap="non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EMISSION DE POLLUANTS</a:t>
              </a:r>
            </a:p>
          </p:txBody>
        </p:sp>
      </p:grpSp>
      <p:sp>
        <p:nvSpPr>
          <p:cNvPr id="56" name="ZoneTexte 55">
            <a:extLst>
              <a:ext uri="{FF2B5EF4-FFF2-40B4-BE49-F238E27FC236}">
                <a16:creationId xmlns:a16="http://schemas.microsoft.com/office/drawing/2014/main" id="{99DBC4C2-7609-4D09-8DA2-C7A9BC70761C}"/>
              </a:ext>
            </a:extLst>
          </p:cNvPr>
          <p:cNvSpPr txBox="1"/>
          <p:nvPr/>
        </p:nvSpPr>
        <p:spPr>
          <a:xfrm>
            <a:off x="1487593" y="2774005"/>
            <a:ext cx="3266280" cy="230832"/>
          </a:xfrm>
          <a:prstGeom prst="rect">
            <a:avLst/>
          </a:prstGeom>
          <a:noFill/>
        </p:spPr>
        <p:txBody>
          <a:bodyPr wrap="square" rtlCol="0">
            <a:spAutoFit/>
          </a:bodyPr>
          <a:lstStyle/>
          <a:p>
            <a:pPr algn="ctr"/>
            <a:r>
              <a:rPr lang="fr-FR" sz="900" b="1">
                <a:solidFill>
                  <a:srgbClr val="373E42"/>
                </a:solidFill>
                <a:latin typeface="PT Sans" panose="020B0503020203020204" pitchFamily="34" charset="0"/>
                <a:ea typeface="Roboto" panose="02000000000000000000" pitchFamily="2" charset="0"/>
                <a:cs typeface="Roboto" panose="02000000000000000000" pitchFamily="2" charset="0"/>
              </a:rPr>
              <a:t>Les principales émissions de polluants par secteur</a:t>
            </a:r>
            <a:endParaRPr lang="en-GB" sz="900" b="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57" name="ZoneTexte 56">
            <a:extLst>
              <a:ext uri="{FF2B5EF4-FFF2-40B4-BE49-F238E27FC236}">
                <a16:creationId xmlns:a16="http://schemas.microsoft.com/office/drawing/2014/main" id="{6DFC8CD8-4445-4D48-82CE-4D2F1463EADE}"/>
              </a:ext>
            </a:extLst>
          </p:cNvPr>
          <p:cNvSpPr txBox="1"/>
          <p:nvPr/>
        </p:nvSpPr>
        <p:spPr>
          <a:xfrm>
            <a:off x="1341549" y="2407624"/>
            <a:ext cx="1952903" cy="230832"/>
          </a:xfrm>
          <a:prstGeom prst="rect">
            <a:avLst/>
          </a:prstGeom>
          <a:noFill/>
        </p:spPr>
        <p:txBody>
          <a:bodyPr wrap="square" rtlCol="0">
            <a:spAutoFit/>
          </a:bodyPr>
          <a:lstStyle/>
          <a:p>
            <a:pPr algn="ctr"/>
            <a:r>
              <a:rPr lang="fr-FR" sz="900" b="1">
                <a:solidFill>
                  <a:srgbClr val="373E42"/>
                </a:solidFill>
                <a:latin typeface="PT Sans" panose="020B0503020203020204" pitchFamily="34" charset="0"/>
                <a:ea typeface="Roboto" panose="02000000000000000000" pitchFamily="2" charset="0"/>
                <a:cs typeface="Roboto" panose="02000000000000000000" pitchFamily="2" charset="0"/>
              </a:rPr>
              <a:t>Les différents secteurs</a:t>
            </a:r>
            <a:endParaRPr lang="en-GB" sz="900" b="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58" name="Groupe 57">
            <a:extLst>
              <a:ext uri="{FF2B5EF4-FFF2-40B4-BE49-F238E27FC236}">
                <a16:creationId xmlns:a16="http://schemas.microsoft.com/office/drawing/2014/main" id="{43D6A780-1023-4761-A4F9-DB0CA2132A71}"/>
              </a:ext>
            </a:extLst>
          </p:cNvPr>
          <p:cNvGrpSpPr/>
          <p:nvPr/>
        </p:nvGrpSpPr>
        <p:grpSpPr>
          <a:xfrm>
            <a:off x="1283289" y="2911268"/>
            <a:ext cx="3305285" cy="2599444"/>
            <a:chOff x="-534134" y="2067665"/>
            <a:chExt cx="3305285" cy="2599444"/>
          </a:xfrm>
        </p:grpSpPr>
        <p:sp>
          <p:nvSpPr>
            <p:cNvPr id="59" name="Rectangle 58">
              <a:extLst>
                <a:ext uri="{FF2B5EF4-FFF2-40B4-BE49-F238E27FC236}">
                  <a16:creationId xmlns:a16="http://schemas.microsoft.com/office/drawing/2014/main" id="{97B2FB3C-F4AA-4310-9834-71D88CDEC3AA}"/>
                </a:ext>
              </a:extLst>
            </p:cNvPr>
            <p:cNvSpPr/>
            <p:nvPr/>
          </p:nvSpPr>
          <p:spPr>
            <a:xfrm>
              <a:off x="-429355" y="2192212"/>
              <a:ext cx="1630918" cy="507831"/>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Composés organiques volatiles non méthane : COVNM</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0" name="Rectangle 59">
              <a:extLst>
                <a:ext uri="{FF2B5EF4-FFF2-40B4-BE49-F238E27FC236}">
                  <a16:creationId xmlns:a16="http://schemas.microsoft.com/office/drawing/2014/main" id="{B6008FFD-DDD9-4D2D-9427-ED3426DBE4D1}"/>
                </a:ext>
              </a:extLst>
            </p:cNvPr>
            <p:cNvSpPr/>
            <p:nvPr/>
          </p:nvSpPr>
          <p:spPr>
            <a:xfrm>
              <a:off x="-534134" y="2697695"/>
              <a:ext cx="1761664"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Particules très fines : PM</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2,5</a:t>
              </a: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1" name="Rectangle 60">
              <a:extLst>
                <a:ext uri="{FF2B5EF4-FFF2-40B4-BE49-F238E27FC236}">
                  <a16:creationId xmlns:a16="http://schemas.microsoft.com/office/drawing/2014/main" id="{80EB7D41-ACF7-4CDD-A0BD-873301177703}"/>
                </a:ext>
              </a:extLst>
            </p:cNvPr>
            <p:cNvSpPr/>
            <p:nvPr/>
          </p:nvSpPr>
          <p:spPr>
            <a:xfrm>
              <a:off x="-395849" y="3123467"/>
              <a:ext cx="1529468"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Particules fines : PM</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10</a:t>
              </a: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 </a:t>
              </a:r>
              <a:endParaRPr lang="en-GB" sz="9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2" name="Rectangle 61">
              <a:extLst>
                <a:ext uri="{FF2B5EF4-FFF2-40B4-BE49-F238E27FC236}">
                  <a16:creationId xmlns:a16="http://schemas.microsoft.com/office/drawing/2014/main" id="{87A009A8-9DA7-4FE7-AF0D-F9E88C2777EC}"/>
                </a:ext>
              </a:extLst>
            </p:cNvPr>
            <p:cNvSpPr/>
            <p:nvPr/>
          </p:nvSpPr>
          <p:spPr>
            <a:xfrm>
              <a:off x="-51302" y="3541414"/>
              <a:ext cx="1231958"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Ammoniac : NH</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3</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3" name="Rectangle 62">
              <a:extLst>
                <a:ext uri="{FF2B5EF4-FFF2-40B4-BE49-F238E27FC236}">
                  <a16:creationId xmlns:a16="http://schemas.microsoft.com/office/drawing/2014/main" id="{B32AEEF3-4402-4D15-8367-A2D9973C1F5E}"/>
                </a:ext>
              </a:extLst>
            </p:cNvPr>
            <p:cNvSpPr/>
            <p:nvPr/>
          </p:nvSpPr>
          <p:spPr>
            <a:xfrm>
              <a:off x="-226975" y="3990089"/>
              <a:ext cx="1389345"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Oxydes d’azote : NO</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x</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64" name="Image 74" descr="Voiture">
              <a:extLst>
                <a:ext uri="{FF2B5EF4-FFF2-40B4-BE49-F238E27FC236}">
                  <a16:creationId xmlns:a16="http://schemas.microsoft.com/office/drawing/2014/main" id="{BEE16775-473D-4772-BA78-A4230FAFBB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78663" y="3911428"/>
              <a:ext cx="354917" cy="354917"/>
            </a:xfrm>
            <a:prstGeom prst="rect">
              <a:avLst/>
            </a:prstGeom>
          </p:spPr>
        </p:pic>
        <p:pic>
          <p:nvPicPr>
            <p:cNvPr id="65" name="Image 75" descr="Domicile">
              <a:extLst>
                <a:ext uri="{FF2B5EF4-FFF2-40B4-BE49-F238E27FC236}">
                  <a16:creationId xmlns:a16="http://schemas.microsoft.com/office/drawing/2014/main" id="{A83910B7-FB70-42C7-9250-416BAEE722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55213" y="3971807"/>
              <a:ext cx="187699" cy="187699"/>
            </a:xfrm>
            <a:prstGeom prst="rect">
              <a:avLst/>
            </a:prstGeom>
          </p:spPr>
        </p:pic>
        <p:pic>
          <p:nvPicPr>
            <p:cNvPr id="66" name="Image 104" descr="Domicile">
              <a:extLst>
                <a:ext uri="{FF2B5EF4-FFF2-40B4-BE49-F238E27FC236}">
                  <a16:creationId xmlns:a16="http://schemas.microsoft.com/office/drawing/2014/main" id="{48E84E3C-8FCE-4F2A-9B8E-7A9FD59369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4764" y="2067665"/>
              <a:ext cx="442932" cy="442932"/>
            </a:xfrm>
            <a:prstGeom prst="rect">
              <a:avLst/>
            </a:prstGeom>
          </p:spPr>
        </p:pic>
        <p:pic>
          <p:nvPicPr>
            <p:cNvPr id="67" name="Image 106" descr="Voiture">
              <a:extLst>
                <a:ext uri="{FF2B5EF4-FFF2-40B4-BE49-F238E27FC236}">
                  <a16:creationId xmlns:a16="http://schemas.microsoft.com/office/drawing/2014/main" id="{E1FC5CD1-D35B-48E0-9941-E716472BD0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519151" y="2244007"/>
              <a:ext cx="252000" cy="252000"/>
            </a:xfrm>
            <a:prstGeom prst="rect">
              <a:avLst/>
            </a:prstGeom>
          </p:spPr>
        </p:pic>
        <p:sp>
          <p:nvSpPr>
            <p:cNvPr id="68" name="Rectangle 67">
              <a:extLst>
                <a:ext uri="{FF2B5EF4-FFF2-40B4-BE49-F238E27FC236}">
                  <a16:creationId xmlns:a16="http://schemas.microsoft.com/office/drawing/2014/main" id="{A2D21B75-4042-4942-8EBA-DE3D7E3DCE83}"/>
                </a:ext>
              </a:extLst>
            </p:cNvPr>
            <p:cNvSpPr/>
            <p:nvPr/>
          </p:nvSpPr>
          <p:spPr>
            <a:xfrm>
              <a:off x="-355602" y="4383933"/>
              <a:ext cx="1499273" cy="230832"/>
            </a:xfrm>
            <a:prstGeom prst="rect">
              <a:avLst/>
            </a:prstGeom>
            <a:noFill/>
          </p:spPr>
          <p:txBody>
            <a:bodyPr wrap="square" rtlCol="0">
              <a:spAutoFit/>
            </a:bodyPr>
            <a:lstStyle/>
            <a:p>
              <a:pPr algn="ctr"/>
              <a:r>
                <a:rPr lang="fr-FR" sz="900" b="1" dirty="0">
                  <a:solidFill>
                    <a:srgbClr val="2E3464"/>
                  </a:solidFill>
                  <a:latin typeface="PT Sans" panose="020B0503020203020204" pitchFamily="34" charset="0"/>
                  <a:ea typeface="Roboto" panose="02000000000000000000" pitchFamily="2" charset="0"/>
                  <a:cs typeface="Roboto" panose="02000000000000000000" pitchFamily="2" charset="0"/>
                </a:rPr>
                <a:t>Dioxyde de soufre: SO</a:t>
              </a:r>
              <a:r>
                <a:rPr lang="fr-FR"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rPr>
                <a:t>2</a:t>
              </a:r>
              <a:endParaRPr lang="en-GB" sz="900" b="1" baseline="-25000"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pic>
          <p:nvPicPr>
            <p:cNvPr id="69" name="Image 116" descr="Ville">
              <a:extLst>
                <a:ext uri="{FF2B5EF4-FFF2-40B4-BE49-F238E27FC236}">
                  <a16:creationId xmlns:a16="http://schemas.microsoft.com/office/drawing/2014/main" id="{3A2AE292-3931-4A83-B9DC-2DA287B49CB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90175" y="4336559"/>
              <a:ext cx="294605" cy="294605"/>
            </a:xfrm>
            <a:prstGeom prst="rect">
              <a:avLst/>
            </a:prstGeom>
          </p:spPr>
        </p:pic>
        <p:pic>
          <p:nvPicPr>
            <p:cNvPr id="70" name="Image 117" descr="Voiture">
              <a:extLst>
                <a:ext uri="{FF2B5EF4-FFF2-40B4-BE49-F238E27FC236}">
                  <a16:creationId xmlns:a16="http://schemas.microsoft.com/office/drawing/2014/main" id="{039DA8D1-3B8B-46CC-BB3F-09534E924F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486030" y="4399167"/>
              <a:ext cx="209447" cy="209447"/>
            </a:xfrm>
            <a:prstGeom prst="rect">
              <a:avLst/>
            </a:prstGeom>
          </p:spPr>
        </p:pic>
        <p:pic>
          <p:nvPicPr>
            <p:cNvPr id="71" name="Image 104" descr="Domicile">
              <a:extLst>
                <a:ext uri="{FF2B5EF4-FFF2-40B4-BE49-F238E27FC236}">
                  <a16:creationId xmlns:a16="http://schemas.microsoft.com/office/drawing/2014/main" id="{9AB47102-11E1-48B2-B812-37FB4079930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65213" y="4303308"/>
              <a:ext cx="327856" cy="327856"/>
            </a:xfrm>
            <a:prstGeom prst="rect">
              <a:avLst/>
            </a:prstGeom>
          </p:spPr>
        </p:pic>
        <p:pic>
          <p:nvPicPr>
            <p:cNvPr id="72" name="Image 71">
              <a:extLst>
                <a:ext uri="{FF2B5EF4-FFF2-40B4-BE49-F238E27FC236}">
                  <a16:creationId xmlns:a16="http://schemas.microsoft.com/office/drawing/2014/main" id="{B556C181-5951-4071-9AE6-9FCF20A5D46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51391" y="2994936"/>
              <a:ext cx="500059" cy="500059"/>
            </a:xfrm>
            <a:prstGeom prst="rect">
              <a:avLst/>
            </a:prstGeom>
          </p:spPr>
        </p:pic>
        <p:pic>
          <p:nvPicPr>
            <p:cNvPr id="73" name="Image 88" descr="Usine">
              <a:extLst>
                <a:ext uri="{FF2B5EF4-FFF2-40B4-BE49-F238E27FC236}">
                  <a16:creationId xmlns:a16="http://schemas.microsoft.com/office/drawing/2014/main" id="{08E459BA-4FF6-498F-9114-43C7A0A3D17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90712" y="4196148"/>
              <a:ext cx="470961" cy="470961"/>
            </a:xfrm>
            <a:prstGeom prst="rect">
              <a:avLst/>
            </a:prstGeom>
          </p:spPr>
        </p:pic>
        <p:pic>
          <p:nvPicPr>
            <p:cNvPr id="74" name="Image 93" descr="Voiture">
              <a:extLst>
                <a:ext uri="{FF2B5EF4-FFF2-40B4-BE49-F238E27FC236}">
                  <a16:creationId xmlns:a16="http://schemas.microsoft.com/office/drawing/2014/main" id="{0EDED862-B33F-41AB-ACC2-A5793F5B076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501731" y="3178852"/>
              <a:ext cx="241156" cy="241156"/>
            </a:xfrm>
            <a:prstGeom prst="rect">
              <a:avLst/>
            </a:prstGeom>
          </p:spPr>
        </p:pic>
        <p:pic>
          <p:nvPicPr>
            <p:cNvPr id="75" name="Image 109" descr="Usine">
              <a:extLst>
                <a:ext uri="{FF2B5EF4-FFF2-40B4-BE49-F238E27FC236}">
                  <a16:creationId xmlns:a16="http://schemas.microsoft.com/office/drawing/2014/main" id="{C3058B6A-BEBF-42E3-A096-E187E1A3A1C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088580" y="3123440"/>
              <a:ext cx="297318" cy="297318"/>
            </a:xfrm>
            <a:prstGeom prst="rect">
              <a:avLst/>
            </a:prstGeom>
          </p:spPr>
        </p:pic>
        <p:pic>
          <p:nvPicPr>
            <p:cNvPr id="76" name="Image 104" descr="Domicile">
              <a:extLst>
                <a:ext uri="{FF2B5EF4-FFF2-40B4-BE49-F238E27FC236}">
                  <a16:creationId xmlns:a16="http://schemas.microsoft.com/office/drawing/2014/main" id="{13370CEB-1CD9-4419-BC1E-CD3E841F8EA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21823" y="3075408"/>
              <a:ext cx="354918" cy="354918"/>
            </a:xfrm>
            <a:prstGeom prst="rect">
              <a:avLst/>
            </a:prstGeom>
          </p:spPr>
        </p:pic>
        <p:pic>
          <p:nvPicPr>
            <p:cNvPr id="77" name="Image 109" descr="Usine">
              <a:extLst>
                <a:ext uri="{FF2B5EF4-FFF2-40B4-BE49-F238E27FC236}">
                  <a16:creationId xmlns:a16="http://schemas.microsoft.com/office/drawing/2014/main" id="{21560A50-67FB-4648-9E8D-FBB6155CE99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96972" y="3795451"/>
              <a:ext cx="457081" cy="457081"/>
            </a:xfrm>
            <a:prstGeom prst="rect">
              <a:avLst/>
            </a:prstGeom>
          </p:spPr>
        </p:pic>
        <p:pic>
          <p:nvPicPr>
            <p:cNvPr id="78" name="Image 104" descr="Domicile">
              <a:extLst>
                <a:ext uri="{FF2B5EF4-FFF2-40B4-BE49-F238E27FC236}">
                  <a16:creationId xmlns:a16="http://schemas.microsoft.com/office/drawing/2014/main" id="{794A2AE1-122F-45F9-B597-A2A4EA0259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7631" y="2525155"/>
              <a:ext cx="442932" cy="442932"/>
            </a:xfrm>
            <a:prstGeom prst="rect">
              <a:avLst/>
            </a:prstGeom>
          </p:spPr>
        </p:pic>
        <p:pic>
          <p:nvPicPr>
            <p:cNvPr id="79" name="Image 78">
              <a:extLst>
                <a:ext uri="{FF2B5EF4-FFF2-40B4-BE49-F238E27FC236}">
                  <a16:creationId xmlns:a16="http://schemas.microsoft.com/office/drawing/2014/main" id="{E26937CA-A360-44D9-A319-5EFF37E3E00F}"/>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605885" y="2532109"/>
              <a:ext cx="479917" cy="479917"/>
            </a:xfrm>
            <a:prstGeom prst="rect">
              <a:avLst/>
            </a:prstGeom>
          </p:spPr>
        </p:pic>
        <p:pic>
          <p:nvPicPr>
            <p:cNvPr id="80" name="Graphique 8" descr="Voiture">
              <a:extLst>
                <a:ext uri="{FF2B5EF4-FFF2-40B4-BE49-F238E27FC236}">
                  <a16:creationId xmlns:a16="http://schemas.microsoft.com/office/drawing/2014/main" id="{D689ECC8-2147-45E6-97E3-54B0EBE955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30071" y="2713904"/>
              <a:ext cx="252000" cy="252000"/>
            </a:xfrm>
            <a:prstGeom prst="rect">
              <a:avLst/>
            </a:prstGeom>
          </p:spPr>
        </p:pic>
        <p:pic>
          <p:nvPicPr>
            <p:cNvPr id="81" name="Image 80">
              <a:extLst>
                <a:ext uri="{FF2B5EF4-FFF2-40B4-BE49-F238E27FC236}">
                  <a16:creationId xmlns:a16="http://schemas.microsoft.com/office/drawing/2014/main" id="{1B61AB7D-C625-4AFE-98FB-0590C701FA5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51391" y="3406237"/>
              <a:ext cx="500059" cy="500059"/>
            </a:xfrm>
            <a:prstGeom prst="rect">
              <a:avLst/>
            </a:prstGeom>
          </p:spPr>
        </p:pic>
        <p:pic>
          <p:nvPicPr>
            <p:cNvPr id="82" name="Image 81">
              <a:extLst>
                <a:ext uri="{FF2B5EF4-FFF2-40B4-BE49-F238E27FC236}">
                  <a16:creationId xmlns:a16="http://schemas.microsoft.com/office/drawing/2014/main" id="{6D2AC344-3DBE-4803-8098-131B5AF69883}"/>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063397" y="3900389"/>
              <a:ext cx="374826" cy="374826"/>
            </a:xfrm>
            <a:prstGeom prst="rect">
              <a:avLst/>
            </a:prstGeom>
          </p:spPr>
        </p:pic>
      </p:grpSp>
      <p:grpSp>
        <p:nvGrpSpPr>
          <p:cNvPr id="83" name="Groupe 82">
            <a:extLst>
              <a:ext uri="{FF2B5EF4-FFF2-40B4-BE49-F238E27FC236}">
                <a16:creationId xmlns:a16="http://schemas.microsoft.com/office/drawing/2014/main" id="{E09C5EDB-C1CB-4FFF-80B4-B84DEDBB915B}"/>
              </a:ext>
            </a:extLst>
          </p:cNvPr>
          <p:cNvGrpSpPr/>
          <p:nvPr/>
        </p:nvGrpSpPr>
        <p:grpSpPr>
          <a:xfrm>
            <a:off x="4829745" y="2922662"/>
            <a:ext cx="2736184" cy="2574354"/>
            <a:chOff x="3438340" y="2607159"/>
            <a:chExt cx="3272340" cy="4619413"/>
          </a:xfrm>
        </p:grpSpPr>
        <p:sp>
          <p:nvSpPr>
            <p:cNvPr id="84" name="ZoneTexte 83">
              <a:extLst>
                <a:ext uri="{FF2B5EF4-FFF2-40B4-BE49-F238E27FC236}">
                  <a16:creationId xmlns:a16="http://schemas.microsoft.com/office/drawing/2014/main" id="{B1B07366-AFB2-4F5A-AE49-D0203A3E7194}"/>
                </a:ext>
              </a:extLst>
            </p:cNvPr>
            <p:cNvSpPr txBox="1"/>
            <p:nvPr/>
          </p:nvSpPr>
          <p:spPr>
            <a:xfrm>
              <a:off x="3566607" y="2725755"/>
              <a:ext cx="3084835" cy="4307731"/>
            </a:xfrm>
            <a:prstGeom prst="rect">
              <a:avLst/>
            </a:prstGeom>
            <a:noFill/>
          </p:spPr>
          <p:txBody>
            <a:bodyPr wrap="square" rtlCol="0">
              <a:spAutoFit/>
            </a:bodyPr>
            <a:lstStyle/>
            <a:p>
              <a:pPr algn="just"/>
              <a:r>
                <a:rPr lang="fr-FR" sz="1000" dirty="0">
                  <a:effectLst/>
                  <a:ea typeface="MS Mincho" panose="02020609040205080304" pitchFamily="49" charset="-128"/>
                  <a:cs typeface="Times New Roman" panose="02020603050405020304" pitchFamily="18" charset="0"/>
                </a:rPr>
                <a:t>Bon niveau global de qualité de l’air sur le territoire (pas de dépassement des valeurs limites réglementaires en termes de concentration). Le secteur tertiaire est peu présent et le secteur industriel est bien implanté avec des spécificités (cimenterie, métallurgie, entre autres).</a:t>
              </a:r>
            </a:p>
            <a:p>
              <a:pPr algn="just"/>
              <a:r>
                <a:rPr lang="fr-FR" sz="1000" dirty="0">
                  <a:effectLst/>
                  <a:ea typeface="MS Mincho" panose="02020609040205080304" pitchFamily="49" charset="-128"/>
                  <a:cs typeface="Times New Roman" panose="02020603050405020304" pitchFamily="18" charset="0"/>
                </a:rPr>
                <a:t>Cependant, le territoire est très agricole et le trafic routier dense génère entre autres des émissions de NO</a:t>
              </a:r>
              <a:r>
                <a:rPr lang="fr-FR" sz="1000" baseline="-25000" dirty="0">
                  <a:effectLst/>
                  <a:ea typeface="MS Mincho" panose="02020609040205080304" pitchFamily="49" charset="-128"/>
                  <a:cs typeface="Times New Roman" panose="02020603050405020304" pitchFamily="18" charset="0"/>
                </a:rPr>
                <a:t>x</a:t>
              </a:r>
              <a:r>
                <a:rPr lang="fr-FR" sz="1000" dirty="0">
                  <a:effectLst/>
                  <a:ea typeface="MS Mincho" panose="02020609040205080304" pitchFamily="49" charset="-128"/>
                  <a:cs typeface="Times New Roman" panose="02020603050405020304" pitchFamily="18" charset="0"/>
                </a:rPr>
                <a:t> et de particules fines </a:t>
              </a:r>
            </a:p>
            <a:p>
              <a:pPr algn="just"/>
              <a:r>
                <a:rPr lang="fr-FR" sz="1000" dirty="0">
                  <a:ea typeface="MS Mincho" panose="02020609040205080304" pitchFamily="49" charset="-128"/>
                  <a:cs typeface="Times New Roman" panose="02020603050405020304" pitchFamily="18" charset="0"/>
                </a:rPr>
                <a:t>Le secteur</a:t>
              </a:r>
              <a:r>
                <a:rPr lang="fr-FR" sz="1000" dirty="0">
                  <a:effectLst/>
                  <a:ea typeface="MS Mincho" panose="02020609040205080304" pitchFamily="49" charset="-128"/>
                  <a:cs typeface="Times New Roman" panose="02020603050405020304" pitchFamily="18" charset="0"/>
                </a:rPr>
                <a:t> résidentiel provoque une forte consommation de bois dans des équipements peu performants. L’exploitation de carrières sur le territoire génère également des particules fines.</a:t>
              </a:r>
            </a:p>
          </p:txBody>
        </p:sp>
        <p:sp>
          <p:nvSpPr>
            <p:cNvPr id="85" name="Rectangle : coins arrondis 11">
              <a:extLst>
                <a:ext uri="{FF2B5EF4-FFF2-40B4-BE49-F238E27FC236}">
                  <a16:creationId xmlns:a16="http://schemas.microsoft.com/office/drawing/2014/main" id="{E3FA7814-DA1B-45EB-95B8-6C263C42DFCB}"/>
                </a:ext>
              </a:extLst>
            </p:cNvPr>
            <p:cNvSpPr/>
            <p:nvPr/>
          </p:nvSpPr>
          <p:spPr>
            <a:xfrm>
              <a:off x="3438340" y="2607159"/>
              <a:ext cx="3272340" cy="4619413"/>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latin typeface="PT Sans" panose="020B0503020203020204" pitchFamily="34" charset="0"/>
              </a:endParaRPr>
            </a:p>
          </p:txBody>
        </p:sp>
      </p:grpSp>
      <p:pic>
        <p:nvPicPr>
          <p:cNvPr id="86" name="Image 85">
            <a:extLst>
              <a:ext uri="{FF2B5EF4-FFF2-40B4-BE49-F238E27FC236}">
                <a16:creationId xmlns:a16="http://schemas.microsoft.com/office/drawing/2014/main" id="{70C87D07-44F4-4C31-9956-BBD368230175}"/>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3880820" y="3058155"/>
            <a:ext cx="374826" cy="374826"/>
          </a:xfrm>
          <a:prstGeom prst="rect">
            <a:avLst/>
          </a:prstGeom>
        </p:spPr>
      </p:pic>
      <p:pic>
        <p:nvPicPr>
          <p:cNvPr id="87" name="Image 109" descr="Usine">
            <a:extLst>
              <a:ext uri="{FF2B5EF4-FFF2-40B4-BE49-F238E27FC236}">
                <a16:creationId xmlns:a16="http://schemas.microsoft.com/office/drawing/2014/main" id="{CBE0253F-4AB4-44F5-A240-1947F4E6FB3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522053" y="3018638"/>
            <a:ext cx="321760" cy="321760"/>
          </a:xfrm>
          <a:prstGeom prst="rect">
            <a:avLst/>
          </a:prstGeom>
        </p:spPr>
      </p:pic>
      <p:pic>
        <p:nvPicPr>
          <p:cNvPr id="88" name="Image 87">
            <a:extLst>
              <a:ext uri="{FF2B5EF4-FFF2-40B4-BE49-F238E27FC236}">
                <a16:creationId xmlns:a16="http://schemas.microsoft.com/office/drawing/2014/main" id="{294BF5CB-FEC7-4C63-949C-895EC25960EB}"/>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4541582" y="5209376"/>
            <a:ext cx="301336" cy="301336"/>
          </a:xfrm>
          <a:prstGeom prst="rect">
            <a:avLst/>
          </a:prstGeom>
        </p:spPr>
      </p:pic>
      <p:grpSp>
        <p:nvGrpSpPr>
          <p:cNvPr id="89" name="Groupe 88">
            <a:extLst>
              <a:ext uri="{FF2B5EF4-FFF2-40B4-BE49-F238E27FC236}">
                <a16:creationId xmlns:a16="http://schemas.microsoft.com/office/drawing/2014/main" id="{BFA806F2-B87B-4F14-BEA9-8DB215E2143F}"/>
              </a:ext>
            </a:extLst>
          </p:cNvPr>
          <p:cNvGrpSpPr/>
          <p:nvPr/>
        </p:nvGrpSpPr>
        <p:grpSpPr>
          <a:xfrm>
            <a:off x="2731522" y="2210426"/>
            <a:ext cx="4589677" cy="618393"/>
            <a:chOff x="1791485" y="1330209"/>
            <a:chExt cx="4589677" cy="618393"/>
          </a:xfrm>
        </p:grpSpPr>
        <p:pic>
          <p:nvPicPr>
            <p:cNvPr id="90" name="Image 89">
              <a:extLst>
                <a:ext uri="{FF2B5EF4-FFF2-40B4-BE49-F238E27FC236}">
                  <a16:creationId xmlns:a16="http://schemas.microsoft.com/office/drawing/2014/main" id="{7AF31917-8EE2-42A7-A5BE-D4A54DB609D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16752" y="1409169"/>
              <a:ext cx="307105" cy="307105"/>
            </a:xfrm>
            <a:prstGeom prst="rect">
              <a:avLst/>
            </a:prstGeom>
          </p:spPr>
        </p:pic>
        <p:pic>
          <p:nvPicPr>
            <p:cNvPr id="91" name="Graphique 56" descr="Usine">
              <a:extLst>
                <a:ext uri="{FF2B5EF4-FFF2-40B4-BE49-F238E27FC236}">
                  <a16:creationId xmlns:a16="http://schemas.microsoft.com/office/drawing/2014/main" id="{34AA23E7-AD42-4B56-BF21-B95D6B94877A}"/>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620273" y="1394723"/>
              <a:ext cx="383358" cy="383358"/>
            </a:xfrm>
            <a:prstGeom prst="rect">
              <a:avLst/>
            </a:prstGeom>
          </p:spPr>
        </p:pic>
        <p:pic>
          <p:nvPicPr>
            <p:cNvPr id="92" name="Image 91">
              <a:extLst>
                <a:ext uri="{FF2B5EF4-FFF2-40B4-BE49-F238E27FC236}">
                  <a16:creationId xmlns:a16="http://schemas.microsoft.com/office/drawing/2014/main" id="{C4A9C1FC-6476-481F-B771-3AAF421EE51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308675" y="1330209"/>
              <a:ext cx="438150" cy="438150"/>
            </a:xfrm>
            <a:prstGeom prst="rect">
              <a:avLst/>
            </a:prstGeom>
          </p:spPr>
        </p:pic>
        <p:sp>
          <p:nvSpPr>
            <p:cNvPr id="93" name="ZoneTexte 92">
              <a:extLst>
                <a:ext uri="{FF2B5EF4-FFF2-40B4-BE49-F238E27FC236}">
                  <a16:creationId xmlns:a16="http://schemas.microsoft.com/office/drawing/2014/main" id="{DF09D060-44C7-4EB4-90FA-E937775B0549}"/>
                </a:ext>
              </a:extLst>
            </p:cNvPr>
            <p:cNvSpPr txBox="1"/>
            <p:nvPr/>
          </p:nvSpPr>
          <p:spPr>
            <a:xfrm>
              <a:off x="1791485" y="1689508"/>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4" name="ZoneTexte 93">
              <a:extLst>
                <a:ext uri="{FF2B5EF4-FFF2-40B4-BE49-F238E27FC236}">
                  <a16:creationId xmlns:a16="http://schemas.microsoft.com/office/drawing/2014/main" id="{9ACA9D9D-E59A-4134-B28D-8039411DA292}"/>
                </a:ext>
              </a:extLst>
            </p:cNvPr>
            <p:cNvSpPr txBox="1"/>
            <p:nvPr/>
          </p:nvSpPr>
          <p:spPr>
            <a:xfrm>
              <a:off x="2659656" y="1696323"/>
              <a:ext cx="896047"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Déplacement</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5" name="ZoneTexte 94">
              <a:extLst>
                <a:ext uri="{FF2B5EF4-FFF2-40B4-BE49-F238E27FC236}">
                  <a16:creationId xmlns:a16="http://schemas.microsoft.com/office/drawing/2014/main" id="{53FEBFEA-D559-433B-BA50-63D0D92F0B0A}"/>
                </a:ext>
              </a:extLst>
            </p:cNvPr>
            <p:cNvSpPr txBox="1"/>
            <p:nvPr/>
          </p:nvSpPr>
          <p:spPr>
            <a:xfrm>
              <a:off x="3507835" y="1689508"/>
              <a:ext cx="671701"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6" name="ZoneTexte 95">
              <a:extLst>
                <a:ext uri="{FF2B5EF4-FFF2-40B4-BE49-F238E27FC236}">
                  <a16:creationId xmlns:a16="http://schemas.microsoft.com/office/drawing/2014/main" id="{FA160ED9-7558-4FBB-8EF4-063A79BBE935}"/>
                </a:ext>
              </a:extLst>
            </p:cNvPr>
            <p:cNvSpPr txBox="1"/>
            <p:nvPr/>
          </p:nvSpPr>
          <p:spPr>
            <a:xfrm>
              <a:off x="5722015" y="1717770"/>
              <a:ext cx="659147"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7" name="ZoneTexte 96">
              <a:extLst>
                <a:ext uri="{FF2B5EF4-FFF2-40B4-BE49-F238E27FC236}">
                  <a16:creationId xmlns:a16="http://schemas.microsoft.com/office/drawing/2014/main" id="{4E5950DB-7DE2-4BF9-A5D0-1F52CA5A8CBF}"/>
                </a:ext>
              </a:extLst>
            </p:cNvPr>
            <p:cNvSpPr txBox="1"/>
            <p:nvPr/>
          </p:nvSpPr>
          <p:spPr>
            <a:xfrm>
              <a:off x="4186721" y="1689508"/>
              <a:ext cx="795477" cy="230832"/>
            </a:xfrm>
            <a:prstGeom prst="rect">
              <a:avLst/>
            </a:prstGeom>
            <a:noFill/>
          </p:spPr>
          <p:txBody>
            <a:bodyPr wrap="square" rtlCol="0">
              <a:spAutoFit/>
            </a:bodyPr>
            <a:lstStyle/>
            <a:p>
              <a:pPr algn="ctr"/>
              <a:r>
                <a:rPr lang="fr-FR" sz="900" dirty="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9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98" name="Graphique 63" descr="Ville">
              <a:extLst>
                <a:ext uri="{FF2B5EF4-FFF2-40B4-BE49-F238E27FC236}">
                  <a16:creationId xmlns:a16="http://schemas.microsoft.com/office/drawing/2014/main" id="{79109B14-4560-49EB-B8A8-E607DA9D24C2}"/>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824653" y="1374200"/>
              <a:ext cx="438150" cy="438150"/>
            </a:xfrm>
            <a:prstGeom prst="rect">
              <a:avLst/>
            </a:prstGeom>
          </p:spPr>
        </p:pic>
        <p:pic>
          <p:nvPicPr>
            <p:cNvPr id="99" name="Graphique 64" descr="Voiture">
              <a:extLst>
                <a:ext uri="{FF2B5EF4-FFF2-40B4-BE49-F238E27FC236}">
                  <a16:creationId xmlns:a16="http://schemas.microsoft.com/office/drawing/2014/main" id="{DE2D281A-BBB5-428E-B831-825EA4659149}"/>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885859" y="1417222"/>
              <a:ext cx="368899" cy="368899"/>
            </a:xfrm>
            <a:prstGeom prst="rect">
              <a:avLst/>
            </a:prstGeom>
          </p:spPr>
        </p:pic>
        <p:sp>
          <p:nvSpPr>
            <p:cNvPr id="100" name="ZoneTexte 99">
              <a:extLst>
                <a:ext uri="{FF2B5EF4-FFF2-40B4-BE49-F238E27FC236}">
                  <a16:creationId xmlns:a16="http://schemas.microsoft.com/office/drawing/2014/main" id="{4F9724C0-1744-4F78-BEEB-63DADF869012}"/>
                </a:ext>
              </a:extLst>
            </p:cNvPr>
            <p:cNvSpPr txBox="1"/>
            <p:nvPr/>
          </p:nvSpPr>
          <p:spPr>
            <a:xfrm>
              <a:off x="4839209" y="1697202"/>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Déchets</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01" name="Graphique 91" descr="Ordures">
              <a:extLst>
                <a:ext uri="{FF2B5EF4-FFF2-40B4-BE49-F238E27FC236}">
                  <a16:creationId xmlns:a16="http://schemas.microsoft.com/office/drawing/2014/main" id="{FE0C11E1-F184-4093-A957-1FBF84C80BBC}"/>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136038" y="1392898"/>
              <a:ext cx="349827" cy="349827"/>
            </a:xfrm>
            <a:prstGeom prst="rect">
              <a:avLst/>
            </a:prstGeom>
          </p:spPr>
        </p:pic>
      </p:grpSp>
    </p:spTree>
    <p:extLst>
      <p:ext uri="{BB962C8B-B14F-4D97-AF65-F5344CB8AC3E}">
        <p14:creationId xmlns:p14="http://schemas.microsoft.com/office/powerpoint/2010/main" val="2024116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62</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102" name="Rectangle : coins arrondis 13">
            <a:extLst>
              <a:ext uri="{FF2B5EF4-FFF2-40B4-BE49-F238E27FC236}">
                <a16:creationId xmlns:a16="http://schemas.microsoft.com/office/drawing/2014/main" id="{476319E1-4B6C-4B58-9042-25A4D6B4BD85}"/>
              </a:ext>
            </a:extLst>
          </p:cNvPr>
          <p:cNvSpPr/>
          <p:nvPr/>
        </p:nvSpPr>
        <p:spPr>
          <a:xfrm>
            <a:off x="521293" y="1888621"/>
            <a:ext cx="8152688" cy="4059252"/>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105" name="Groupe 2">
            <a:extLst>
              <a:ext uri="{FF2B5EF4-FFF2-40B4-BE49-F238E27FC236}">
                <a16:creationId xmlns:a16="http://schemas.microsoft.com/office/drawing/2014/main" id="{2B475F16-C0E8-4138-925D-BA4547306D0E}"/>
              </a:ext>
            </a:extLst>
          </p:cNvPr>
          <p:cNvGrpSpPr>
            <a:grpSpLocks/>
          </p:cNvGrpSpPr>
          <p:nvPr/>
        </p:nvGrpSpPr>
        <p:grpSpPr bwMode="auto">
          <a:xfrm>
            <a:off x="602533" y="2106232"/>
            <a:ext cx="3978012" cy="3981757"/>
            <a:chOff x="133255" y="1229110"/>
            <a:chExt cx="4139671" cy="4038984"/>
          </a:xfrm>
        </p:grpSpPr>
        <p:sp>
          <p:nvSpPr>
            <p:cNvPr id="106" name="Rectangle 105">
              <a:extLst>
                <a:ext uri="{FF2B5EF4-FFF2-40B4-BE49-F238E27FC236}">
                  <a16:creationId xmlns:a16="http://schemas.microsoft.com/office/drawing/2014/main" id="{A44ECA52-6C0A-45E7-BD41-2A3B8FCEAAE0}"/>
                </a:ext>
              </a:extLst>
            </p:cNvPr>
            <p:cNvSpPr/>
            <p:nvPr/>
          </p:nvSpPr>
          <p:spPr>
            <a:xfrm>
              <a:off x="436564" y="1229110"/>
              <a:ext cx="3083994" cy="135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rgbClr val="373E42"/>
                  </a:solidFill>
                  <a:latin typeface="PT Sans" panose="020B0503020203020204" pitchFamily="34" charset="0"/>
                  <a:ea typeface="Roboto" panose="02000000000000000000" pitchFamily="2" charset="0"/>
                  <a:cs typeface="Roboto" panose="02000000000000000000" pitchFamily="2" charset="0"/>
                </a:rPr>
                <a:t>Les atouts du territoire </a:t>
              </a:r>
            </a:p>
          </p:txBody>
        </p:sp>
        <p:sp>
          <p:nvSpPr>
            <p:cNvPr id="107" name="Rectangle 10">
              <a:extLst>
                <a:ext uri="{FF2B5EF4-FFF2-40B4-BE49-F238E27FC236}">
                  <a16:creationId xmlns:a16="http://schemas.microsoft.com/office/drawing/2014/main" id="{D8FCF72A-C614-4F4B-B815-E3AFBB7044D2}"/>
                </a:ext>
              </a:extLst>
            </p:cNvPr>
            <p:cNvSpPr>
              <a:spLocks noChangeArrowheads="1"/>
            </p:cNvSpPr>
            <p:nvPr/>
          </p:nvSpPr>
          <p:spPr bwMode="auto">
            <a:xfrm>
              <a:off x="133255" y="1263413"/>
              <a:ext cx="4139671" cy="400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lnSpc>
                  <a:spcPct val="115000"/>
                </a:lnSpc>
                <a:tabLst>
                  <a:tab pos="180340" algn="l"/>
                  <a:tab pos="449580" algn="l"/>
                </a:tabLst>
              </a:pPr>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Fort potentiel de développement des Energies Renouvelables</a:t>
              </a:r>
              <a:r>
                <a:rPr lang="fr-FR" sz="1100" dirty="0">
                  <a:latin typeface="+mn-lt"/>
                  <a:cs typeface="Times New Roman" panose="02020603050405020304" pitchFamily="18" charset="0"/>
                </a:rPr>
                <a:t>, notamment sur la filière solaire PV et de nombreux projets </a:t>
              </a:r>
              <a:r>
                <a:rPr lang="fr-FR" sz="1100" dirty="0" err="1">
                  <a:latin typeface="+mn-lt"/>
                  <a:cs typeface="Times New Roman" panose="02020603050405020304" pitchFamily="18" charset="0"/>
                </a:rPr>
                <a:t>EnR</a:t>
              </a:r>
              <a:r>
                <a:rPr lang="fr-FR" sz="1100" dirty="0">
                  <a:latin typeface="+mn-lt"/>
                  <a:cs typeface="Times New Roman" panose="02020603050405020304" pitchFamily="18" charset="0"/>
                </a:rPr>
                <a:t> en cours de développement ;</a:t>
              </a:r>
            </a:p>
            <a:p>
              <a:pPr algn="just"/>
              <a:endParaRPr lang="fr-FR" sz="1100" dirty="0">
                <a:latin typeface="+mn-lt"/>
                <a:cs typeface="Times New Roman" panose="02020603050405020304" pitchFamily="18" charset="0"/>
              </a:endParaRPr>
            </a:p>
            <a:p>
              <a:pPr marL="171450" indent="-171450" algn="just" fontAlgn="base">
                <a:spcAft>
                  <a:spcPts val="600"/>
                </a:spcAf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agricole </a:t>
              </a:r>
              <a:r>
                <a:rPr lang="fr-FR" sz="1100" dirty="0">
                  <a:latin typeface="+mn-lt"/>
                  <a:cs typeface="Times New Roman" panose="02020603050405020304" pitchFamily="18" charset="0"/>
                </a:rPr>
                <a:t>qui présente une </a:t>
              </a:r>
              <a:r>
                <a:rPr lang="fr-FR" sz="1100" b="1" dirty="0">
                  <a:latin typeface="+mn-lt"/>
                  <a:cs typeface="Times New Roman" panose="02020603050405020304" pitchFamily="18" charset="0"/>
                </a:rPr>
                <a:t>opportunité de développement des </a:t>
              </a:r>
              <a:r>
                <a:rPr lang="fr-FR" sz="1100" b="1" dirty="0" err="1">
                  <a:latin typeface="+mn-lt"/>
                  <a:cs typeface="Times New Roman" panose="02020603050405020304" pitchFamily="18" charset="0"/>
                </a:rPr>
                <a:t>EnR</a:t>
              </a:r>
              <a:r>
                <a:rPr lang="fr-FR" sz="1100" b="1" dirty="0">
                  <a:latin typeface="+mn-lt"/>
                  <a:cs typeface="Times New Roman" panose="02020603050405020304" pitchFamily="18" charset="0"/>
                </a:rPr>
                <a:t> </a:t>
              </a:r>
              <a:r>
                <a:rPr lang="fr-FR" sz="1100" dirty="0">
                  <a:latin typeface="+mn-lt"/>
                  <a:cs typeface="Times New Roman" panose="02020603050405020304" pitchFamily="18" charset="0"/>
                </a:rPr>
                <a:t>via la méthanisation et de stockage carbone ;</a:t>
              </a:r>
            </a:p>
            <a:p>
              <a:pPr marL="171450" indent="-171450" algn="just">
                <a:buFont typeface="Arial" panose="020B0604020202020204" pitchFamily="34" charset="0"/>
                <a:buChar char="•"/>
              </a:pPr>
              <a:r>
                <a:rPr lang="fr-FR" sz="1100" dirty="0">
                  <a:latin typeface="+mn-lt"/>
                  <a:cs typeface="Times New Roman" panose="02020603050405020304" pitchFamily="18" charset="0"/>
                </a:rPr>
                <a:t>Flux de transits important présentant un </a:t>
              </a:r>
              <a:r>
                <a:rPr lang="fr-FR" sz="1100" b="1" dirty="0">
                  <a:latin typeface="+mn-lt"/>
                  <a:cs typeface="Times New Roman" panose="02020603050405020304" pitchFamily="18" charset="0"/>
                </a:rPr>
                <a:t>potentiel de conversion et développement des carburants alternatifs ;</a:t>
              </a:r>
            </a:p>
            <a:p>
              <a:pPr marL="171450" indent="-171450" algn="just">
                <a:buFont typeface="Arial" panose="020B0604020202020204" pitchFamily="34" charset="0"/>
                <a:buChar char="•"/>
              </a:pPr>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Territoire dynamique avec plusieurs initiatives et actions en cours </a:t>
              </a:r>
              <a:r>
                <a:rPr lang="fr-FR" sz="1100" dirty="0">
                  <a:latin typeface="+mn-lt"/>
                  <a:cs typeface="Times New Roman" panose="02020603050405020304" pitchFamily="18" charset="0"/>
                </a:rPr>
                <a:t>qui peuvent être valorisées et approfondies dans le cadre du PCAET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Présence de plusieurs acteurs industriels majeurs </a:t>
              </a:r>
              <a:r>
                <a:rPr lang="fr-FR" sz="1100" dirty="0">
                  <a:latin typeface="+mn-lt"/>
                  <a:cs typeface="Times New Roman" panose="02020603050405020304" pitchFamily="18" charset="0"/>
                </a:rPr>
                <a:t>pouvant être impliqués dans la démarche avec de </a:t>
              </a:r>
              <a:r>
                <a:rPr lang="fr-FR" sz="1100" b="1" dirty="0">
                  <a:latin typeface="+mn-lt"/>
                  <a:cs typeface="Times New Roman" panose="02020603050405020304" pitchFamily="18" charset="0"/>
                </a:rPr>
                <a:t>forts leviers d’actions en matière de réduction des consommations énergétiques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b="1" dirty="0">
                  <a:latin typeface="+mn-lt"/>
                  <a:cs typeface="Times New Roman" panose="02020603050405020304" pitchFamily="18" charset="0"/>
                </a:rPr>
                <a:t>Territoire relativement peu vulnérable aux risques naturels</a:t>
              </a:r>
              <a:r>
                <a:rPr lang="fr-FR" sz="1100" dirty="0">
                  <a:latin typeface="+mn-lt"/>
                  <a:cs typeface="Times New Roman" panose="02020603050405020304" pitchFamily="18" charset="0"/>
                </a:rPr>
                <a:t> actuellement.</a:t>
              </a:r>
            </a:p>
            <a:p>
              <a:pPr marL="342900" lvl="0" indent="-342900" algn="just">
                <a:lnSpc>
                  <a:spcPct val="115000"/>
                </a:lnSpc>
                <a:buFont typeface="Symbol" panose="05050102010706020507" pitchFamily="18" charset="2"/>
                <a:buChar char=""/>
                <a:tabLst>
                  <a:tab pos="180340" algn="l"/>
                  <a:tab pos="449580" algn="l"/>
                </a:tabLst>
              </a:pPr>
              <a:endParaRPr lang="fr-FR" sz="1200" dirty="0">
                <a:effectLst/>
                <a:latin typeface="PT Sans" panose="020B0503020203020204"/>
                <a:ea typeface="Times New Roman" panose="02020603050405020304" pitchFamily="18" charset="0"/>
                <a:cs typeface="Times New Roman" panose="02020603050405020304" pitchFamily="18" charset="0"/>
              </a:endParaRPr>
            </a:p>
          </p:txBody>
        </p:sp>
      </p:grpSp>
      <p:grpSp>
        <p:nvGrpSpPr>
          <p:cNvPr id="108" name="Groupe 6">
            <a:extLst>
              <a:ext uri="{FF2B5EF4-FFF2-40B4-BE49-F238E27FC236}">
                <a16:creationId xmlns:a16="http://schemas.microsoft.com/office/drawing/2014/main" id="{FA8ACC0C-01C8-4A77-B195-8E9273D2C8D8}"/>
              </a:ext>
            </a:extLst>
          </p:cNvPr>
          <p:cNvGrpSpPr>
            <a:grpSpLocks/>
          </p:cNvGrpSpPr>
          <p:nvPr/>
        </p:nvGrpSpPr>
        <p:grpSpPr bwMode="auto">
          <a:xfrm>
            <a:off x="4677977" y="2082868"/>
            <a:ext cx="3662719" cy="4114980"/>
            <a:chOff x="1886363" y="5993916"/>
            <a:chExt cx="4249229" cy="6046861"/>
          </a:xfrm>
        </p:grpSpPr>
        <p:sp>
          <p:nvSpPr>
            <p:cNvPr id="109" name="Rectangle 108">
              <a:extLst>
                <a:ext uri="{FF2B5EF4-FFF2-40B4-BE49-F238E27FC236}">
                  <a16:creationId xmlns:a16="http://schemas.microsoft.com/office/drawing/2014/main" id="{0BFA224C-EE9C-46B8-A256-7B506D031A9F}"/>
                </a:ext>
              </a:extLst>
            </p:cNvPr>
            <p:cNvSpPr/>
            <p:nvPr/>
          </p:nvSpPr>
          <p:spPr>
            <a:xfrm>
              <a:off x="2145835" y="5993916"/>
              <a:ext cx="3766761" cy="341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rgbClr val="373E42"/>
                  </a:solidFill>
                  <a:latin typeface="PT Sans" panose="020B0503020203020204" pitchFamily="34" charset="0"/>
                  <a:ea typeface="Roboto" panose="02000000000000000000" pitchFamily="2" charset="0"/>
                  <a:cs typeface="Roboto" panose="02000000000000000000" pitchFamily="2" charset="0"/>
                </a:rPr>
                <a:t>Les enjeux du territoire</a:t>
              </a:r>
            </a:p>
          </p:txBody>
        </p:sp>
        <p:sp>
          <p:nvSpPr>
            <p:cNvPr id="110" name="Rectangle 13">
              <a:extLst>
                <a:ext uri="{FF2B5EF4-FFF2-40B4-BE49-F238E27FC236}">
                  <a16:creationId xmlns:a16="http://schemas.microsoft.com/office/drawing/2014/main" id="{5444A18A-9754-4CCB-82CE-7C58D7934EC2}"/>
                </a:ext>
              </a:extLst>
            </p:cNvPr>
            <p:cNvSpPr>
              <a:spLocks noChangeArrowheads="1"/>
            </p:cNvSpPr>
            <p:nvPr/>
          </p:nvSpPr>
          <p:spPr bwMode="auto">
            <a:xfrm>
              <a:off x="1886363" y="6364788"/>
              <a:ext cx="4249229" cy="567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1450" indent="-171450" algn="jus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des déplacements fortement consommateur</a:t>
              </a:r>
              <a:r>
                <a:rPr lang="fr-FR" sz="1100" dirty="0">
                  <a:latin typeface="+mn-lt"/>
                  <a:cs typeface="Times New Roman" panose="02020603050405020304" pitchFamily="18" charset="0"/>
                </a:rPr>
                <a:t>, dont une part importante liée au fret avec une capacité d’action limitée de la collectivité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résidentiel consommateur</a:t>
              </a:r>
              <a:r>
                <a:rPr lang="fr-FR" sz="1100" dirty="0">
                  <a:latin typeface="+mn-lt"/>
                  <a:cs typeface="Times New Roman" panose="02020603050405020304" pitchFamily="18" charset="0"/>
                </a:rPr>
                <a:t>, avec cependant un fort potentiel de maîtrise de l’énergie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Un </a:t>
              </a:r>
              <a:r>
                <a:rPr lang="fr-FR" sz="1100" b="1" dirty="0">
                  <a:latin typeface="+mn-lt"/>
                  <a:cs typeface="Times New Roman" panose="02020603050405020304" pitchFamily="18" charset="0"/>
                </a:rPr>
                <a:t>secteur industriel fortement consommateur </a:t>
              </a:r>
              <a:r>
                <a:rPr lang="fr-FR" sz="1100" dirty="0">
                  <a:latin typeface="+mn-lt"/>
                  <a:cs typeface="Times New Roman" panose="02020603050405020304" pitchFamily="18" charset="0"/>
                </a:rPr>
                <a:t>avec cependant un fort potentiel de maîtrise de l’énergie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Les </a:t>
              </a:r>
              <a:r>
                <a:rPr lang="fr-FR" sz="1100" b="1" dirty="0">
                  <a:latin typeface="+mn-lt"/>
                  <a:cs typeface="Times New Roman" panose="02020603050405020304" pitchFamily="18" charset="0"/>
                </a:rPr>
                <a:t>capacités des réseaux d’énergie </a:t>
              </a:r>
              <a:r>
                <a:rPr lang="fr-FR" sz="1100" dirty="0">
                  <a:latin typeface="+mn-lt"/>
                  <a:cs typeface="Times New Roman" panose="02020603050405020304" pitchFamily="18" charset="0"/>
                </a:rPr>
                <a:t>(et notamment pour l’électricité) </a:t>
              </a:r>
              <a:r>
                <a:rPr lang="fr-FR" sz="1100" b="1" dirty="0">
                  <a:latin typeface="+mn-lt"/>
                  <a:cs typeface="Times New Roman" panose="02020603050405020304" pitchFamily="18" charset="0"/>
                </a:rPr>
                <a:t>devront être adaptées</a:t>
              </a:r>
              <a:r>
                <a:rPr lang="fr-FR" sz="1100" dirty="0">
                  <a:latin typeface="+mn-lt"/>
                  <a:cs typeface="Times New Roman" panose="02020603050405020304" pitchFamily="18" charset="0"/>
                </a:rPr>
                <a:t> pour accompagner la mise en place de nouveaux projets ambitieux de production d’ENR ;</a:t>
              </a:r>
            </a:p>
            <a:p>
              <a:pPr algn="just"/>
              <a:endParaRPr lang="fr-FR" sz="1100" dirty="0">
                <a:latin typeface="+mn-lt"/>
                <a:cs typeface="Times New Roman" panose="02020603050405020304" pitchFamily="18" charset="0"/>
              </a:endParaRPr>
            </a:p>
            <a:p>
              <a:pPr marL="171450" indent="-171450" algn="just">
                <a:buFont typeface="Arial" panose="020B0604020202020204" pitchFamily="34" charset="0"/>
                <a:buChar char="•"/>
              </a:pPr>
              <a:r>
                <a:rPr lang="fr-FR" sz="1100" dirty="0">
                  <a:latin typeface="+mn-lt"/>
                  <a:cs typeface="Times New Roman" panose="02020603050405020304" pitchFamily="18" charset="0"/>
                </a:rPr>
                <a:t>Une </a:t>
              </a:r>
              <a:r>
                <a:rPr lang="fr-FR" sz="1100" b="1" dirty="0">
                  <a:latin typeface="+mn-lt"/>
                  <a:cs typeface="Times New Roman" panose="02020603050405020304" pitchFamily="18" charset="0"/>
                </a:rPr>
                <a:t>vulnérabilité forte aux effets à venir du changement climatique</a:t>
              </a:r>
              <a:r>
                <a:rPr lang="fr-FR" sz="1100" dirty="0">
                  <a:latin typeface="+mn-lt"/>
                  <a:cs typeface="Times New Roman" panose="02020603050405020304" pitchFamily="18" charset="0"/>
                </a:rPr>
                <a:t>, notamment avec les phénomènes de manque d’eau importants et des répercutions sur l’accessibilité et la qualité de la ressource en eau.</a:t>
              </a:r>
            </a:p>
            <a:p>
              <a:pPr algn="just"/>
              <a:r>
                <a:rPr lang="fr-FR" sz="1600" dirty="0">
                  <a:effectLst/>
                  <a:latin typeface="+mn-lt"/>
                  <a:ea typeface="MS Mincho" panose="02020609040205080304" pitchFamily="49" charset="-128"/>
                  <a:cs typeface="Times New Roman" panose="02020603050405020304" pitchFamily="18" charset="0"/>
                </a:rPr>
                <a:t> </a:t>
              </a:r>
            </a:p>
            <a:p>
              <a:pPr algn="just"/>
              <a:r>
                <a:rPr lang="fr-FR" sz="1800" u="none" strike="noStrike" dirty="0">
                  <a:effectLst/>
                  <a:latin typeface="Lato regular"/>
                  <a:ea typeface="PT Sans" panose="020B0503020203020204" pitchFamily="34" charset="0"/>
                  <a:cs typeface="Times New Roman" panose="02020603050405020304" pitchFamily="18" charset="0"/>
                </a:rPr>
                <a:t> </a:t>
              </a:r>
              <a:endParaRPr lang="fr-FR" sz="1800" dirty="0">
                <a:effectLst/>
                <a:latin typeface="PT Sans" panose="020B0503020203020204" pitchFamily="34" charset="0"/>
                <a:ea typeface="MS Mincho" panose="02020609040205080304" pitchFamily="49" charset="-128"/>
                <a:cs typeface="Times New Roman" panose="02020603050405020304" pitchFamily="18" charset="0"/>
              </a:endParaRPr>
            </a:p>
          </p:txBody>
        </p:sp>
      </p:grpSp>
      <p:sp>
        <p:nvSpPr>
          <p:cNvPr id="111" name="ZoneTexte 110">
            <a:extLst>
              <a:ext uri="{FF2B5EF4-FFF2-40B4-BE49-F238E27FC236}">
                <a16:creationId xmlns:a16="http://schemas.microsoft.com/office/drawing/2014/main" id="{FEDBD0EF-ED89-4201-BE27-2A672AADE1D3}"/>
              </a:ext>
            </a:extLst>
          </p:cNvPr>
          <p:cNvSpPr txBox="1"/>
          <p:nvPr/>
        </p:nvSpPr>
        <p:spPr>
          <a:xfrm>
            <a:off x="2562978" y="1186510"/>
            <a:ext cx="4248000"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ENJEUX DU TERRITOIRE</a:t>
            </a:r>
            <a:endParaRPr lang="en-US" sz="2000" dirty="0">
              <a:solidFill>
                <a:srgbClr val="2E3464"/>
              </a:solidFill>
              <a:latin typeface="PT Sans" panose="020B0503020203020204" pitchFamily="34" charset="0"/>
            </a:endParaRPr>
          </a:p>
        </p:txBody>
      </p:sp>
      <p:cxnSp>
        <p:nvCxnSpPr>
          <p:cNvPr id="112" name="Connecteur droit 111">
            <a:extLst>
              <a:ext uri="{FF2B5EF4-FFF2-40B4-BE49-F238E27FC236}">
                <a16:creationId xmlns:a16="http://schemas.microsoft.com/office/drawing/2014/main" id="{3B8B0371-97B5-4E5A-A0CB-32700C0A4156}"/>
              </a:ext>
            </a:extLst>
          </p:cNvPr>
          <p:cNvCxnSpPr>
            <a:cxnSpLocks/>
          </p:cNvCxnSpPr>
          <p:nvPr/>
        </p:nvCxnSpPr>
        <p:spPr>
          <a:xfrm>
            <a:off x="2973595" y="1641127"/>
            <a:ext cx="334496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594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63</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pic>
        <p:nvPicPr>
          <p:cNvPr id="13" name="Image 12" descr="Une image contenant texte, carte&#10;&#10;Description générée automatiquement">
            <a:extLst>
              <a:ext uri="{FF2B5EF4-FFF2-40B4-BE49-F238E27FC236}">
                <a16:creationId xmlns:a16="http://schemas.microsoft.com/office/drawing/2014/main" id="{6D9BC93C-0106-405B-8FAC-B30A3958C534}"/>
              </a:ext>
            </a:extLst>
          </p:cNvPr>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5834050" y="4200210"/>
            <a:ext cx="1204516" cy="1102212"/>
          </a:xfrm>
          <a:prstGeom prst="rect">
            <a:avLst/>
          </a:prstGeom>
        </p:spPr>
      </p:pic>
      <p:pic>
        <p:nvPicPr>
          <p:cNvPr id="14" name="Image 13">
            <a:extLst>
              <a:ext uri="{FF2B5EF4-FFF2-40B4-BE49-F238E27FC236}">
                <a16:creationId xmlns:a16="http://schemas.microsoft.com/office/drawing/2014/main" id="{27E412CC-E5F3-49EB-8FB0-B696C2419F0A}"/>
              </a:ext>
            </a:extLst>
          </p:cNvPr>
          <p:cNvPicPr>
            <a:picLocks noChangeAspect="1"/>
          </p:cNvPicPr>
          <p:nvPr/>
        </p:nvPicPr>
        <p:blipFill>
          <a:blip r:embed="rId3">
            <a:alphaModFix amt="50000"/>
          </a:blip>
          <a:stretch>
            <a:fillRect/>
          </a:stretch>
        </p:blipFill>
        <p:spPr>
          <a:xfrm>
            <a:off x="3972406" y="4120049"/>
            <a:ext cx="1387630" cy="1846115"/>
          </a:xfrm>
          <a:prstGeom prst="rect">
            <a:avLst/>
          </a:prstGeom>
        </p:spPr>
      </p:pic>
      <p:grpSp>
        <p:nvGrpSpPr>
          <p:cNvPr id="15" name="Groupe 14">
            <a:extLst>
              <a:ext uri="{FF2B5EF4-FFF2-40B4-BE49-F238E27FC236}">
                <a16:creationId xmlns:a16="http://schemas.microsoft.com/office/drawing/2014/main" id="{026CD129-C004-4318-B968-AEB142BCB1D7}"/>
              </a:ext>
            </a:extLst>
          </p:cNvPr>
          <p:cNvGrpSpPr/>
          <p:nvPr/>
        </p:nvGrpSpPr>
        <p:grpSpPr>
          <a:xfrm>
            <a:off x="6102041" y="2536744"/>
            <a:ext cx="792037" cy="754880"/>
            <a:chOff x="3212976" y="3529066"/>
            <a:chExt cx="792037" cy="754880"/>
          </a:xfrm>
        </p:grpSpPr>
        <p:sp>
          <p:nvSpPr>
            <p:cNvPr id="16" name="Ellipse 15">
              <a:extLst>
                <a:ext uri="{FF2B5EF4-FFF2-40B4-BE49-F238E27FC236}">
                  <a16:creationId xmlns:a16="http://schemas.microsoft.com/office/drawing/2014/main" id="{350490BE-7E4D-429C-B1B4-1897A6C677C4}"/>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17" name="Ellipse 16">
              <a:extLst>
                <a:ext uri="{FF2B5EF4-FFF2-40B4-BE49-F238E27FC236}">
                  <a16:creationId xmlns:a16="http://schemas.microsoft.com/office/drawing/2014/main" id="{A45A1112-FAF4-4455-A7F7-14F08435B117}"/>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grpSp>
        <p:nvGrpSpPr>
          <p:cNvPr id="18" name="Groupe 17">
            <a:extLst>
              <a:ext uri="{FF2B5EF4-FFF2-40B4-BE49-F238E27FC236}">
                <a16:creationId xmlns:a16="http://schemas.microsoft.com/office/drawing/2014/main" id="{F509DF76-DA5E-4345-BA5A-0EBC42FEAA48}"/>
              </a:ext>
            </a:extLst>
          </p:cNvPr>
          <p:cNvGrpSpPr/>
          <p:nvPr/>
        </p:nvGrpSpPr>
        <p:grpSpPr>
          <a:xfrm>
            <a:off x="2315836" y="2540649"/>
            <a:ext cx="792037" cy="754880"/>
            <a:chOff x="3212976" y="3529066"/>
            <a:chExt cx="792037" cy="754880"/>
          </a:xfrm>
        </p:grpSpPr>
        <p:sp>
          <p:nvSpPr>
            <p:cNvPr id="19" name="Ellipse 18">
              <a:extLst>
                <a:ext uri="{FF2B5EF4-FFF2-40B4-BE49-F238E27FC236}">
                  <a16:creationId xmlns:a16="http://schemas.microsoft.com/office/drawing/2014/main" id="{B8724AFD-4C09-49E2-8D40-DD94B995CCB1}"/>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20" name="Ellipse 19">
              <a:extLst>
                <a:ext uri="{FF2B5EF4-FFF2-40B4-BE49-F238E27FC236}">
                  <a16:creationId xmlns:a16="http://schemas.microsoft.com/office/drawing/2014/main" id="{B1335640-9086-45A3-8FF8-7E6F209813A9}"/>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grpSp>
        <p:nvGrpSpPr>
          <p:cNvPr id="21" name="Groupe 20">
            <a:extLst>
              <a:ext uri="{FF2B5EF4-FFF2-40B4-BE49-F238E27FC236}">
                <a16:creationId xmlns:a16="http://schemas.microsoft.com/office/drawing/2014/main" id="{28E6A939-3627-491E-96C0-1BC48DB68054}"/>
              </a:ext>
            </a:extLst>
          </p:cNvPr>
          <p:cNvGrpSpPr/>
          <p:nvPr/>
        </p:nvGrpSpPr>
        <p:grpSpPr>
          <a:xfrm>
            <a:off x="4204028" y="2531811"/>
            <a:ext cx="792037" cy="754880"/>
            <a:chOff x="3212976" y="3529066"/>
            <a:chExt cx="792037" cy="754880"/>
          </a:xfrm>
        </p:grpSpPr>
        <p:sp>
          <p:nvSpPr>
            <p:cNvPr id="22" name="Ellipse 21">
              <a:extLst>
                <a:ext uri="{FF2B5EF4-FFF2-40B4-BE49-F238E27FC236}">
                  <a16:creationId xmlns:a16="http://schemas.microsoft.com/office/drawing/2014/main" id="{3CD18447-D9F5-40B1-8FAA-E23D42612FE8}"/>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23" name="Ellipse 22">
              <a:extLst>
                <a:ext uri="{FF2B5EF4-FFF2-40B4-BE49-F238E27FC236}">
                  <a16:creationId xmlns:a16="http://schemas.microsoft.com/office/drawing/2014/main" id="{75A506DD-7B59-4536-B899-B7FB1A519349}"/>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sp>
        <p:nvSpPr>
          <p:cNvPr id="24" name="Rectangle 23">
            <a:extLst>
              <a:ext uri="{FF2B5EF4-FFF2-40B4-BE49-F238E27FC236}">
                <a16:creationId xmlns:a16="http://schemas.microsoft.com/office/drawing/2014/main" id="{860C7F1D-0B64-4358-A666-8BD1A20547A9}"/>
              </a:ext>
            </a:extLst>
          </p:cNvPr>
          <p:cNvSpPr/>
          <p:nvPr/>
        </p:nvSpPr>
        <p:spPr>
          <a:xfrm>
            <a:off x="1703065" y="2065705"/>
            <a:ext cx="5760640" cy="3672695"/>
          </a:xfrm>
          <a:prstGeom prst="rect">
            <a:avLst/>
          </a:prstGeom>
          <a:noFill/>
          <a:ln w="38100"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cxnSp>
        <p:nvCxnSpPr>
          <p:cNvPr id="25" name="Connecteur droit 24">
            <a:extLst>
              <a:ext uri="{FF2B5EF4-FFF2-40B4-BE49-F238E27FC236}">
                <a16:creationId xmlns:a16="http://schemas.microsoft.com/office/drawing/2014/main" id="{9692CB93-B7F1-4517-B466-60DAB89E747A}"/>
              </a:ext>
            </a:extLst>
          </p:cNvPr>
          <p:cNvCxnSpPr>
            <a:cxnSpLocks/>
          </p:cNvCxnSpPr>
          <p:nvPr/>
        </p:nvCxnSpPr>
        <p:spPr>
          <a:xfrm>
            <a:off x="1935751" y="4115987"/>
            <a:ext cx="5328592" cy="0"/>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729A1A3-5EAE-4FE2-8BD6-7486DDBAC4EB}"/>
              </a:ext>
            </a:extLst>
          </p:cNvPr>
          <p:cNvCxnSpPr>
            <a:cxnSpLocks/>
          </p:cNvCxnSpPr>
          <p:nvPr/>
        </p:nvCxnSpPr>
        <p:spPr>
          <a:xfrm>
            <a:off x="3618167" y="2536445"/>
            <a:ext cx="0" cy="1440160"/>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D535473-F1AC-491C-A554-B26C9DEA2C25}"/>
              </a:ext>
            </a:extLst>
          </p:cNvPr>
          <p:cNvCxnSpPr>
            <a:cxnSpLocks/>
          </p:cNvCxnSpPr>
          <p:nvPr/>
        </p:nvCxnSpPr>
        <p:spPr>
          <a:xfrm>
            <a:off x="5549103" y="2539456"/>
            <a:ext cx="0" cy="1440160"/>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44CFCBF9-A149-442D-949A-87B907DC7824}"/>
              </a:ext>
            </a:extLst>
          </p:cNvPr>
          <p:cNvCxnSpPr>
            <a:cxnSpLocks/>
          </p:cNvCxnSpPr>
          <p:nvPr/>
        </p:nvCxnSpPr>
        <p:spPr>
          <a:xfrm>
            <a:off x="3618167" y="4258524"/>
            <a:ext cx="0" cy="1513647"/>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296FD7B-CA5C-4860-B03C-809C007D2086}"/>
              </a:ext>
            </a:extLst>
          </p:cNvPr>
          <p:cNvCxnSpPr>
            <a:cxnSpLocks/>
          </p:cNvCxnSpPr>
          <p:nvPr/>
        </p:nvCxnSpPr>
        <p:spPr>
          <a:xfrm>
            <a:off x="5549103" y="4256119"/>
            <a:ext cx="0" cy="1513647"/>
          </a:xfrm>
          <a:prstGeom prst="line">
            <a:avLst/>
          </a:prstGeom>
          <a:ln w="31750"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227DA424-BB81-4B0C-ABE0-E7FA7C9E9805}"/>
              </a:ext>
            </a:extLst>
          </p:cNvPr>
          <p:cNvSpPr txBox="1"/>
          <p:nvPr/>
        </p:nvSpPr>
        <p:spPr>
          <a:xfrm>
            <a:off x="3722783" y="5018876"/>
            <a:ext cx="1686833" cy="707886"/>
          </a:xfrm>
          <a:prstGeom prst="rect">
            <a:avLst/>
          </a:prstGeom>
          <a:noFill/>
        </p:spPr>
        <p:txBody>
          <a:bodyPr wrap="square" rtlCol="0">
            <a:spAutoFit/>
          </a:bodyPr>
          <a:lstStyle/>
          <a:p>
            <a:pPr algn="ctr"/>
            <a:r>
              <a:rPr lang="fr-FR" altLang="fr-FR" sz="1000" dirty="0">
                <a:solidFill>
                  <a:srgbClr val="3D3135"/>
                </a:solidFill>
                <a:latin typeface="PT Sans" panose="020B0503020203020204" pitchFamily="34" charset="0"/>
                <a:ea typeface="Roboto" panose="02000000000000000000" pitchFamily="2" charset="0"/>
                <a:cs typeface="Roboto" panose="02000000000000000000" pitchFamily="2" charset="0"/>
              </a:rPr>
              <a:t>S’engager dans une trajectoire pour atteindre  près de 60 % d’</a:t>
            </a:r>
            <a:r>
              <a:rPr lang="fr-FR" altLang="fr-FR" sz="1000" b="1" dirty="0">
                <a:solidFill>
                  <a:srgbClr val="2E3464"/>
                </a:solidFill>
                <a:latin typeface="PT Sans" panose="020B0503020203020204" pitchFamily="34" charset="0"/>
              </a:rPr>
              <a:t>autonomie énergétique</a:t>
            </a:r>
          </a:p>
        </p:txBody>
      </p:sp>
      <p:grpSp>
        <p:nvGrpSpPr>
          <p:cNvPr id="31" name="Groupe 30">
            <a:extLst>
              <a:ext uri="{FF2B5EF4-FFF2-40B4-BE49-F238E27FC236}">
                <a16:creationId xmlns:a16="http://schemas.microsoft.com/office/drawing/2014/main" id="{4C6F7EAC-F2E4-461C-BB33-8EBA228418B3}"/>
              </a:ext>
            </a:extLst>
          </p:cNvPr>
          <p:cNvGrpSpPr/>
          <p:nvPr/>
        </p:nvGrpSpPr>
        <p:grpSpPr>
          <a:xfrm>
            <a:off x="4163491" y="4333384"/>
            <a:ext cx="792037" cy="754880"/>
            <a:chOff x="3054570" y="3347864"/>
            <a:chExt cx="792037" cy="754880"/>
          </a:xfrm>
        </p:grpSpPr>
        <p:grpSp>
          <p:nvGrpSpPr>
            <p:cNvPr id="32" name="Groupe 31">
              <a:extLst>
                <a:ext uri="{FF2B5EF4-FFF2-40B4-BE49-F238E27FC236}">
                  <a16:creationId xmlns:a16="http://schemas.microsoft.com/office/drawing/2014/main" id="{DA56BE1D-B70D-49C5-83A3-5CAA6FB3F08A}"/>
                </a:ext>
              </a:extLst>
            </p:cNvPr>
            <p:cNvGrpSpPr/>
            <p:nvPr/>
          </p:nvGrpSpPr>
          <p:grpSpPr>
            <a:xfrm>
              <a:off x="3054570" y="3347864"/>
              <a:ext cx="792037" cy="754880"/>
              <a:chOff x="3212976" y="3529066"/>
              <a:chExt cx="792037" cy="754880"/>
            </a:xfrm>
          </p:grpSpPr>
          <p:sp>
            <p:nvSpPr>
              <p:cNvPr id="34" name="Ellipse 33">
                <a:extLst>
                  <a:ext uri="{FF2B5EF4-FFF2-40B4-BE49-F238E27FC236}">
                    <a16:creationId xmlns:a16="http://schemas.microsoft.com/office/drawing/2014/main" id="{00F88E62-59FA-4E1D-8F97-F56ABF46CF19}"/>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35" name="Ellipse 34">
                <a:extLst>
                  <a:ext uri="{FF2B5EF4-FFF2-40B4-BE49-F238E27FC236}">
                    <a16:creationId xmlns:a16="http://schemas.microsoft.com/office/drawing/2014/main" id="{50331D8C-B538-4E38-996F-12AA3667E834}"/>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pic>
          <p:nvPicPr>
            <p:cNvPr id="33" name="Graphique 38" descr="Cible">
              <a:extLst>
                <a:ext uri="{FF2B5EF4-FFF2-40B4-BE49-F238E27FC236}">
                  <a16:creationId xmlns:a16="http://schemas.microsoft.com/office/drawing/2014/main" id="{A6977026-3F2F-4EF2-9786-B0BFF03D9E25}"/>
                </a:ext>
              </a:extLst>
            </p:cNvPr>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40633" y="3437026"/>
              <a:ext cx="613813" cy="560323"/>
            </a:xfrm>
            <a:prstGeom prst="rect">
              <a:avLst/>
            </a:prstGeom>
          </p:spPr>
        </p:pic>
      </p:grpSp>
      <p:sp>
        <p:nvSpPr>
          <p:cNvPr id="36" name="ZoneTexte 35">
            <a:extLst>
              <a:ext uri="{FF2B5EF4-FFF2-40B4-BE49-F238E27FC236}">
                <a16:creationId xmlns:a16="http://schemas.microsoft.com/office/drawing/2014/main" id="{C2C832F5-44BA-4F4F-9D32-DA89997B2F12}"/>
              </a:ext>
            </a:extLst>
          </p:cNvPr>
          <p:cNvSpPr txBox="1"/>
          <p:nvPr/>
        </p:nvSpPr>
        <p:spPr>
          <a:xfrm>
            <a:off x="3901014" y="3591715"/>
            <a:ext cx="1398066" cy="415498"/>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de consommations énergétiques</a:t>
            </a:r>
          </a:p>
        </p:txBody>
      </p:sp>
      <p:pic>
        <p:nvPicPr>
          <p:cNvPr id="37" name="Image 36">
            <a:extLst>
              <a:ext uri="{FF2B5EF4-FFF2-40B4-BE49-F238E27FC236}">
                <a16:creationId xmlns:a16="http://schemas.microsoft.com/office/drawing/2014/main" id="{A7AC0E43-A672-4585-AC9A-F748F5216E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804" y="2684671"/>
            <a:ext cx="454486" cy="454486"/>
          </a:xfrm>
          <a:prstGeom prst="rect">
            <a:avLst/>
          </a:prstGeom>
        </p:spPr>
      </p:pic>
      <p:sp>
        <p:nvSpPr>
          <p:cNvPr id="38" name="ZoneTexte 37">
            <a:extLst>
              <a:ext uri="{FF2B5EF4-FFF2-40B4-BE49-F238E27FC236}">
                <a16:creationId xmlns:a16="http://schemas.microsoft.com/office/drawing/2014/main" id="{C4E51C1E-F68D-46F7-9DBB-22C9B7FD1FA9}"/>
              </a:ext>
            </a:extLst>
          </p:cNvPr>
          <p:cNvSpPr txBox="1"/>
          <p:nvPr/>
        </p:nvSpPr>
        <p:spPr>
          <a:xfrm>
            <a:off x="3905154" y="3281693"/>
            <a:ext cx="1398066" cy="461665"/>
          </a:xfrm>
          <a:prstGeom prst="rect">
            <a:avLst/>
          </a:prstGeom>
          <a:noFill/>
        </p:spPr>
        <p:txBody>
          <a:bodyPr wrap="square" rtlCol="0">
            <a:spAutoFit/>
          </a:bodyPr>
          <a:lstStyle/>
          <a:p>
            <a:pPr algn="ctr"/>
            <a:r>
              <a:rPr lang="fr-FR" altLang="fr-FR" sz="2400" b="1">
                <a:solidFill>
                  <a:srgbClr val="2E3464"/>
                </a:solidFill>
                <a:latin typeface="PT Sans" panose="020B0503020203020204" pitchFamily="34" charset="0"/>
                <a:ea typeface="Roboto" panose="02000000000000000000" pitchFamily="2" charset="0"/>
                <a:cs typeface="Roboto" panose="02000000000000000000" pitchFamily="2" charset="0"/>
              </a:rPr>
              <a:t>- 47 %</a:t>
            </a:r>
          </a:p>
        </p:txBody>
      </p:sp>
      <p:sp>
        <p:nvSpPr>
          <p:cNvPr id="39" name="ZoneTexte 38">
            <a:extLst>
              <a:ext uri="{FF2B5EF4-FFF2-40B4-BE49-F238E27FC236}">
                <a16:creationId xmlns:a16="http://schemas.microsoft.com/office/drawing/2014/main" id="{8A76896F-0F23-443F-9E38-8DA52C6E6E83}"/>
              </a:ext>
            </a:extLst>
          </p:cNvPr>
          <p:cNvSpPr txBox="1"/>
          <p:nvPr/>
        </p:nvSpPr>
        <p:spPr>
          <a:xfrm>
            <a:off x="2051343" y="3587450"/>
            <a:ext cx="1328547" cy="415498"/>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des émissions de gaz à effet de serre</a:t>
            </a:r>
          </a:p>
        </p:txBody>
      </p:sp>
      <p:sp>
        <p:nvSpPr>
          <p:cNvPr id="40" name="ZoneTexte 39">
            <a:extLst>
              <a:ext uri="{FF2B5EF4-FFF2-40B4-BE49-F238E27FC236}">
                <a16:creationId xmlns:a16="http://schemas.microsoft.com/office/drawing/2014/main" id="{465C02D3-2F0C-4850-99CA-C9BFF2977C8D}"/>
              </a:ext>
            </a:extLst>
          </p:cNvPr>
          <p:cNvSpPr txBox="1"/>
          <p:nvPr/>
        </p:nvSpPr>
        <p:spPr>
          <a:xfrm>
            <a:off x="2012874" y="3281693"/>
            <a:ext cx="1398066" cy="461665"/>
          </a:xfrm>
          <a:prstGeom prst="rect">
            <a:avLst/>
          </a:prstGeom>
          <a:noFill/>
        </p:spPr>
        <p:txBody>
          <a:bodyPr wrap="square" rtlCol="0">
            <a:spAutoFit/>
          </a:bodyPr>
          <a:lstStyle/>
          <a:p>
            <a:pPr algn="ctr"/>
            <a:r>
              <a:rPr lang="fr-FR" altLang="fr-FR" sz="2400" b="1" dirty="0">
                <a:solidFill>
                  <a:srgbClr val="2E3464"/>
                </a:solidFill>
                <a:latin typeface="PT Sans" panose="020B0503020203020204" pitchFamily="34" charset="0"/>
                <a:ea typeface="Roboto" panose="02000000000000000000" pitchFamily="2" charset="0"/>
                <a:cs typeface="Roboto" panose="02000000000000000000" pitchFamily="2" charset="0"/>
              </a:rPr>
              <a:t>- 43 %</a:t>
            </a:r>
          </a:p>
        </p:txBody>
      </p:sp>
      <p:pic>
        <p:nvPicPr>
          <p:cNvPr id="41" name="Image 40">
            <a:extLst>
              <a:ext uri="{FF2B5EF4-FFF2-40B4-BE49-F238E27FC236}">
                <a16:creationId xmlns:a16="http://schemas.microsoft.com/office/drawing/2014/main" id="{8DE85C45-C9DA-4E75-B71A-767A248B576B}"/>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2460969" y="2656806"/>
            <a:ext cx="509296" cy="509296"/>
          </a:xfrm>
          <a:prstGeom prst="rect">
            <a:avLst/>
          </a:prstGeom>
        </p:spPr>
      </p:pic>
      <p:sp>
        <p:nvSpPr>
          <p:cNvPr id="42" name="ZoneTexte 41">
            <a:extLst>
              <a:ext uri="{FF2B5EF4-FFF2-40B4-BE49-F238E27FC236}">
                <a16:creationId xmlns:a16="http://schemas.microsoft.com/office/drawing/2014/main" id="{171C6EE4-9A55-4E6F-8F77-B7AC4F660642}"/>
              </a:ext>
            </a:extLst>
          </p:cNvPr>
          <p:cNvSpPr txBox="1"/>
          <p:nvPr/>
        </p:nvSpPr>
        <p:spPr>
          <a:xfrm>
            <a:off x="5610192" y="3603655"/>
            <a:ext cx="1840298" cy="400110"/>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plus d’énergies renouvelables</a:t>
            </a:r>
          </a:p>
        </p:txBody>
      </p:sp>
      <p:sp>
        <p:nvSpPr>
          <p:cNvPr id="43" name="ZoneTexte 42">
            <a:extLst>
              <a:ext uri="{FF2B5EF4-FFF2-40B4-BE49-F238E27FC236}">
                <a16:creationId xmlns:a16="http://schemas.microsoft.com/office/drawing/2014/main" id="{D565041E-4E5C-4377-8A07-7384CFD8AF36}"/>
              </a:ext>
            </a:extLst>
          </p:cNvPr>
          <p:cNvSpPr txBox="1"/>
          <p:nvPr/>
        </p:nvSpPr>
        <p:spPr>
          <a:xfrm>
            <a:off x="5815674" y="3257606"/>
            <a:ext cx="1398066" cy="461665"/>
          </a:xfrm>
          <a:prstGeom prst="rect">
            <a:avLst/>
          </a:prstGeom>
          <a:noFill/>
        </p:spPr>
        <p:txBody>
          <a:bodyPr wrap="square" rtlCol="0">
            <a:spAutoFit/>
          </a:bodyPr>
          <a:lstStyle/>
          <a:p>
            <a:pPr algn="ctr"/>
            <a:r>
              <a:rPr lang="fr-FR" altLang="fr-FR" sz="2400" b="1">
                <a:solidFill>
                  <a:srgbClr val="2E3464"/>
                </a:solidFill>
                <a:latin typeface="PT Sans" panose="020B0503020203020204" pitchFamily="34" charset="0"/>
                <a:ea typeface="Roboto" panose="02000000000000000000" pitchFamily="2" charset="0"/>
                <a:cs typeface="Roboto" panose="02000000000000000000" pitchFamily="2" charset="0"/>
              </a:rPr>
              <a:t>2 X</a:t>
            </a:r>
          </a:p>
        </p:txBody>
      </p:sp>
      <p:pic>
        <p:nvPicPr>
          <p:cNvPr id="44" name="Image 43">
            <a:extLst>
              <a:ext uri="{FF2B5EF4-FFF2-40B4-BE49-F238E27FC236}">
                <a16:creationId xmlns:a16="http://schemas.microsoft.com/office/drawing/2014/main" id="{165416F7-D69E-4CA8-BAAF-AC5CA27F7EF9}"/>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6472210" y="2818999"/>
            <a:ext cx="301420" cy="301420"/>
          </a:xfrm>
          <a:prstGeom prst="rect">
            <a:avLst/>
          </a:prstGeom>
        </p:spPr>
      </p:pic>
      <p:grpSp>
        <p:nvGrpSpPr>
          <p:cNvPr id="45" name="Groupe 44">
            <a:extLst>
              <a:ext uri="{FF2B5EF4-FFF2-40B4-BE49-F238E27FC236}">
                <a16:creationId xmlns:a16="http://schemas.microsoft.com/office/drawing/2014/main" id="{F1A75288-FAB9-41AE-983C-CCF7C5A84E30}"/>
              </a:ext>
            </a:extLst>
          </p:cNvPr>
          <p:cNvGrpSpPr/>
          <p:nvPr/>
        </p:nvGrpSpPr>
        <p:grpSpPr>
          <a:xfrm>
            <a:off x="2307692" y="4256336"/>
            <a:ext cx="792037" cy="754880"/>
            <a:chOff x="3212976" y="3529066"/>
            <a:chExt cx="792037" cy="754880"/>
          </a:xfrm>
        </p:grpSpPr>
        <p:sp>
          <p:nvSpPr>
            <p:cNvPr id="46" name="Ellipse 45">
              <a:extLst>
                <a:ext uri="{FF2B5EF4-FFF2-40B4-BE49-F238E27FC236}">
                  <a16:creationId xmlns:a16="http://schemas.microsoft.com/office/drawing/2014/main" id="{CE65A81E-8C32-4496-9AD6-1CB365254029}"/>
                </a:ext>
              </a:extLst>
            </p:cNvPr>
            <p:cNvSpPr/>
            <p:nvPr/>
          </p:nvSpPr>
          <p:spPr>
            <a:xfrm>
              <a:off x="3212976" y="3529066"/>
              <a:ext cx="792037" cy="754880"/>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sp>
          <p:nvSpPr>
            <p:cNvPr id="47" name="Ellipse 46">
              <a:extLst>
                <a:ext uri="{FF2B5EF4-FFF2-40B4-BE49-F238E27FC236}">
                  <a16:creationId xmlns:a16="http://schemas.microsoft.com/office/drawing/2014/main" id="{6D2717BE-D901-4BDF-B6B1-8C5E86CA58E4}"/>
                </a:ext>
              </a:extLst>
            </p:cNvPr>
            <p:cNvSpPr/>
            <p:nvPr/>
          </p:nvSpPr>
          <p:spPr>
            <a:xfrm>
              <a:off x="3242282" y="3565059"/>
              <a:ext cx="727328" cy="682894"/>
            </a:xfrm>
            <a:prstGeom prst="ellipse">
              <a:avLst/>
            </a:prstGeom>
            <a:ln>
              <a:solidFill>
                <a:schemeClr val="bg1">
                  <a:lumMod val="50000"/>
                  <a:alpha val="18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PT Sans" panose="020B0503020203020204" pitchFamily="34" charset="0"/>
              </a:endParaRPr>
            </a:p>
          </p:txBody>
        </p:sp>
      </p:grpSp>
      <p:sp>
        <p:nvSpPr>
          <p:cNvPr id="48" name="ZoneTexte 47">
            <a:extLst>
              <a:ext uri="{FF2B5EF4-FFF2-40B4-BE49-F238E27FC236}">
                <a16:creationId xmlns:a16="http://schemas.microsoft.com/office/drawing/2014/main" id="{44DA8C89-1CB0-408C-A3BF-19454EB9DB82}"/>
              </a:ext>
            </a:extLst>
          </p:cNvPr>
          <p:cNvSpPr txBox="1"/>
          <p:nvPr/>
        </p:nvSpPr>
        <p:spPr>
          <a:xfrm>
            <a:off x="2337550" y="4370667"/>
            <a:ext cx="737542" cy="461665"/>
          </a:xfrm>
          <a:prstGeom prst="rect">
            <a:avLst/>
          </a:prstGeom>
          <a:noFill/>
        </p:spPr>
        <p:txBody>
          <a:bodyPr wrap="square" rtlCol="0">
            <a:spAutoFit/>
          </a:bodyPr>
          <a:lstStyle/>
          <a:p>
            <a:pPr algn="ctr"/>
            <a:r>
              <a:rPr lang="fr-FR" altLang="fr-FR" sz="2400" b="1">
                <a:solidFill>
                  <a:srgbClr val="4D4D4D"/>
                </a:solidFill>
                <a:latin typeface="PT Sans" panose="020B0503020203020204" pitchFamily="34" charset="0"/>
                <a:ea typeface="Roboto" panose="02000000000000000000" pitchFamily="2" charset="0"/>
                <a:cs typeface="Roboto" panose="02000000000000000000" pitchFamily="2" charset="0"/>
              </a:rPr>
              <a:t>AIR</a:t>
            </a:r>
          </a:p>
        </p:txBody>
      </p:sp>
      <p:sp>
        <p:nvSpPr>
          <p:cNvPr id="49" name="ZoneTexte 48">
            <a:extLst>
              <a:ext uri="{FF2B5EF4-FFF2-40B4-BE49-F238E27FC236}">
                <a16:creationId xmlns:a16="http://schemas.microsoft.com/office/drawing/2014/main" id="{FE3AF46D-25AD-4DFA-BD6D-E76C9802FBDA}"/>
              </a:ext>
            </a:extLst>
          </p:cNvPr>
          <p:cNvSpPr txBox="1"/>
          <p:nvPr/>
        </p:nvSpPr>
        <p:spPr>
          <a:xfrm>
            <a:off x="1805647" y="5026318"/>
            <a:ext cx="1802225" cy="707886"/>
          </a:xfrm>
          <a:prstGeom prst="rect">
            <a:avLst/>
          </a:prstGeom>
          <a:noFill/>
        </p:spPr>
        <p:txBody>
          <a:bodyPr wrap="square" rtlCol="0">
            <a:spAutoFit/>
          </a:bodyPr>
          <a:lstStyle/>
          <a:p>
            <a:pPr algn="ctr"/>
            <a:r>
              <a:rPr lang="fr-FR" altLang="fr-FR" sz="1000">
                <a:solidFill>
                  <a:srgbClr val="3D3135"/>
                </a:solidFill>
                <a:latin typeface="PT Sans" panose="020B0503020203020204" pitchFamily="34" charset="0"/>
                <a:ea typeface="Roboto" panose="02000000000000000000" pitchFamily="2" charset="0"/>
                <a:cs typeface="Roboto" panose="02000000000000000000" pitchFamily="2" charset="0"/>
              </a:rPr>
              <a:t>Réduction des émissions de polluant selon les objectifs du PREPA pour </a:t>
            </a:r>
          </a:p>
          <a:p>
            <a:pPr algn="ctr"/>
            <a:r>
              <a:rPr lang="fr-FR" altLang="fr-FR" sz="1000" b="1" dirty="0">
                <a:solidFill>
                  <a:srgbClr val="2E3464"/>
                </a:solidFill>
                <a:latin typeface="PT Sans" panose="020B0503020203020204" pitchFamily="34" charset="0"/>
                <a:ea typeface="Roboto" panose="02000000000000000000" pitchFamily="2" charset="0"/>
                <a:cs typeface="Roboto" panose="02000000000000000000" pitchFamily="2" charset="0"/>
              </a:rPr>
              <a:t>la qualité de l’air</a:t>
            </a:r>
            <a:endParaRPr lang="fr-FR" altLang="fr-FR"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50" name="Rectangle : coins arrondis 57">
            <a:extLst>
              <a:ext uri="{FF2B5EF4-FFF2-40B4-BE49-F238E27FC236}">
                <a16:creationId xmlns:a16="http://schemas.microsoft.com/office/drawing/2014/main" id="{716459C1-51AF-4768-B07D-5D434F925DFC}"/>
              </a:ext>
            </a:extLst>
          </p:cNvPr>
          <p:cNvSpPr/>
          <p:nvPr/>
        </p:nvSpPr>
        <p:spPr>
          <a:xfrm>
            <a:off x="1713362" y="2089258"/>
            <a:ext cx="5740048" cy="3814823"/>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PT Sans" panose="020B0503020203020204" pitchFamily="34" charset="0"/>
            </a:endParaRPr>
          </a:p>
        </p:txBody>
      </p:sp>
      <p:grpSp>
        <p:nvGrpSpPr>
          <p:cNvPr id="51" name="Groupe 50">
            <a:extLst>
              <a:ext uri="{FF2B5EF4-FFF2-40B4-BE49-F238E27FC236}">
                <a16:creationId xmlns:a16="http://schemas.microsoft.com/office/drawing/2014/main" id="{C0EEEBF9-6D21-4592-87A6-8AF57A956254}"/>
              </a:ext>
            </a:extLst>
          </p:cNvPr>
          <p:cNvGrpSpPr/>
          <p:nvPr/>
        </p:nvGrpSpPr>
        <p:grpSpPr>
          <a:xfrm>
            <a:off x="2989668" y="1874143"/>
            <a:ext cx="3203121" cy="509403"/>
            <a:chOff x="-442745" y="6365919"/>
            <a:chExt cx="3203121" cy="509403"/>
          </a:xfrm>
        </p:grpSpPr>
        <p:sp>
          <p:nvSpPr>
            <p:cNvPr id="52" name="Rectangle : avec coins arrondis en diagonale 59">
              <a:extLst>
                <a:ext uri="{FF2B5EF4-FFF2-40B4-BE49-F238E27FC236}">
                  <a16:creationId xmlns:a16="http://schemas.microsoft.com/office/drawing/2014/main" id="{FC959839-3539-4DB2-ADFD-F1E92D934DA7}"/>
                </a:ext>
              </a:extLst>
            </p:cNvPr>
            <p:cNvSpPr/>
            <p:nvPr/>
          </p:nvSpPr>
          <p:spPr>
            <a:xfrm>
              <a:off x="-406198" y="6365919"/>
              <a:ext cx="3150236" cy="487245"/>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3" name="Rectangle 52">
              <a:extLst>
                <a:ext uri="{FF2B5EF4-FFF2-40B4-BE49-F238E27FC236}">
                  <a16:creationId xmlns:a16="http://schemas.microsoft.com/office/drawing/2014/main" id="{111FD8F7-75DB-43AF-9E98-11CD152E54BB}"/>
                </a:ext>
              </a:extLst>
            </p:cNvPr>
            <p:cNvSpPr/>
            <p:nvPr/>
          </p:nvSpPr>
          <p:spPr>
            <a:xfrm>
              <a:off x="-442745" y="6367491"/>
              <a:ext cx="3203121" cy="507831"/>
            </a:xfrm>
            <a:prstGeom prst="rect">
              <a:avLst/>
            </a:prstGeom>
          </p:spPr>
          <p:txBody>
            <a:bodyPr wrap="none">
              <a:spAutoFit/>
            </a:bodyPr>
            <a:lstStyle/>
            <a:p>
              <a:pPr algn="ctr"/>
              <a:r>
                <a:rPr lang="fr-FR" sz="1600" b="1">
                  <a:solidFill>
                    <a:schemeClr val="bg1"/>
                  </a:solidFill>
                  <a:latin typeface="PT Sans" panose="020B0503020203020204" pitchFamily="34" charset="0"/>
                  <a:ea typeface="Roboto" panose="02000000000000000000" pitchFamily="2" charset="0"/>
                  <a:cs typeface="Roboto" panose="02000000000000000000" pitchFamily="2" charset="0"/>
                </a:rPr>
                <a:t>Objectif du territoire d’ici 2050 </a:t>
              </a:r>
            </a:p>
            <a:p>
              <a:pPr algn="ctr"/>
              <a:r>
                <a:rPr lang="fr-FR" sz="1100" b="1">
                  <a:solidFill>
                    <a:schemeClr val="bg1"/>
                  </a:solidFill>
                  <a:latin typeface="PT Sans" panose="020B0503020203020204" pitchFamily="34" charset="0"/>
                  <a:ea typeface="Roboto" panose="02000000000000000000" pitchFamily="2" charset="0"/>
                  <a:cs typeface="Roboto" panose="02000000000000000000" pitchFamily="2" charset="0"/>
                </a:rPr>
                <a:t>par rapport à 2015</a:t>
              </a:r>
            </a:p>
          </p:txBody>
        </p:sp>
      </p:grpSp>
      <p:sp>
        <p:nvSpPr>
          <p:cNvPr id="54" name="ZoneTexte 53">
            <a:extLst>
              <a:ext uri="{FF2B5EF4-FFF2-40B4-BE49-F238E27FC236}">
                <a16:creationId xmlns:a16="http://schemas.microsoft.com/office/drawing/2014/main" id="{8DC55706-9EA6-4EAB-B717-AA4A1E2DEC1D}"/>
              </a:ext>
            </a:extLst>
          </p:cNvPr>
          <p:cNvSpPr txBox="1"/>
          <p:nvPr/>
        </p:nvSpPr>
        <p:spPr>
          <a:xfrm>
            <a:off x="2171769" y="1277624"/>
            <a:ext cx="4838920"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a:solidFill>
                  <a:srgbClr val="2E3464"/>
                </a:solidFill>
                <a:latin typeface="PT Sans" panose="020B0503020203020204" pitchFamily="34" charset="0"/>
              </a:rPr>
              <a:t>STRATÉGIE DU TERRITOIRE</a:t>
            </a:r>
            <a:endParaRPr lang="en-US" sz="2000">
              <a:solidFill>
                <a:srgbClr val="2E3464"/>
              </a:solidFill>
              <a:latin typeface="PT Sans" panose="020B0503020203020204" pitchFamily="34" charset="0"/>
            </a:endParaRPr>
          </a:p>
        </p:txBody>
      </p:sp>
      <p:cxnSp>
        <p:nvCxnSpPr>
          <p:cNvPr id="55" name="Connecteur droit 54">
            <a:extLst>
              <a:ext uri="{FF2B5EF4-FFF2-40B4-BE49-F238E27FC236}">
                <a16:creationId xmlns:a16="http://schemas.microsoft.com/office/drawing/2014/main" id="{96DC8490-1EFF-4763-8EBA-E82F44E8395A}"/>
              </a:ext>
            </a:extLst>
          </p:cNvPr>
          <p:cNvCxnSpPr>
            <a:cxnSpLocks/>
          </p:cNvCxnSpPr>
          <p:nvPr/>
        </p:nvCxnSpPr>
        <p:spPr>
          <a:xfrm>
            <a:off x="3115426" y="1646956"/>
            <a:ext cx="2899092"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pic>
        <p:nvPicPr>
          <p:cNvPr id="56" name="Image 55">
            <a:extLst>
              <a:ext uri="{FF2B5EF4-FFF2-40B4-BE49-F238E27FC236}">
                <a16:creationId xmlns:a16="http://schemas.microsoft.com/office/drawing/2014/main" id="{56498C74-5F85-41A2-9A7E-23492BA6838B}"/>
              </a:ext>
            </a:extLst>
          </p:cNvPr>
          <p:cNvPicPr>
            <a:picLocks noChangeAspect="1"/>
          </p:cNvPicPr>
          <p:nvPr/>
        </p:nvPicPr>
        <p:blipFill rotWithShape="1">
          <a:blip r:embed="rId9" cstate="print">
            <a:duotone>
              <a:prstClr val="black"/>
              <a:schemeClr val="tx2">
                <a:tint val="45000"/>
                <a:satMod val="400000"/>
              </a:schemeClr>
            </a:duotone>
            <a:extLst>
              <a:ext uri="{28A0092B-C50C-407E-A947-70E740481C1C}">
                <a14:useLocalDpi xmlns:a14="http://schemas.microsoft.com/office/drawing/2010/main" val="0"/>
              </a:ext>
            </a:extLst>
          </a:blip>
          <a:srcRect l="13296" t="8439" r="13833" b="28549"/>
          <a:stretch/>
        </p:blipFill>
        <p:spPr>
          <a:xfrm>
            <a:off x="6221101" y="2706430"/>
            <a:ext cx="249795" cy="216000"/>
          </a:xfrm>
          <a:prstGeom prst="rect">
            <a:avLst/>
          </a:prstGeom>
        </p:spPr>
      </p:pic>
      <p:sp>
        <p:nvSpPr>
          <p:cNvPr id="57" name="Rectangle 56">
            <a:extLst>
              <a:ext uri="{FF2B5EF4-FFF2-40B4-BE49-F238E27FC236}">
                <a16:creationId xmlns:a16="http://schemas.microsoft.com/office/drawing/2014/main" id="{FFA28423-143A-414E-B5CC-FE91BE3FE5C4}"/>
              </a:ext>
            </a:extLst>
          </p:cNvPr>
          <p:cNvSpPr/>
          <p:nvPr/>
        </p:nvSpPr>
        <p:spPr>
          <a:xfrm>
            <a:off x="5487235" y="5034728"/>
            <a:ext cx="1957933" cy="738664"/>
          </a:xfrm>
          <a:prstGeom prst="rect">
            <a:avLst/>
          </a:prstGeom>
          <a:noFill/>
        </p:spPr>
        <p:txBody>
          <a:bodyPr wrap="square" rtlCol="0">
            <a:spAutoFit/>
          </a:bodyPr>
          <a:lstStyle/>
          <a:p>
            <a:pPr algn="ctr"/>
            <a:r>
              <a:rPr lang="fr-FR" sz="1050">
                <a:solidFill>
                  <a:srgbClr val="3D3135"/>
                </a:solidFill>
                <a:latin typeface="PT Sans" panose="020B0503020203020204" pitchFamily="34" charset="0"/>
                <a:ea typeface="Roboto" panose="02000000000000000000" pitchFamily="2" charset="0"/>
                <a:cs typeface="Roboto" panose="02000000000000000000" pitchFamily="2" charset="0"/>
              </a:rPr>
              <a:t>Garantir un </a:t>
            </a:r>
            <a:r>
              <a:rPr lang="fr-FR" sz="1050" b="1">
                <a:solidFill>
                  <a:srgbClr val="2E3464"/>
                </a:solidFill>
                <a:latin typeface="PT Sans" panose="020B0503020203020204" pitchFamily="34" charset="0"/>
                <a:ea typeface="Roboto" panose="02000000000000000000" pitchFamily="2" charset="0"/>
                <a:cs typeface="Roboto" panose="02000000000000000000" pitchFamily="2" charset="0"/>
              </a:rPr>
              <a:t>cadre de vie agréable  </a:t>
            </a:r>
          </a:p>
          <a:p>
            <a:pPr algn="ctr"/>
            <a:r>
              <a:rPr lang="fr-FR" sz="1050">
                <a:solidFill>
                  <a:srgbClr val="3D3135"/>
                </a:solidFill>
                <a:latin typeface="PT Sans" panose="020B0503020203020204" pitchFamily="34" charset="0"/>
                <a:ea typeface="Roboto" panose="02000000000000000000" pitchFamily="2" charset="0"/>
                <a:cs typeface="Roboto" panose="02000000000000000000" pitchFamily="2" charset="0"/>
              </a:rPr>
              <a:t>et </a:t>
            </a:r>
            <a:r>
              <a:rPr lang="fr-FR" sz="1050" b="1">
                <a:solidFill>
                  <a:srgbClr val="2E3464"/>
                </a:solidFill>
                <a:latin typeface="PT Sans" panose="020B0503020203020204" pitchFamily="34" charset="0"/>
                <a:ea typeface="Roboto" panose="02000000000000000000" pitchFamily="2" charset="0"/>
                <a:cs typeface="Roboto" panose="02000000000000000000" pitchFamily="2" charset="0"/>
              </a:rPr>
              <a:t>adapté au climat </a:t>
            </a:r>
            <a:r>
              <a:rPr lang="fr-FR" sz="1050">
                <a:solidFill>
                  <a:srgbClr val="3D3135"/>
                </a:solidFill>
                <a:latin typeface="PT Sans" panose="020B0503020203020204" pitchFamily="34" charset="0"/>
                <a:ea typeface="Roboto" panose="02000000000000000000" pitchFamily="2" charset="0"/>
                <a:cs typeface="Roboto" panose="02000000000000000000" pitchFamily="2" charset="0"/>
              </a:rPr>
              <a:t>pour tous les habitants du territoire.</a:t>
            </a:r>
          </a:p>
        </p:txBody>
      </p:sp>
    </p:spTree>
    <p:extLst>
      <p:ext uri="{BB962C8B-B14F-4D97-AF65-F5344CB8AC3E}">
        <p14:creationId xmlns:p14="http://schemas.microsoft.com/office/powerpoint/2010/main" val="4256148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ZoneTexte 16">
            <a:extLst>
              <a:ext uri="{FF2B5EF4-FFF2-40B4-BE49-F238E27FC236}">
                <a16:creationId xmlns:a16="http://schemas.microsoft.com/office/drawing/2014/main" id="{2B3FDD2B-562C-4ADC-9227-8711DCCE6B48}"/>
              </a:ext>
            </a:extLst>
          </p:cNvPr>
          <p:cNvSpPr txBox="1">
            <a:spLocks noChangeArrowheads="1"/>
          </p:cNvSpPr>
          <p:nvPr/>
        </p:nvSpPr>
        <p:spPr bwMode="auto">
          <a:xfrm>
            <a:off x="828942" y="2223933"/>
            <a:ext cx="3829390" cy="254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000" u="sng" dirty="0">
                <a:solidFill>
                  <a:srgbClr val="373E42"/>
                </a:solidFill>
                <a:latin typeface="+mn-lt"/>
                <a:ea typeface="Roboto" panose="02000000000000000000" pitchFamily="2" charset="0"/>
                <a:cs typeface="Roboto" panose="02000000000000000000" pitchFamily="2" charset="0"/>
              </a:rPr>
              <a:t>Un Plan Climat concerté et coconstruit </a:t>
            </a:r>
          </a:p>
          <a:p>
            <a:pPr algn="just"/>
            <a:r>
              <a:rPr lang="fr-FR" altLang="fr-FR" sz="1000" dirty="0">
                <a:solidFill>
                  <a:srgbClr val="373E42"/>
                </a:solidFill>
                <a:latin typeface="+mn-lt"/>
                <a:ea typeface="Roboto" panose="02000000000000000000" pitchFamily="2" charset="0"/>
                <a:cs typeface="Roboto" panose="02000000000000000000" pitchFamily="2" charset="0"/>
              </a:rPr>
              <a:t>La CC </a:t>
            </a:r>
            <a:r>
              <a:rPr lang="fr-FR" altLang="fr-FR" sz="1000" dirty="0" err="1">
                <a:solidFill>
                  <a:srgbClr val="373E42"/>
                </a:solidFill>
                <a:latin typeface="+mn-lt"/>
                <a:ea typeface="Roboto" panose="02000000000000000000" pitchFamily="2" charset="0"/>
                <a:cs typeface="Roboto" panose="02000000000000000000" pitchFamily="2" charset="0"/>
              </a:rPr>
              <a:t>Entr’Allier</a:t>
            </a:r>
            <a:r>
              <a:rPr lang="fr-FR" altLang="fr-FR" sz="1000" dirty="0">
                <a:solidFill>
                  <a:srgbClr val="373E42"/>
                </a:solidFill>
                <a:latin typeface="+mn-lt"/>
                <a:ea typeface="Roboto" panose="02000000000000000000" pitchFamily="2" charset="0"/>
                <a:cs typeface="Roboto" panose="02000000000000000000" pitchFamily="2" charset="0"/>
              </a:rPr>
              <a:t> Besbre et Loire élabore son premier Plan Climat Air </a:t>
            </a:r>
            <a:r>
              <a:rPr lang="fr-FR" altLang="fr-FR" sz="1000" dirty="0" err="1">
                <a:solidFill>
                  <a:srgbClr val="373E42"/>
                </a:solidFill>
                <a:latin typeface="+mn-lt"/>
                <a:ea typeface="Roboto" panose="02000000000000000000" pitchFamily="2" charset="0"/>
                <a:cs typeface="Roboto" panose="02000000000000000000" pitchFamily="2" charset="0"/>
              </a:rPr>
              <a:t>Energie</a:t>
            </a:r>
            <a:r>
              <a:rPr lang="fr-FR" altLang="fr-FR" sz="1000" dirty="0">
                <a:solidFill>
                  <a:srgbClr val="373E42"/>
                </a:solidFill>
                <a:latin typeface="+mn-lt"/>
                <a:ea typeface="Roboto" panose="02000000000000000000" pitchFamily="2" charset="0"/>
                <a:cs typeface="Roboto" panose="02000000000000000000" pitchFamily="2" charset="0"/>
              </a:rPr>
              <a:t> Territorial (</a:t>
            </a:r>
            <a:r>
              <a:rPr lang="fr-FR" altLang="fr-FR" sz="1000" dirty="0" err="1">
                <a:solidFill>
                  <a:srgbClr val="373E42"/>
                </a:solidFill>
                <a:latin typeface="+mn-lt"/>
                <a:ea typeface="Roboto" panose="02000000000000000000" pitchFamily="2" charset="0"/>
                <a:cs typeface="Roboto" panose="02000000000000000000" pitchFamily="2" charset="0"/>
              </a:rPr>
              <a:t>PCAET</a:t>
            </a:r>
            <a:r>
              <a:rPr lang="fr-FR" altLang="fr-FR" sz="1000" dirty="0">
                <a:solidFill>
                  <a:srgbClr val="373E42"/>
                </a:solidFill>
                <a:latin typeface="+mn-lt"/>
                <a:ea typeface="Roboto" panose="02000000000000000000" pitchFamily="2" charset="0"/>
                <a:cs typeface="Roboto" panose="02000000000000000000" pitchFamily="2" charset="0"/>
              </a:rPr>
              <a:t>) </a:t>
            </a:r>
            <a:r>
              <a:rPr lang="fr-FR" sz="1000" dirty="0">
                <a:solidFill>
                  <a:srgbClr val="373E42"/>
                </a:solidFill>
                <a:latin typeface="+mn-lt"/>
              </a:rPr>
              <a:t>dans le cadre de la démarche initiée par le syndicat d’énergie (</a:t>
            </a:r>
            <a:r>
              <a:rPr lang="fr-FR" sz="1000" dirty="0" err="1">
                <a:solidFill>
                  <a:srgbClr val="373E42"/>
                </a:solidFill>
                <a:latin typeface="+mn-lt"/>
              </a:rPr>
              <a:t>SDE</a:t>
            </a:r>
            <a:r>
              <a:rPr lang="fr-FR" sz="1000" dirty="0">
                <a:solidFill>
                  <a:srgbClr val="373E42"/>
                </a:solidFill>
                <a:latin typeface="+mn-lt"/>
              </a:rPr>
              <a:t> 03) de l’Allier de mener simultanément les </a:t>
            </a:r>
            <a:r>
              <a:rPr lang="fr-FR" sz="1000" dirty="0" err="1">
                <a:solidFill>
                  <a:srgbClr val="373E42"/>
                </a:solidFill>
                <a:latin typeface="+mn-lt"/>
              </a:rPr>
              <a:t>PCAET</a:t>
            </a:r>
            <a:r>
              <a:rPr lang="fr-FR" sz="1000" dirty="0">
                <a:solidFill>
                  <a:srgbClr val="373E42"/>
                </a:solidFill>
                <a:latin typeface="+mn-lt"/>
              </a:rPr>
              <a:t> des 11 </a:t>
            </a:r>
            <a:r>
              <a:rPr lang="fr-FR" sz="1000" dirty="0" err="1">
                <a:solidFill>
                  <a:srgbClr val="373E42"/>
                </a:solidFill>
                <a:latin typeface="+mn-lt"/>
              </a:rPr>
              <a:t>EPCI</a:t>
            </a:r>
            <a:r>
              <a:rPr lang="fr-FR" sz="1000" dirty="0">
                <a:solidFill>
                  <a:srgbClr val="373E42"/>
                </a:solidFill>
                <a:latin typeface="+mn-lt"/>
              </a:rPr>
              <a:t> du département.</a:t>
            </a:r>
            <a:r>
              <a:rPr lang="fr-FR" altLang="fr-FR" sz="1000" dirty="0">
                <a:solidFill>
                  <a:srgbClr val="373E42"/>
                </a:solidFill>
                <a:latin typeface="+mn-lt"/>
              </a:rPr>
              <a:t> Son élaboration a été voulue coconstruite avec l’ensemble des parties prenantes du territoire.</a:t>
            </a:r>
          </a:p>
          <a:p>
            <a:pPr algn="just"/>
            <a:endParaRPr 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endParaRPr lang="fr-FR" altLang="fr-FR" sz="1000" dirty="0">
              <a:solidFill>
                <a:srgbClr val="373E42"/>
              </a:solidFill>
              <a:latin typeface="+mn-lt"/>
            </a:endParaRPr>
          </a:p>
          <a:p>
            <a:pPr algn="just"/>
            <a:r>
              <a:rPr lang="fr-FR" altLang="fr-FR" sz="1000" dirty="0">
                <a:solidFill>
                  <a:srgbClr val="373E42"/>
                </a:solidFill>
                <a:latin typeface="+mn-lt"/>
              </a:rPr>
              <a:t>La participation des acteurs, des citoyens, des agents et élus a été au cœur de la démarche. L’ensemble des propositions collectées ont pu alimenter le plan d’actions</a:t>
            </a:r>
            <a:r>
              <a:rPr lang="fr-FR" altLang="fr-FR" sz="1000" dirty="0">
                <a:solidFill>
                  <a:srgbClr val="373E42"/>
                </a:solidFill>
                <a:latin typeface="+mn-lt"/>
                <a:ea typeface="Roboto" panose="02000000000000000000" pitchFamily="2" charset="0"/>
                <a:cs typeface="Roboto" panose="02000000000000000000" pitchFamily="2" charset="0"/>
              </a:rPr>
              <a:t>. </a:t>
            </a:r>
          </a:p>
          <a:p>
            <a:pPr algn="just"/>
            <a:endPar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a:p>
            <a:pPr algn="just"/>
            <a:endPar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2" name="Espace réservé du numéro de diapositive 1"/>
          <p:cNvSpPr>
            <a:spLocks noGrp="1"/>
          </p:cNvSpPr>
          <p:nvPr>
            <p:ph type="sldNum" sz="quarter" idx="12"/>
          </p:nvPr>
        </p:nvSpPr>
        <p:spPr/>
        <p:txBody>
          <a:bodyPr/>
          <a:lstStyle/>
          <a:p>
            <a:fld id="{CA1D08C0-627D-48F0-9216-B0288674F6B7}" type="slidenum">
              <a:rPr lang="fr-FR" smtClean="0"/>
              <a:t>64</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pic>
        <p:nvPicPr>
          <p:cNvPr id="58" name="Image 57" descr="Une image contenant intérieur, plafond, personne, bagage&#10;&#10;Description générée automatiquement">
            <a:extLst>
              <a:ext uri="{FF2B5EF4-FFF2-40B4-BE49-F238E27FC236}">
                <a16:creationId xmlns:a16="http://schemas.microsoft.com/office/drawing/2014/main" id="{66F953C4-C12A-4C98-A808-D06C7D403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125" y="3398366"/>
            <a:ext cx="1115436" cy="836577"/>
          </a:xfrm>
          <a:prstGeom prst="rect">
            <a:avLst/>
          </a:prstGeom>
        </p:spPr>
      </p:pic>
      <p:sp>
        <p:nvSpPr>
          <p:cNvPr id="60" name="Rectangle 59">
            <a:extLst>
              <a:ext uri="{FF2B5EF4-FFF2-40B4-BE49-F238E27FC236}">
                <a16:creationId xmlns:a16="http://schemas.microsoft.com/office/drawing/2014/main" id="{E02E52AB-7603-4C54-9DCF-AE8072AA328A}"/>
              </a:ext>
            </a:extLst>
          </p:cNvPr>
          <p:cNvSpPr/>
          <p:nvPr/>
        </p:nvSpPr>
        <p:spPr>
          <a:xfrm>
            <a:off x="1719980" y="1338811"/>
            <a:ext cx="5791176" cy="400110"/>
          </a:xfrm>
          <a:prstGeom prst="rect">
            <a:avLst/>
          </a:prstGeom>
          <a:noFill/>
        </p:spPr>
        <p:txBody>
          <a:bodyPr wrap="square" rtlCol="0">
            <a:spAutoFit/>
          </a:bodyPr>
          <a:lstStyle/>
          <a:p>
            <a:pPr algn="ctr"/>
            <a:r>
              <a:rPr lang="fr-FR" sz="2000" b="1" dirty="0">
                <a:solidFill>
                  <a:srgbClr val="2E3464"/>
                </a:solidFill>
                <a:latin typeface="PT Sans" panose="020B0503020203020204" pitchFamily="34" charset="0"/>
                <a:ea typeface="Roboto" panose="02000000000000000000" pitchFamily="2" charset="0"/>
                <a:cs typeface="Roboto" panose="02000000000000000000" pitchFamily="2" charset="0"/>
              </a:rPr>
              <a:t>LES AXES STRATÉGIQUES DU TERRITOIRE</a:t>
            </a:r>
            <a:endParaRPr lang="en-US" sz="2000" b="1" dirty="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cxnSp>
        <p:nvCxnSpPr>
          <p:cNvPr id="61" name="Connecteur droit 60">
            <a:extLst>
              <a:ext uri="{FF2B5EF4-FFF2-40B4-BE49-F238E27FC236}">
                <a16:creationId xmlns:a16="http://schemas.microsoft.com/office/drawing/2014/main" id="{E1A83043-547B-4E50-957C-0D7780E319B0}"/>
              </a:ext>
            </a:extLst>
          </p:cNvPr>
          <p:cNvCxnSpPr>
            <a:cxnSpLocks/>
          </p:cNvCxnSpPr>
          <p:nvPr/>
        </p:nvCxnSpPr>
        <p:spPr>
          <a:xfrm>
            <a:off x="2362976" y="1708645"/>
            <a:ext cx="457080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grpSp>
        <p:nvGrpSpPr>
          <p:cNvPr id="62" name="Groupe 61">
            <a:extLst>
              <a:ext uri="{FF2B5EF4-FFF2-40B4-BE49-F238E27FC236}">
                <a16:creationId xmlns:a16="http://schemas.microsoft.com/office/drawing/2014/main" id="{4D1FE101-7B02-435D-9B31-F7ED2B831C7C}"/>
              </a:ext>
            </a:extLst>
          </p:cNvPr>
          <p:cNvGrpSpPr/>
          <p:nvPr/>
        </p:nvGrpSpPr>
        <p:grpSpPr>
          <a:xfrm>
            <a:off x="5141548" y="1988879"/>
            <a:ext cx="3288196" cy="3143058"/>
            <a:chOff x="3510098" y="5418148"/>
            <a:chExt cx="3288196" cy="3143058"/>
          </a:xfrm>
        </p:grpSpPr>
        <p:sp>
          <p:nvSpPr>
            <p:cNvPr id="63" name="Rectangle 62">
              <a:extLst>
                <a:ext uri="{FF2B5EF4-FFF2-40B4-BE49-F238E27FC236}">
                  <a16:creationId xmlns:a16="http://schemas.microsoft.com/office/drawing/2014/main" id="{3D6A08C9-6FDE-4502-9FC3-2FEB86A71464}"/>
                </a:ext>
              </a:extLst>
            </p:cNvPr>
            <p:cNvSpPr/>
            <p:nvPr/>
          </p:nvSpPr>
          <p:spPr>
            <a:xfrm>
              <a:off x="4497988" y="6704065"/>
              <a:ext cx="1399917" cy="41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50" b="1" dirty="0">
                  <a:solidFill>
                    <a:srgbClr val="21215D"/>
                  </a:solidFill>
                  <a:ea typeface="Roboto" panose="02000000000000000000" pitchFamily="2" charset="0"/>
                  <a:cs typeface="Roboto" panose="02000000000000000000" pitchFamily="2" charset="0"/>
                </a:rPr>
                <a:t>LES AXES STRATEGIQUES</a:t>
              </a:r>
            </a:p>
          </p:txBody>
        </p:sp>
        <p:sp>
          <p:nvSpPr>
            <p:cNvPr id="64" name="Hexagone 63">
              <a:extLst>
                <a:ext uri="{FF2B5EF4-FFF2-40B4-BE49-F238E27FC236}">
                  <a16:creationId xmlns:a16="http://schemas.microsoft.com/office/drawing/2014/main" id="{C7BCADDE-EB6E-4E78-8D0D-8F0E5C774547}"/>
                </a:ext>
              </a:extLst>
            </p:cNvPr>
            <p:cNvSpPr/>
            <p:nvPr/>
          </p:nvSpPr>
          <p:spPr>
            <a:xfrm>
              <a:off x="3600628" y="5908420"/>
              <a:ext cx="1194358" cy="1024047"/>
            </a:xfrm>
            <a:prstGeom prst="hexagon">
              <a:avLst/>
            </a:prstGeom>
            <a:solidFill>
              <a:schemeClr val="accent2">
                <a:lumMod val="60000"/>
                <a:lumOff val="40000"/>
              </a:schemeClr>
            </a:solidFill>
            <a:ln>
              <a:solidFill>
                <a:srgbClr val="F4B18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dirty="0"/>
            </a:p>
          </p:txBody>
        </p:sp>
        <p:sp>
          <p:nvSpPr>
            <p:cNvPr id="65" name="Hexagone 64">
              <a:extLst>
                <a:ext uri="{FF2B5EF4-FFF2-40B4-BE49-F238E27FC236}">
                  <a16:creationId xmlns:a16="http://schemas.microsoft.com/office/drawing/2014/main" id="{5290CC42-17DF-481C-8777-60129BB4200D}"/>
                </a:ext>
              </a:extLst>
            </p:cNvPr>
            <p:cNvSpPr/>
            <p:nvPr/>
          </p:nvSpPr>
          <p:spPr>
            <a:xfrm>
              <a:off x="5586315" y="5956147"/>
              <a:ext cx="1194358" cy="1024047"/>
            </a:xfrm>
            <a:prstGeom prst="hexagon">
              <a:avLst/>
            </a:prstGeom>
            <a:solidFill>
              <a:schemeClr val="accent1">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dirty="0">
                <a:solidFill>
                  <a:srgbClr val="F4B183"/>
                </a:solidFill>
              </a:endParaRPr>
            </a:p>
          </p:txBody>
        </p:sp>
        <p:sp>
          <p:nvSpPr>
            <p:cNvPr id="66" name="Hexagone 65">
              <a:extLst>
                <a:ext uri="{FF2B5EF4-FFF2-40B4-BE49-F238E27FC236}">
                  <a16:creationId xmlns:a16="http://schemas.microsoft.com/office/drawing/2014/main" id="{D026942B-056B-4A59-8AE1-D9DC58CCECE2}"/>
                </a:ext>
              </a:extLst>
            </p:cNvPr>
            <p:cNvSpPr/>
            <p:nvPr/>
          </p:nvSpPr>
          <p:spPr>
            <a:xfrm>
              <a:off x="5603936" y="7035684"/>
              <a:ext cx="1194358" cy="1024047"/>
            </a:xfrm>
            <a:prstGeom prst="hexagon">
              <a:avLst/>
            </a:prstGeom>
            <a:solidFill>
              <a:srgbClr val="C9C9C9"/>
            </a:solidFill>
            <a:ln>
              <a:solidFill>
                <a:srgbClr val="C9C9C9"/>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a:p>
          </p:txBody>
        </p:sp>
        <p:sp>
          <p:nvSpPr>
            <p:cNvPr id="67" name="Espace réservé du texte 8">
              <a:extLst>
                <a:ext uri="{FF2B5EF4-FFF2-40B4-BE49-F238E27FC236}">
                  <a16:creationId xmlns:a16="http://schemas.microsoft.com/office/drawing/2014/main" id="{9154A01C-F2BD-4C7E-80DB-6AE1DC227BF4}"/>
                </a:ext>
              </a:extLst>
            </p:cNvPr>
            <p:cNvSpPr txBox="1">
              <a:spLocks/>
            </p:cNvSpPr>
            <p:nvPr/>
          </p:nvSpPr>
          <p:spPr>
            <a:xfrm>
              <a:off x="5673684" y="7255599"/>
              <a:ext cx="1022489" cy="823493"/>
            </a:xfrm>
            <a:prstGeom prst="rect">
              <a:avLst/>
            </a:prstGeom>
            <a:ln>
              <a:noFill/>
            </a:ln>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r>
                <a:rPr lang="fr-FR" sz="1050" dirty="0">
                  <a:latin typeface="+mn-lt"/>
                </a:rPr>
                <a:t>Une collectivité exemplaire</a:t>
              </a:r>
            </a:p>
          </p:txBody>
        </p:sp>
        <p:sp>
          <p:nvSpPr>
            <p:cNvPr id="68" name="Hexagone 67">
              <a:extLst>
                <a:ext uri="{FF2B5EF4-FFF2-40B4-BE49-F238E27FC236}">
                  <a16:creationId xmlns:a16="http://schemas.microsoft.com/office/drawing/2014/main" id="{F820BB31-2245-4746-AB8A-0A69EE52233F}"/>
                </a:ext>
              </a:extLst>
            </p:cNvPr>
            <p:cNvSpPr/>
            <p:nvPr/>
          </p:nvSpPr>
          <p:spPr>
            <a:xfrm>
              <a:off x="4592494" y="5418148"/>
              <a:ext cx="1194358" cy="1024047"/>
            </a:xfrm>
            <a:prstGeom prst="hexagon">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a:p>
          </p:txBody>
        </p:sp>
        <p:sp>
          <p:nvSpPr>
            <p:cNvPr id="69" name="Espace réservé du texte 10">
              <a:extLst>
                <a:ext uri="{FF2B5EF4-FFF2-40B4-BE49-F238E27FC236}">
                  <a16:creationId xmlns:a16="http://schemas.microsoft.com/office/drawing/2014/main" id="{92383960-F0D8-41DB-903A-9EEEF008A74F}"/>
                </a:ext>
              </a:extLst>
            </p:cNvPr>
            <p:cNvSpPr txBox="1">
              <a:spLocks/>
            </p:cNvSpPr>
            <p:nvPr/>
          </p:nvSpPr>
          <p:spPr>
            <a:xfrm>
              <a:off x="3585725" y="6048320"/>
              <a:ext cx="1242802" cy="783546"/>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050" dirty="0"/>
                <a:t>Adapter les pratiques aux enjeux et climat de demain </a:t>
              </a:r>
            </a:p>
          </p:txBody>
        </p:sp>
        <p:sp>
          <p:nvSpPr>
            <p:cNvPr id="70" name="Hexagone 69">
              <a:extLst>
                <a:ext uri="{FF2B5EF4-FFF2-40B4-BE49-F238E27FC236}">
                  <a16:creationId xmlns:a16="http://schemas.microsoft.com/office/drawing/2014/main" id="{E1C84495-C3B1-4AEA-9743-7A51437928C1}"/>
                </a:ext>
              </a:extLst>
            </p:cNvPr>
            <p:cNvSpPr/>
            <p:nvPr/>
          </p:nvSpPr>
          <p:spPr>
            <a:xfrm>
              <a:off x="3614338" y="6993710"/>
              <a:ext cx="1194358" cy="1024047"/>
            </a:xfrm>
            <a:prstGeom prst="hexagon">
              <a:avLst/>
            </a:prstGeom>
            <a:solidFill>
              <a:srgbClr val="A9D18E"/>
            </a:solidFill>
            <a:ln>
              <a:solidFill>
                <a:srgbClr val="A9D18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000"/>
            </a:p>
          </p:txBody>
        </p:sp>
        <p:sp>
          <p:nvSpPr>
            <p:cNvPr id="71" name="Espace réservé du texte 4">
              <a:extLst>
                <a:ext uri="{FF2B5EF4-FFF2-40B4-BE49-F238E27FC236}">
                  <a16:creationId xmlns:a16="http://schemas.microsoft.com/office/drawing/2014/main" id="{6772C3AF-9063-48EA-BB30-9096FE656D28}"/>
                </a:ext>
              </a:extLst>
            </p:cNvPr>
            <p:cNvSpPr txBox="1">
              <a:spLocks/>
            </p:cNvSpPr>
            <p:nvPr/>
          </p:nvSpPr>
          <p:spPr>
            <a:xfrm>
              <a:off x="3510098" y="7283581"/>
              <a:ext cx="1370584" cy="689900"/>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050" dirty="0"/>
                <a:t>Un territoire aux mobilités durables et adaptées</a:t>
              </a:r>
            </a:p>
          </p:txBody>
        </p:sp>
        <p:sp>
          <p:nvSpPr>
            <p:cNvPr id="72" name="Hexagone 71">
              <a:extLst>
                <a:ext uri="{FF2B5EF4-FFF2-40B4-BE49-F238E27FC236}">
                  <a16:creationId xmlns:a16="http://schemas.microsoft.com/office/drawing/2014/main" id="{7CFB3944-40CB-497A-9105-AD06D80D73D3}"/>
                </a:ext>
              </a:extLst>
            </p:cNvPr>
            <p:cNvSpPr/>
            <p:nvPr/>
          </p:nvSpPr>
          <p:spPr>
            <a:xfrm>
              <a:off x="4592494" y="7537159"/>
              <a:ext cx="1194358" cy="1024047"/>
            </a:xfrm>
            <a:prstGeom prst="hexago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dirty="0">
                <a:solidFill>
                  <a:schemeClr val="tx1"/>
                </a:solidFill>
              </a:endParaRPr>
            </a:p>
          </p:txBody>
        </p:sp>
        <p:sp>
          <p:nvSpPr>
            <p:cNvPr id="73" name="Espace réservé du texte 8">
              <a:extLst>
                <a:ext uri="{FF2B5EF4-FFF2-40B4-BE49-F238E27FC236}">
                  <a16:creationId xmlns:a16="http://schemas.microsoft.com/office/drawing/2014/main" id="{1E08230D-5134-4E8E-80EE-ED371107F9B4}"/>
                </a:ext>
              </a:extLst>
            </p:cNvPr>
            <p:cNvSpPr txBox="1">
              <a:spLocks/>
            </p:cNvSpPr>
            <p:nvPr/>
          </p:nvSpPr>
          <p:spPr>
            <a:xfrm>
              <a:off x="5688697" y="6192209"/>
              <a:ext cx="1022489" cy="971070"/>
            </a:xfrm>
            <a:prstGeom prst="rect">
              <a:avLst/>
            </a:prstGeom>
          </p:spPr>
          <p:txBody>
            <a:bodyPr rtlCol="0">
              <a:noAutofit/>
            </a:bodyPr>
            <a:lstStyle>
              <a:defPPr>
                <a:defRPr lang="fr-FR"/>
              </a:defPPr>
              <a:lvl1pPr marL="0" indent="0" algn="ctr" defTabSz="685800" eaLnBrk="1" hangingPunct="1">
                <a:lnSpc>
                  <a:spcPct val="90000"/>
                </a:lnSpc>
                <a:spcBef>
                  <a:spcPts val="750"/>
                </a:spcBef>
                <a:buFont typeface="Arial" panose="020B0604020202020204" pitchFamily="34" charset="0"/>
                <a:buNone/>
                <a:defRPr sz="900">
                  <a:latin typeface="Lato regular"/>
                  <a:cs typeface="+mn-cs"/>
                </a:defRPr>
              </a:lvl1pPr>
              <a:lvl2pPr marL="514350" indent="-171450" defTabSz="685800" eaLnBrk="1" hangingPunct="1">
                <a:lnSpc>
                  <a:spcPct val="90000"/>
                </a:lnSpc>
                <a:spcBef>
                  <a:spcPts val="375"/>
                </a:spcBef>
                <a:buFont typeface="Arial" panose="020B0604020202020204" pitchFamily="34" charset="0"/>
                <a:buChar char="•"/>
                <a:defRPr>
                  <a:latin typeface="+mn-lt"/>
                  <a:cs typeface="+mn-cs"/>
                </a:defRPr>
              </a:lvl2pPr>
              <a:lvl3pPr marL="857250" indent="-171450" defTabSz="685800" eaLnBrk="1" hangingPunct="1">
                <a:lnSpc>
                  <a:spcPct val="90000"/>
                </a:lnSpc>
                <a:spcBef>
                  <a:spcPts val="375"/>
                </a:spcBef>
                <a:buFont typeface="Arial" panose="020B0604020202020204" pitchFamily="34" charset="0"/>
                <a:buChar char="•"/>
                <a:defRPr sz="1500">
                  <a:latin typeface="+mn-lt"/>
                  <a:cs typeface="+mn-cs"/>
                </a:defRPr>
              </a:lvl3pPr>
              <a:lvl4pPr marL="1200150" indent="-171450" defTabSz="685800" eaLnBrk="1" hangingPunct="1">
                <a:lnSpc>
                  <a:spcPct val="90000"/>
                </a:lnSpc>
                <a:spcBef>
                  <a:spcPts val="375"/>
                </a:spcBef>
                <a:buFont typeface="Arial" panose="020B0604020202020204" pitchFamily="34" charset="0"/>
                <a:buChar char="•"/>
                <a:defRPr sz="1300">
                  <a:latin typeface="+mn-lt"/>
                  <a:cs typeface="+mn-cs"/>
                </a:defRPr>
              </a:lvl4pPr>
              <a:lvl5pPr marL="1543050" indent="-171450" defTabSz="685800" eaLnBrk="1" hangingPunct="1">
                <a:lnSpc>
                  <a:spcPct val="90000"/>
                </a:lnSpc>
                <a:spcBef>
                  <a:spcPts val="375"/>
                </a:spcBef>
                <a:buFont typeface="Arial" panose="020B0604020202020204" pitchFamily="34" charset="0"/>
                <a:buChar char="•"/>
                <a:defRPr sz="13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r>
                <a:rPr lang="fr-FR" sz="1050" dirty="0">
                  <a:latin typeface="+mn-lt"/>
                </a:rPr>
                <a:t>Sobriété et efficacité énergétique</a:t>
              </a:r>
            </a:p>
          </p:txBody>
        </p:sp>
        <p:sp>
          <p:nvSpPr>
            <p:cNvPr id="74" name="ZoneTexte 73">
              <a:extLst>
                <a:ext uri="{FF2B5EF4-FFF2-40B4-BE49-F238E27FC236}">
                  <a16:creationId xmlns:a16="http://schemas.microsoft.com/office/drawing/2014/main" id="{0A0C7768-FF87-459F-82F1-850ABBE2F249}"/>
                </a:ext>
              </a:extLst>
            </p:cNvPr>
            <p:cNvSpPr txBox="1"/>
            <p:nvPr/>
          </p:nvSpPr>
          <p:spPr>
            <a:xfrm>
              <a:off x="4623054" y="5548763"/>
              <a:ext cx="1113927" cy="738664"/>
            </a:xfrm>
            <a:prstGeom prst="rect">
              <a:avLst/>
            </a:prstGeom>
            <a:noFill/>
          </p:spPr>
          <p:txBody>
            <a:bodyPr wrap="square">
              <a:spAutoFit/>
            </a:bodyPr>
            <a:lstStyle/>
            <a:p>
              <a:pPr algn="ctr"/>
              <a:r>
                <a:rPr lang="fr-FR" sz="1050" dirty="0">
                  <a:cs typeface="+mn-cs"/>
                </a:rPr>
                <a:t>Développer l’économie locale et circulaire </a:t>
              </a:r>
            </a:p>
          </p:txBody>
        </p:sp>
      </p:grpSp>
      <p:pic>
        <p:nvPicPr>
          <p:cNvPr id="75" name="Image 74">
            <a:extLst>
              <a:ext uri="{FF2B5EF4-FFF2-40B4-BE49-F238E27FC236}">
                <a16:creationId xmlns:a16="http://schemas.microsoft.com/office/drawing/2014/main" id="{F6D557AF-C70C-44F3-B4C4-D1DD4F8ECE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4135" y="3404500"/>
            <a:ext cx="1207180" cy="851306"/>
          </a:xfrm>
          <a:prstGeom prst="rect">
            <a:avLst/>
          </a:prstGeom>
          <a:noFill/>
          <a:ln>
            <a:noFill/>
          </a:ln>
        </p:spPr>
      </p:pic>
      <p:pic>
        <p:nvPicPr>
          <p:cNvPr id="76" name="Image 75">
            <a:extLst>
              <a:ext uri="{FF2B5EF4-FFF2-40B4-BE49-F238E27FC236}">
                <a16:creationId xmlns:a16="http://schemas.microsoft.com/office/drawing/2014/main" id="{061F5976-EA60-4922-899E-5EC158D0CB97}"/>
              </a:ext>
            </a:extLst>
          </p:cNvPr>
          <p:cNvPicPr/>
          <p:nvPr/>
        </p:nvPicPr>
        <p:blipFill rotWithShape="1">
          <a:blip r:embed="rId4"/>
          <a:srcRect l="51364" t="20741" r="2532" b="5900"/>
          <a:stretch/>
        </p:blipFill>
        <p:spPr>
          <a:xfrm>
            <a:off x="2025440" y="3404453"/>
            <a:ext cx="1324509" cy="842808"/>
          </a:xfrm>
          <a:prstGeom prst="rect">
            <a:avLst/>
          </a:prstGeom>
        </p:spPr>
      </p:pic>
      <p:sp>
        <p:nvSpPr>
          <p:cNvPr id="77" name="Espace réservé du texte 4">
            <a:extLst>
              <a:ext uri="{FF2B5EF4-FFF2-40B4-BE49-F238E27FC236}">
                <a16:creationId xmlns:a16="http://schemas.microsoft.com/office/drawing/2014/main" id="{458A6B1C-8226-4E45-8FC1-9D191E6B4FE7}"/>
              </a:ext>
            </a:extLst>
          </p:cNvPr>
          <p:cNvSpPr txBox="1">
            <a:spLocks/>
          </p:cNvSpPr>
          <p:nvPr/>
        </p:nvSpPr>
        <p:spPr>
          <a:xfrm>
            <a:off x="6093102" y="4400708"/>
            <a:ext cx="1370584" cy="689900"/>
          </a:xfrm>
          <a:prstGeom prst="rect">
            <a:avLst/>
          </a:prstGeom>
        </p:spPr>
        <p:txBody>
          <a:bodyPr rtlCol="0">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050" dirty="0">
                <a:solidFill>
                  <a:schemeClr val="tx1"/>
                </a:solidFill>
                <a:effectLst/>
                <a:ea typeface="Times New Roman" panose="02020603050405020304" pitchFamily="18" charset="0"/>
                <a:cs typeface="Times New Roman" panose="02020603050405020304" pitchFamily="18" charset="0"/>
              </a:rPr>
              <a:t>Développement raisonné des </a:t>
            </a:r>
            <a:r>
              <a:rPr lang="fr-FR" sz="1050" dirty="0" err="1">
                <a:solidFill>
                  <a:schemeClr val="tx1"/>
                </a:solidFill>
                <a:effectLst/>
                <a:ea typeface="Times New Roman" panose="02020603050405020304" pitchFamily="18" charset="0"/>
                <a:cs typeface="Times New Roman" panose="02020603050405020304" pitchFamily="18" charset="0"/>
              </a:rPr>
              <a:t>ENR</a:t>
            </a:r>
            <a:endParaRPr lang="fr-FR" sz="1050" dirty="0">
              <a:solidFill>
                <a:schemeClr val="tx1"/>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33716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65</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4" name="ZoneTexte 23">
            <a:extLst>
              <a:ext uri="{FF2B5EF4-FFF2-40B4-BE49-F238E27FC236}">
                <a16:creationId xmlns:a16="http://schemas.microsoft.com/office/drawing/2014/main" id="{6F3C58C5-CCD4-4DE7-A22D-FDEBC89CD5B7}"/>
              </a:ext>
            </a:extLst>
          </p:cNvPr>
          <p:cNvSpPr txBox="1"/>
          <p:nvPr/>
        </p:nvSpPr>
        <p:spPr>
          <a:xfrm>
            <a:off x="2589134" y="1129492"/>
            <a:ext cx="4190204"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LE PROGRAMME D’ACTIONS</a:t>
            </a:r>
            <a:endParaRPr lang="en-US" sz="2000" dirty="0">
              <a:solidFill>
                <a:srgbClr val="2E3464"/>
              </a:solidFill>
              <a:latin typeface="PT Sans" panose="020B0503020203020204" pitchFamily="34" charset="0"/>
            </a:endParaRPr>
          </a:p>
        </p:txBody>
      </p:sp>
      <p:grpSp>
        <p:nvGrpSpPr>
          <p:cNvPr id="25" name="Groupe 24">
            <a:extLst>
              <a:ext uri="{FF2B5EF4-FFF2-40B4-BE49-F238E27FC236}">
                <a16:creationId xmlns:a16="http://schemas.microsoft.com/office/drawing/2014/main" id="{A6062CD2-1D1F-4B60-9212-938857FE90FE}"/>
              </a:ext>
            </a:extLst>
          </p:cNvPr>
          <p:cNvGrpSpPr/>
          <p:nvPr/>
        </p:nvGrpSpPr>
        <p:grpSpPr>
          <a:xfrm>
            <a:off x="587509" y="1942326"/>
            <a:ext cx="6320526" cy="2044615"/>
            <a:chOff x="84062" y="5452166"/>
            <a:chExt cx="6320526" cy="2044615"/>
          </a:xfrm>
        </p:grpSpPr>
        <p:sp>
          <p:nvSpPr>
            <p:cNvPr id="26" name="Rectangle 25">
              <a:extLst>
                <a:ext uri="{FF2B5EF4-FFF2-40B4-BE49-F238E27FC236}">
                  <a16:creationId xmlns:a16="http://schemas.microsoft.com/office/drawing/2014/main" id="{706F5CB9-5E56-4B85-930A-7987AC856B2D}"/>
                </a:ext>
              </a:extLst>
            </p:cNvPr>
            <p:cNvSpPr/>
            <p:nvPr/>
          </p:nvSpPr>
          <p:spPr>
            <a:xfrm>
              <a:off x="815335" y="5529807"/>
              <a:ext cx="5391550" cy="307777"/>
            </a:xfrm>
            <a:prstGeom prst="rect">
              <a:avLst/>
            </a:prstGeom>
          </p:spPr>
          <p:txBody>
            <a:bodyPr wrap="square">
              <a:spAutoFit/>
            </a:bodyPr>
            <a:lstStyle/>
            <a:p>
              <a:pPr marL="0" indent="0" algn="just">
                <a:buNone/>
                <a:defRPr/>
              </a:pPr>
              <a:r>
                <a:rPr lang="fr-FR" sz="1400" b="1" dirty="0">
                  <a:solidFill>
                    <a:schemeClr val="bg1">
                      <a:lumMod val="50000"/>
                    </a:schemeClr>
                  </a:solidFill>
                  <a:latin typeface="Lato regular"/>
                </a:rPr>
                <a:t>Axe 1 : Une collectivité exemplaire</a:t>
              </a:r>
            </a:p>
          </p:txBody>
        </p:sp>
        <p:pic>
          <p:nvPicPr>
            <p:cNvPr id="27" name="Graphique 6" descr="Réseau utilisateur﻿">
              <a:extLst>
                <a:ext uri="{FF2B5EF4-FFF2-40B4-BE49-F238E27FC236}">
                  <a16:creationId xmlns:a16="http://schemas.microsoft.com/office/drawing/2014/main" id="{69F94BDB-73E7-469D-948D-70D6E85154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176" y="5452166"/>
              <a:ext cx="507190" cy="507190"/>
            </a:xfrm>
            <a:prstGeom prst="rect">
              <a:avLst/>
            </a:prstGeom>
          </p:spPr>
        </p:pic>
        <p:sp>
          <p:nvSpPr>
            <p:cNvPr id="28" name="Espace réservé du contenu 2">
              <a:extLst>
                <a:ext uri="{FF2B5EF4-FFF2-40B4-BE49-F238E27FC236}">
                  <a16:creationId xmlns:a16="http://schemas.microsoft.com/office/drawing/2014/main" id="{38E308FC-2239-44D0-A96D-C423A1975200}"/>
                </a:ext>
              </a:extLst>
            </p:cNvPr>
            <p:cNvSpPr txBox="1">
              <a:spLocks/>
            </p:cNvSpPr>
            <p:nvPr/>
          </p:nvSpPr>
          <p:spPr>
            <a:xfrm>
              <a:off x="84062" y="5973560"/>
              <a:ext cx="6320526" cy="1523221"/>
            </a:xfrm>
            <a:prstGeom prst="rect">
              <a:avLst/>
            </a:prstGeom>
          </p:spPr>
          <p:txBody>
            <a:bodyPr>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fr-FR" sz="1000" b="1" dirty="0">
                  <a:solidFill>
                    <a:schemeClr val="bg1">
                      <a:lumMod val="50000"/>
                    </a:schemeClr>
                  </a:solidFill>
                </a:rPr>
                <a:t>4 Orientations déclinées en 14 actions, dont 6 portées par les partenaires de la CC Entr’Allier Besbre et Loire</a:t>
              </a:r>
            </a:p>
            <a:p>
              <a:pPr lvl="1" algn="just">
                <a:defRPr/>
              </a:pPr>
              <a:r>
                <a:rPr lang="fr-FR" sz="1000" dirty="0">
                  <a:solidFill>
                    <a:schemeClr val="bg1">
                      <a:lumMod val="50000"/>
                    </a:schemeClr>
                  </a:solidFill>
                </a:rPr>
                <a:t>Piloter sa stratégie Climat-air-énergie par un système management et une organisation interne adaptés</a:t>
              </a:r>
            </a:p>
            <a:p>
              <a:pPr lvl="1" algn="just">
                <a:defRPr/>
              </a:pPr>
              <a:r>
                <a:rPr lang="fr-FR" sz="1000" dirty="0">
                  <a:solidFill>
                    <a:schemeClr val="bg1">
                      <a:lumMod val="50000"/>
                    </a:schemeClr>
                  </a:solidFill>
                </a:rPr>
                <a:t>Faire le lien entre les enjeux du PCAET et les autres enjeux</a:t>
              </a:r>
            </a:p>
            <a:p>
              <a:pPr lvl="1" algn="just">
                <a:defRPr/>
              </a:pPr>
              <a:r>
                <a:rPr lang="fr-FR" sz="1000" dirty="0">
                  <a:solidFill>
                    <a:schemeClr val="bg1">
                      <a:lumMod val="50000"/>
                    </a:schemeClr>
                  </a:solidFill>
                </a:rPr>
                <a:t>Être exemplaire sur son patrimoine et ses activités</a:t>
              </a:r>
            </a:p>
            <a:p>
              <a:pPr lvl="1" algn="just">
                <a:defRPr/>
              </a:pPr>
              <a:r>
                <a:rPr lang="fr-FR" sz="1000" dirty="0">
                  <a:solidFill>
                    <a:schemeClr val="bg1">
                      <a:lumMod val="50000"/>
                    </a:schemeClr>
                  </a:solidFill>
                </a:rPr>
                <a:t>Impliquer le territoire dans la démarche</a:t>
              </a:r>
            </a:p>
          </p:txBody>
        </p:sp>
      </p:grpSp>
      <p:grpSp>
        <p:nvGrpSpPr>
          <p:cNvPr id="29" name="Groupe 28">
            <a:extLst>
              <a:ext uri="{FF2B5EF4-FFF2-40B4-BE49-F238E27FC236}">
                <a16:creationId xmlns:a16="http://schemas.microsoft.com/office/drawing/2014/main" id="{4004A98A-A7D5-4872-AD56-9016A6B78A77}"/>
              </a:ext>
            </a:extLst>
          </p:cNvPr>
          <p:cNvGrpSpPr/>
          <p:nvPr/>
        </p:nvGrpSpPr>
        <p:grpSpPr>
          <a:xfrm>
            <a:off x="514561" y="3455574"/>
            <a:ext cx="7318783" cy="1334685"/>
            <a:chOff x="159226" y="1622876"/>
            <a:chExt cx="7318783" cy="1334685"/>
          </a:xfrm>
        </p:grpSpPr>
        <p:sp>
          <p:nvSpPr>
            <p:cNvPr id="30" name="Espace réservé du contenu 2">
              <a:extLst>
                <a:ext uri="{FF2B5EF4-FFF2-40B4-BE49-F238E27FC236}">
                  <a16:creationId xmlns:a16="http://schemas.microsoft.com/office/drawing/2014/main" id="{8D355716-4004-4BD6-B7AF-CF3CAE77D076}"/>
                </a:ext>
              </a:extLst>
            </p:cNvPr>
            <p:cNvSpPr txBox="1">
              <a:spLocks/>
            </p:cNvSpPr>
            <p:nvPr/>
          </p:nvSpPr>
          <p:spPr>
            <a:xfrm>
              <a:off x="159226" y="2057786"/>
              <a:ext cx="7318783" cy="899775"/>
            </a:xfrm>
            <a:prstGeom prst="rect">
              <a:avLst/>
            </a:prstGeom>
          </p:spPr>
          <p:txBody>
            <a:bodyPr>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fr-FR" sz="1000" b="1" dirty="0">
                  <a:solidFill>
                    <a:srgbClr val="0099CC"/>
                  </a:solidFill>
                </a:rPr>
                <a:t>4 Orientations déclinées en 12 actions dont 7 portées par les partenaires de la CC Entr’Allier Besbre et Loire</a:t>
              </a:r>
            </a:p>
            <a:p>
              <a:pPr lvl="1" algn="just">
                <a:defRPr/>
              </a:pPr>
              <a:r>
                <a:rPr lang="fr-FR" sz="1000" dirty="0">
                  <a:solidFill>
                    <a:srgbClr val="0099CC"/>
                  </a:solidFill>
                </a:rPr>
                <a:t>Accompagner les particuliers à la maîtrise de l'énergie</a:t>
              </a:r>
            </a:p>
            <a:p>
              <a:pPr lvl="1" algn="just">
                <a:defRPr/>
              </a:pPr>
              <a:r>
                <a:rPr lang="fr-FR" sz="1000" dirty="0">
                  <a:solidFill>
                    <a:srgbClr val="0099CC"/>
                  </a:solidFill>
                </a:rPr>
                <a:t>Accompagner la montée en compétences des professionnels du bâtiment</a:t>
              </a:r>
            </a:p>
            <a:p>
              <a:pPr lvl="1" algn="just">
                <a:defRPr/>
              </a:pPr>
              <a:r>
                <a:rPr lang="fr-FR" sz="1000" dirty="0">
                  <a:solidFill>
                    <a:srgbClr val="0099CC"/>
                  </a:solidFill>
                </a:rPr>
                <a:t>Accompagner les professionnels à la maîtrise de l'énergie</a:t>
              </a:r>
            </a:p>
            <a:p>
              <a:pPr lvl="1" algn="just">
                <a:defRPr/>
              </a:pPr>
              <a:r>
                <a:rPr lang="fr-FR" sz="1000" dirty="0">
                  <a:solidFill>
                    <a:srgbClr val="0099CC"/>
                  </a:solidFill>
                </a:rPr>
                <a:t>Favoriser les projets exemplaires et la construction biosourcée</a:t>
              </a:r>
            </a:p>
          </p:txBody>
        </p:sp>
        <p:grpSp>
          <p:nvGrpSpPr>
            <p:cNvPr id="31" name="Groupe 30">
              <a:extLst>
                <a:ext uri="{FF2B5EF4-FFF2-40B4-BE49-F238E27FC236}">
                  <a16:creationId xmlns:a16="http://schemas.microsoft.com/office/drawing/2014/main" id="{6B4CBAAA-4BB2-4499-91E6-645AB90EAE91}"/>
                </a:ext>
              </a:extLst>
            </p:cNvPr>
            <p:cNvGrpSpPr/>
            <p:nvPr/>
          </p:nvGrpSpPr>
          <p:grpSpPr>
            <a:xfrm>
              <a:off x="484396" y="1622876"/>
              <a:ext cx="5950585" cy="442352"/>
              <a:chOff x="484396" y="4666455"/>
              <a:chExt cx="5950585" cy="442352"/>
            </a:xfrm>
          </p:grpSpPr>
          <p:sp>
            <p:nvSpPr>
              <p:cNvPr id="32" name="Rectangle 31">
                <a:extLst>
                  <a:ext uri="{FF2B5EF4-FFF2-40B4-BE49-F238E27FC236}">
                    <a16:creationId xmlns:a16="http://schemas.microsoft.com/office/drawing/2014/main" id="{6F9853A6-75B9-462E-B951-9587D943C767}"/>
                  </a:ext>
                </a:extLst>
              </p:cNvPr>
              <p:cNvSpPr/>
              <p:nvPr/>
            </p:nvSpPr>
            <p:spPr>
              <a:xfrm>
                <a:off x="966818" y="4743367"/>
                <a:ext cx="5468163" cy="307777"/>
              </a:xfrm>
              <a:prstGeom prst="rect">
                <a:avLst/>
              </a:prstGeom>
            </p:spPr>
            <p:txBody>
              <a:bodyPr wrap="square">
                <a:spAutoFit/>
              </a:bodyPr>
              <a:lstStyle/>
              <a:p>
                <a:pPr marL="0" indent="0" algn="just">
                  <a:buFont typeface="Arial" panose="020B0604020202020204" pitchFamily="34" charset="0"/>
                  <a:buNone/>
                  <a:defRPr/>
                </a:pPr>
                <a:r>
                  <a:rPr lang="fr-FR" sz="1400" b="1" dirty="0">
                    <a:solidFill>
                      <a:srgbClr val="0099CC"/>
                    </a:solidFill>
                    <a:latin typeface="Lato regular"/>
                  </a:rPr>
                  <a:t>Axe 2 : Sobriété et efficacité énergétique </a:t>
                </a:r>
              </a:p>
            </p:txBody>
          </p:sp>
          <p:pic>
            <p:nvPicPr>
              <p:cNvPr id="33" name="Graphique 26" descr="Main ouverte avec plante">
                <a:extLst>
                  <a:ext uri="{FF2B5EF4-FFF2-40B4-BE49-F238E27FC236}">
                    <a16:creationId xmlns:a16="http://schemas.microsoft.com/office/drawing/2014/main" id="{33705C7B-5B6A-475C-8CF5-7843AFF4D2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396" y="4666455"/>
                <a:ext cx="442352" cy="442352"/>
              </a:xfrm>
              <a:prstGeom prst="rect">
                <a:avLst/>
              </a:prstGeom>
            </p:spPr>
          </p:pic>
        </p:grpSp>
      </p:grpSp>
      <p:grpSp>
        <p:nvGrpSpPr>
          <p:cNvPr id="35" name="Groupe 34">
            <a:extLst>
              <a:ext uri="{FF2B5EF4-FFF2-40B4-BE49-F238E27FC236}">
                <a16:creationId xmlns:a16="http://schemas.microsoft.com/office/drawing/2014/main" id="{11FBA104-D547-424E-8398-6F82603DC001}"/>
              </a:ext>
            </a:extLst>
          </p:cNvPr>
          <p:cNvGrpSpPr/>
          <p:nvPr/>
        </p:nvGrpSpPr>
        <p:grpSpPr>
          <a:xfrm>
            <a:off x="622926" y="4983122"/>
            <a:ext cx="6285109" cy="1410583"/>
            <a:chOff x="474612" y="3234029"/>
            <a:chExt cx="6285109" cy="1410583"/>
          </a:xfrm>
        </p:grpSpPr>
        <p:sp>
          <p:nvSpPr>
            <p:cNvPr id="37" name="Rectangle 36">
              <a:extLst>
                <a:ext uri="{FF2B5EF4-FFF2-40B4-BE49-F238E27FC236}">
                  <a16:creationId xmlns:a16="http://schemas.microsoft.com/office/drawing/2014/main" id="{9804707E-59E5-4554-9D4E-233E0E22407B}"/>
                </a:ext>
              </a:extLst>
            </p:cNvPr>
            <p:cNvSpPr/>
            <p:nvPr/>
          </p:nvSpPr>
          <p:spPr>
            <a:xfrm>
              <a:off x="474612" y="3667421"/>
              <a:ext cx="5600794" cy="977191"/>
            </a:xfrm>
            <a:prstGeom prst="rect">
              <a:avLst/>
            </a:prstGeom>
          </p:spPr>
          <p:txBody>
            <a:bodyPr wrap="square">
              <a:spAutoFit/>
            </a:bodyPr>
            <a:lstStyle/>
            <a:p>
              <a:pPr marL="342900" lvl="1" indent="0" algn="just">
                <a:buFont typeface="Arial" panose="020B0604020202020204" pitchFamily="34" charset="0"/>
                <a:buNone/>
                <a:defRPr/>
              </a:pPr>
              <a:r>
                <a:rPr lang="fr-FR" sz="1000" b="1" dirty="0">
                  <a:solidFill>
                    <a:srgbClr val="0070C0"/>
                  </a:solidFill>
                </a:rPr>
                <a:t>3 Orientations déclinées en 11 actions dont 8 portées par des partenaires de la CC Entr’Allier Besbre et Loire</a:t>
              </a:r>
            </a:p>
            <a:p>
              <a:pPr marL="508450" lvl="1" indent="-171450" algn="just">
                <a:spcBef>
                  <a:spcPts val="300"/>
                </a:spcBef>
                <a:buFont typeface="Arial" panose="020B0604020202020204" pitchFamily="34" charset="0"/>
                <a:buChar char="•"/>
                <a:defRPr/>
              </a:pPr>
              <a:r>
                <a:rPr lang="fr-FR" sz="1000" dirty="0">
                  <a:solidFill>
                    <a:srgbClr val="0070C0"/>
                  </a:solidFill>
                </a:rPr>
                <a:t>Cadrer, coordonner et financer le développement des ENR sur le territoire</a:t>
              </a:r>
            </a:p>
            <a:p>
              <a:pPr marL="508450" lvl="1" indent="-171450" algn="just">
                <a:spcBef>
                  <a:spcPts val="300"/>
                </a:spcBef>
                <a:buFont typeface="Arial" panose="020B0604020202020204" pitchFamily="34" charset="0"/>
                <a:buChar char="•"/>
                <a:defRPr/>
              </a:pPr>
              <a:r>
                <a:rPr lang="fr-FR" sz="1000" dirty="0">
                  <a:solidFill>
                    <a:srgbClr val="0070C0"/>
                  </a:solidFill>
                </a:rPr>
                <a:t>Développer les énergies renouvelables</a:t>
              </a:r>
            </a:p>
            <a:p>
              <a:pPr marL="508450" lvl="1" indent="-171450" algn="just">
                <a:spcBef>
                  <a:spcPts val="300"/>
                </a:spcBef>
                <a:buFont typeface="Arial" panose="020B0604020202020204" pitchFamily="34" charset="0"/>
                <a:buChar char="•"/>
                <a:defRPr/>
              </a:pPr>
              <a:r>
                <a:rPr lang="fr-FR" sz="1000" dirty="0">
                  <a:solidFill>
                    <a:srgbClr val="0070C0"/>
                  </a:solidFill>
                </a:rPr>
                <a:t>Développer les réseaux de transport et de distribution d’énergie</a:t>
              </a:r>
            </a:p>
          </p:txBody>
        </p:sp>
        <p:sp>
          <p:nvSpPr>
            <p:cNvPr id="38" name="Rectangle 37">
              <a:extLst>
                <a:ext uri="{FF2B5EF4-FFF2-40B4-BE49-F238E27FC236}">
                  <a16:creationId xmlns:a16="http://schemas.microsoft.com/office/drawing/2014/main" id="{AC8CE132-4687-4D35-BFB9-29D2BE58D59F}"/>
                </a:ext>
              </a:extLst>
            </p:cNvPr>
            <p:cNvSpPr/>
            <p:nvPr/>
          </p:nvSpPr>
          <p:spPr>
            <a:xfrm>
              <a:off x="1291558" y="3234029"/>
              <a:ext cx="5468163" cy="307777"/>
            </a:xfrm>
            <a:prstGeom prst="rect">
              <a:avLst/>
            </a:prstGeom>
          </p:spPr>
          <p:txBody>
            <a:bodyPr wrap="square">
              <a:spAutoFit/>
            </a:bodyPr>
            <a:lstStyle/>
            <a:p>
              <a:pPr algn="just">
                <a:defRPr/>
              </a:pPr>
              <a:r>
                <a:rPr lang="fr-FR" sz="1400" b="1" dirty="0">
                  <a:solidFill>
                    <a:srgbClr val="0070C0"/>
                  </a:solidFill>
                  <a:latin typeface="Lato regular"/>
                </a:rPr>
                <a:t>Axe 3 : Développement raisonné des </a:t>
              </a:r>
              <a:r>
                <a:rPr lang="fr-FR" sz="1400" b="1" dirty="0" err="1">
                  <a:solidFill>
                    <a:srgbClr val="0070C0"/>
                  </a:solidFill>
                  <a:latin typeface="Lato regular"/>
                </a:rPr>
                <a:t>EnR</a:t>
              </a:r>
              <a:endParaRPr lang="fr-FR" sz="1400" b="1" dirty="0">
                <a:solidFill>
                  <a:srgbClr val="0070C0"/>
                </a:solidFill>
                <a:latin typeface="Lato regular"/>
              </a:endParaRPr>
            </a:p>
          </p:txBody>
        </p:sp>
      </p:grpSp>
      <p:sp>
        <p:nvSpPr>
          <p:cNvPr id="39" name="ZoneTexte 16">
            <a:extLst>
              <a:ext uri="{FF2B5EF4-FFF2-40B4-BE49-F238E27FC236}">
                <a16:creationId xmlns:a16="http://schemas.microsoft.com/office/drawing/2014/main" id="{767F7D16-9D2D-4147-90C6-E8E915B4C55C}"/>
              </a:ext>
            </a:extLst>
          </p:cNvPr>
          <p:cNvSpPr txBox="1">
            <a:spLocks noChangeArrowheads="1"/>
          </p:cNvSpPr>
          <p:nvPr/>
        </p:nvSpPr>
        <p:spPr bwMode="auto">
          <a:xfrm>
            <a:off x="741445" y="1608246"/>
            <a:ext cx="7496701" cy="36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000" dirty="0">
                <a:solidFill>
                  <a:srgbClr val="373E42"/>
                </a:solidFill>
                <a:latin typeface="+mn-lt"/>
                <a:ea typeface="Roboto" panose="02000000000000000000" pitchFamily="2" charset="0"/>
                <a:cs typeface="Roboto" panose="02000000000000000000" pitchFamily="2" charset="0"/>
              </a:rPr>
              <a:t>Le programme d’actions, construit autour des six axes stratégiques, déclinés en 21 orientations opérationnelles se composant de fiches action opérationnelles.</a:t>
            </a:r>
          </a:p>
        </p:txBody>
      </p:sp>
      <p:cxnSp>
        <p:nvCxnSpPr>
          <p:cNvPr id="40" name="Connecteur droit 39">
            <a:extLst>
              <a:ext uri="{FF2B5EF4-FFF2-40B4-BE49-F238E27FC236}">
                <a16:creationId xmlns:a16="http://schemas.microsoft.com/office/drawing/2014/main" id="{E6805D62-4EAC-4449-916B-37B5464936A7}"/>
              </a:ext>
            </a:extLst>
          </p:cNvPr>
          <p:cNvCxnSpPr>
            <a:cxnSpLocks/>
          </p:cNvCxnSpPr>
          <p:nvPr/>
        </p:nvCxnSpPr>
        <p:spPr>
          <a:xfrm>
            <a:off x="3173346" y="1555239"/>
            <a:ext cx="306034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6"/>
          <a:stretch>
            <a:fillRect/>
          </a:stretch>
        </p:blipFill>
        <p:spPr>
          <a:xfrm>
            <a:off x="873806" y="4870072"/>
            <a:ext cx="496688" cy="496688"/>
          </a:xfrm>
          <a:prstGeom prst="rect">
            <a:avLst/>
          </a:prstGeom>
        </p:spPr>
      </p:pic>
    </p:spTree>
    <p:extLst>
      <p:ext uri="{BB962C8B-B14F-4D97-AF65-F5344CB8AC3E}">
        <p14:creationId xmlns:p14="http://schemas.microsoft.com/office/powerpoint/2010/main" val="3518014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66</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4" name="ZoneTexte 23">
            <a:extLst>
              <a:ext uri="{FF2B5EF4-FFF2-40B4-BE49-F238E27FC236}">
                <a16:creationId xmlns:a16="http://schemas.microsoft.com/office/drawing/2014/main" id="{6F3C58C5-CCD4-4DE7-A22D-FDEBC89CD5B7}"/>
              </a:ext>
            </a:extLst>
          </p:cNvPr>
          <p:cNvSpPr txBox="1"/>
          <p:nvPr/>
        </p:nvSpPr>
        <p:spPr>
          <a:xfrm>
            <a:off x="2589134" y="1129492"/>
            <a:ext cx="4190204" cy="400110"/>
          </a:xfrm>
          <a:prstGeom prst="rect">
            <a:avLst/>
          </a:prstGeom>
          <a:noFill/>
        </p:spPr>
        <p:txBody>
          <a:bodyPr wrap="square" rtlCol="0">
            <a:spAutoFit/>
          </a:bodyPr>
          <a:lstStyle>
            <a:defPPr>
              <a:defRPr lang="fr-FR"/>
            </a:defPPr>
            <a:lvl1pPr algn="ctr">
              <a:defRPr b="1">
                <a:solidFill>
                  <a:srgbClr val="00A388"/>
                </a:solidFill>
                <a:latin typeface="Lato Black"/>
                <a:ea typeface="Roboto" panose="02000000000000000000" pitchFamily="2" charset="0"/>
                <a:cs typeface="Roboto" panose="02000000000000000000" pitchFamily="2" charset="0"/>
              </a:defRPr>
            </a:lvl1pPr>
          </a:lstStyle>
          <a:p>
            <a:r>
              <a:rPr lang="fr-FR" sz="2000" dirty="0">
                <a:solidFill>
                  <a:srgbClr val="2E3464"/>
                </a:solidFill>
                <a:latin typeface="PT Sans" panose="020B0503020203020204" pitchFamily="34" charset="0"/>
              </a:rPr>
              <a:t>LE PROGRAMME D’ACTIONS</a:t>
            </a:r>
            <a:endParaRPr lang="en-US" sz="2000" dirty="0">
              <a:solidFill>
                <a:srgbClr val="2E3464"/>
              </a:solidFill>
              <a:latin typeface="PT Sans" panose="020B0503020203020204" pitchFamily="34" charset="0"/>
            </a:endParaRPr>
          </a:p>
        </p:txBody>
      </p:sp>
      <p:cxnSp>
        <p:nvCxnSpPr>
          <p:cNvPr id="40" name="Connecteur droit 39">
            <a:extLst>
              <a:ext uri="{FF2B5EF4-FFF2-40B4-BE49-F238E27FC236}">
                <a16:creationId xmlns:a16="http://schemas.microsoft.com/office/drawing/2014/main" id="{E6805D62-4EAC-4449-916B-37B5464936A7}"/>
              </a:ext>
            </a:extLst>
          </p:cNvPr>
          <p:cNvCxnSpPr>
            <a:cxnSpLocks/>
          </p:cNvCxnSpPr>
          <p:nvPr/>
        </p:nvCxnSpPr>
        <p:spPr>
          <a:xfrm>
            <a:off x="3173346" y="1555239"/>
            <a:ext cx="3060340"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20" name="Espace réservé du contenu 2">
            <a:extLst>
              <a:ext uri="{FF2B5EF4-FFF2-40B4-BE49-F238E27FC236}">
                <a16:creationId xmlns:a16="http://schemas.microsoft.com/office/drawing/2014/main" id="{0ACB2BFE-C348-46D1-AC57-E17D9D78FBC5}"/>
              </a:ext>
            </a:extLst>
          </p:cNvPr>
          <p:cNvSpPr txBox="1">
            <a:spLocks/>
          </p:cNvSpPr>
          <p:nvPr/>
        </p:nvSpPr>
        <p:spPr>
          <a:xfrm>
            <a:off x="301614" y="5217891"/>
            <a:ext cx="6338376" cy="116133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fr-FR" sz="1000" b="1" dirty="0">
                <a:solidFill>
                  <a:srgbClr val="FFC000"/>
                </a:solidFill>
              </a:rPr>
              <a:t>4 Orientations déclinées en 11 actions, dont 5 portées par les partenaires de la CC Entr’Allier Besbre et Loire</a:t>
            </a:r>
          </a:p>
          <a:p>
            <a:pPr lvl="1" algn="just">
              <a:defRPr/>
            </a:pPr>
            <a:r>
              <a:rPr lang="fr-FR" sz="1000" dirty="0">
                <a:solidFill>
                  <a:srgbClr val="FFC000"/>
                </a:solidFill>
              </a:rPr>
              <a:t>Développer les circuits de proximité et améliorer la consommation </a:t>
            </a:r>
          </a:p>
          <a:p>
            <a:pPr lvl="1" algn="just">
              <a:defRPr/>
            </a:pPr>
            <a:r>
              <a:rPr lang="fr-FR" sz="1000" dirty="0">
                <a:solidFill>
                  <a:srgbClr val="FFC000"/>
                </a:solidFill>
              </a:rPr>
              <a:t>Mener une vraie politique d'économie circulaire à l'échelle du territoire</a:t>
            </a:r>
          </a:p>
          <a:p>
            <a:pPr lvl="1" algn="just">
              <a:defRPr/>
            </a:pPr>
            <a:r>
              <a:rPr lang="fr-FR" sz="1000" dirty="0">
                <a:solidFill>
                  <a:srgbClr val="FFC000"/>
                </a:solidFill>
              </a:rPr>
              <a:t>Favoriser les synergies inter-entreprises et l'écologie industrielle</a:t>
            </a:r>
          </a:p>
          <a:p>
            <a:pPr lvl="1" algn="just">
              <a:defRPr/>
            </a:pPr>
            <a:r>
              <a:rPr lang="fr-FR" sz="1000" dirty="0">
                <a:solidFill>
                  <a:srgbClr val="FFC000"/>
                </a:solidFill>
              </a:rPr>
              <a:t>Limiter la production de déchets</a:t>
            </a:r>
          </a:p>
        </p:txBody>
      </p:sp>
      <p:grpSp>
        <p:nvGrpSpPr>
          <p:cNvPr id="21" name="Groupe 20">
            <a:extLst>
              <a:ext uri="{FF2B5EF4-FFF2-40B4-BE49-F238E27FC236}">
                <a16:creationId xmlns:a16="http://schemas.microsoft.com/office/drawing/2014/main" id="{B0D00D90-8418-458B-88C8-B84FA8BC5D3A}"/>
              </a:ext>
            </a:extLst>
          </p:cNvPr>
          <p:cNvGrpSpPr/>
          <p:nvPr/>
        </p:nvGrpSpPr>
        <p:grpSpPr>
          <a:xfrm>
            <a:off x="555476" y="4695895"/>
            <a:ext cx="5959092" cy="433767"/>
            <a:chOff x="484435" y="1356289"/>
            <a:chExt cx="5959092" cy="433767"/>
          </a:xfrm>
        </p:grpSpPr>
        <p:sp>
          <p:nvSpPr>
            <p:cNvPr id="22" name="Rectangle 21">
              <a:extLst>
                <a:ext uri="{FF2B5EF4-FFF2-40B4-BE49-F238E27FC236}">
                  <a16:creationId xmlns:a16="http://schemas.microsoft.com/office/drawing/2014/main" id="{E853CC5E-2522-4D06-B85B-493EBF861F5D}"/>
                </a:ext>
              </a:extLst>
            </p:cNvPr>
            <p:cNvSpPr/>
            <p:nvPr/>
          </p:nvSpPr>
          <p:spPr>
            <a:xfrm>
              <a:off x="975364" y="1422844"/>
              <a:ext cx="5468163" cy="350865"/>
            </a:xfrm>
            <a:prstGeom prst="rect">
              <a:avLst/>
            </a:prstGeom>
          </p:spPr>
          <p:txBody>
            <a:bodyPr wrap="square">
              <a:spAutoFit/>
            </a:bodyPr>
            <a:lstStyle/>
            <a:p>
              <a:pPr marL="0" indent="0" algn="just">
                <a:lnSpc>
                  <a:spcPct val="120000"/>
                </a:lnSpc>
                <a:spcBef>
                  <a:spcPts val="0"/>
                </a:spcBef>
                <a:buNone/>
                <a:defRPr/>
              </a:pPr>
              <a:r>
                <a:rPr lang="fr-FR" sz="1400" b="1" dirty="0">
                  <a:solidFill>
                    <a:srgbClr val="FFC000"/>
                  </a:solidFill>
                  <a:latin typeface="Lato regular"/>
                </a:rPr>
                <a:t>Axe 6 : Développer l’économie locale et circulaire </a:t>
              </a:r>
            </a:p>
          </p:txBody>
        </p:sp>
        <p:pic>
          <p:nvPicPr>
            <p:cNvPr id="23" name="Graphique 26" descr="Durabilité">
              <a:extLst>
                <a:ext uri="{FF2B5EF4-FFF2-40B4-BE49-F238E27FC236}">
                  <a16:creationId xmlns:a16="http://schemas.microsoft.com/office/drawing/2014/main" id="{804590A3-A3D0-4A4F-8187-CF8667AFE8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435" y="1356289"/>
              <a:ext cx="433767" cy="433767"/>
            </a:xfrm>
            <a:prstGeom prst="rect">
              <a:avLst/>
            </a:prstGeom>
          </p:spPr>
        </p:pic>
      </p:grpSp>
      <p:grpSp>
        <p:nvGrpSpPr>
          <p:cNvPr id="34" name="Groupe 33">
            <a:extLst>
              <a:ext uri="{FF2B5EF4-FFF2-40B4-BE49-F238E27FC236}">
                <a16:creationId xmlns:a16="http://schemas.microsoft.com/office/drawing/2014/main" id="{233E2D50-0419-4931-8AE4-2F9071D01804}"/>
              </a:ext>
            </a:extLst>
          </p:cNvPr>
          <p:cNvGrpSpPr/>
          <p:nvPr/>
        </p:nvGrpSpPr>
        <p:grpSpPr>
          <a:xfrm>
            <a:off x="304604" y="1653636"/>
            <a:ext cx="7523344" cy="1404130"/>
            <a:chOff x="285115" y="6155475"/>
            <a:chExt cx="7523344" cy="1404130"/>
          </a:xfrm>
        </p:grpSpPr>
        <p:sp>
          <p:nvSpPr>
            <p:cNvPr id="36" name="Rectangle 35">
              <a:extLst>
                <a:ext uri="{FF2B5EF4-FFF2-40B4-BE49-F238E27FC236}">
                  <a16:creationId xmlns:a16="http://schemas.microsoft.com/office/drawing/2014/main" id="{7249886B-21B8-4EFB-8BCA-2D15A133F88E}"/>
                </a:ext>
              </a:extLst>
            </p:cNvPr>
            <p:cNvSpPr/>
            <p:nvPr/>
          </p:nvSpPr>
          <p:spPr>
            <a:xfrm>
              <a:off x="285115" y="6582414"/>
              <a:ext cx="6176894" cy="977191"/>
            </a:xfrm>
            <a:prstGeom prst="rect">
              <a:avLst/>
            </a:prstGeom>
          </p:spPr>
          <p:txBody>
            <a:bodyPr wrap="square">
              <a:spAutoFit/>
            </a:bodyPr>
            <a:lstStyle/>
            <a:p>
              <a:pPr marL="358775" lvl="1" algn="just">
                <a:spcBef>
                  <a:spcPts val="300"/>
                </a:spcBef>
                <a:defRPr/>
              </a:pPr>
              <a:r>
                <a:rPr lang="fr-FR" sz="1000" b="1" dirty="0">
                  <a:solidFill>
                    <a:srgbClr val="FF9900"/>
                  </a:solidFill>
                  <a:ea typeface="Source Sans Pro" panose="020B0503030403020204" pitchFamily="34" charset="0"/>
                </a:rPr>
                <a:t>3 Orientations </a:t>
              </a:r>
              <a:r>
                <a:rPr lang="fr-FR" sz="1000" b="1" dirty="0">
                  <a:solidFill>
                    <a:srgbClr val="FF9900"/>
                  </a:solidFill>
                </a:rPr>
                <a:t>déclinées </a:t>
              </a:r>
              <a:r>
                <a:rPr lang="fr-FR" sz="1000" b="1" dirty="0">
                  <a:solidFill>
                    <a:srgbClr val="FF9900"/>
                  </a:solidFill>
                  <a:ea typeface="Source Sans Pro" panose="020B0503030403020204" pitchFamily="34" charset="0"/>
                </a:rPr>
                <a:t>en 15 actions dont 14 portées par les partenaires de la CC Entr’Allier Besbre et Loire</a:t>
              </a:r>
            </a:p>
            <a:p>
              <a:pPr marL="530225" lvl="1" indent="-171450" algn="just">
                <a:spcBef>
                  <a:spcPts val="300"/>
                </a:spcBef>
                <a:buFont typeface="Arial" panose="020B0604020202020204" pitchFamily="34" charset="0"/>
                <a:buChar char="•"/>
                <a:defRPr/>
              </a:pPr>
              <a:r>
                <a:rPr lang="fr-FR" sz="1000" dirty="0">
                  <a:solidFill>
                    <a:srgbClr val="FF9900"/>
                  </a:solidFill>
                  <a:ea typeface="Source Sans Pro" panose="020B0503030403020204" pitchFamily="34" charset="0"/>
                </a:rPr>
                <a:t>Anticiper la gestion de l'eau dans un contexte de changement climatique</a:t>
              </a:r>
            </a:p>
            <a:p>
              <a:pPr marL="530225" lvl="1" indent="-171450" algn="just">
                <a:spcBef>
                  <a:spcPts val="300"/>
                </a:spcBef>
                <a:buFont typeface="Arial" panose="020B0604020202020204" pitchFamily="34" charset="0"/>
                <a:buChar char="•"/>
                <a:defRPr/>
              </a:pPr>
              <a:r>
                <a:rPr lang="fr-FR" sz="1000" dirty="0">
                  <a:solidFill>
                    <a:srgbClr val="FF9900"/>
                  </a:solidFill>
                  <a:ea typeface="Source Sans Pro" panose="020B0503030403020204" pitchFamily="34" charset="0"/>
                </a:rPr>
                <a:t>Accompagner la résilience du territoire</a:t>
              </a:r>
            </a:p>
            <a:p>
              <a:pPr marL="530225" lvl="1" indent="-171450" algn="just">
                <a:spcBef>
                  <a:spcPts val="300"/>
                </a:spcBef>
                <a:buFont typeface="Arial" panose="020B0604020202020204" pitchFamily="34" charset="0"/>
                <a:buChar char="•"/>
                <a:defRPr/>
              </a:pPr>
              <a:r>
                <a:rPr lang="fr-FR" sz="1000" dirty="0">
                  <a:solidFill>
                    <a:srgbClr val="FF9900"/>
                  </a:solidFill>
                  <a:ea typeface="Source Sans Pro" panose="020B0503030403020204" pitchFamily="34" charset="0"/>
                </a:rPr>
                <a:t>Préserver et augmenter le stockage carbone du territoire</a:t>
              </a:r>
            </a:p>
          </p:txBody>
        </p:sp>
        <p:sp>
          <p:nvSpPr>
            <p:cNvPr id="41" name="Rectangle 40">
              <a:extLst>
                <a:ext uri="{FF2B5EF4-FFF2-40B4-BE49-F238E27FC236}">
                  <a16:creationId xmlns:a16="http://schemas.microsoft.com/office/drawing/2014/main" id="{A50CC9EC-23DF-4858-9159-0884CD32232C}"/>
                </a:ext>
              </a:extLst>
            </p:cNvPr>
            <p:cNvSpPr/>
            <p:nvPr/>
          </p:nvSpPr>
          <p:spPr>
            <a:xfrm>
              <a:off x="954483" y="6234795"/>
              <a:ext cx="6853976" cy="307777"/>
            </a:xfrm>
            <a:prstGeom prst="rect">
              <a:avLst/>
            </a:prstGeom>
          </p:spPr>
          <p:txBody>
            <a:bodyPr wrap="square">
              <a:spAutoFit/>
            </a:bodyPr>
            <a:lstStyle/>
            <a:p>
              <a:pPr algn="just">
                <a:defRPr/>
              </a:pPr>
              <a:r>
                <a:rPr lang="fr-FR" sz="1400" b="1" dirty="0">
                  <a:solidFill>
                    <a:srgbClr val="FF9900"/>
                  </a:solidFill>
                  <a:latin typeface="Lato regular"/>
                  <a:ea typeface="Source Sans Pro" panose="020B0503030403020204" pitchFamily="34" charset="0"/>
                  <a:cs typeface="Calibri" panose="020F0502020204030204" pitchFamily="34" charset="0"/>
                </a:rPr>
                <a:t>Axe 4 : </a:t>
              </a:r>
              <a:r>
                <a:rPr lang="fr-FR" sz="1400" b="1" dirty="0">
                  <a:solidFill>
                    <a:srgbClr val="FF9900"/>
                  </a:solidFill>
                  <a:latin typeface="Lato regular"/>
                  <a:cs typeface="Calibri" panose="020F0502020204030204" pitchFamily="34" charset="0"/>
                </a:rPr>
                <a:t>Adapter les pratiques agricoles du territoire au climat de demain </a:t>
              </a:r>
            </a:p>
          </p:txBody>
        </p:sp>
        <p:pic>
          <p:nvPicPr>
            <p:cNvPr id="42" name="Graphique 29" descr="Soleil">
              <a:extLst>
                <a:ext uri="{FF2B5EF4-FFF2-40B4-BE49-F238E27FC236}">
                  <a16:creationId xmlns:a16="http://schemas.microsoft.com/office/drawing/2014/main" id="{1DBD8880-F64E-4231-AF46-8928CF530E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678" y="6155475"/>
              <a:ext cx="441870" cy="441870"/>
            </a:xfrm>
            <a:prstGeom prst="rect">
              <a:avLst/>
            </a:prstGeom>
          </p:spPr>
        </p:pic>
      </p:grpSp>
      <p:sp>
        <p:nvSpPr>
          <p:cNvPr id="47" name="Espace réservé du contenu 2">
            <a:extLst>
              <a:ext uri="{FF2B5EF4-FFF2-40B4-BE49-F238E27FC236}">
                <a16:creationId xmlns:a16="http://schemas.microsoft.com/office/drawing/2014/main" id="{35A91954-8B62-4651-AC9F-C1A26F623881}"/>
              </a:ext>
            </a:extLst>
          </p:cNvPr>
          <p:cNvSpPr txBox="1">
            <a:spLocks/>
          </p:cNvSpPr>
          <p:nvPr/>
        </p:nvSpPr>
        <p:spPr>
          <a:xfrm>
            <a:off x="282011" y="3725866"/>
            <a:ext cx="6705801" cy="1523221"/>
          </a:xfrm>
          <a:prstGeom prst="rect">
            <a:avLst/>
          </a:prstGeom>
        </p:spPr>
        <p:txBody>
          <a:bodyPr>
            <a:noAutofit/>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fr-FR" sz="1000" b="1" dirty="0">
                <a:solidFill>
                  <a:srgbClr val="70AD47">
                    <a:lumMod val="75000"/>
                  </a:srgbClr>
                </a:solidFill>
              </a:rPr>
              <a:t>3 Orientations déclinées en 6 actions dont 2 portées par les partenaires de la CC Entr’Allier Besbre et Loire</a:t>
            </a:r>
          </a:p>
          <a:p>
            <a:pPr lvl="1" algn="just">
              <a:defRPr/>
            </a:pPr>
            <a:r>
              <a:rPr lang="fr-FR" sz="1000" dirty="0">
                <a:solidFill>
                  <a:srgbClr val="70AD47">
                    <a:lumMod val="75000"/>
                  </a:srgbClr>
                </a:solidFill>
              </a:rPr>
              <a:t>Développer les carburants alternatifs</a:t>
            </a:r>
          </a:p>
          <a:p>
            <a:pPr lvl="1" algn="just">
              <a:defRPr/>
            </a:pPr>
            <a:r>
              <a:rPr lang="fr-FR" sz="1000" dirty="0">
                <a:solidFill>
                  <a:srgbClr val="70AD47">
                    <a:lumMod val="75000"/>
                  </a:srgbClr>
                </a:solidFill>
              </a:rPr>
              <a:t>Développer les mobilités alternatives</a:t>
            </a:r>
          </a:p>
          <a:p>
            <a:pPr lvl="1" algn="just">
              <a:defRPr/>
            </a:pPr>
            <a:r>
              <a:rPr lang="fr-FR" sz="1000" dirty="0">
                <a:solidFill>
                  <a:srgbClr val="70AD47">
                    <a:lumMod val="75000"/>
                  </a:srgbClr>
                </a:solidFill>
              </a:rPr>
              <a:t>Favoriser la non mobilité</a:t>
            </a:r>
          </a:p>
        </p:txBody>
      </p:sp>
      <p:grpSp>
        <p:nvGrpSpPr>
          <p:cNvPr id="48" name="Groupe 47">
            <a:extLst>
              <a:ext uri="{FF2B5EF4-FFF2-40B4-BE49-F238E27FC236}">
                <a16:creationId xmlns:a16="http://schemas.microsoft.com/office/drawing/2014/main" id="{45DA11F4-42D8-444B-A768-1DBB6B8A553C}"/>
              </a:ext>
            </a:extLst>
          </p:cNvPr>
          <p:cNvGrpSpPr/>
          <p:nvPr/>
        </p:nvGrpSpPr>
        <p:grpSpPr>
          <a:xfrm>
            <a:off x="477773" y="3152041"/>
            <a:ext cx="5908496" cy="539742"/>
            <a:chOff x="589446" y="3537981"/>
            <a:chExt cx="5908496" cy="539742"/>
          </a:xfrm>
        </p:grpSpPr>
        <p:sp>
          <p:nvSpPr>
            <p:cNvPr id="49" name="Rectangle 48">
              <a:extLst>
                <a:ext uri="{FF2B5EF4-FFF2-40B4-BE49-F238E27FC236}">
                  <a16:creationId xmlns:a16="http://schemas.microsoft.com/office/drawing/2014/main" id="{76B872B9-E91F-4A2D-86C4-E69C6CF51A76}"/>
                </a:ext>
              </a:extLst>
            </p:cNvPr>
            <p:cNvSpPr/>
            <p:nvPr/>
          </p:nvSpPr>
          <p:spPr>
            <a:xfrm>
              <a:off x="1106392" y="3667923"/>
              <a:ext cx="5391550" cy="307777"/>
            </a:xfrm>
            <a:prstGeom prst="rect">
              <a:avLst/>
            </a:prstGeom>
          </p:spPr>
          <p:txBody>
            <a:bodyPr wrap="square">
              <a:spAutoFit/>
            </a:bodyPr>
            <a:lstStyle/>
            <a:p>
              <a:pPr algn="just" defTabSz="914400" eaLnBrk="0" fontAlgn="base" hangingPunct="0">
                <a:spcBef>
                  <a:spcPct val="0"/>
                </a:spcBef>
                <a:spcAft>
                  <a:spcPct val="0"/>
                </a:spcAft>
                <a:defRPr/>
              </a:pPr>
              <a:r>
                <a:rPr lang="fr-FR" sz="1400" b="1" dirty="0">
                  <a:solidFill>
                    <a:srgbClr val="70AD47">
                      <a:lumMod val="75000"/>
                    </a:srgbClr>
                  </a:solidFill>
                  <a:latin typeface="Lato regular"/>
                  <a:cs typeface="Arial" panose="020B0604020202020204" pitchFamily="34" charset="0"/>
                </a:rPr>
                <a:t>Axe 5 : Un territoire aux mobilités adaptées </a:t>
              </a:r>
            </a:p>
          </p:txBody>
        </p:sp>
        <p:pic>
          <p:nvPicPr>
            <p:cNvPr id="50" name="Graphique 38" descr="Tramway">
              <a:extLst>
                <a:ext uri="{FF2B5EF4-FFF2-40B4-BE49-F238E27FC236}">
                  <a16:creationId xmlns:a16="http://schemas.microsoft.com/office/drawing/2014/main" id="{FE7C235B-05DA-4B23-A2D4-DCAEDF350C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9446" y="3537981"/>
              <a:ext cx="539742" cy="539742"/>
            </a:xfrm>
            <a:prstGeom prst="rect">
              <a:avLst/>
            </a:prstGeom>
          </p:spPr>
        </p:pic>
      </p:grpSp>
    </p:spTree>
    <p:extLst>
      <p:ext uri="{BB962C8B-B14F-4D97-AF65-F5344CB8AC3E}">
        <p14:creationId xmlns:p14="http://schemas.microsoft.com/office/powerpoint/2010/main" val="3545737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67</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72000" y="2541822"/>
            <a:ext cx="4229100" cy="604088"/>
          </a:xfrm>
        </p:spPr>
        <p:txBody>
          <a:bodyPr>
            <a:noAutofit/>
          </a:bodyPr>
          <a:lstStyle/>
          <a:p>
            <a:pPr algn="ctr"/>
            <a:r>
              <a:rPr lang="fr-FR" sz="2400" b="1" noProof="0" dirty="0"/>
              <a:t>METHODOLOGIE MISE EN ŒUVRE POUR L’EVALUATION ENVIRONNEMENTALE STRATEGIQUE</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36E47168-8490-40EE-A6C4-712F7AECBBBD}"/>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–Rapport environnemental –</a:t>
            </a:r>
            <a:r>
              <a:rPr lang="fr-FR" sz="1000" dirty="0">
                <a:solidFill>
                  <a:schemeClr val="bg2">
                    <a:lumMod val="25000"/>
                  </a:schemeClr>
                </a:solidFill>
                <a:latin typeface="Gadugi" panose="020B0502040204020203" pitchFamily="34" charset="0"/>
              </a:rPr>
              <a:t>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p>
        </p:txBody>
      </p:sp>
      <p:grpSp>
        <p:nvGrpSpPr>
          <p:cNvPr id="8" name="Groupe 7"/>
          <p:cNvGrpSpPr/>
          <p:nvPr/>
        </p:nvGrpSpPr>
        <p:grpSpPr>
          <a:xfrm>
            <a:off x="886787" y="2110901"/>
            <a:ext cx="2412943" cy="2420090"/>
            <a:chOff x="662669" y="1940572"/>
            <a:chExt cx="2412943" cy="2420090"/>
          </a:xfrm>
        </p:grpSpPr>
        <p:sp>
          <p:nvSpPr>
            <p:cNvPr id="6" name="Ellipse 5"/>
            <p:cNvSpPr/>
            <p:nvPr/>
          </p:nvSpPr>
          <p:spPr>
            <a:xfrm>
              <a:off x="717682" y="2020662"/>
              <a:ext cx="2340000" cy="2340000"/>
            </a:xfrm>
            <a:prstGeom prst="ellipse">
              <a:avLst/>
            </a:prstGeom>
            <a:solidFill>
              <a:srgbClr val="218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A8298B2-BD03-44A5-8BA7-9E781C08CB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62669" y="1940572"/>
              <a:ext cx="2412943" cy="2410675"/>
            </a:xfrm>
            <a:prstGeom prst="rect">
              <a:avLst/>
            </a:prstGeom>
          </p:spPr>
        </p:pic>
      </p:grpSp>
    </p:spTree>
    <p:extLst>
      <p:ext uri="{BB962C8B-B14F-4D97-AF65-F5344CB8AC3E}">
        <p14:creationId xmlns:p14="http://schemas.microsoft.com/office/powerpoint/2010/main" val="2883725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68</a:t>
            </a:fld>
            <a:endParaRPr lang="fr-FR" dirty="0"/>
          </a:p>
        </p:txBody>
      </p:sp>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311972" y="1999129"/>
            <a:ext cx="4185920" cy="3720353"/>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000" b="0" dirty="0">
                <a:solidFill>
                  <a:schemeClr val="tx1"/>
                </a:solidFill>
                <a:latin typeface="+mn-lt"/>
              </a:rPr>
              <a:t>Le rapport environnemental du PCAET s’appuie sur une méthode rigoureuse et prend en compte l’ensemble des dispositions réglementaires. Il a identifié les facteurs environnementaux pertinents le plus en amont possible de la démarche. Dans ce cadre, l’évaluation environnementale s’inscrit comme un outil de diagnostic et d’aide à la décision mais aussi comme un outil de suivi et d’évaluation permettant d’apporter des réponses éclairées aux questionnements qui guident l’élaboration et la mise en œuvre d’un PCAET ambitieux, cohérent et durable. </a:t>
            </a:r>
          </a:p>
          <a:p>
            <a:pPr marL="0" indent="0" algn="just">
              <a:buNone/>
            </a:pPr>
            <a:r>
              <a:rPr lang="fr-FR" sz="1000" b="0" dirty="0">
                <a:solidFill>
                  <a:schemeClr val="tx1"/>
                </a:solidFill>
                <a:latin typeface="+mn-lt"/>
              </a:rPr>
              <a:t>L’évaluation environnementale vise ainsi à remplir quatre grands objectifs : </a:t>
            </a:r>
          </a:p>
          <a:p>
            <a:pPr algn="just">
              <a:spcBef>
                <a:spcPts val="300"/>
              </a:spcBef>
              <a:buClr>
                <a:srgbClr val="0989B1"/>
              </a:buClr>
              <a:buSzPct val="80000"/>
            </a:pPr>
            <a:r>
              <a:rPr lang="fr-FR" sz="1000" b="0" dirty="0">
                <a:solidFill>
                  <a:schemeClr val="tx1"/>
                </a:solidFill>
                <a:latin typeface="+mn-lt"/>
              </a:rPr>
              <a:t>Fournir les éléments de connaissance environnementale utiles à l’élaboration du document : identifier les enjeux environnementaux ; </a:t>
            </a:r>
          </a:p>
          <a:p>
            <a:pPr algn="just">
              <a:spcBef>
                <a:spcPts val="300"/>
              </a:spcBef>
              <a:buClr>
                <a:srgbClr val="0989B1"/>
              </a:buClr>
              <a:buSzPct val="80000"/>
            </a:pPr>
            <a:r>
              <a:rPr lang="fr-FR" sz="1000" b="0" dirty="0">
                <a:solidFill>
                  <a:schemeClr val="tx1"/>
                </a:solidFill>
                <a:latin typeface="+mn-lt"/>
              </a:rPr>
              <a:t>Aider aux choix d’aménagement et à l’élaboration du contenu du document : garantir la pertinence des orientations au regard des enjeux ; </a:t>
            </a:r>
          </a:p>
          <a:p>
            <a:pPr algn="just">
              <a:spcBef>
                <a:spcPts val="300"/>
              </a:spcBef>
              <a:buClr>
                <a:srgbClr val="0989B1"/>
              </a:buClr>
              <a:buSzPct val="80000"/>
            </a:pPr>
            <a:r>
              <a:rPr lang="fr-FR" sz="1000" b="0" dirty="0">
                <a:solidFill>
                  <a:schemeClr val="tx1"/>
                </a:solidFill>
                <a:latin typeface="+mn-lt"/>
              </a:rPr>
              <a:t>Contribuer à la transparence des choix et rendre compte des impacts des politiques publiques : informer, sensibiliser et associer le public ; </a:t>
            </a:r>
          </a:p>
          <a:p>
            <a:pPr algn="just">
              <a:spcBef>
                <a:spcPts val="300"/>
              </a:spcBef>
              <a:buClr>
                <a:srgbClr val="0989B1"/>
              </a:buClr>
              <a:buSzPct val="80000"/>
            </a:pPr>
            <a:r>
              <a:rPr lang="fr-FR" sz="1000" b="0" dirty="0">
                <a:solidFill>
                  <a:schemeClr val="tx1"/>
                </a:solidFill>
                <a:latin typeface="+mn-lt"/>
              </a:rPr>
              <a:t>Préparer le suivi de la mise en œuvre du PCAET : évaluer à postériori. </a:t>
            </a: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r>
              <a:rPr lang="fr-FR" sz="1000" b="0" dirty="0">
                <a:solidFill>
                  <a:schemeClr val="tx1"/>
                </a:solidFill>
                <a:latin typeface="+mn-lt"/>
              </a:rPr>
              <a:t>Les différentes étapes de l’évaluation environnementale du PCAET sont les suivantes : </a:t>
            </a:r>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r"/>
            <a:r>
              <a:rPr lang="fr-FR" dirty="0"/>
              <a:t>PRINCIPE DE LA DEMARCHE</a:t>
            </a:r>
            <a:endParaRPr lang="fr-FR" noProof="0" dirty="0"/>
          </a:p>
        </p:txBody>
      </p:sp>
      <p:grpSp>
        <p:nvGrpSpPr>
          <p:cNvPr id="6" name="Groupe 5"/>
          <p:cNvGrpSpPr/>
          <p:nvPr/>
        </p:nvGrpSpPr>
        <p:grpSpPr>
          <a:xfrm>
            <a:off x="5770553" y="1794549"/>
            <a:ext cx="2073564" cy="3924933"/>
            <a:chOff x="-57151" y="0"/>
            <a:chExt cx="1619251" cy="2906172"/>
          </a:xfrm>
        </p:grpSpPr>
        <p:sp>
          <p:nvSpPr>
            <p:cNvPr id="7" name="Zone de texte 7"/>
            <p:cNvSpPr txBox="1"/>
            <p:nvPr/>
          </p:nvSpPr>
          <p:spPr>
            <a:xfrm>
              <a:off x="-57150" y="0"/>
              <a:ext cx="1619250" cy="77152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000" dirty="0">
                  <a:effectLst/>
                  <a:ea typeface="Times New Roman" panose="02020603050405020304" pitchFamily="18" charset="0"/>
                  <a:cs typeface="Times New Roman" panose="02020603050405020304" pitchFamily="18" charset="0"/>
                </a:rPr>
                <a:t>Phase 1 : Diagnostic et définition des enjeux environnementaux : l’EIE</a:t>
              </a:r>
              <a:endParaRPr lang="fr-FR" sz="1000" dirty="0">
                <a:effectLst/>
                <a:ea typeface="Calibri" panose="020F0502020204030204" pitchFamily="34" charset="0"/>
                <a:cs typeface="Times New Roman" panose="02020603050405020304" pitchFamily="18" charset="0"/>
              </a:endParaRPr>
            </a:p>
          </p:txBody>
        </p:sp>
        <p:sp>
          <p:nvSpPr>
            <p:cNvPr id="8" name="Zone de texte 8"/>
            <p:cNvSpPr txBox="1"/>
            <p:nvPr/>
          </p:nvSpPr>
          <p:spPr>
            <a:xfrm>
              <a:off x="-57150" y="1132852"/>
              <a:ext cx="1619250" cy="51435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000" dirty="0">
                  <a:effectLst/>
                  <a:ea typeface="Times New Roman" panose="02020603050405020304" pitchFamily="18" charset="0"/>
                  <a:cs typeface="Times New Roman" panose="02020603050405020304" pitchFamily="18" charset="0"/>
                </a:rPr>
                <a:t>Phase 2 : Evaluation des incidences notables prévisibles du PCAET et mesures ERC</a:t>
              </a:r>
              <a:endParaRPr lang="fr-FR" sz="1000" dirty="0">
                <a:effectLst/>
                <a:ea typeface="Calibri" panose="020F0502020204030204" pitchFamily="34" charset="0"/>
                <a:cs typeface="Times New Roman" panose="02020603050405020304" pitchFamily="18" charset="0"/>
              </a:endParaRPr>
            </a:p>
          </p:txBody>
        </p:sp>
        <p:sp>
          <p:nvSpPr>
            <p:cNvPr id="9" name="Zone de texte 11"/>
            <p:cNvSpPr txBox="1"/>
            <p:nvPr/>
          </p:nvSpPr>
          <p:spPr>
            <a:xfrm>
              <a:off x="-57151" y="2134647"/>
              <a:ext cx="1619250" cy="77152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000" dirty="0">
                  <a:effectLst/>
                  <a:ea typeface="Times New Roman" panose="02020603050405020304" pitchFamily="18" charset="0"/>
                  <a:cs typeface="Times New Roman" panose="02020603050405020304" pitchFamily="18" charset="0"/>
                </a:rPr>
                <a:t>Phase 3 : Définition des indicateurs de suivi</a:t>
              </a:r>
              <a:endParaRPr lang="fr-FR" sz="1000" dirty="0">
                <a:effectLst/>
                <a:ea typeface="Calibri" panose="020F0502020204030204" pitchFamily="34" charset="0"/>
                <a:cs typeface="Times New Roman" panose="02020603050405020304" pitchFamily="18" charset="0"/>
              </a:endParaRPr>
            </a:p>
            <a:p>
              <a:pPr algn="ctr">
                <a:lnSpc>
                  <a:spcPct val="115000"/>
                </a:lnSpc>
                <a:spcAft>
                  <a:spcPts val="1000"/>
                </a:spcAft>
              </a:pPr>
              <a:r>
                <a:rPr lang="fr-FR" sz="1000" i="1" dirty="0">
                  <a:effectLst/>
                  <a:ea typeface="Times New Roman" panose="02020603050405020304" pitchFamily="18" charset="0"/>
                  <a:cs typeface="Times New Roman" panose="02020603050405020304" pitchFamily="18" charset="0"/>
                </a:rPr>
                <a:t>Evaluation des effets après ou en cours de réalisation du PCAET</a:t>
              </a:r>
              <a:endParaRPr lang="fr-FR" sz="1000" dirty="0">
                <a:effectLst/>
                <a:ea typeface="Calibri" panose="020F0502020204030204" pitchFamily="34" charset="0"/>
                <a:cs typeface="Times New Roman" panose="02020603050405020304" pitchFamily="18" charset="0"/>
              </a:endParaRPr>
            </a:p>
          </p:txBody>
        </p:sp>
      </p:grpSp>
      <p:sp>
        <p:nvSpPr>
          <p:cNvPr id="3" name="Rectangle 2"/>
          <p:cNvSpPr/>
          <p:nvPr/>
        </p:nvSpPr>
        <p:spPr>
          <a:xfrm>
            <a:off x="5405718" y="1497106"/>
            <a:ext cx="2897360" cy="1004047"/>
          </a:xfrm>
          <a:prstGeom prst="rect">
            <a:avLst/>
          </a:prstGeom>
          <a:noFill/>
          <a:ln w="1905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405718" y="3062314"/>
            <a:ext cx="2897360" cy="1004047"/>
          </a:xfrm>
          <a:prstGeom prst="rect">
            <a:avLst/>
          </a:prstGeom>
          <a:noFill/>
          <a:ln w="1905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5405718" y="4627523"/>
            <a:ext cx="2897360" cy="1122667"/>
          </a:xfrm>
          <a:prstGeom prst="rect">
            <a:avLst/>
          </a:prstGeom>
          <a:noFill/>
          <a:ln w="19050">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p:cNvCxnSpPr>
            <a:stCxn id="3" idx="2"/>
            <a:endCxn id="14" idx="0"/>
          </p:cNvCxnSpPr>
          <p:nvPr/>
        </p:nvCxnSpPr>
        <p:spPr>
          <a:xfrm>
            <a:off x="6854398" y="2501153"/>
            <a:ext cx="0" cy="561161"/>
          </a:xfrm>
          <a:prstGeom prst="straightConnector1">
            <a:avLst/>
          </a:prstGeom>
          <a:ln w="19050">
            <a:solidFill>
              <a:srgbClr val="79BFD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6812697" y="4066361"/>
            <a:ext cx="0" cy="561161"/>
          </a:xfrm>
          <a:prstGeom prst="straightConnector1">
            <a:avLst/>
          </a:prstGeom>
          <a:ln w="19050">
            <a:solidFill>
              <a:srgbClr val="79BFD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594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69</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464396"/>
            <a:ext cx="8544691" cy="430123"/>
          </a:xfrm>
        </p:spPr>
        <p:txBody>
          <a:bodyPr/>
          <a:lstStyle/>
          <a:p>
            <a:pPr algn="r"/>
            <a:r>
              <a:rPr lang="fr-FR" dirty="0"/>
              <a:t>METHODOLOGIE DETAILLEE DES DIFFERENTES ETAPES D’EVALUATION ENVIRONNEMENTALE</a:t>
            </a:r>
            <a:endParaRPr lang="fr-FR" noProof="0" dirty="0"/>
          </a:p>
        </p:txBody>
      </p:sp>
      <p:sp>
        <p:nvSpPr>
          <p:cNvPr id="17"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54398"/>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L’ETAT INITIAL DE L’ENVIRONNEMENT ET IDENTIFICATION DES ENJEUX ENVIRONNEMENTAUX</a:t>
            </a:r>
          </a:p>
          <a:p>
            <a:pPr marL="0" indent="0" algn="just">
              <a:buNone/>
            </a:pPr>
            <a:r>
              <a:rPr lang="fr-FR" sz="1000" b="0" dirty="0">
                <a:solidFill>
                  <a:schemeClr val="tx1"/>
                </a:solidFill>
                <a:latin typeface="+mn-lt"/>
              </a:rPr>
              <a:t>L’état initial de l’environnement constitue le socle stratégique de l’évaluation environnementale. Il a pour objectif de réunir pour chaque thématique environnementale les données nécessaires et suffisantes à l’évaluation environnementale du PCAET, de définir l’état de chaque thématique initial et, à partir de ces constats, de faire émerger les enjeux environnementaux à l’échelle du PCAET.</a:t>
            </a:r>
          </a:p>
          <a:p>
            <a:pPr marL="0" indent="0" algn="just">
              <a:buNone/>
            </a:pPr>
            <a:r>
              <a:rPr lang="fr-FR" sz="1000" b="0" dirty="0">
                <a:solidFill>
                  <a:schemeClr val="tx1"/>
                </a:solidFill>
                <a:latin typeface="+mn-lt"/>
              </a:rPr>
              <a:t>Pour les identifier, une analyse stratégique du territoire sur les 3 thèmes environnementaux transversaux suivants a été réalisée :</a:t>
            </a:r>
          </a:p>
          <a:p>
            <a:pPr algn="just">
              <a:spcBef>
                <a:spcPts val="300"/>
              </a:spcBef>
              <a:buClr>
                <a:srgbClr val="0989B1"/>
              </a:buClr>
              <a:buSzPct val="80000"/>
            </a:pPr>
            <a:r>
              <a:rPr lang="fr-FR" sz="1000" b="0" dirty="0">
                <a:solidFill>
                  <a:schemeClr val="tx1"/>
                </a:solidFill>
                <a:latin typeface="+mn-lt"/>
              </a:rPr>
              <a:t>Le cadre paysager et naturel ;</a:t>
            </a:r>
          </a:p>
          <a:p>
            <a:pPr algn="just">
              <a:spcBef>
                <a:spcPts val="300"/>
              </a:spcBef>
              <a:buClr>
                <a:srgbClr val="0989B1"/>
              </a:buClr>
              <a:buSzPct val="80000"/>
            </a:pPr>
            <a:r>
              <a:rPr lang="fr-FR" sz="1000" b="0" dirty="0">
                <a:solidFill>
                  <a:schemeClr val="tx1"/>
                </a:solidFill>
                <a:latin typeface="+mn-lt"/>
              </a:rPr>
              <a:t>La gestion des ressources ; </a:t>
            </a:r>
          </a:p>
          <a:p>
            <a:pPr algn="just">
              <a:spcBef>
                <a:spcPts val="300"/>
              </a:spcBef>
              <a:buClr>
                <a:srgbClr val="0989B1"/>
              </a:buClr>
              <a:buSzPct val="80000"/>
            </a:pPr>
            <a:r>
              <a:rPr lang="fr-FR" sz="1000" b="0" dirty="0">
                <a:solidFill>
                  <a:schemeClr val="tx1"/>
                </a:solidFill>
                <a:latin typeface="+mn-lt"/>
              </a:rPr>
              <a:t>Le bien-être et la santé des habitants</a:t>
            </a:r>
          </a:p>
          <a:p>
            <a:pPr marL="0" indent="0" algn="just">
              <a:buNone/>
            </a:pPr>
            <a:r>
              <a:rPr lang="fr-FR" sz="1000" b="0" dirty="0">
                <a:solidFill>
                  <a:schemeClr val="tx1"/>
                </a:solidFill>
                <a:latin typeface="+mn-lt"/>
              </a:rPr>
              <a:t>L’analyse de l’état initial de l’environnement s’est appuyée sur : </a:t>
            </a:r>
          </a:p>
          <a:p>
            <a:pPr algn="just">
              <a:spcBef>
                <a:spcPts val="300"/>
              </a:spcBef>
              <a:buClr>
                <a:srgbClr val="0989B1"/>
              </a:buClr>
              <a:buSzPct val="80000"/>
            </a:pPr>
            <a:r>
              <a:rPr lang="fr-FR" sz="1000" b="0" dirty="0">
                <a:solidFill>
                  <a:schemeClr val="tx1"/>
                </a:solidFill>
                <a:latin typeface="+mn-lt"/>
              </a:rPr>
              <a:t>les études bibliographiques existantes ;</a:t>
            </a:r>
          </a:p>
          <a:p>
            <a:pPr algn="just">
              <a:spcBef>
                <a:spcPts val="300"/>
              </a:spcBef>
              <a:buClr>
                <a:srgbClr val="0989B1"/>
              </a:buClr>
              <a:buSzPct val="80000"/>
            </a:pPr>
            <a:r>
              <a:rPr lang="fr-FR" sz="1000" b="0" dirty="0">
                <a:solidFill>
                  <a:schemeClr val="tx1"/>
                </a:solidFill>
                <a:latin typeface="+mn-lt"/>
              </a:rPr>
              <a:t>des expertises thématiques particulières menées par les partenaires (DDT, CAUE…) ;</a:t>
            </a:r>
          </a:p>
          <a:p>
            <a:pPr algn="just">
              <a:spcBef>
                <a:spcPts val="300"/>
              </a:spcBef>
              <a:buClr>
                <a:srgbClr val="0989B1"/>
              </a:buClr>
              <a:buSzPct val="80000"/>
            </a:pPr>
            <a:r>
              <a:rPr lang="fr-FR" sz="1000" b="0" dirty="0">
                <a:solidFill>
                  <a:schemeClr val="tx1"/>
                </a:solidFill>
                <a:latin typeface="+mn-lt"/>
              </a:rPr>
              <a:t>des visites de terrain ;</a:t>
            </a:r>
          </a:p>
          <a:p>
            <a:pPr algn="just">
              <a:spcBef>
                <a:spcPts val="300"/>
              </a:spcBef>
              <a:buClr>
                <a:srgbClr val="0989B1"/>
              </a:buClr>
              <a:buSzPct val="80000"/>
            </a:pPr>
            <a:r>
              <a:rPr lang="fr-FR" sz="1000" b="0" dirty="0">
                <a:solidFill>
                  <a:schemeClr val="tx1"/>
                </a:solidFill>
                <a:latin typeface="+mn-lt"/>
              </a:rPr>
              <a:t>les apports du territoire (élus et techniciens des EPCI).</a:t>
            </a: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r>
              <a:rPr lang="fr-FR" sz="1000" b="0" dirty="0">
                <a:solidFill>
                  <a:schemeClr val="tx1"/>
                </a:solidFill>
                <a:latin typeface="+mn-lt"/>
              </a:rPr>
              <a:t>L’EIE s’est ainsi attachée à mettre en lumière les problématiques particulièrement liées à l’adaptation du territoire au dérèglement climatique afin de bien identifier les enjeux environnementaux et paysagers que pose un PCAET en termes de transition énergétique.</a:t>
            </a:r>
          </a:p>
          <a:p>
            <a:pPr marL="0" indent="0" algn="just">
              <a:buNone/>
            </a:pPr>
            <a:r>
              <a:rPr lang="fr-FR" sz="1000" b="0" dirty="0">
                <a:solidFill>
                  <a:schemeClr val="tx1"/>
                </a:solidFill>
                <a:latin typeface="+mn-lt"/>
              </a:rPr>
              <a:t>Enfin pour chacun des thèmes, il a alors été identifié des atouts et faiblesses du territoire aboutissant sur un scénario au fil de l’eau. Ce scénario permet de mesurer l’impact positif ou négatif si les conditions environnementales étaient perturbées. De ces éléments ont été établis une liste d’enjeux environnementaux.</a:t>
            </a:r>
          </a:p>
        </p:txBody>
      </p:sp>
      <p:sp>
        <p:nvSpPr>
          <p:cNvPr id="18" name="Espace réservé du texte 3">
            <a:extLst>
              <a:ext uri="{FF2B5EF4-FFF2-40B4-BE49-F238E27FC236}">
                <a16:creationId xmlns:a16="http://schemas.microsoft.com/office/drawing/2014/main" id="{10C8737D-E6A4-40F0-9518-5D54541B550F}"/>
              </a:ext>
            </a:extLst>
          </p:cNvPr>
          <p:cNvSpPr txBox="1">
            <a:spLocks/>
          </p:cNvSpPr>
          <p:nvPr/>
        </p:nvSpPr>
        <p:spPr>
          <a:xfrm>
            <a:off x="4670743"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EVALUATION DES INCIDENCES AU REGARD DES ENJEUX ENVIRONNEMENTAUX ET PROPOSITIONS DE MESURES</a:t>
            </a:r>
          </a:p>
          <a:p>
            <a:pPr marL="0" indent="0" algn="just">
              <a:buNone/>
            </a:pPr>
            <a:r>
              <a:rPr lang="fr-FR" sz="1000" b="0" dirty="0">
                <a:solidFill>
                  <a:schemeClr val="tx1"/>
                </a:solidFill>
                <a:latin typeface="+mn-lt"/>
              </a:rPr>
              <a:t>Le processus d’évaluation a porté sur toutes les étapes de la procédure, depuis l’état initial de l’environnement jusqu’à l’achèvement de la stratégie et du plan d’actions. L’analyse critique des documents et les propositions formulées ont aidé à parfaire l’intégration de l’environnement.</a:t>
            </a:r>
          </a:p>
          <a:p>
            <a:pPr marL="0" indent="0" algn="just">
              <a:buNone/>
            </a:pPr>
            <a:r>
              <a:rPr lang="fr-FR" sz="1000" b="0" dirty="0">
                <a:solidFill>
                  <a:schemeClr val="tx1"/>
                </a:solidFill>
                <a:latin typeface="+mn-lt"/>
              </a:rPr>
              <a:t>Avant d’analyser les incidences du projet sur chacun des enjeux inventoriés, il a été proposé une analyse des scénarios envisagés qui a permis de retenir le scénario retenu inscrit dans la stratégie du PCAET puis d’analyser les actions mises en œuvre. L’analyse des scénarios envisagés et du scénario retenu s’est voulue comparative. Il s’agissait de connaître le niveau d’ambition du projet retenu par rapport aux scénarios envisagés en veillant à établir une analyse exclusivement environnementale. </a:t>
            </a:r>
          </a:p>
          <a:p>
            <a:pPr marL="0" indent="0" algn="just">
              <a:buNone/>
            </a:pPr>
            <a:r>
              <a:rPr lang="fr-FR" sz="1000" b="0" dirty="0">
                <a:solidFill>
                  <a:schemeClr val="tx1"/>
                </a:solidFill>
                <a:latin typeface="+mn-lt"/>
              </a:rPr>
              <a:t>La stratégie qui en a découlé a été évaluée à l’appui d’une grille évaluative permettant d’interroger la première version de stratégie au regard des enjeux environnementaux issus de l’EIE. UN tableau de synthèse mettant en exergue les risques d’incidences négatives a par la suite été présenté puis discuté aux élus et techniciens de chaque EPCI de façon à amender et </a:t>
            </a:r>
            <a:r>
              <a:rPr lang="fr-FR" sz="1000" b="0" dirty="0" err="1">
                <a:solidFill>
                  <a:schemeClr val="tx1"/>
                </a:solidFill>
                <a:latin typeface="+mn-lt"/>
              </a:rPr>
              <a:t>ré-orienter</a:t>
            </a:r>
            <a:r>
              <a:rPr lang="fr-FR" sz="1000" b="0" dirty="0">
                <a:solidFill>
                  <a:schemeClr val="tx1"/>
                </a:solidFill>
                <a:latin typeface="+mn-lt"/>
              </a:rPr>
              <a:t> aux besoins la stratégie pour une plus-value environnementale du projet en s’appuyant sur des propositions de mesures d’accompagnement pour la suppression ou la réduction des effets dommageables. </a:t>
            </a:r>
          </a:p>
          <a:p>
            <a:pPr marL="0" indent="0" algn="just">
              <a:buNone/>
            </a:pPr>
            <a:r>
              <a:rPr lang="fr-FR" sz="1000" b="0" dirty="0">
                <a:solidFill>
                  <a:schemeClr val="tx1"/>
                </a:solidFill>
                <a:latin typeface="+mn-lt"/>
              </a:rPr>
              <a:t>Après finalisation de la stratégie une seconde analyse a été conduite de façon à actualiser l’évaluation environnementale au regard des propositions ayant été choisies d’être intégrées et mettre en évidence les éventuelles incidences résiduelles. </a:t>
            </a:r>
          </a:p>
          <a:p>
            <a:pPr marL="0" indent="0" algn="just">
              <a:buNone/>
            </a:pPr>
            <a:r>
              <a:rPr lang="fr-FR" sz="1000" b="0" dirty="0">
                <a:solidFill>
                  <a:schemeClr val="tx1"/>
                </a:solidFill>
                <a:latin typeface="+mn-lt"/>
              </a:rPr>
              <a:t>Compte-tenu du contexte sanitaire la mise en œuvre de l’itérativité a été plus complexe pour l’évaluation du plan d’actions. Celui-ci n’aura été évalué qu’une seule fois dans sa version finale. Toutefois, les points de vigilance soulevés dans le cadre de l’évaluation de la stratégie ont servi de guide et ont assuré dans une certaine mesure la prise en compte des enjeux environnementaux. A noter que chaque fiche action a fait l’objet d’une analyse des incidences négatives et positives.</a:t>
            </a:r>
          </a:p>
        </p:txBody>
      </p:sp>
    </p:spTree>
    <p:extLst>
      <p:ext uri="{BB962C8B-B14F-4D97-AF65-F5344CB8AC3E}">
        <p14:creationId xmlns:p14="http://schemas.microsoft.com/office/powerpoint/2010/main" val="35356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7</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70" name="ZoneTexte 69">
            <a:extLst>
              <a:ext uri="{FF2B5EF4-FFF2-40B4-BE49-F238E27FC236}">
                <a16:creationId xmlns:a16="http://schemas.microsoft.com/office/drawing/2014/main" id="{7474F3BD-4BE3-4C23-A6BA-BF2DC0BC2597}"/>
              </a:ext>
            </a:extLst>
          </p:cNvPr>
          <p:cNvSpPr txBox="1"/>
          <p:nvPr/>
        </p:nvSpPr>
        <p:spPr>
          <a:xfrm>
            <a:off x="2044904" y="1230304"/>
            <a:ext cx="5210444"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sz="2000">
                <a:solidFill>
                  <a:srgbClr val="2E3464"/>
                </a:solidFill>
                <a:latin typeface="PT Sans" panose="020B0503020203020204" pitchFamily="34" charset="0"/>
              </a:rPr>
              <a:t>BILAN ÉNERGÉTIQUE DU TERRITOIRE</a:t>
            </a:r>
            <a:endParaRPr lang="en-US" sz="2000">
              <a:solidFill>
                <a:srgbClr val="2E3464"/>
              </a:solidFill>
              <a:latin typeface="PT Sans" panose="020B0503020203020204" pitchFamily="34" charset="0"/>
            </a:endParaRPr>
          </a:p>
        </p:txBody>
      </p:sp>
      <p:cxnSp>
        <p:nvCxnSpPr>
          <p:cNvPr id="77" name="Connecteur droit 76">
            <a:extLst>
              <a:ext uri="{FF2B5EF4-FFF2-40B4-BE49-F238E27FC236}">
                <a16:creationId xmlns:a16="http://schemas.microsoft.com/office/drawing/2014/main" id="{0C47A6F8-978E-4725-AE8A-B3892E154592}"/>
              </a:ext>
            </a:extLst>
          </p:cNvPr>
          <p:cNvCxnSpPr>
            <a:cxnSpLocks/>
          </p:cNvCxnSpPr>
          <p:nvPr/>
        </p:nvCxnSpPr>
        <p:spPr>
          <a:xfrm>
            <a:off x="2634106" y="1566759"/>
            <a:ext cx="3991219"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7E1F9414-5DEE-4A12-AECE-6DE962376D7A}"/>
              </a:ext>
            </a:extLst>
          </p:cNvPr>
          <p:cNvGrpSpPr/>
          <p:nvPr/>
        </p:nvGrpSpPr>
        <p:grpSpPr>
          <a:xfrm>
            <a:off x="1030656" y="2275860"/>
            <a:ext cx="1944530" cy="554490"/>
            <a:chOff x="3300670" y="1126846"/>
            <a:chExt cx="3103658" cy="262183"/>
          </a:xfrm>
        </p:grpSpPr>
        <p:sp>
          <p:nvSpPr>
            <p:cNvPr id="81" name="Rectangle : avec coins arrondis en diagonale 171">
              <a:extLst>
                <a:ext uri="{FF2B5EF4-FFF2-40B4-BE49-F238E27FC236}">
                  <a16:creationId xmlns:a16="http://schemas.microsoft.com/office/drawing/2014/main" id="{666F79CC-A8D9-4AEA-90AC-A39E59652B04}"/>
                </a:ext>
              </a:extLst>
            </p:cNvPr>
            <p:cNvSpPr/>
            <p:nvPr/>
          </p:nvSpPr>
          <p:spPr>
            <a:xfrm>
              <a:off x="3427223" y="1126846"/>
              <a:ext cx="2868777" cy="262183"/>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E3464"/>
                </a:solidFill>
                <a:latin typeface="PT Sans" panose="020B0503020203020204" pitchFamily="34" charset="0"/>
              </a:endParaRPr>
            </a:p>
          </p:txBody>
        </p:sp>
        <p:sp>
          <p:nvSpPr>
            <p:cNvPr id="82" name="ZoneTexte 81">
              <a:extLst>
                <a:ext uri="{FF2B5EF4-FFF2-40B4-BE49-F238E27FC236}">
                  <a16:creationId xmlns:a16="http://schemas.microsoft.com/office/drawing/2014/main" id="{27FA1F28-6B9F-4CEB-9DEF-3F1AD98B2B73}"/>
                </a:ext>
              </a:extLst>
            </p:cNvPr>
            <p:cNvSpPr txBox="1"/>
            <p:nvPr/>
          </p:nvSpPr>
          <p:spPr>
            <a:xfrm>
              <a:off x="3300670" y="1134952"/>
              <a:ext cx="3103658" cy="218292"/>
            </a:xfrm>
            <a:prstGeom prst="rect">
              <a:avLst/>
            </a:prstGeom>
            <a:noFill/>
            <a:ln>
              <a:noFill/>
            </a:ln>
          </p:spPr>
          <p:txBody>
            <a:bodyPr wrap="square" rtlCol="0">
              <a:spAutoFit/>
            </a:bodyPr>
            <a:lstStyle/>
            <a:p>
              <a:pPr algn="ctr"/>
              <a:r>
                <a:rPr lang="fr-FR" sz="1400" b="1">
                  <a:solidFill>
                    <a:srgbClr val="2E3464"/>
                  </a:solidFill>
                  <a:latin typeface="PT Sans" panose="020B0503020203020204" pitchFamily="34" charset="0"/>
                  <a:ea typeface="Roboto" panose="02000000000000000000" pitchFamily="2" charset="0"/>
                  <a:cs typeface="Roboto" panose="02000000000000000000" pitchFamily="2" charset="0"/>
                </a:rPr>
                <a:t>1132 GWh </a:t>
              </a:r>
            </a:p>
            <a:p>
              <a:pPr algn="ctr"/>
              <a:r>
                <a:rPr lang="fr-FR" sz="1000" b="1">
                  <a:solidFill>
                    <a:srgbClr val="2E3464"/>
                  </a:solidFill>
                  <a:latin typeface="PT Sans" panose="020B0503020203020204" pitchFamily="34" charset="0"/>
                  <a:ea typeface="Roboto" panose="02000000000000000000" pitchFamily="2" charset="0"/>
                  <a:cs typeface="Roboto" panose="02000000000000000000" pitchFamily="2" charset="0"/>
                </a:rPr>
                <a:t>d’énergie finale consommés</a:t>
              </a:r>
              <a:endParaRPr lang="en-GB"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sp>
        <p:nvSpPr>
          <p:cNvPr id="83" name="ZoneTexte 82">
            <a:extLst>
              <a:ext uri="{FF2B5EF4-FFF2-40B4-BE49-F238E27FC236}">
                <a16:creationId xmlns:a16="http://schemas.microsoft.com/office/drawing/2014/main" id="{EB5E2959-F69E-4169-8181-3B040881011D}"/>
              </a:ext>
            </a:extLst>
          </p:cNvPr>
          <p:cNvSpPr txBox="1"/>
          <p:nvPr/>
        </p:nvSpPr>
        <p:spPr>
          <a:xfrm>
            <a:off x="5674867" y="2184053"/>
            <a:ext cx="53084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35 %</a:t>
            </a:r>
            <a:endParaRPr lang="en-GB" sz="900" b="1" dirty="0">
              <a:latin typeface="PT Sans" panose="020B0503020203020204" pitchFamily="34" charset="0"/>
            </a:endParaRPr>
          </a:p>
        </p:txBody>
      </p:sp>
      <p:sp>
        <p:nvSpPr>
          <p:cNvPr id="84" name="Rectangle : coins arrondis 179">
            <a:extLst>
              <a:ext uri="{FF2B5EF4-FFF2-40B4-BE49-F238E27FC236}">
                <a16:creationId xmlns:a16="http://schemas.microsoft.com/office/drawing/2014/main" id="{B82B0D53-D15A-4300-AD3A-48B172302A08}"/>
              </a:ext>
            </a:extLst>
          </p:cNvPr>
          <p:cNvSpPr/>
          <p:nvPr/>
        </p:nvSpPr>
        <p:spPr>
          <a:xfrm>
            <a:off x="968764" y="1998184"/>
            <a:ext cx="6768752" cy="2012995"/>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85" name="Rectangle : avec coins arrondis en diagonale 180">
            <a:extLst>
              <a:ext uri="{FF2B5EF4-FFF2-40B4-BE49-F238E27FC236}">
                <a16:creationId xmlns:a16="http://schemas.microsoft.com/office/drawing/2014/main" id="{C63E6247-C9FF-4E49-81DE-578B0C9DC63F}"/>
              </a:ext>
            </a:extLst>
          </p:cNvPr>
          <p:cNvSpPr/>
          <p:nvPr/>
        </p:nvSpPr>
        <p:spPr>
          <a:xfrm>
            <a:off x="1815525" y="1830770"/>
            <a:ext cx="2160000"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86" name="Rectangle 85">
            <a:extLst>
              <a:ext uri="{FF2B5EF4-FFF2-40B4-BE49-F238E27FC236}">
                <a16:creationId xmlns:a16="http://schemas.microsoft.com/office/drawing/2014/main" id="{25455252-E7D7-462F-B636-EC88EF161165}"/>
              </a:ext>
            </a:extLst>
          </p:cNvPr>
          <p:cNvSpPr/>
          <p:nvPr/>
        </p:nvSpPr>
        <p:spPr>
          <a:xfrm>
            <a:off x="1839317" y="1807953"/>
            <a:ext cx="2160000" cy="369332"/>
          </a:xfrm>
          <a:prstGeom prst="rect">
            <a:avLst/>
          </a:prstGeom>
        </p:spPr>
        <p:txBody>
          <a:bodyPr wrap="non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CONSOMMATION</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grpSp>
        <p:nvGrpSpPr>
          <p:cNvPr id="87" name="Groupe 86">
            <a:extLst>
              <a:ext uri="{FF2B5EF4-FFF2-40B4-BE49-F238E27FC236}">
                <a16:creationId xmlns:a16="http://schemas.microsoft.com/office/drawing/2014/main" id="{44B45464-C86E-426F-BCFB-694087237C4C}"/>
              </a:ext>
            </a:extLst>
          </p:cNvPr>
          <p:cNvGrpSpPr/>
          <p:nvPr/>
        </p:nvGrpSpPr>
        <p:grpSpPr>
          <a:xfrm>
            <a:off x="4865113" y="2138364"/>
            <a:ext cx="842144" cy="322211"/>
            <a:chOff x="1617444" y="3389468"/>
            <a:chExt cx="842144" cy="322211"/>
          </a:xfrm>
          <a:noFill/>
        </p:grpSpPr>
        <p:pic>
          <p:nvPicPr>
            <p:cNvPr id="88" name="Image 87">
              <a:extLst>
                <a:ext uri="{FF2B5EF4-FFF2-40B4-BE49-F238E27FC236}">
                  <a16:creationId xmlns:a16="http://schemas.microsoft.com/office/drawing/2014/main" id="{32A7AE05-D645-4042-9948-36BD0935EDDF}"/>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617444" y="3389468"/>
              <a:ext cx="322211" cy="322211"/>
            </a:xfrm>
            <a:prstGeom prst="rect">
              <a:avLst/>
            </a:prstGeom>
            <a:grpFill/>
            <a:ln>
              <a:noFill/>
            </a:ln>
          </p:spPr>
        </p:pic>
        <p:pic>
          <p:nvPicPr>
            <p:cNvPr id="89" name="Image 88">
              <a:extLst>
                <a:ext uri="{FF2B5EF4-FFF2-40B4-BE49-F238E27FC236}">
                  <a16:creationId xmlns:a16="http://schemas.microsoft.com/office/drawing/2014/main" id="{B12655AD-9D41-436E-AC05-88DCAD319F85}"/>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779676" y="3389468"/>
              <a:ext cx="322211" cy="322211"/>
            </a:xfrm>
            <a:prstGeom prst="rect">
              <a:avLst/>
            </a:prstGeom>
            <a:grpFill/>
            <a:ln>
              <a:noFill/>
            </a:ln>
          </p:spPr>
        </p:pic>
        <p:pic>
          <p:nvPicPr>
            <p:cNvPr id="90" name="Image 89">
              <a:extLst>
                <a:ext uri="{FF2B5EF4-FFF2-40B4-BE49-F238E27FC236}">
                  <a16:creationId xmlns:a16="http://schemas.microsoft.com/office/drawing/2014/main" id="{9EDA094D-5473-408E-B0D5-6D348069FB00}"/>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964837" y="3389468"/>
              <a:ext cx="322211" cy="322211"/>
            </a:xfrm>
            <a:prstGeom prst="rect">
              <a:avLst/>
            </a:prstGeom>
            <a:grpFill/>
            <a:ln>
              <a:noFill/>
            </a:ln>
          </p:spPr>
        </p:pic>
        <p:pic>
          <p:nvPicPr>
            <p:cNvPr id="91" name="Image 90">
              <a:extLst>
                <a:ext uri="{FF2B5EF4-FFF2-40B4-BE49-F238E27FC236}">
                  <a16:creationId xmlns:a16="http://schemas.microsoft.com/office/drawing/2014/main" id="{A1C63EF6-970F-490F-A8BD-70C46AAA97FE}"/>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137377" y="3389468"/>
              <a:ext cx="322211" cy="322211"/>
            </a:xfrm>
            <a:prstGeom prst="rect">
              <a:avLst/>
            </a:prstGeom>
            <a:grpFill/>
            <a:ln>
              <a:noFill/>
            </a:ln>
          </p:spPr>
        </p:pic>
      </p:grpSp>
      <p:grpSp>
        <p:nvGrpSpPr>
          <p:cNvPr id="92" name="Groupe 91">
            <a:extLst>
              <a:ext uri="{FF2B5EF4-FFF2-40B4-BE49-F238E27FC236}">
                <a16:creationId xmlns:a16="http://schemas.microsoft.com/office/drawing/2014/main" id="{1DF32146-CA69-4539-844E-4486F47680D4}"/>
              </a:ext>
            </a:extLst>
          </p:cNvPr>
          <p:cNvGrpSpPr/>
          <p:nvPr/>
        </p:nvGrpSpPr>
        <p:grpSpPr>
          <a:xfrm>
            <a:off x="4309928" y="2053666"/>
            <a:ext cx="671701" cy="491607"/>
            <a:chOff x="3320237" y="2053349"/>
            <a:chExt cx="671701" cy="491607"/>
          </a:xfrm>
        </p:grpSpPr>
        <p:pic>
          <p:nvPicPr>
            <p:cNvPr id="93" name="Graphique 182" descr="Usine">
              <a:extLst>
                <a:ext uri="{FF2B5EF4-FFF2-40B4-BE49-F238E27FC236}">
                  <a16:creationId xmlns:a16="http://schemas.microsoft.com/office/drawing/2014/main" id="{CCA4C14C-8D40-42FE-AADF-9B4C859CD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5896" y="2053349"/>
              <a:ext cx="383358" cy="383358"/>
            </a:xfrm>
            <a:prstGeom prst="rect">
              <a:avLst/>
            </a:prstGeom>
          </p:spPr>
        </p:pic>
        <p:sp>
          <p:nvSpPr>
            <p:cNvPr id="94" name="ZoneTexte 93">
              <a:extLst>
                <a:ext uri="{FF2B5EF4-FFF2-40B4-BE49-F238E27FC236}">
                  <a16:creationId xmlns:a16="http://schemas.microsoft.com/office/drawing/2014/main" id="{D67E61A8-5442-45E6-8EF6-592F88365CF6}"/>
                </a:ext>
              </a:extLst>
            </p:cNvPr>
            <p:cNvSpPr txBox="1"/>
            <p:nvPr/>
          </p:nvSpPr>
          <p:spPr>
            <a:xfrm>
              <a:off x="3320237" y="2329512"/>
              <a:ext cx="671701"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Industrie</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nvGrpSpPr>
          <p:cNvPr id="95" name="Groupe 94">
            <a:extLst>
              <a:ext uri="{FF2B5EF4-FFF2-40B4-BE49-F238E27FC236}">
                <a16:creationId xmlns:a16="http://schemas.microsoft.com/office/drawing/2014/main" id="{3C8E87DE-B6F0-4F4F-9772-5105E738DEA8}"/>
              </a:ext>
            </a:extLst>
          </p:cNvPr>
          <p:cNvGrpSpPr/>
          <p:nvPr/>
        </p:nvGrpSpPr>
        <p:grpSpPr>
          <a:xfrm>
            <a:off x="5989562" y="2500457"/>
            <a:ext cx="1299775" cy="527665"/>
            <a:chOff x="5140471" y="1502376"/>
            <a:chExt cx="1299775" cy="527665"/>
          </a:xfrm>
        </p:grpSpPr>
        <p:pic>
          <p:nvPicPr>
            <p:cNvPr id="96" name="Image 95">
              <a:extLst>
                <a:ext uri="{FF2B5EF4-FFF2-40B4-BE49-F238E27FC236}">
                  <a16:creationId xmlns:a16="http://schemas.microsoft.com/office/drawing/2014/main" id="{5D2B4255-CBAD-4ABA-A069-F04E4521C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4164" y="1502376"/>
              <a:ext cx="438150" cy="438150"/>
            </a:xfrm>
            <a:prstGeom prst="rect">
              <a:avLst/>
            </a:prstGeom>
          </p:spPr>
        </p:pic>
        <p:sp>
          <p:nvSpPr>
            <p:cNvPr id="97" name="ZoneTexte 96">
              <a:extLst>
                <a:ext uri="{FF2B5EF4-FFF2-40B4-BE49-F238E27FC236}">
                  <a16:creationId xmlns:a16="http://schemas.microsoft.com/office/drawing/2014/main" id="{2B6FD98D-09C7-49A9-AFCB-241DF913BBE0}"/>
                </a:ext>
              </a:extLst>
            </p:cNvPr>
            <p:cNvSpPr txBox="1"/>
            <p:nvPr/>
          </p:nvSpPr>
          <p:spPr>
            <a:xfrm>
              <a:off x="5140471" y="1814597"/>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Agriculture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98" name="ZoneTexte 97">
            <a:extLst>
              <a:ext uri="{FF2B5EF4-FFF2-40B4-BE49-F238E27FC236}">
                <a16:creationId xmlns:a16="http://schemas.microsoft.com/office/drawing/2014/main" id="{CBF926CE-15F0-4197-9A2F-BDFD35A50176}"/>
              </a:ext>
            </a:extLst>
          </p:cNvPr>
          <p:cNvSpPr txBox="1"/>
          <p:nvPr/>
        </p:nvSpPr>
        <p:spPr>
          <a:xfrm>
            <a:off x="7201739" y="2637866"/>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6 %</a:t>
            </a:r>
            <a:endParaRPr lang="en-GB" sz="900" b="1" dirty="0">
              <a:latin typeface="PT Sans" panose="020B0503020203020204" pitchFamily="34" charset="0"/>
            </a:endParaRPr>
          </a:p>
        </p:txBody>
      </p:sp>
      <p:grpSp>
        <p:nvGrpSpPr>
          <p:cNvPr id="99" name="Groupe 98">
            <a:extLst>
              <a:ext uri="{FF2B5EF4-FFF2-40B4-BE49-F238E27FC236}">
                <a16:creationId xmlns:a16="http://schemas.microsoft.com/office/drawing/2014/main" id="{23FCB173-D614-4355-91F0-9447636577B7}"/>
              </a:ext>
            </a:extLst>
          </p:cNvPr>
          <p:cNvGrpSpPr/>
          <p:nvPr/>
        </p:nvGrpSpPr>
        <p:grpSpPr>
          <a:xfrm>
            <a:off x="6010319" y="2996949"/>
            <a:ext cx="1299775" cy="490319"/>
            <a:chOff x="5128430" y="2031941"/>
            <a:chExt cx="1299775" cy="490319"/>
          </a:xfrm>
        </p:grpSpPr>
        <p:sp>
          <p:nvSpPr>
            <p:cNvPr id="100" name="ZoneTexte 99">
              <a:extLst>
                <a:ext uri="{FF2B5EF4-FFF2-40B4-BE49-F238E27FC236}">
                  <a16:creationId xmlns:a16="http://schemas.microsoft.com/office/drawing/2014/main" id="{B87A4B33-D021-4B2C-B85D-E7D3D7EEBAE6}"/>
                </a:ext>
              </a:extLst>
            </p:cNvPr>
            <p:cNvSpPr txBox="1"/>
            <p:nvPr/>
          </p:nvSpPr>
          <p:spPr>
            <a:xfrm>
              <a:off x="5128430" y="2306816"/>
              <a:ext cx="1299775" cy="215444"/>
            </a:xfrm>
            <a:prstGeom prst="rect">
              <a:avLst/>
            </a:prstGeom>
            <a:noFill/>
          </p:spPr>
          <p:txBody>
            <a:bodyPr wrap="square" rtlCol="0">
              <a:spAutoFit/>
            </a:bodyPr>
            <a:lstStyle/>
            <a:p>
              <a:pPr algn="ctr"/>
              <a:r>
                <a:rPr lang="fr-FR" sz="800">
                  <a:solidFill>
                    <a:srgbClr val="373E42"/>
                  </a:solidFill>
                  <a:latin typeface="PT Sans" panose="020B0503020203020204" pitchFamily="34" charset="0"/>
                  <a:ea typeface="Roboto" panose="02000000000000000000" pitchFamily="2" charset="0"/>
                  <a:cs typeface="Roboto" panose="02000000000000000000" pitchFamily="2" charset="0"/>
                </a:rPr>
                <a:t>Tertiaire</a:t>
              </a:r>
              <a:endParaRPr lang="en-GB" sz="8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01" name="Graphique 212" descr="Ville">
              <a:extLst>
                <a:ext uri="{FF2B5EF4-FFF2-40B4-BE49-F238E27FC236}">
                  <a16:creationId xmlns:a16="http://schemas.microsoft.com/office/drawing/2014/main" id="{4629DA5E-511A-4CE0-A6A3-1352874052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9909" y="2031941"/>
              <a:ext cx="368469" cy="368469"/>
            </a:xfrm>
            <a:prstGeom prst="rect">
              <a:avLst/>
            </a:prstGeom>
          </p:spPr>
        </p:pic>
      </p:grpSp>
      <p:sp>
        <p:nvSpPr>
          <p:cNvPr id="102" name="ZoneTexte 101">
            <a:extLst>
              <a:ext uri="{FF2B5EF4-FFF2-40B4-BE49-F238E27FC236}">
                <a16:creationId xmlns:a16="http://schemas.microsoft.com/office/drawing/2014/main" id="{FF4E07AE-504F-4DA2-AC39-8CB07F4D6853}"/>
              </a:ext>
            </a:extLst>
          </p:cNvPr>
          <p:cNvSpPr txBox="1"/>
          <p:nvPr/>
        </p:nvSpPr>
        <p:spPr>
          <a:xfrm>
            <a:off x="4358070" y="3554872"/>
            <a:ext cx="1441773" cy="400110"/>
          </a:xfrm>
          <a:prstGeom prst="rect">
            <a:avLst/>
          </a:prstGeom>
          <a:noFill/>
        </p:spPr>
        <p:txBody>
          <a:bodyPr wrap="square" rtlCol="0">
            <a:spAutoFit/>
          </a:bodyPr>
          <a:lstStyle/>
          <a:p>
            <a:pPr algn="ctr"/>
            <a:r>
              <a:rPr lang="fr-FR" altLang="fr-FR" sz="1000" b="1">
                <a:solidFill>
                  <a:srgbClr val="2E3464"/>
                </a:solidFill>
                <a:latin typeface="PT Sans" panose="020B0503020203020204" pitchFamily="34" charset="0"/>
                <a:ea typeface="Roboto" panose="02000000000000000000" pitchFamily="2" charset="0"/>
                <a:cs typeface="Roboto" panose="02000000000000000000" pitchFamily="2" charset="0"/>
              </a:rPr>
              <a:t>Sources d’énergie utilisées : </a:t>
            </a:r>
            <a:endParaRPr lang="en-GB" sz="10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103" name="ZoneTexte 102">
            <a:extLst>
              <a:ext uri="{FF2B5EF4-FFF2-40B4-BE49-F238E27FC236}">
                <a16:creationId xmlns:a16="http://schemas.microsoft.com/office/drawing/2014/main" id="{B1E81D40-9870-463D-9356-CF510C558443}"/>
              </a:ext>
            </a:extLst>
          </p:cNvPr>
          <p:cNvSpPr txBox="1"/>
          <p:nvPr/>
        </p:nvSpPr>
        <p:spPr>
          <a:xfrm>
            <a:off x="5674207" y="3064737"/>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20 %</a:t>
            </a:r>
            <a:endParaRPr lang="en-GB" sz="900" b="1" dirty="0">
              <a:latin typeface="PT Sans" panose="020B0503020203020204" pitchFamily="34" charset="0"/>
            </a:endParaRPr>
          </a:p>
        </p:txBody>
      </p:sp>
      <p:grpSp>
        <p:nvGrpSpPr>
          <p:cNvPr id="104" name="Groupe 103">
            <a:extLst>
              <a:ext uri="{FF2B5EF4-FFF2-40B4-BE49-F238E27FC236}">
                <a16:creationId xmlns:a16="http://schemas.microsoft.com/office/drawing/2014/main" id="{821480D7-A135-496F-8DB7-41E7A3C770E2}"/>
              </a:ext>
            </a:extLst>
          </p:cNvPr>
          <p:cNvGrpSpPr/>
          <p:nvPr/>
        </p:nvGrpSpPr>
        <p:grpSpPr>
          <a:xfrm>
            <a:off x="4864258" y="3028346"/>
            <a:ext cx="645548" cy="322211"/>
            <a:chOff x="1646094" y="2398164"/>
            <a:chExt cx="645548" cy="322211"/>
          </a:xfrm>
        </p:grpSpPr>
        <p:pic>
          <p:nvPicPr>
            <p:cNvPr id="105" name="Image 104">
              <a:extLst>
                <a:ext uri="{FF2B5EF4-FFF2-40B4-BE49-F238E27FC236}">
                  <a16:creationId xmlns:a16="http://schemas.microsoft.com/office/drawing/2014/main" id="{D3F39530-794B-4D4F-8AB2-12DF778EDF09}"/>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646094" y="2398164"/>
              <a:ext cx="322211" cy="322211"/>
            </a:xfrm>
            <a:prstGeom prst="rect">
              <a:avLst/>
            </a:prstGeom>
          </p:spPr>
        </p:pic>
        <p:pic>
          <p:nvPicPr>
            <p:cNvPr id="106" name="Image 105">
              <a:extLst>
                <a:ext uri="{FF2B5EF4-FFF2-40B4-BE49-F238E27FC236}">
                  <a16:creationId xmlns:a16="http://schemas.microsoft.com/office/drawing/2014/main" id="{DDEBD88F-6EB9-4F5F-8212-16A857C2E93B}"/>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808326" y="2398164"/>
              <a:ext cx="322211" cy="322211"/>
            </a:xfrm>
            <a:prstGeom prst="rect">
              <a:avLst/>
            </a:prstGeom>
          </p:spPr>
        </p:pic>
        <p:pic>
          <p:nvPicPr>
            <p:cNvPr id="107" name="Image 106">
              <a:extLst>
                <a:ext uri="{FF2B5EF4-FFF2-40B4-BE49-F238E27FC236}">
                  <a16:creationId xmlns:a16="http://schemas.microsoft.com/office/drawing/2014/main" id="{3C58A385-BA60-4B86-B5E3-E5B6C5ABD49A}"/>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969431" y="2398164"/>
              <a:ext cx="322211" cy="322211"/>
            </a:xfrm>
            <a:prstGeom prst="rect">
              <a:avLst/>
            </a:prstGeom>
          </p:spPr>
        </p:pic>
      </p:grpSp>
      <p:grpSp>
        <p:nvGrpSpPr>
          <p:cNvPr id="108" name="Groupe 107">
            <a:extLst>
              <a:ext uri="{FF2B5EF4-FFF2-40B4-BE49-F238E27FC236}">
                <a16:creationId xmlns:a16="http://schemas.microsoft.com/office/drawing/2014/main" id="{AC87C0AF-1860-4FD5-837F-F7849A2C99B1}"/>
              </a:ext>
            </a:extLst>
          </p:cNvPr>
          <p:cNvGrpSpPr/>
          <p:nvPr/>
        </p:nvGrpSpPr>
        <p:grpSpPr>
          <a:xfrm>
            <a:off x="4463879" y="3032640"/>
            <a:ext cx="371808" cy="456079"/>
            <a:chOff x="5608682" y="1121277"/>
            <a:chExt cx="371808" cy="456079"/>
          </a:xfrm>
        </p:grpSpPr>
        <p:pic>
          <p:nvPicPr>
            <p:cNvPr id="109" name="Image 108">
              <a:extLst>
                <a:ext uri="{FF2B5EF4-FFF2-40B4-BE49-F238E27FC236}">
                  <a16:creationId xmlns:a16="http://schemas.microsoft.com/office/drawing/2014/main" id="{D12A5970-EEBE-47CC-B9CB-7688711AF2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3801" y="1121277"/>
              <a:ext cx="327827" cy="327827"/>
            </a:xfrm>
            <a:prstGeom prst="rect">
              <a:avLst/>
            </a:prstGeom>
          </p:spPr>
        </p:pic>
        <p:sp>
          <p:nvSpPr>
            <p:cNvPr id="110" name="Rectangle 109">
              <a:extLst>
                <a:ext uri="{FF2B5EF4-FFF2-40B4-BE49-F238E27FC236}">
                  <a16:creationId xmlns:a16="http://schemas.microsoft.com/office/drawing/2014/main" id="{A86391DB-CA0B-4082-911F-5179CE4F2B03}"/>
                </a:ext>
              </a:extLst>
            </p:cNvPr>
            <p:cNvSpPr/>
            <p:nvPr/>
          </p:nvSpPr>
          <p:spPr>
            <a:xfrm>
              <a:off x="5608682" y="1361912"/>
              <a:ext cx="371808"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Fret</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11" name="ZoneTexte 110">
            <a:extLst>
              <a:ext uri="{FF2B5EF4-FFF2-40B4-BE49-F238E27FC236}">
                <a16:creationId xmlns:a16="http://schemas.microsoft.com/office/drawing/2014/main" id="{8A98BBB0-303F-4602-BBD0-20A67EA49675}"/>
              </a:ext>
            </a:extLst>
          </p:cNvPr>
          <p:cNvSpPr txBox="1"/>
          <p:nvPr/>
        </p:nvSpPr>
        <p:spPr>
          <a:xfrm>
            <a:off x="7196509" y="3067996"/>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5 %</a:t>
            </a:r>
            <a:endParaRPr lang="en-GB" sz="900" b="1" dirty="0">
              <a:latin typeface="PT Sans" panose="020B0503020203020204" pitchFamily="34" charset="0"/>
            </a:endParaRPr>
          </a:p>
        </p:txBody>
      </p:sp>
      <p:pic>
        <p:nvPicPr>
          <p:cNvPr id="112" name="Image 111">
            <a:extLst>
              <a:ext uri="{FF2B5EF4-FFF2-40B4-BE49-F238E27FC236}">
                <a16:creationId xmlns:a16="http://schemas.microsoft.com/office/drawing/2014/main" id="{0BD87812-6CF4-4ADE-AE82-AD6B1F36E8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2031" y="3443431"/>
            <a:ext cx="398227" cy="398227"/>
          </a:xfrm>
          <a:prstGeom prst="rect">
            <a:avLst/>
          </a:prstGeom>
        </p:spPr>
      </p:pic>
      <p:pic>
        <p:nvPicPr>
          <p:cNvPr id="113" name="Image 112" descr="Une image contenant objet, antenne&#10;&#10;Description générée automatiquement">
            <a:extLst>
              <a:ext uri="{FF2B5EF4-FFF2-40B4-BE49-F238E27FC236}">
                <a16:creationId xmlns:a16="http://schemas.microsoft.com/office/drawing/2014/main" id="{CAF3585B-2082-4B99-A8B7-B5B1CCAB8E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2818" y="3421376"/>
            <a:ext cx="449368" cy="449368"/>
          </a:xfrm>
          <a:prstGeom prst="rect">
            <a:avLst/>
          </a:prstGeom>
        </p:spPr>
      </p:pic>
      <p:sp>
        <p:nvSpPr>
          <p:cNvPr id="114" name="ZoneTexte 113">
            <a:extLst>
              <a:ext uri="{FF2B5EF4-FFF2-40B4-BE49-F238E27FC236}">
                <a16:creationId xmlns:a16="http://schemas.microsoft.com/office/drawing/2014/main" id="{1D1937AC-52D0-4DBF-982B-EB7659969075}"/>
              </a:ext>
            </a:extLst>
          </p:cNvPr>
          <p:cNvSpPr txBox="1"/>
          <p:nvPr/>
        </p:nvSpPr>
        <p:spPr>
          <a:xfrm>
            <a:off x="6054147" y="3767227"/>
            <a:ext cx="517180"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Electricité</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5" name="ZoneTexte 114">
            <a:extLst>
              <a:ext uri="{FF2B5EF4-FFF2-40B4-BE49-F238E27FC236}">
                <a16:creationId xmlns:a16="http://schemas.microsoft.com/office/drawing/2014/main" id="{051A2C4E-3568-4CE8-ADAC-2A81053D82FE}"/>
              </a:ext>
            </a:extLst>
          </p:cNvPr>
          <p:cNvSpPr txBox="1"/>
          <p:nvPr/>
        </p:nvSpPr>
        <p:spPr>
          <a:xfrm>
            <a:off x="6701257" y="3755447"/>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Bois</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16" name="Groupe 115">
            <a:extLst>
              <a:ext uri="{FF2B5EF4-FFF2-40B4-BE49-F238E27FC236}">
                <a16:creationId xmlns:a16="http://schemas.microsoft.com/office/drawing/2014/main" id="{EC8B2A9C-8D8B-4A86-AD69-2E6A236F99F2}"/>
              </a:ext>
            </a:extLst>
          </p:cNvPr>
          <p:cNvGrpSpPr/>
          <p:nvPr/>
        </p:nvGrpSpPr>
        <p:grpSpPr>
          <a:xfrm>
            <a:off x="5641005" y="3418403"/>
            <a:ext cx="516987" cy="527481"/>
            <a:chOff x="5515240" y="2473926"/>
            <a:chExt cx="516987" cy="527481"/>
          </a:xfrm>
        </p:grpSpPr>
        <p:pic>
          <p:nvPicPr>
            <p:cNvPr id="117" name="Image 116">
              <a:extLst>
                <a:ext uri="{FF2B5EF4-FFF2-40B4-BE49-F238E27FC236}">
                  <a16:creationId xmlns:a16="http://schemas.microsoft.com/office/drawing/2014/main" id="{EF649913-34F2-4FDD-BB92-414CD1962C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8944" y="2473926"/>
              <a:ext cx="493283" cy="493283"/>
            </a:xfrm>
            <a:prstGeom prst="rect">
              <a:avLst/>
            </a:prstGeom>
          </p:spPr>
        </p:pic>
        <p:sp>
          <p:nvSpPr>
            <p:cNvPr id="118" name="ZoneTexte 117">
              <a:extLst>
                <a:ext uri="{FF2B5EF4-FFF2-40B4-BE49-F238E27FC236}">
                  <a16:creationId xmlns:a16="http://schemas.microsoft.com/office/drawing/2014/main" id="{C875BD36-E081-496C-A1FB-A74BCAC67375}"/>
                </a:ext>
              </a:extLst>
            </p:cNvPr>
            <p:cNvSpPr txBox="1"/>
            <p:nvPr/>
          </p:nvSpPr>
          <p:spPr>
            <a:xfrm>
              <a:off x="5515240" y="2816741"/>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Fioul</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sp>
        <p:nvSpPr>
          <p:cNvPr id="119" name="ZoneTexte 118">
            <a:extLst>
              <a:ext uri="{FF2B5EF4-FFF2-40B4-BE49-F238E27FC236}">
                <a16:creationId xmlns:a16="http://schemas.microsoft.com/office/drawing/2014/main" id="{F3B94703-BA14-4A93-871B-6431972FDBC0}"/>
              </a:ext>
            </a:extLst>
          </p:cNvPr>
          <p:cNvSpPr txBox="1"/>
          <p:nvPr/>
        </p:nvSpPr>
        <p:spPr>
          <a:xfrm>
            <a:off x="6341692" y="3758787"/>
            <a:ext cx="508575" cy="184666"/>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Gaz</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120" name="Groupe 119">
            <a:extLst>
              <a:ext uri="{FF2B5EF4-FFF2-40B4-BE49-F238E27FC236}">
                <a16:creationId xmlns:a16="http://schemas.microsoft.com/office/drawing/2014/main" id="{1E3F7FB1-4320-40F4-A56D-8A3FC43EE456}"/>
              </a:ext>
            </a:extLst>
          </p:cNvPr>
          <p:cNvGrpSpPr/>
          <p:nvPr/>
        </p:nvGrpSpPr>
        <p:grpSpPr>
          <a:xfrm>
            <a:off x="2966731" y="2283076"/>
            <a:ext cx="1238905" cy="559260"/>
            <a:chOff x="1903895" y="1437917"/>
            <a:chExt cx="1238905" cy="559260"/>
          </a:xfrm>
        </p:grpSpPr>
        <p:sp>
          <p:nvSpPr>
            <p:cNvPr id="121" name="Rectangle : coins arrondis 14">
              <a:extLst>
                <a:ext uri="{FF2B5EF4-FFF2-40B4-BE49-F238E27FC236}">
                  <a16:creationId xmlns:a16="http://schemas.microsoft.com/office/drawing/2014/main" id="{449907E3-AECA-4E17-BD2E-1F4600AF34CA}"/>
                </a:ext>
              </a:extLst>
            </p:cNvPr>
            <p:cNvSpPr/>
            <p:nvPr/>
          </p:nvSpPr>
          <p:spPr>
            <a:xfrm>
              <a:off x="1976421" y="1437917"/>
              <a:ext cx="1056507" cy="559260"/>
            </a:xfrm>
            <a:prstGeom prst="roundRect">
              <a:avLst/>
            </a:prstGeom>
            <a:noFill/>
            <a:ln>
              <a:solidFill>
                <a:srgbClr val="E3E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PT Sans" panose="020B0503020203020204" pitchFamily="34" charset="0"/>
              </a:endParaRPr>
            </a:p>
          </p:txBody>
        </p:sp>
        <p:sp>
          <p:nvSpPr>
            <p:cNvPr id="122" name="ZoneTexte 121">
              <a:extLst>
                <a:ext uri="{FF2B5EF4-FFF2-40B4-BE49-F238E27FC236}">
                  <a16:creationId xmlns:a16="http://schemas.microsoft.com/office/drawing/2014/main" id="{11663B46-D2B1-48B4-ADC1-9708E9EBE280}"/>
                </a:ext>
              </a:extLst>
            </p:cNvPr>
            <p:cNvSpPr txBox="1"/>
            <p:nvPr/>
          </p:nvSpPr>
          <p:spPr>
            <a:xfrm>
              <a:off x="2069337" y="1490723"/>
              <a:ext cx="1073463" cy="461665"/>
            </a:xfrm>
            <a:prstGeom prst="rect">
              <a:avLst/>
            </a:prstGeom>
            <a:noFill/>
          </p:spPr>
          <p:txBody>
            <a:bodyPr wrap="square" rtlCol="0">
              <a:spAutoFit/>
            </a:bodyPr>
            <a:lstStyle>
              <a:defPPr>
                <a:defRPr lang="fr-FR"/>
              </a:defPPr>
              <a:lvl1pPr algn="ctr">
                <a:defRPr sz="1000">
                  <a:solidFill>
                    <a:srgbClr val="373E42"/>
                  </a:solidFill>
                  <a:latin typeface="Lato regular"/>
                  <a:ea typeface="Roboto" panose="02000000000000000000" pitchFamily="2" charset="0"/>
                  <a:cs typeface="Roboto" panose="02000000000000000000" pitchFamily="2" charset="0"/>
                </a:defRPr>
              </a:lvl1pPr>
            </a:lstStyle>
            <a:p>
              <a:r>
                <a:rPr lang="fr-FR" sz="600" i="1" u="sng" dirty="0">
                  <a:latin typeface="PT Sans" panose="020B0503020203020204" pitchFamily="34" charset="0"/>
                </a:rPr>
                <a:t>Énergie </a:t>
              </a:r>
              <a:r>
                <a:rPr lang="fr-FR" sz="600" i="1" u="sng" dirty="0" err="1">
                  <a:latin typeface="PT Sans" panose="020B0503020203020204" pitchFamily="34" charset="0"/>
                </a:rPr>
                <a:t>ﬁnale</a:t>
              </a:r>
              <a:r>
                <a:rPr lang="fr-FR" sz="600" i="1" dirty="0">
                  <a:latin typeface="PT Sans" panose="020B0503020203020204" pitchFamily="34" charset="0"/>
                </a:rPr>
                <a:t> : </a:t>
              </a:r>
            </a:p>
            <a:p>
              <a:r>
                <a:rPr lang="fr-FR" sz="600" i="1" dirty="0">
                  <a:latin typeface="PT Sans" panose="020B0503020203020204" pitchFamily="34" charset="0"/>
                </a:rPr>
                <a:t>énergie directement consommée </a:t>
              </a:r>
            </a:p>
            <a:p>
              <a:r>
                <a:rPr lang="fr-FR" sz="600" i="1" dirty="0">
                  <a:latin typeface="PT Sans" panose="020B0503020203020204" pitchFamily="34" charset="0"/>
                </a:rPr>
                <a:t>par les consommateurs</a:t>
              </a:r>
              <a:endParaRPr lang="en-GB" sz="600" i="1" dirty="0">
                <a:latin typeface="PT Sans" panose="020B0503020203020204" pitchFamily="34" charset="0"/>
              </a:endParaRPr>
            </a:p>
          </p:txBody>
        </p:sp>
        <p:pic>
          <p:nvPicPr>
            <p:cNvPr id="123" name="Graphique 12" descr="Point d’interrogation">
              <a:extLst>
                <a:ext uri="{FF2B5EF4-FFF2-40B4-BE49-F238E27FC236}">
                  <a16:creationId xmlns:a16="http://schemas.microsoft.com/office/drawing/2014/main" id="{B28F0AEB-6F2C-443E-A800-7076BE5F285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03895" y="1505219"/>
              <a:ext cx="402904" cy="402904"/>
            </a:xfrm>
            <a:prstGeom prst="rect">
              <a:avLst/>
            </a:prstGeom>
          </p:spPr>
        </p:pic>
      </p:grpSp>
      <p:pic>
        <p:nvPicPr>
          <p:cNvPr id="124" name="Image 123">
            <a:extLst>
              <a:ext uri="{FF2B5EF4-FFF2-40B4-BE49-F238E27FC236}">
                <a16:creationId xmlns:a16="http://schemas.microsoft.com/office/drawing/2014/main" id="{D53D2BFA-DD37-4F2C-9B4B-228F3E7A07D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6747" y="3506298"/>
            <a:ext cx="317971" cy="317971"/>
          </a:xfrm>
          <a:prstGeom prst="rect">
            <a:avLst/>
          </a:prstGeom>
        </p:spPr>
      </p:pic>
      <p:pic>
        <p:nvPicPr>
          <p:cNvPr id="125" name="Image 124">
            <a:extLst>
              <a:ext uri="{FF2B5EF4-FFF2-40B4-BE49-F238E27FC236}">
                <a16:creationId xmlns:a16="http://schemas.microsoft.com/office/drawing/2014/main" id="{02BFFF3D-8599-4E04-959E-CABC99BAAA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06480" y="3497538"/>
            <a:ext cx="296796" cy="296796"/>
          </a:xfrm>
          <a:prstGeom prst="rect">
            <a:avLst/>
          </a:prstGeom>
        </p:spPr>
      </p:pic>
      <p:sp>
        <p:nvSpPr>
          <p:cNvPr id="126" name="ZoneTexte 125">
            <a:extLst>
              <a:ext uri="{FF2B5EF4-FFF2-40B4-BE49-F238E27FC236}">
                <a16:creationId xmlns:a16="http://schemas.microsoft.com/office/drawing/2014/main" id="{10690B3D-1F89-4E95-8DF3-2E910012D0FB}"/>
              </a:ext>
            </a:extLst>
          </p:cNvPr>
          <p:cNvSpPr txBox="1"/>
          <p:nvPr/>
        </p:nvSpPr>
        <p:spPr>
          <a:xfrm>
            <a:off x="1105279" y="2936956"/>
            <a:ext cx="2959673" cy="200055"/>
          </a:xfrm>
          <a:prstGeom prst="rect">
            <a:avLst/>
          </a:prstGeom>
          <a:noFill/>
        </p:spPr>
        <p:txBody>
          <a:bodyPr wrap="square" rtlCol="0">
            <a:spAutoFit/>
          </a:bodyPr>
          <a:lstStyle/>
          <a:p>
            <a:r>
              <a:rPr lang="fr-FR" altLang="fr-FR" sz="700" i="1">
                <a:solidFill>
                  <a:srgbClr val="373E42"/>
                </a:solidFill>
                <a:latin typeface="PT Sans" panose="020B0503020203020204" pitchFamily="34" charset="0"/>
                <a:ea typeface="Roboto" panose="02000000000000000000" pitchFamily="2" charset="0"/>
                <a:cs typeface="Roboto" panose="02000000000000000000" pitchFamily="2" charset="0"/>
              </a:rPr>
              <a:t>Cette consommation serait couverte par l’équivalent de la production :</a:t>
            </a:r>
            <a:endParaRPr lang="en-GB" sz="700" i="1">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7" name="ZoneTexte 126">
            <a:extLst>
              <a:ext uri="{FF2B5EF4-FFF2-40B4-BE49-F238E27FC236}">
                <a16:creationId xmlns:a16="http://schemas.microsoft.com/office/drawing/2014/main" id="{78495218-FBD2-4B1B-A028-30DBA451766D}"/>
              </a:ext>
            </a:extLst>
          </p:cNvPr>
          <p:cNvSpPr txBox="1"/>
          <p:nvPr/>
        </p:nvSpPr>
        <p:spPr>
          <a:xfrm>
            <a:off x="1132875" y="3127127"/>
            <a:ext cx="1019376" cy="415498"/>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réacteur nucléaire de 900 MW</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8" name="ZoneTexte 127">
            <a:extLst>
              <a:ext uri="{FF2B5EF4-FFF2-40B4-BE49-F238E27FC236}">
                <a16:creationId xmlns:a16="http://schemas.microsoft.com/office/drawing/2014/main" id="{70AF6D2A-EF23-4553-9ED3-8018D77CA964}"/>
              </a:ext>
            </a:extLst>
          </p:cNvPr>
          <p:cNvSpPr txBox="1"/>
          <p:nvPr/>
        </p:nvSpPr>
        <p:spPr>
          <a:xfrm>
            <a:off x="2031484" y="3125631"/>
            <a:ext cx="1043885" cy="307777"/>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parc éolien en Auvergne Rhône Alpes</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29" name="ZoneTexte 128">
            <a:extLst>
              <a:ext uri="{FF2B5EF4-FFF2-40B4-BE49-F238E27FC236}">
                <a16:creationId xmlns:a16="http://schemas.microsoft.com/office/drawing/2014/main" id="{FB6A1EE9-8029-4730-B2E4-9934F027AFE0}"/>
              </a:ext>
            </a:extLst>
          </p:cNvPr>
          <p:cNvSpPr txBox="1"/>
          <p:nvPr/>
        </p:nvSpPr>
        <p:spPr>
          <a:xfrm>
            <a:off x="2947676" y="3127228"/>
            <a:ext cx="1162860" cy="307777"/>
          </a:xfrm>
          <a:prstGeom prst="rect">
            <a:avLst/>
          </a:prstGeom>
          <a:noFill/>
        </p:spPr>
        <p:txBody>
          <a:bodyPr wrap="square" rtlCol="0">
            <a:spAutoFit/>
          </a:bodyPr>
          <a:lstStyle/>
          <a:p>
            <a:pPr algn="ctr"/>
            <a:r>
              <a:rPr lang="fr-FR" altLang="fr-FR" sz="700" dirty="0">
                <a:solidFill>
                  <a:srgbClr val="373E42"/>
                </a:solidFill>
                <a:latin typeface="PT Sans" panose="020B0503020203020204" pitchFamily="34" charset="0"/>
                <a:ea typeface="Roboto" panose="02000000000000000000" pitchFamily="2" charset="0"/>
                <a:cs typeface="Roboto" panose="02000000000000000000" pitchFamily="2" charset="0"/>
              </a:rPr>
              <a:t>D’un parc photovoltaïque en Auvergne Rhône Alpes</a:t>
            </a:r>
            <a:endParaRPr lang="en-GB" sz="7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0" name="ZoneTexte 129">
            <a:extLst>
              <a:ext uri="{FF2B5EF4-FFF2-40B4-BE49-F238E27FC236}">
                <a16:creationId xmlns:a16="http://schemas.microsoft.com/office/drawing/2014/main" id="{3A631AD5-1477-4DE3-90E5-589BF55DB8B7}"/>
              </a:ext>
            </a:extLst>
          </p:cNvPr>
          <p:cNvSpPr txBox="1"/>
          <p:nvPr/>
        </p:nvSpPr>
        <p:spPr>
          <a:xfrm>
            <a:off x="1311886" y="3791168"/>
            <a:ext cx="624186"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2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1" name="ZoneTexte 130">
            <a:extLst>
              <a:ext uri="{FF2B5EF4-FFF2-40B4-BE49-F238E27FC236}">
                <a16:creationId xmlns:a16="http://schemas.microsoft.com/office/drawing/2014/main" id="{ACC4445A-5374-4397-8C3F-B6EED3AEC823}"/>
              </a:ext>
            </a:extLst>
          </p:cNvPr>
          <p:cNvSpPr txBox="1"/>
          <p:nvPr/>
        </p:nvSpPr>
        <p:spPr>
          <a:xfrm>
            <a:off x="2241612" y="3780370"/>
            <a:ext cx="710296"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11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32" name="ZoneTexte 131">
            <a:extLst>
              <a:ext uri="{FF2B5EF4-FFF2-40B4-BE49-F238E27FC236}">
                <a16:creationId xmlns:a16="http://schemas.microsoft.com/office/drawing/2014/main" id="{412AB608-E18E-44CA-B19A-0B50597207F9}"/>
              </a:ext>
            </a:extLst>
          </p:cNvPr>
          <p:cNvSpPr txBox="1"/>
          <p:nvPr/>
        </p:nvSpPr>
        <p:spPr>
          <a:xfrm>
            <a:off x="3249559" y="3786076"/>
            <a:ext cx="670339" cy="200055"/>
          </a:xfrm>
          <a:prstGeom prst="rect">
            <a:avLst/>
          </a:prstGeom>
          <a:noFill/>
        </p:spPr>
        <p:txBody>
          <a:bodyPr wrap="square" rtlCol="0">
            <a:spAutoFit/>
          </a:bodyPr>
          <a:lstStyle/>
          <a:p>
            <a:r>
              <a:rPr lang="fr-FR" altLang="fr-FR" sz="700">
                <a:solidFill>
                  <a:srgbClr val="373E42"/>
                </a:solidFill>
                <a:latin typeface="PT Sans" panose="020B0503020203020204" pitchFamily="34" charset="0"/>
                <a:ea typeface="Roboto" panose="02000000000000000000" pitchFamily="2" charset="0"/>
                <a:cs typeface="Roboto" panose="02000000000000000000" pitchFamily="2" charset="0"/>
              </a:rPr>
              <a:t>Sur 15 mois </a:t>
            </a:r>
            <a:endParaRPr lang="en-GB" sz="7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37" name="Image 136">
            <a:extLst>
              <a:ext uri="{FF2B5EF4-FFF2-40B4-BE49-F238E27FC236}">
                <a16:creationId xmlns:a16="http://schemas.microsoft.com/office/drawing/2014/main" id="{771BA3B4-8EC9-4D45-BB79-578D68412CD7}"/>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6910055" y="2998880"/>
            <a:ext cx="322211" cy="322211"/>
          </a:xfrm>
          <a:prstGeom prst="rect">
            <a:avLst/>
          </a:prstGeom>
        </p:spPr>
      </p:pic>
      <p:pic>
        <p:nvPicPr>
          <p:cNvPr id="138" name="Image 137">
            <a:extLst>
              <a:ext uri="{FF2B5EF4-FFF2-40B4-BE49-F238E27FC236}">
                <a16:creationId xmlns:a16="http://schemas.microsoft.com/office/drawing/2014/main" id="{9CA4F0AF-A1BF-4992-A35B-2E931CE640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6274" y="3419587"/>
            <a:ext cx="347640" cy="347640"/>
          </a:xfrm>
          <a:prstGeom prst="rect">
            <a:avLst/>
          </a:prstGeom>
        </p:spPr>
      </p:pic>
      <p:grpSp>
        <p:nvGrpSpPr>
          <p:cNvPr id="147" name="Groupe 146">
            <a:extLst>
              <a:ext uri="{FF2B5EF4-FFF2-40B4-BE49-F238E27FC236}">
                <a16:creationId xmlns:a16="http://schemas.microsoft.com/office/drawing/2014/main" id="{15D6A1C5-6228-4D33-B815-CFDB205DC98E}"/>
              </a:ext>
            </a:extLst>
          </p:cNvPr>
          <p:cNvGrpSpPr/>
          <p:nvPr/>
        </p:nvGrpSpPr>
        <p:grpSpPr>
          <a:xfrm>
            <a:off x="6229166" y="2062603"/>
            <a:ext cx="1535264" cy="473733"/>
            <a:chOff x="3346647" y="2045193"/>
            <a:chExt cx="1535264" cy="473733"/>
          </a:xfrm>
        </p:grpSpPr>
        <p:pic>
          <p:nvPicPr>
            <p:cNvPr id="148" name="Image 147">
              <a:extLst>
                <a:ext uri="{FF2B5EF4-FFF2-40B4-BE49-F238E27FC236}">
                  <a16:creationId xmlns:a16="http://schemas.microsoft.com/office/drawing/2014/main" id="{F45042BD-6EAD-40A2-B097-3CD93B7490E4}"/>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989707" y="2117438"/>
              <a:ext cx="322211" cy="322211"/>
            </a:xfrm>
            <a:prstGeom prst="rect">
              <a:avLst/>
            </a:prstGeom>
          </p:spPr>
        </p:pic>
        <p:sp>
          <p:nvSpPr>
            <p:cNvPr id="149" name="ZoneTexte 148">
              <a:extLst>
                <a:ext uri="{FF2B5EF4-FFF2-40B4-BE49-F238E27FC236}">
                  <a16:creationId xmlns:a16="http://schemas.microsoft.com/office/drawing/2014/main" id="{83030C16-0F3F-4673-9D66-2383FD3B5052}"/>
                </a:ext>
              </a:extLst>
            </p:cNvPr>
            <p:cNvSpPr txBox="1"/>
            <p:nvPr/>
          </p:nvSpPr>
          <p:spPr>
            <a:xfrm>
              <a:off x="4349747" y="2155404"/>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13 %</a:t>
              </a:r>
              <a:endParaRPr lang="en-GB" sz="900" b="1" dirty="0">
                <a:latin typeface="PT Sans" panose="020B0503020203020204" pitchFamily="34" charset="0"/>
              </a:endParaRPr>
            </a:p>
          </p:txBody>
        </p:sp>
        <p:grpSp>
          <p:nvGrpSpPr>
            <p:cNvPr id="150" name="Groupe 149">
              <a:extLst>
                <a:ext uri="{FF2B5EF4-FFF2-40B4-BE49-F238E27FC236}">
                  <a16:creationId xmlns:a16="http://schemas.microsoft.com/office/drawing/2014/main" id="{7C89CE42-502D-4AEF-AC1F-ABAA92C5EE03}"/>
                </a:ext>
              </a:extLst>
            </p:cNvPr>
            <p:cNvGrpSpPr/>
            <p:nvPr/>
          </p:nvGrpSpPr>
          <p:grpSpPr>
            <a:xfrm>
              <a:off x="3346647" y="2045193"/>
              <a:ext cx="786986" cy="473733"/>
              <a:chOff x="3227333" y="1608161"/>
              <a:chExt cx="786986" cy="473733"/>
            </a:xfrm>
          </p:grpSpPr>
          <p:sp>
            <p:nvSpPr>
              <p:cNvPr id="152" name="ZoneTexte 151">
                <a:extLst>
                  <a:ext uri="{FF2B5EF4-FFF2-40B4-BE49-F238E27FC236}">
                    <a16:creationId xmlns:a16="http://schemas.microsoft.com/office/drawing/2014/main" id="{22671970-5B18-48AA-8EB2-251102B2614C}"/>
                  </a:ext>
                </a:extLst>
              </p:cNvPr>
              <p:cNvSpPr txBox="1"/>
              <p:nvPr/>
            </p:nvSpPr>
            <p:spPr>
              <a:xfrm>
                <a:off x="3227333" y="1866450"/>
                <a:ext cx="786986"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Déplacement</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53" name="Graphique 219" descr="Voiture">
                <a:extLst>
                  <a:ext uri="{FF2B5EF4-FFF2-40B4-BE49-F238E27FC236}">
                    <a16:creationId xmlns:a16="http://schemas.microsoft.com/office/drawing/2014/main" id="{CED7A2B1-EAB5-4AAF-894C-009D6721A61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40369" y="1608161"/>
                <a:ext cx="368899" cy="368899"/>
              </a:xfrm>
              <a:prstGeom prst="rect">
                <a:avLst/>
              </a:prstGeom>
            </p:spPr>
          </p:pic>
        </p:grpSp>
        <p:pic>
          <p:nvPicPr>
            <p:cNvPr id="151" name="Image 150">
              <a:extLst>
                <a:ext uri="{FF2B5EF4-FFF2-40B4-BE49-F238E27FC236}">
                  <a16:creationId xmlns:a16="http://schemas.microsoft.com/office/drawing/2014/main" id="{F463FE2E-C01D-455E-B5FC-EA24012EE460}"/>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171462" y="2117437"/>
              <a:ext cx="322211" cy="322211"/>
            </a:xfrm>
            <a:prstGeom prst="rect">
              <a:avLst/>
            </a:prstGeom>
          </p:spPr>
        </p:pic>
      </p:grpSp>
      <p:pic>
        <p:nvPicPr>
          <p:cNvPr id="154" name="Image 153">
            <a:extLst>
              <a:ext uri="{FF2B5EF4-FFF2-40B4-BE49-F238E27FC236}">
                <a16:creationId xmlns:a16="http://schemas.microsoft.com/office/drawing/2014/main" id="{A48C970F-2212-4D1F-AE42-CAA44AB5F13A}"/>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6930310" y="2588745"/>
            <a:ext cx="322211" cy="322211"/>
          </a:xfrm>
          <a:prstGeom prst="rect">
            <a:avLst/>
          </a:prstGeom>
        </p:spPr>
      </p:pic>
      <p:grpSp>
        <p:nvGrpSpPr>
          <p:cNvPr id="155" name="Groupe 154">
            <a:extLst>
              <a:ext uri="{FF2B5EF4-FFF2-40B4-BE49-F238E27FC236}">
                <a16:creationId xmlns:a16="http://schemas.microsoft.com/office/drawing/2014/main" id="{91BBA8C7-874C-442B-AFFB-EF38D2B72A51}"/>
              </a:ext>
            </a:extLst>
          </p:cNvPr>
          <p:cNvGrpSpPr/>
          <p:nvPr/>
        </p:nvGrpSpPr>
        <p:grpSpPr>
          <a:xfrm>
            <a:off x="4132325" y="2502349"/>
            <a:ext cx="2084746" cy="490068"/>
            <a:chOff x="5043154" y="664989"/>
            <a:chExt cx="2084746" cy="490068"/>
          </a:xfrm>
        </p:grpSpPr>
        <p:sp>
          <p:nvSpPr>
            <p:cNvPr id="156" name="ZoneTexte 155">
              <a:extLst>
                <a:ext uri="{FF2B5EF4-FFF2-40B4-BE49-F238E27FC236}">
                  <a16:creationId xmlns:a16="http://schemas.microsoft.com/office/drawing/2014/main" id="{64E6BCED-706A-48B4-9966-9049A118A0B3}"/>
                </a:ext>
              </a:extLst>
            </p:cNvPr>
            <p:cNvSpPr txBox="1"/>
            <p:nvPr/>
          </p:nvSpPr>
          <p:spPr>
            <a:xfrm>
              <a:off x="6595736" y="794607"/>
              <a:ext cx="532164" cy="230832"/>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900" b="1" dirty="0">
                  <a:latin typeface="PT Sans" panose="020B0503020203020204" pitchFamily="34" charset="0"/>
                </a:rPr>
                <a:t>22 %</a:t>
              </a:r>
              <a:endParaRPr lang="en-GB" sz="900" b="1" dirty="0">
                <a:latin typeface="PT Sans" panose="020B0503020203020204" pitchFamily="34" charset="0"/>
              </a:endParaRPr>
            </a:p>
          </p:txBody>
        </p:sp>
        <p:grpSp>
          <p:nvGrpSpPr>
            <p:cNvPr id="157" name="Groupe 156">
              <a:extLst>
                <a:ext uri="{FF2B5EF4-FFF2-40B4-BE49-F238E27FC236}">
                  <a16:creationId xmlns:a16="http://schemas.microsoft.com/office/drawing/2014/main" id="{91CF980E-DFB5-4D97-8A33-1ED658A0517A}"/>
                </a:ext>
              </a:extLst>
            </p:cNvPr>
            <p:cNvGrpSpPr/>
            <p:nvPr/>
          </p:nvGrpSpPr>
          <p:grpSpPr>
            <a:xfrm>
              <a:off x="5043154" y="664989"/>
              <a:ext cx="1012475" cy="490068"/>
              <a:chOff x="3145917" y="1148654"/>
              <a:chExt cx="1012475" cy="490068"/>
            </a:xfrm>
          </p:grpSpPr>
          <p:pic>
            <p:nvPicPr>
              <p:cNvPr id="158" name="Image 157">
                <a:extLst>
                  <a:ext uri="{FF2B5EF4-FFF2-40B4-BE49-F238E27FC236}">
                    <a16:creationId xmlns:a16="http://schemas.microsoft.com/office/drawing/2014/main" id="{F4808228-9A22-4E98-B752-AB82DD6F0AE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04513" y="1148654"/>
                <a:ext cx="322211" cy="322211"/>
              </a:xfrm>
              <a:prstGeom prst="rect">
                <a:avLst/>
              </a:prstGeom>
            </p:spPr>
          </p:pic>
          <p:sp>
            <p:nvSpPr>
              <p:cNvPr id="159" name="ZoneTexte 158">
                <a:extLst>
                  <a:ext uri="{FF2B5EF4-FFF2-40B4-BE49-F238E27FC236}">
                    <a16:creationId xmlns:a16="http://schemas.microsoft.com/office/drawing/2014/main" id="{3E619770-8B5D-4418-8294-8090A1E8D9A9}"/>
                  </a:ext>
                </a:extLst>
              </p:cNvPr>
              <p:cNvSpPr txBox="1"/>
              <p:nvPr/>
            </p:nvSpPr>
            <p:spPr>
              <a:xfrm>
                <a:off x="3145917" y="1423278"/>
                <a:ext cx="1012475" cy="215444"/>
              </a:xfrm>
              <a:prstGeom prst="rect">
                <a:avLst/>
              </a:prstGeom>
              <a:noFill/>
            </p:spPr>
            <p:txBody>
              <a:bodyPr wrap="square" rtlCol="0">
                <a:spAutoFit/>
              </a:bodyPr>
              <a:lstStyle/>
              <a:p>
                <a:pPr algn="ctr"/>
                <a:r>
                  <a:rPr lang="fr-FR" sz="800" dirty="0">
                    <a:solidFill>
                      <a:srgbClr val="373E42"/>
                    </a:solidFill>
                    <a:latin typeface="PT Sans" panose="020B0503020203020204" pitchFamily="34" charset="0"/>
                    <a:ea typeface="Roboto" panose="02000000000000000000" pitchFamily="2" charset="0"/>
                    <a:cs typeface="Roboto" panose="02000000000000000000" pitchFamily="2" charset="0"/>
                  </a:rPr>
                  <a:t>Résidentiel</a:t>
                </a:r>
                <a:endParaRPr lang="en-GB" sz="8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grpSp>
      <p:grpSp>
        <p:nvGrpSpPr>
          <p:cNvPr id="160" name="Groupe 159">
            <a:extLst>
              <a:ext uri="{FF2B5EF4-FFF2-40B4-BE49-F238E27FC236}">
                <a16:creationId xmlns:a16="http://schemas.microsoft.com/office/drawing/2014/main" id="{E6C6CE48-7CB8-4002-B3BB-1B8ECEFC11DC}"/>
              </a:ext>
            </a:extLst>
          </p:cNvPr>
          <p:cNvGrpSpPr/>
          <p:nvPr/>
        </p:nvGrpSpPr>
        <p:grpSpPr>
          <a:xfrm>
            <a:off x="4972696" y="2599493"/>
            <a:ext cx="645548" cy="322211"/>
            <a:chOff x="1646094" y="2398164"/>
            <a:chExt cx="645548" cy="322211"/>
          </a:xfrm>
        </p:grpSpPr>
        <p:pic>
          <p:nvPicPr>
            <p:cNvPr id="161" name="Image 160">
              <a:extLst>
                <a:ext uri="{FF2B5EF4-FFF2-40B4-BE49-F238E27FC236}">
                  <a16:creationId xmlns:a16="http://schemas.microsoft.com/office/drawing/2014/main" id="{88E14F8E-4887-450E-834B-7CA6AAB19B9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646094" y="2398164"/>
              <a:ext cx="322211" cy="322211"/>
            </a:xfrm>
            <a:prstGeom prst="rect">
              <a:avLst/>
            </a:prstGeom>
          </p:spPr>
        </p:pic>
        <p:pic>
          <p:nvPicPr>
            <p:cNvPr id="162" name="Image 161">
              <a:extLst>
                <a:ext uri="{FF2B5EF4-FFF2-40B4-BE49-F238E27FC236}">
                  <a16:creationId xmlns:a16="http://schemas.microsoft.com/office/drawing/2014/main" id="{29EA8604-854C-4C90-AD53-E9C979D9B151}"/>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808326" y="2398164"/>
              <a:ext cx="322211" cy="322211"/>
            </a:xfrm>
            <a:prstGeom prst="rect">
              <a:avLst/>
            </a:prstGeom>
          </p:spPr>
        </p:pic>
        <p:pic>
          <p:nvPicPr>
            <p:cNvPr id="163" name="Image 162">
              <a:extLst>
                <a:ext uri="{FF2B5EF4-FFF2-40B4-BE49-F238E27FC236}">
                  <a16:creationId xmlns:a16="http://schemas.microsoft.com/office/drawing/2014/main" id="{300620FB-0839-458D-B3BE-47C66AF8E889}"/>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969431" y="2398164"/>
              <a:ext cx="322211" cy="322211"/>
            </a:xfrm>
            <a:prstGeom prst="rect">
              <a:avLst/>
            </a:prstGeom>
          </p:spPr>
        </p:pic>
      </p:grpSp>
      <p:pic>
        <p:nvPicPr>
          <p:cNvPr id="164" name="Image 163">
            <a:extLst>
              <a:ext uri="{FF2B5EF4-FFF2-40B4-BE49-F238E27FC236}">
                <a16:creationId xmlns:a16="http://schemas.microsoft.com/office/drawing/2014/main" id="{2F58C554-8020-4E08-A669-D3DFD714CD3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90108" y="3530494"/>
            <a:ext cx="211149" cy="217358"/>
          </a:xfrm>
          <a:prstGeom prst="rect">
            <a:avLst/>
          </a:prstGeom>
        </p:spPr>
      </p:pic>
      <p:graphicFrame>
        <p:nvGraphicFramePr>
          <p:cNvPr id="165" name="Graphique 164">
            <a:extLst>
              <a:ext uri="{FF2B5EF4-FFF2-40B4-BE49-F238E27FC236}">
                <a16:creationId xmlns:a16="http://schemas.microsoft.com/office/drawing/2014/main" id="{64D2AC7B-43DE-4361-A7EC-5F27CE929557}"/>
              </a:ext>
            </a:extLst>
          </p:cNvPr>
          <p:cNvGraphicFramePr>
            <a:graphicFrameLocks/>
          </p:cNvGraphicFramePr>
          <p:nvPr>
            <p:extLst>
              <p:ext uri="{D42A27DB-BD31-4B8C-83A1-F6EECF244321}">
                <p14:modId xmlns:p14="http://schemas.microsoft.com/office/powerpoint/2010/main" val="907185005"/>
              </p:ext>
            </p:extLst>
          </p:nvPr>
        </p:nvGraphicFramePr>
        <p:xfrm>
          <a:off x="1152078" y="4649474"/>
          <a:ext cx="4194650" cy="1405861"/>
        </p:xfrm>
        <a:graphic>
          <a:graphicData uri="http://schemas.openxmlformats.org/drawingml/2006/chart">
            <c:chart xmlns:c="http://schemas.openxmlformats.org/drawingml/2006/chart" xmlns:r="http://schemas.openxmlformats.org/officeDocument/2006/relationships" r:id="rId22"/>
          </a:graphicData>
        </a:graphic>
      </p:graphicFrame>
      <p:sp>
        <p:nvSpPr>
          <p:cNvPr id="166" name="Rectangle : coins arrondis 64">
            <a:extLst>
              <a:ext uri="{FF2B5EF4-FFF2-40B4-BE49-F238E27FC236}">
                <a16:creationId xmlns:a16="http://schemas.microsoft.com/office/drawing/2014/main" id="{52AE568A-9D73-4706-BD3B-F2B2AFB0F8FD}"/>
              </a:ext>
            </a:extLst>
          </p:cNvPr>
          <p:cNvSpPr/>
          <p:nvPr/>
        </p:nvSpPr>
        <p:spPr>
          <a:xfrm>
            <a:off x="1037130" y="4373666"/>
            <a:ext cx="6723658" cy="1897865"/>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67" name="Rectangle : avec coins arrondis en diagonale 78">
            <a:extLst>
              <a:ext uri="{FF2B5EF4-FFF2-40B4-BE49-F238E27FC236}">
                <a16:creationId xmlns:a16="http://schemas.microsoft.com/office/drawing/2014/main" id="{E3EA1C34-DA9E-42DE-9E24-7D753814D780}"/>
              </a:ext>
            </a:extLst>
          </p:cNvPr>
          <p:cNvSpPr/>
          <p:nvPr/>
        </p:nvSpPr>
        <p:spPr>
          <a:xfrm>
            <a:off x="1196956" y="4174740"/>
            <a:ext cx="2980224"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68" name="Rectangle 167">
            <a:extLst>
              <a:ext uri="{FF2B5EF4-FFF2-40B4-BE49-F238E27FC236}">
                <a16:creationId xmlns:a16="http://schemas.microsoft.com/office/drawing/2014/main" id="{94902C17-3017-43BE-8762-87538313460E}"/>
              </a:ext>
            </a:extLst>
          </p:cNvPr>
          <p:cNvSpPr/>
          <p:nvPr/>
        </p:nvSpPr>
        <p:spPr>
          <a:xfrm>
            <a:off x="1178311" y="4163187"/>
            <a:ext cx="2919224"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AUTONOMIE ENERGETIQUE</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pic>
        <p:nvPicPr>
          <p:cNvPr id="169" name="Image 168" descr="Une image contenant objet, antenne&#10;&#10;Description générée automatiquement">
            <a:extLst>
              <a:ext uri="{FF2B5EF4-FFF2-40B4-BE49-F238E27FC236}">
                <a16:creationId xmlns:a16="http://schemas.microsoft.com/office/drawing/2014/main" id="{4BD06469-9506-4E05-A460-655A7318E49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24391" y="5184372"/>
            <a:ext cx="383232" cy="383232"/>
          </a:xfrm>
          <a:prstGeom prst="rect">
            <a:avLst/>
          </a:prstGeom>
        </p:spPr>
      </p:pic>
      <p:pic>
        <p:nvPicPr>
          <p:cNvPr id="170" name="Image 169">
            <a:extLst>
              <a:ext uri="{FF2B5EF4-FFF2-40B4-BE49-F238E27FC236}">
                <a16:creationId xmlns:a16="http://schemas.microsoft.com/office/drawing/2014/main" id="{9405D4FF-B67E-4647-AA19-A9C9BF1D4E2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97472" y="4822902"/>
            <a:ext cx="377608" cy="359663"/>
          </a:xfrm>
          <a:prstGeom prst="rect">
            <a:avLst/>
          </a:prstGeom>
        </p:spPr>
      </p:pic>
      <p:pic>
        <p:nvPicPr>
          <p:cNvPr id="171" name="Image 170">
            <a:extLst>
              <a:ext uri="{FF2B5EF4-FFF2-40B4-BE49-F238E27FC236}">
                <a16:creationId xmlns:a16="http://schemas.microsoft.com/office/drawing/2014/main" id="{5DC81E92-3563-4375-AB96-4B1D98BF3B58}"/>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16587"/>
          <a:stretch/>
        </p:blipFill>
        <p:spPr>
          <a:xfrm>
            <a:off x="3758553" y="5636269"/>
            <a:ext cx="216527" cy="180611"/>
          </a:xfrm>
          <a:prstGeom prst="rect">
            <a:avLst/>
          </a:prstGeom>
        </p:spPr>
      </p:pic>
      <p:grpSp>
        <p:nvGrpSpPr>
          <p:cNvPr id="172" name="Groupe 171">
            <a:extLst>
              <a:ext uri="{FF2B5EF4-FFF2-40B4-BE49-F238E27FC236}">
                <a16:creationId xmlns:a16="http://schemas.microsoft.com/office/drawing/2014/main" id="{80AC4ACE-C6FF-4627-A0DD-317A808EEA46}"/>
              </a:ext>
            </a:extLst>
          </p:cNvPr>
          <p:cNvGrpSpPr/>
          <p:nvPr/>
        </p:nvGrpSpPr>
        <p:grpSpPr>
          <a:xfrm>
            <a:off x="5451046" y="4639786"/>
            <a:ext cx="2144360" cy="1285116"/>
            <a:chOff x="3317898" y="6796705"/>
            <a:chExt cx="3163458" cy="1285116"/>
          </a:xfrm>
        </p:grpSpPr>
        <p:sp>
          <p:nvSpPr>
            <p:cNvPr id="173" name="Rectangle : avec coins arrondis en diagonale 8">
              <a:extLst>
                <a:ext uri="{FF2B5EF4-FFF2-40B4-BE49-F238E27FC236}">
                  <a16:creationId xmlns:a16="http://schemas.microsoft.com/office/drawing/2014/main" id="{B8B17D87-0F1A-4C65-AFFF-6161F8B22024}"/>
                </a:ext>
              </a:extLst>
            </p:cNvPr>
            <p:cNvSpPr/>
            <p:nvPr/>
          </p:nvSpPr>
          <p:spPr>
            <a:xfrm>
              <a:off x="3317898" y="6796705"/>
              <a:ext cx="3163458" cy="1285116"/>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T Sans" panose="020B0503020203020204" pitchFamily="34" charset="0"/>
              </a:endParaRPr>
            </a:p>
          </p:txBody>
        </p:sp>
        <p:sp>
          <p:nvSpPr>
            <p:cNvPr id="174" name="ZoneTexte 173">
              <a:extLst>
                <a:ext uri="{FF2B5EF4-FFF2-40B4-BE49-F238E27FC236}">
                  <a16:creationId xmlns:a16="http://schemas.microsoft.com/office/drawing/2014/main" id="{7ED23502-B8E2-4924-879A-30D0AA061923}"/>
                </a:ext>
              </a:extLst>
            </p:cNvPr>
            <p:cNvSpPr txBox="1"/>
            <p:nvPr/>
          </p:nvSpPr>
          <p:spPr>
            <a:xfrm>
              <a:off x="3418333" y="6804248"/>
              <a:ext cx="2967181" cy="1169551"/>
            </a:xfrm>
            <a:prstGeom prst="rect">
              <a:avLst/>
            </a:prstGeom>
            <a:noFill/>
            <a:ln>
              <a:noFill/>
            </a:ln>
          </p:spPr>
          <p:txBody>
            <a:bodyPr wrap="square" rtlCol="0">
              <a:spAutoFit/>
            </a:bodyPr>
            <a:lstStyle/>
            <a:p>
              <a:pPr algn="ctr"/>
              <a:r>
                <a:rPr lang="fr-FR" altLang="fr-FR" sz="1400" b="1">
                  <a:solidFill>
                    <a:srgbClr val="2E3464"/>
                  </a:solidFill>
                  <a:latin typeface="PT Sans" panose="020B0503020203020204" pitchFamily="34" charset="0"/>
                  <a:ea typeface="Roboto" panose="02000000000000000000" pitchFamily="2" charset="0"/>
                </a:rPr>
                <a:t>18 % de la consommation du territoire est couverte par la production locale d’énergie</a:t>
              </a:r>
              <a:endParaRPr lang="en-GB" sz="1400" b="1">
                <a:solidFill>
                  <a:srgbClr val="2E3464"/>
                </a:solidFill>
                <a:latin typeface="PT Sans" panose="020B0503020203020204" pitchFamily="34" charset="0"/>
                <a:ea typeface="Roboto" panose="02000000000000000000" pitchFamily="2" charset="0"/>
              </a:endParaRPr>
            </a:p>
          </p:txBody>
        </p:sp>
      </p:grpSp>
      <p:grpSp>
        <p:nvGrpSpPr>
          <p:cNvPr id="175" name="Groupe 174">
            <a:extLst>
              <a:ext uri="{FF2B5EF4-FFF2-40B4-BE49-F238E27FC236}">
                <a16:creationId xmlns:a16="http://schemas.microsoft.com/office/drawing/2014/main" id="{48596199-0CD5-415D-B441-60CD5A39678F}"/>
              </a:ext>
            </a:extLst>
          </p:cNvPr>
          <p:cNvGrpSpPr/>
          <p:nvPr/>
        </p:nvGrpSpPr>
        <p:grpSpPr>
          <a:xfrm>
            <a:off x="5057168" y="4766005"/>
            <a:ext cx="371256" cy="870264"/>
            <a:chOff x="3975179" y="7019489"/>
            <a:chExt cx="371256" cy="797528"/>
          </a:xfrm>
        </p:grpSpPr>
        <p:grpSp>
          <p:nvGrpSpPr>
            <p:cNvPr id="176" name="Groupe 175">
              <a:extLst>
                <a:ext uri="{FF2B5EF4-FFF2-40B4-BE49-F238E27FC236}">
                  <a16:creationId xmlns:a16="http://schemas.microsoft.com/office/drawing/2014/main" id="{6F535152-1A5D-4707-87D3-3141E118533D}"/>
                </a:ext>
              </a:extLst>
            </p:cNvPr>
            <p:cNvGrpSpPr/>
            <p:nvPr/>
          </p:nvGrpSpPr>
          <p:grpSpPr>
            <a:xfrm>
              <a:off x="3975179" y="7092280"/>
              <a:ext cx="101893" cy="651947"/>
              <a:chOff x="3979845" y="7092280"/>
              <a:chExt cx="101893" cy="651947"/>
            </a:xfrm>
          </p:grpSpPr>
          <p:cxnSp>
            <p:nvCxnSpPr>
              <p:cNvPr id="178" name="Connecteur droit 177">
                <a:extLst>
                  <a:ext uri="{FF2B5EF4-FFF2-40B4-BE49-F238E27FC236}">
                    <a16:creationId xmlns:a16="http://schemas.microsoft.com/office/drawing/2014/main" id="{2C617ABE-DDB4-44DE-B7F9-FD268EFFAFA3}"/>
                  </a:ext>
                </a:extLst>
              </p:cNvPr>
              <p:cNvCxnSpPr>
                <a:cxnSpLocks/>
              </p:cNvCxnSpPr>
              <p:nvPr/>
            </p:nvCxnSpPr>
            <p:spPr>
              <a:xfrm>
                <a:off x="4081738" y="7092280"/>
                <a:ext cx="0" cy="651947"/>
              </a:xfrm>
              <a:prstGeom prst="line">
                <a:avLst/>
              </a:prstGeom>
            </p:spPr>
            <p:style>
              <a:lnRef idx="1">
                <a:schemeClr val="dk1"/>
              </a:lnRef>
              <a:fillRef idx="0">
                <a:schemeClr val="dk1"/>
              </a:fillRef>
              <a:effectRef idx="0">
                <a:schemeClr val="dk1"/>
              </a:effectRef>
              <a:fontRef idx="minor">
                <a:schemeClr val="tx1"/>
              </a:fontRef>
            </p:style>
          </p:cxnSp>
          <p:cxnSp>
            <p:nvCxnSpPr>
              <p:cNvPr id="179" name="Connecteur droit 178">
                <a:extLst>
                  <a:ext uri="{FF2B5EF4-FFF2-40B4-BE49-F238E27FC236}">
                    <a16:creationId xmlns:a16="http://schemas.microsoft.com/office/drawing/2014/main" id="{BA8F54BE-54B2-4061-96D0-70B0BE380E8C}"/>
                  </a:ext>
                </a:extLst>
              </p:cNvPr>
              <p:cNvCxnSpPr>
                <a:cxnSpLocks/>
              </p:cNvCxnSpPr>
              <p:nvPr/>
            </p:nvCxnSpPr>
            <p:spPr>
              <a:xfrm flipH="1">
                <a:off x="3979845" y="7092280"/>
                <a:ext cx="101893" cy="0"/>
              </a:xfrm>
              <a:prstGeom prst="line">
                <a:avLst/>
              </a:prstGeom>
            </p:spPr>
            <p:style>
              <a:lnRef idx="1">
                <a:schemeClr val="dk1"/>
              </a:lnRef>
              <a:fillRef idx="0">
                <a:schemeClr val="dk1"/>
              </a:fillRef>
              <a:effectRef idx="0">
                <a:schemeClr val="dk1"/>
              </a:effectRef>
              <a:fontRef idx="minor">
                <a:schemeClr val="tx1"/>
              </a:fontRef>
            </p:style>
          </p:cxnSp>
          <p:cxnSp>
            <p:nvCxnSpPr>
              <p:cNvPr id="180" name="Connecteur droit 179">
                <a:extLst>
                  <a:ext uri="{FF2B5EF4-FFF2-40B4-BE49-F238E27FC236}">
                    <a16:creationId xmlns:a16="http://schemas.microsoft.com/office/drawing/2014/main" id="{27812D17-1C7B-451C-82EA-138668A509FA}"/>
                  </a:ext>
                </a:extLst>
              </p:cNvPr>
              <p:cNvCxnSpPr>
                <a:cxnSpLocks/>
              </p:cNvCxnSpPr>
              <p:nvPr/>
            </p:nvCxnSpPr>
            <p:spPr>
              <a:xfrm flipH="1">
                <a:off x="3979845" y="7744227"/>
                <a:ext cx="101893" cy="0"/>
              </a:xfrm>
              <a:prstGeom prst="line">
                <a:avLst/>
              </a:prstGeom>
            </p:spPr>
            <p:style>
              <a:lnRef idx="1">
                <a:schemeClr val="dk1"/>
              </a:lnRef>
              <a:fillRef idx="0">
                <a:schemeClr val="dk1"/>
              </a:fillRef>
              <a:effectRef idx="0">
                <a:schemeClr val="dk1"/>
              </a:effectRef>
              <a:fontRef idx="minor">
                <a:schemeClr val="tx1"/>
              </a:fontRef>
            </p:style>
          </p:cxnSp>
        </p:grpSp>
        <p:sp>
          <p:nvSpPr>
            <p:cNvPr id="177" name="ZoneTexte 176">
              <a:extLst>
                <a:ext uri="{FF2B5EF4-FFF2-40B4-BE49-F238E27FC236}">
                  <a16:creationId xmlns:a16="http://schemas.microsoft.com/office/drawing/2014/main" id="{3B86887F-535F-494B-83F6-C66A5592EAC3}"/>
                </a:ext>
              </a:extLst>
            </p:cNvPr>
            <p:cNvSpPr txBox="1"/>
            <p:nvPr/>
          </p:nvSpPr>
          <p:spPr>
            <a:xfrm>
              <a:off x="4023270" y="7019489"/>
              <a:ext cx="323165" cy="797528"/>
            </a:xfrm>
            <a:prstGeom prst="rect">
              <a:avLst/>
            </a:prstGeom>
            <a:noFill/>
          </p:spPr>
          <p:txBody>
            <a:bodyPr vert="vert270" wrap="square" rtlCol="0">
              <a:spAutoFit/>
            </a:bodyPr>
            <a:lstStyle/>
            <a:p>
              <a:pPr algn="ctr"/>
              <a:r>
                <a:rPr lang="fr-FR" sz="900" dirty="0"/>
                <a:t>production</a:t>
              </a:r>
            </a:p>
          </p:txBody>
        </p:sp>
      </p:grpSp>
    </p:spTree>
    <p:extLst>
      <p:ext uri="{BB962C8B-B14F-4D97-AF65-F5344CB8AC3E}">
        <p14:creationId xmlns:p14="http://schemas.microsoft.com/office/powerpoint/2010/main" val="893145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70</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464396"/>
            <a:ext cx="8544691" cy="430123"/>
          </a:xfrm>
        </p:spPr>
        <p:txBody>
          <a:bodyPr/>
          <a:lstStyle/>
          <a:p>
            <a:pPr algn="r"/>
            <a:r>
              <a:rPr lang="fr-FR" dirty="0"/>
              <a:t>METHODOLOGIE DETAILLEE DES DIFFERENTES ETAPES D’EVALUATION ENVIRONNEMENTALE</a:t>
            </a:r>
            <a:endParaRPr lang="fr-FR" noProof="0" dirty="0"/>
          </a:p>
        </p:txBody>
      </p:sp>
      <p:sp>
        <p:nvSpPr>
          <p:cNvPr id="9" name="ZoneTexte 8">
            <a:extLst>
              <a:ext uri="{FF2B5EF4-FFF2-40B4-BE49-F238E27FC236}">
                <a16:creationId xmlns:a16="http://schemas.microsoft.com/office/drawing/2014/main" id="{EDB686F9-6021-43E1-823A-BAB45638657B}"/>
              </a:ext>
            </a:extLst>
          </p:cNvPr>
          <p:cNvSpPr txBox="1"/>
          <p:nvPr/>
        </p:nvSpPr>
        <p:spPr>
          <a:xfrm>
            <a:off x="5674659" y="6067901"/>
            <a:ext cx="3003178" cy="230832"/>
          </a:xfrm>
          <a:prstGeom prst="rect">
            <a:avLst/>
          </a:prstGeom>
          <a:noFill/>
        </p:spPr>
        <p:txBody>
          <a:bodyPr wrap="square" rtlCol="0">
            <a:spAutoFit/>
          </a:bodyPr>
          <a:lstStyle/>
          <a:p>
            <a:r>
              <a:rPr lang="fr-FR" sz="900" i="1" dirty="0">
                <a:latin typeface="+mj-lt"/>
              </a:rPr>
              <a:t>Extrait de la matrice d’évaluation – source : EVEN Conseil</a:t>
            </a:r>
          </a:p>
        </p:txBody>
      </p:sp>
      <p:pic>
        <p:nvPicPr>
          <p:cNvPr id="6" name="Image 5"/>
          <p:cNvPicPr>
            <a:picLocks noChangeAspect="1"/>
          </p:cNvPicPr>
          <p:nvPr/>
        </p:nvPicPr>
        <p:blipFill>
          <a:blip r:embed="rId2"/>
          <a:stretch>
            <a:fillRect/>
          </a:stretch>
        </p:blipFill>
        <p:spPr>
          <a:xfrm>
            <a:off x="721649" y="1400442"/>
            <a:ext cx="7725335" cy="4600550"/>
          </a:xfrm>
          <a:prstGeom prst="rect">
            <a:avLst/>
          </a:prstGeom>
        </p:spPr>
      </p:pic>
    </p:spTree>
    <p:extLst>
      <p:ext uri="{BB962C8B-B14F-4D97-AF65-F5344CB8AC3E}">
        <p14:creationId xmlns:p14="http://schemas.microsoft.com/office/powerpoint/2010/main" val="4064408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71</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464396"/>
            <a:ext cx="8544691" cy="430123"/>
          </a:xfrm>
        </p:spPr>
        <p:txBody>
          <a:bodyPr/>
          <a:lstStyle/>
          <a:p>
            <a:pPr algn="r"/>
            <a:r>
              <a:rPr lang="fr-FR" dirty="0"/>
              <a:t>METHODOLOGIE DETAILLEE DES DIFFERENTES ETAPES D’EVALUATION ENVIRONNEMENTALE</a:t>
            </a:r>
            <a:endParaRPr lang="fr-FR" noProof="0" dirty="0"/>
          </a:p>
        </p:txBody>
      </p:sp>
      <p:sp>
        <p:nvSpPr>
          <p:cNvPr id="17" name="Espace réservé du texte 3">
            <a:extLst>
              <a:ext uri="{FF2B5EF4-FFF2-40B4-BE49-F238E27FC236}">
                <a16:creationId xmlns:a16="http://schemas.microsoft.com/office/drawing/2014/main" id="{10C8737D-E6A4-40F0-9518-5D54541B550F}"/>
              </a:ext>
            </a:extLst>
          </p:cNvPr>
          <p:cNvSpPr txBox="1">
            <a:spLocks/>
          </p:cNvSpPr>
          <p:nvPr/>
        </p:nvSpPr>
        <p:spPr>
          <a:xfrm>
            <a:off x="311972" y="1250246"/>
            <a:ext cx="418592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DÉFINITION DES INDICATEURS DE SUIVI DES THÉMATIQUES ENVIRONNEMENTALES</a:t>
            </a:r>
          </a:p>
          <a:p>
            <a:pPr marL="0" indent="0" algn="just">
              <a:buNone/>
            </a:pPr>
            <a:r>
              <a:rPr lang="fr-FR" sz="1000" b="0" dirty="0">
                <a:solidFill>
                  <a:schemeClr val="tx1"/>
                </a:solidFill>
                <a:latin typeface="+mn-lt"/>
              </a:rPr>
              <a:t>Enfin, il s’est agi de mettre en place un outil permettant le suivi de la mise en œuvre du PCAET. </a:t>
            </a:r>
          </a:p>
          <a:p>
            <a:pPr marL="0" indent="0" algn="just">
              <a:buNone/>
            </a:pPr>
            <a:r>
              <a:rPr lang="fr-FR" sz="1000" b="0" dirty="0">
                <a:solidFill>
                  <a:schemeClr val="tx1"/>
                </a:solidFill>
                <a:latin typeface="+mn-lt"/>
              </a:rPr>
              <a:t>Un tableau de bord a ainsi été construit faisant apparaître le nom de l’indicateur, sa valeur actuelle, la date de la donnée retenue, la source et la périodicité de disponibilité de la donnée. Le choix des indicateurs s’est basé sur les données et chiffres clés figurant dans l’état initial de l’environnement. Cette méthode garantit la définition d’indicateurs accessibles, pertinents avec le projet et dont le nombre reste restreint. </a:t>
            </a:r>
          </a:p>
          <a:p>
            <a:pPr marL="0" indent="0" algn="just">
              <a:buNone/>
            </a:pPr>
            <a:r>
              <a:rPr lang="fr-FR" sz="1000" b="0" dirty="0">
                <a:solidFill>
                  <a:schemeClr val="tx1"/>
                </a:solidFill>
                <a:latin typeface="+mn-lt"/>
              </a:rPr>
              <a:t>Ce tableau de bord est également une pièce garante de l’itérativité de la mise en œuvre du projet. </a:t>
            </a:r>
          </a:p>
        </p:txBody>
      </p:sp>
      <p:sp>
        <p:nvSpPr>
          <p:cNvPr id="8" name="ZoneTexte 7">
            <a:extLst>
              <a:ext uri="{FF2B5EF4-FFF2-40B4-BE49-F238E27FC236}">
                <a16:creationId xmlns:a16="http://schemas.microsoft.com/office/drawing/2014/main" id="{EDB686F9-6021-43E1-823A-BAB45638657B}"/>
              </a:ext>
            </a:extLst>
          </p:cNvPr>
          <p:cNvSpPr txBox="1"/>
          <p:nvPr/>
        </p:nvSpPr>
        <p:spPr>
          <a:xfrm>
            <a:off x="6548718" y="4555409"/>
            <a:ext cx="934122" cy="923330"/>
          </a:xfrm>
          <a:prstGeom prst="rect">
            <a:avLst/>
          </a:prstGeom>
          <a:noFill/>
        </p:spPr>
        <p:txBody>
          <a:bodyPr wrap="square" rtlCol="0">
            <a:spAutoFit/>
          </a:bodyPr>
          <a:lstStyle/>
          <a:p>
            <a:r>
              <a:rPr lang="fr-FR" sz="900" i="1" dirty="0">
                <a:latin typeface="+mj-lt"/>
              </a:rPr>
              <a:t>Extrait du tableau thématique des indicateurs de suivi – source : EVEN Conseil</a:t>
            </a:r>
          </a:p>
        </p:txBody>
      </p:sp>
      <p:graphicFrame>
        <p:nvGraphicFramePr>
          <p:cNvPr id="7" name="Tableau 10">
            <a:extLst>
              <a:ext uri="{FF2B5EF4-FFF2-40B4-BE49-F238E27FC236}">
                <a16:creationId xmlns:a16="http://schemas.microsoft.com/office/drawing/2014/main" id="{6C849270-8AF2-4119-BEA0-B6DA14C0BF99}"/>
              </a:ext>
            </a:extLst>
          </p:cNvPr>
          <p:cNvGraphicFramePr>
            <a:graphicFrameLocks noGrp="1"/>
          </p:cNvGraphicFramePr>
          <p:nvPr>
            <p:extLst>
              <p:ext uri="{D42A27DB-BD31-4B8C-83A1-F6EECF244321}">
                <p14:modId xmlns:p14="http://schemas.microsoft.com/office/powerpoint/2010/main" val="1144882739"/>
              </p:ext>
            </p:extLst>
          </p:nvPr>
        </p:nvGraphicFramePr>
        <p:xfrm>
          <a:off x="392847" y="3496233"/>
          <a:ext cx="6155871" cy="1982506"/>
        </p:xfrm>
        <a:graphic>
          <a:graphicData uri="http://schemas.openxmlformats.org/drawingml/2006/table">
            <a:tbl>
              <a:tblPr firstRow="1" bandRow="1">
                <a:tableStyleId>{5C22544A-7EE6-4342-B048-85BDC9FD1C3A}</a:tableStyleId>
              </a:tblPr>
              <a:tblGrid>
                <a:gridCol w="2142983">
                  <a:extLst>
                    <a:ext uri="{9D8B030D-6E8A-4147-A177-3AD203B41FA5}">
                      <a16:colId xmlns:a16="http://schemas.microsoft.com/office/drawing/2014/main" val="3942162327"/>
                    </a:ext>
                  </a:extLst>
                </a:gridCol>
                <a:gridCol w="934953">
                  <a:extLst>
                    <a:ext uri="{9D8B030D-6E8A-4147-A177-3AD203B41FA5}">
                      <a16:colId xmlns:a16="http://schemas.microsoft.com/office/drawing/2014/main" val="3801734903"/>
                    </a:ext>
                  </a:extLst>
                </a:gridCol>
                <a:gridCol w="1799483">
                  <a:extLst>
                    <a:ext uri="{9D8B030D-6E8A-4147-A177-3AD203B41FA5}">
                      <a16:colId xmlns:a16="http://schemas.microsoft.com/office/drawing/2014/main" val="1364725571"/>
                    </a:ext>
                  </a:extLst>
                </a:gridCol>
                <a:gridCol w="1278452">
                  <a:extLst>
                    <a:ext uri="{9D8B030D-6E8A-4147-A177-3AD203B41FA5}">
                      <a16:colId xmlns:a16="http://schemas.microsoft.com/office/drawing/2014/main" val="2760666820"/>
                    </a:ext>
                  </a:extLst>
                </a:gridCol>
              </a:tblGrid>
              <a:tr h="294841">
                <a:tc>
                  <a:txBody>
                    <a:bodyPr/>
                    <a:lstStyle/>
                    <a:p>
                      <a:r>
                        <a:rPr lang="fr-FR" sz="1000" dirty="0"/>
                        <a:t>Intitulé de l’indicateur</a:t>
                      </a:r>
                      <a:endParaRPr lang="fr-FR" sz="1000" dirty="0">
                        <a:latin typeface="+mn-lt"/>
                      </a:endParaRPr>
                    </a:p>
                  </a:txBody>
                  <a:tcPr/>
                </a:tc>
                <a:tc>
                  <a:txBody>
                    <a:bodyPr/>
                    <a:lstStyle/>
                    <a:p>
                      <a:pPr algn="ctr"/>
                      <a:r>
                        <a:rPr lang="fr-FR" sz="1000" dirty="0"/>
                        <a:t>Etat 0</a:t>
                      </a:r>
                      <a:endParaRPr lang="fr-FR" sz="1000" dirty="0">
                        <a:latin typeface="+mn-lt"/>
                      </a:endParaRPr>
                    </a:p>
                  </a:txBody>
                  <a:tcPr/>
                </a:tc>
                <a:tc>
                  <a:txBody>
                    <a:bodyPr/>
                    <a:lstStyle/>
                    <a:p>
                      <a:pPr algn="ctr"/>
                      <a:r>
                        <a:rPr lang="fr-FR" sz="1000" dirty="0"/>
                        <a:t>Source de la donnée</a:t>
                      </a:r>
                      <a:endParaRPr lang="fr-FR" sz="1000" dirty="0">
                        <a:latin typeface="+mn-lt"/>
                      </a:endParaRPr>
                    </a:p>
                  </a:txBody>
                  <a:tcPr/>
                </a:tc>
                <a:tc>
                  <a:txBody>
                    <a:bodyPr/>
                    <a:lstStyle/>
                    <a:p>
                      <a:pPr algn="ctr"/>
                      <a:r>
                        <a:rPr lang="fr-FR" sz="1000" dirty="0"/>
                        <a:t>Date de la donnée</a:t>
                      </a:r>
                      <a:endParaRPr lang="fr-FR" sz="1000" dirty="0">
                        <a:latin typeface="+mn-lt"/>
                      </a:endParaRPr>
                    </a:p>
                  </a:txBody>
                  <a:tcPr/>
                </a:tc>
                <a:extLst>
                  <a:ext uri="{0D108BD9-81ED-4DB2-BD59-A6C34878D82A}">
                    <a16:rowId xmlns:a16="http://schemas.microsoft.com/office/drawing/2014/main" val="4062252030"/>
                  </a:ext>
                </a:extLst>
              </a:tr>
              <a:tr h="294841">
                <a:tc>
                  <a:txBody>
                    <a:bodyPr/>
                    <a:lstStyle/>
                    <a:p>
                      <a:r>
                        <a:rPr lang="fr-FR" sz="1000" dirty="0"/>
                        <a:t>Nombre de PPRI</a:t>
                      </a:r>
                      <a:endParaRPr lang="fr-FR" sz="1000" dirty="0">
                        <a:latin typeface="+mn-lt"/>
                      </a:endParaRPr>
                    </a:p>
                  </a:txBody>
                  <a:tcPr/>
                </a:tc>
                <a:tc>
                  <a:txBody>
                    <a:bodyPr/>
                    <a:lstStyle/>
                    <a:p>
                      <a:pPr algn="ctr"/>
                      <a:r>
                        <a:rPr lang="fr-FR" sz="1000" dirty="0"/>
                        <a:t>4</a:t>
                      </a:r>
                      <a:endParaRPr lang="fr-FR" sz="1000" dirty="0">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Préfecture de l’Allier</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ctr"/>
                      <a:r>
                        <a:rPr kumimoji="0" lang="fr-FR" sz="1000" u="none" strike="noStrike" kern="1200" cap="none" spc="0" normalizeH="0" baseline="0" noProof="0" dirty="0">
                          <a:ln>
                            <a:noFill/>
                          </a:ln>
                          <a:effectLst/>
                          <a:uLnTx/>
                          <a:uFillTx/>
                        </a:rPr>
                        <a:t>2019</a:t>
                      </a:r>
                      <a:endParaRPr lang="fr-FR" sz="1000" dirty="0">
                        <a:latin typeface="+mn-lt"/>
                      </a:endParaRPr>
                    </a:p>
                  </a:txBody>
                  <a:tcPr/>
                </a:tc>
                <a:extLst>
                  <a:ext uri="{0D108BD9-81ED-4DB2-BD59-A6C34878D82A}">
                    <a16:rowId xmlns:a16="http://schemas.microsoft.com/office/drawing/2014/main" val="969070308"/>
                  </a:ext>
                </a:extLst>
              </a:tr>
              <a:tr h="508301">
                <a:tc>
                  <a:txBody>
                    <a:bodyPr/>
                    <a:lstStyle/>
                    <a:p>
                      <a:r>
                        <a:rPr lang="fr-FR" sz="1000" dirty="0"/>
                        <a:t>Nombre d’arrêtés de catastrophe naturelle</a:t>
                      </a:r>
                      <a:endParaRPr lang="fr-FR" sz="1000" dirty="0">
                        <a:latin typeface="+mn-lt"/>
                      </a:endParaRPr>
                    </a:p>
                  </a:txBody>
                  <a:tcPr/>
                </a:tc>
                <a:tc>
                  <a:txBody>
                    <a:bodyPr/>
                    <a:lstStyle/>
                    <a:p>
                      <a:pPr algn="ctr"/>
                      <a:r>
                        <a:rPr lang="fr-FR" sz="1000" dirty="0"/>
                        <a:t>185</a:t>
                      </a:r>
                      <a:endParaRPr lang="fr-FR" sz="1000" dirty="0">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Préfecture de l’Allier</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2019</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56040015"/>
                  </a:ext>
                </a:extLst>
              </a:tr>
              <a:tr h="294841">
                <a:tc>
                  <a:txBody>
                    <a:bodyPr/>
                    <a:lstStyle/>
                    <a:p>
                      <a:r>
                        <a:rPr lang="fr-FR" sz="1000" dirty="0"/>
                        <a:t>Nombre d’ICPE</a:t>
                      </a:r>
                      <a:endParaRPr lang="fr-FR" sz="1000" dirty="0">
                        <a:latin typeface="+mn-lt"/>
                      </a:endParaRPr>
                    </a:p>
                  </a:txBody>
                  <a:tcPr/>
                </a:tc>
                <a:tc>
                  <a:txBody>
                    <a:bodyPr/>
                    <a:lstStyle/>
                    <a:p>
                      <a:pPr algn="ctr"/>
                      <a:r>
                        <a:rPr lang="fr-FR" sz="1000" dirty="0"/>
                        <a:t>45</a:t>
                      </a:r>
                      <a:endParaRPr lang="fr-FR" sz="1000" dirty="0">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DREAL</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2019</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674691723"/>
                  </a:ext>
                </a:extLst>
              </a:tr>
              <a:tr h="294841">
                <a:tc>
                  <a:txBody>
                    <a:bodyPr/>
                    <a:lstStyle/>
                    <a:p>
                      <a:r>
                        <a:rPr lang="fr-FR" sz="1000" dirty="0"/>
                        <a:t>Nombre de site SEVESO</a:t>
                      </a:r>
                      <a:endParaRPr lang="fr-FR" sz="1000" dirty="0">
                        <a:latin typeface="+mn-lt"/>
                      </a:endParaRPr>
                    </a:p>
                  </a:txBody>
                  <a:tcPr/>
                </a:tc>
                <a:tc>
                  <a:txBody>
                    <a:bodyPr/>
                    <a:lstStyle/>
                    <a:p>
                      <a:pPr algn="ctr"/>
                      <a:r>
                        <a:rPr lang="fr-FR" sz="1000" dirty="0"/>
                        <a:t>1</a:t>
                      </a:r>
                      <a:endParaRPr lang="fr-FR" sz="1000" dirty="0">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DREAL</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2019</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534665829"/>
                  </a:ext>
                </a:extLst>
              </a:tr>
              <a:tr h="294841">
                <a:tc>
                  <a:txBody>
                    <a:bodyPr/>
                    <a:lstStyle/>
                    <a:p>
                      <a:r>
                        <a:rPr lang="fr-FR" sz="1000" dirty="0"/>
                        <a:t>Nombre de sites pollués (BASOL)</a:t>
                      </a:r>
                      <a:endParaRPr lang="fr-FR" sz="1000" dirty="0">
                        <a:latin typeface="+mn-lt"/>
                      </a:endParaRPr>
                    </a:p>
                  </a:txBody>
                  <a:tcPr/>
                </a:tc>
                <a:tc>
                  <a:txBody>
                    <a:bodyPr/>
                    <a:lstStyle/>
                    <a:p>
                      <a:pPr algn="ctr"/>
                      <a:r>
                        <a:rPr lang="fr-FR" sz="1000" dirty="0"/>
                        <a:t>3</a:t>
                      </a:r>
                      <a:endParaRPr lang="fr-FR" sz="1000" dirty="0">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DREAL</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00" u="none" strike="noStrike" kern="1200" cap="none" spc="0" normalizeH="0" baseline="0" noProof="0" dirty="0">
                          <a:ln>
                            <a:noFill/>
                          </a:ln>
                          <a:effectLst/>
                          <a:uLnTx/>
                          <a:uFillTx/>
                        </a:rPr>
                        <a:t>2019</a:t>
                      </a:r>
                      <a:endParaRPr kumimoji="0" lang="fr-FR" sz="10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686318390"/>
                  </a:ext>
                </a:extLst>
              </a:tr>
            </a:tbl>
          </a:graphicData>
        </a:graphic>
      </p:graphicFrame>
    </p:spTree>
    <p:extLst>
      <p:ext uri="{BB962C8B-B14F-4D97-AF65-F5344CB8AC3E}">
        <p14:creationId xmlns:p14="http://schemas.microsoft.com/office/powerpoint/2010/main" val="3244709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Ellipse 55"/>
          <p:cNvSpPr/>
          <p:nvPr/>
        </p:nvSpPr>
        <p:spPr>
          <a:xfrm>
            <a:off x="236287" y="2965170"/>
            <a:ext cx="708288" cy="70018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55" name="Ellipse 54"/>
          <p:cNvSpPr/>
          <p:nvPr/>
        </p:nvSpPr>
        <p:spPr>
          <a:xfrm>
            <a:off x="1212719" y="3861469"/>
            <a:ext cx="708288" cy="70018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54" name="Ellipse 53"/>
          <p:cNvSpPr/>
          <p:nvPr/>
        </p:nvSpPr>
        <p:spPr>
          <a:xfrm>
            <a:off x="2491289" y="3877906"/>
            <a:ext cx="708288" cy="70018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53" name="Ellipse 52"/>
          <p:cNvSpPr/>
          <p:nvPr/>
        </p:nvSpPr>
        <p:spPr>
          <a:xfrm>
            <a:off x="3352723" y="2962063"/>
            <a:ext cx="708288" cy="70018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52" name="Ellipse 51"/>
          <p:cNvSpPr/>
          <p:nvPr/>
        </p:nvSpPr>
        <p:spPr>
          <a:xfrm>
            <a:off x="2491149" y="2095307"/>
            <a:ext cx="708288" cy="70018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grpSp>
        <p:nvGrpSpPr>
          <p:cNvPr id="50" name="Groupe 49"/>
          <p:cNvGrpSpPr/>
          <p:nvPr/>
        </p:nvGrpSpPr>
        <p:grpSpPr>
          <a:xfrm>
            <a:off x="236287" y="2063897"/>
            <a:ext cx="3824725" cy="2515876"/>
            <a:chOff x="236287" y="2063897"/>
            <a:chExt cx="3824725" cy="2515876"/>
          </a:xfrm>
        </p:grpSpPr>
        <p:sp>
          <p:nvSpPr>
            <p:cNvPr id="43" name="Ellipse 42"/>
            <p:cNvSpPr/>
            <p:nvPr/>
          </p:nvSpPr>
          <p:spPr>
            <a:xfrm>
              <a:off x="1811978" y="2937334"/>
              <a:ext cx="708288" cy="700185"/>
            </a:xfrm>
            <a:prstGeom prst="ellipse">
              <a:avLst/>
            </a:prstGeom>
            <a:solidFill>
              <a:srgbClr val="218BC7"/>
            </a:solidFill>
            <a:ln w="28575">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grpSp>
          <p:nvGrpSpPr>
            <p:cNvPr id="11" name="Groupe 10"/>
            <p:cNvGrpSpPr/>
            <p:nvPr/>
          </p:nvGrpSpPr>
          <p:grpSpPr>
            <a:xfrm>
              <a:off x="236287" y="2063897"/>
              <a:ext cx="3824725" cy="2515876"/>
              <a:chOff x="1139103" y="1681366"/>
              <a:chExt cx="6609545" cy="4398025"/>
            </a:xfrm>
          </p:grpSpPr>
          <p:pic>
            <p:nvPicPr>
              <p:cNvPr id="13" name="Image 12"/>
              <p:cNvPicPr>
                <a:picLocks noChangeAspect="1"/>
              </p:cNvPicPr>
              <p:nvPr/>
            </p:nvPicPr>
            <p:blipFill>
              <a:blip r:embed="rId2"/>
              <a:stretch>
                <a:fillRect/>
              </a:stretch>
            </p:blipFill>
            <p:spPr>
              <a:xfrm>
                <a:off x="5147711" y="1835067"/>
                <a:ext cx="931674" cy="952327"/>
              </a:xfrm>
              <a:prstGeom prst="rect">
                <a:avLst/>
              </a:prstGeom>
            </p:spPr>
          </p:pic>
          <p:pic>
            <p:nvPicPr>
              <p:cNvPr id="14" name="Image 13"/>
              <p:cNvPicPr>
                <a:picLocks noChangeAspect="1"/>
              </p:cNvPicPr>
              <p:nvPr/>
            </p:nvPicPr>
            <p:blipFill>
              <a:blip r:embed="rId3"/>
              <a:stretch>
                <a:fillRect/>
              </a:stretch>
            </p:blipFill>
            <p:spPr>
              <a:xfrm>
                <a:off x="3044448" y="4941765"/>
                <a:ext cx="758526" cy="959168"/>
              </a:xfrm>
              <a:prstGeom prst="rect">
                <a:avLst/>
              </a:prstGeom>
            </p:spPr>
          </p:pic>
          <p:pic>
            <p:nvPicPr>
              <p:cNvPr id="15" name="Image 14"/>
              <p:cNvPicPr>
                <a:picLocks noChangeAspect="1"/>
              </p:cNvPicPr>
              <p:nvPr/>
            </p:nvPicPr>
            <p:blipFill>
              <a:blip r:embed="rId4"/>
              <a:stretch>
                <a:fillRect/>
              </a:stretch>
            </p:blipFill>
            <p:spPr>
              <a:xfrm>
                <a:off x="5198588" y="4941765"/>
                <a:ext cx="878185" cy="1027501"/>
              </a:xfrm>
              <a:prstGeom prst="rect">
                <a:avLst/>
              </a:prstGeom>
            </p:spPr>
          </p:pic>
          <p:sp>
            <p:nvSpPr>
              <p:cNvPr id="16" name="Ellipse 15"/>
              <p:cNvSpPr/>
              <p:nvPr/>
            </p:nvSpPr>
            <p:spPr>
              <a:xfrm>
                <a:off x="1139103" y="3247554"/>
                <a:ext cx="1224000" cy="1224000"/>
              </a:xfrm>
              <a:prstGeom prst="ellipse">
                <a:avLst/>
              </a:prstGeom>
              <a:noFill/>
              <a:ln w="28575">
                <a:solidFill>
                  <a:srgbClr val="A2C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37" name="Rectangle 36"/>
              <p:cNvSpPr/>
              <p:nvPr/>
            </p:nvSpPr>
            <p:spPr>
              <a:xfrm rot="20935780">
                <a:off x="4224166" y="3707566"/>
                <a:ext cx="45719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18" name="Ellipse 17"/>
              <p:cNvSpPr/>
              <p:nvPr/>
            </p:nvSpPr>
            <p:spPr>
              <a:xfrm>
                <a:off x="2619371" y="1755400"/>
                <a:ext cx="1224000" cy="1224000"/>
              </a:xfrm>
              <a:prstGeom prst="ellipse">
                <a:avLst/>
              </a:prstGeom>
              <a:solidFill>
                <a:schemeClr val="bg1"/>
              </a:solidFill>
              <a:ln w="28575">
                <a:solidFill>
                  <a:srgbClr val="5FB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19" name="Image 18"/>
              <p:cNvPicPr>
                <a:picLocks noChangeAspect="1"/>
              </p:cNvPicPr>
              <p:nvPr/>
            </p:nvPicPr>
            <p:blipFill>
              <a:blip r:embed="rId5"/>
              <a:stretch>
                <a:fillRect/>
              </a:stretch>
            </p:blipFill>
            <p:spPr>
              <a:xfrm>
                <a:off x="6721454" y="3399302"/>
                <a:ext cx="830387" cy="862680"/>
              </a:xfrm>
              <a:prstGeom prst="rect">
                <a:avLst/>
              </a:prstGeom>
            </p:spPr>
          </p:pic>
          <p:grpSp>
            <p:nvGrpSpPr>
              <p:cNvPr id="20" name="Groupe 19"/>
              <p:cNvGrpSpPr/>
              <p:nvPr/>
            </p:nvGrpSpPr>
            <p:grpSpPr>
              <a:xfrm>
                <a:off x="1177509" y="3239983"/>
                <a:ext cx="1147188" cy="1032730"/>
                <a:chOff x="-1351410" y="2846671"/>
                <a:chExt cx="3028950" cy="2886075"/>
              </a:xfrm>
            </p:grpSpPr>
            <p:pic>
              <p:nvPicPr>
                <p:cNvPr id="32" name="Image 31"/>
                <p:cNvPicPr>
                  <a:picLocks noChangeAspect="1"/>
                </p:cNvPicPr>
                <p:nvPr/>
              </p:nvPicPr>
              <p:blipFill>
                <a:blip r:embed="rId6">
                  <a:clrChange>
                    <a:clrFrom>
                      <a:srgbClr val="FFFFFF"/>
                    </a:clrFrom>
                    <a:clrTo>
                      <a:srgbClr val="FFFFFF">
                        <a:alpha val="0"/>
                      </a:srgbClr>
                    </a:clrTo>
                  </a:clrChange>
                  <a:duotone>
                    <a:prstClr val="black"/>
                    <a:schemeClr val="tx1">
                      <a:lumMod val="65000"/>
                      <a:lumOff val="35000"/>
                      <a:tint val="45000"/>
                      <a:satMod val="400000"/>
                    </a:schemeClr>
                  </a:duotone>
                </a:blip>
                <a:stretch>
                  <a:fillRect/>
                </a:stretch>
              </p:blipFill>
              <p:spPr>
                <a:xfrm>
                  <a:off x="-1351410" y="2846671"/>
                  <a:ext cx="3028950" cy="2886075"/>
                </a:xfrm>
                <a:prstGeom prst="rect">
                  <a:avLst/>
                </a:prstGeom>
              </p:spPr>
            </p:pic>
            <p:pic>
              <p:nvPicPr>
                <p:cNvPr id="33" name="Image 32"/>
                <p:cNvPicPr>
                  <a:picLocks noChangeAspect="1"/>
                </p:cNvPicPr>
                <p:nvPr/>
              </p:nvPicPr>
              <p:blipFill>
                <a:blip r:embed="rId7">
                  <a:clrChange>
                    <a:clrFrom>
                      <a:srgbClr val="FFFFFF"/>
                    </a:clrFrom>
                    <a:clrTo>
                      <a:srgbClr val="FFFFFF">
                        <a:alpha val="0"/>
                      </a:srgbClr>
                    </a:clrTo>
                  </a:clrChange>
                  <a:duotone>
                    <a:prstClr val="black"/>
                    <a:schemeClr val="bg1">
                      <a:tint val="45000"/>
                      <a:satMod val="400000"/>
                    </a:schemeClr>
                  </a:duotone>
                </a:blip>
                <a:stretch>
                  <a:fillRect/>
                </a:stretch>
              </p:blipFill>
              <p:spPr>
                <a:xfrm flipH="1">
                  <a:off x="-143851" y="4652217"/>
                  <a:ext cx="613831" cy="761031"/>
                </a:xfrm>
                <a:prstGeom prst="rect">
                  <a:avLst/>
                </a:prstGeom>
              </p:spPr>
            </p:pic>
          </p:grpSp>
          <p:sp>
            <p:nvSpPr>
              <p:cNvPr id="21" name="Ellipse 20"/>
              <p:cNvSpPr/>
              <p:nvPr/>
            </p:nvSpPr>
            <p:spPr>
              <a:xfrm>
                <a:off x="6524648" y="3250143"/>
                <a:ext cx="1224000" cy="1224000"/>
              </a:xfrm>
              <a:prstGeom prst="ellipse">
                <a:avLst/>
              </a:prstGeom>
              <a:noFill/>
              <a:ln w="28575">
                <a:solidFill>
                  <a:srgbClr val="79B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2" name="Ellipse 21"/>
              <p:cNvSpPr/>
              <p:nvPr/>
            </p:nvSpPr>
            <p:spPr>
              <a:xfrm>
                <a:off x="5025681" y="1736274"/>
                <a:ext cx="1223999" cy="1224000"/>
              </a:xfrm>
              <a:prstGeom prst="ellipse">
                <a:avLst/>
              </a:prstGeom>
              <a:noFill/>
              <a:ln w="28575">
                <a:solidFill>
                  <a:srgbClr val="C6A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3" name="Ellipse 22"/>
              <p:cNvSpPr/>
              <p:nvPr/>
            </p:nvSpPr>
            <p:spPr>
              <a:xfrm>
                <a:off x="5025681" y="4855391"/>
                <a:ext cx="1224000" cy="1224000"/>
              </a:xfrm>
              <a:prstGeom prst="ellipse">
                <a:avLst/>
              </a:prstGeom>
              <a:noFill/>
              <a:ln w="28575">
                <a:solidFill>
                  <a:srgbClr val="FDE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4" name="Ellipse 23"/>
              <p:cNvSpPr/>
              <p:nvPr/>
            </p:nvSpPr>
            <p:spPr>
              <a:xfrm>
                <a:off x="2823470" y="4818286"/>
                <a:ext cx="1224000" cy="1224000"/>
              </a:xfrm>
              <a:prstGeom prst="ellipse">
                <a:avLst/>
              </a:prstGeom>
              <a:noFill/>
              <a:ln w="28575">
                <a:solidFill>
                  <a:srgbClr val="F2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5" name="Image 24"/>
              <p:cNvPicPr>
                <a:picLocks noChangeAspect="1"/>
              </p:cNvPicPr>
              <p:nvPr/>
            </p:nvPicPr>
            <p:blipFill>
              <a:blip r:embed="rId8">
                <a:clrChange>
                  <a:clrFrom>
                    <a:srgbClr val="FFFFFF"/>
                  </a:clrFrom>
                  <a:clrTo>
                    <a:srgbClr val="FFFFFF">
                      <a:alpha val="0"/>
                    </a:srgbClr>
                  </a:clrTo>
                </a:clrChange>
              </a:blip>
              <a:stretch>
                <a:fillRect/>
              </a:stretch>
            </p:blipFill>
            <p:spPr>
              <a:xfrm>
                <a:off x="5533470" y="5172152"/>
                <a:ext cx="281571" cy="483602"/>
              </a:xfrm>
              <a:prstGeom prst="rect">
                <a:avLst/>
              </a:prstGeom>
            </p:spPr>
          </p:pic>
          <p:cxnSp>
            <p:nvCxnSpPr>
              <p:cNvPr id="26" name="Connecteur droit avec flèche 25"/>
              <p:cNvCxnSpPr>
                <a:endCxn id="18" idx="5"/>
              </p:cNvCxnSpPr>
              <p:nvPr/>
            </p:nvCxnSpPr>
            <p:spPr>
              <a:xfrm flipH="1" flipV="1">
                <a:off x="3664120" y="2800149"/>
                <a:ext cx="446417" cy="52692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22" idx="3"/>
              </p:cNvCxnSpPr>
              <p:nvPr/>
            </p:nvCxnSpPr>
            <p:spPr>
              <a:xfrm flipV="1">
                <a:off x="4791092" y="2781023"/>
                <a:ext cx="413841" cy="558954"/>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2363103" y="3859752"/>
                <a:ext cx="1643929"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endCxn id="21" idx="2"/>
              </p:cNvCxnSpPr>
              <p:nvPr/>
            </p:nvCxnSpPr>
            <p:spPr>
              <a:xfrm flipV="1">
                <a:off x="5025681" y="3862143"/>
                <a:ext cx="1498967"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3843371" y="4285602"/>
                <a:ext cx="377006" cy="656163"/>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endCxn id="23" idx="1"/>
              </p:cNvCxnSpPr>
              <p:nvPr/>
            </p:nvCxnSpPr>
            <p:spPr>
              <a:xfrm>
                <a:off x="4743968" y="4357362"/>
                <a:ext cx="460964" cy="67728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2531002" y="1681366"/>
                <a:ext cx="1400735" cy="1400735"/>
              </a:xfrm>
              <a:prstGeom prst="rect">
                <a:avLst/>
              </a:prstGeom>
              <a:ln>
                <a:noFill/>
              </a:ln>
            </p:spPr>
          </p:pic>
        </p:grpSp>
        <p:grpSp>
          <p:nvGrpSpPr>
            <p:cNvPr id="49" name="Groupe 48"/>
            <p:cNvGrpSpPr/>
            <p:nvPr/>
          </p:nvGrpSpPr>
          <p:grpSpPr>
            <a:xfrm>
              <a:off x="1948889" y="2923928"/>
              <a:ext cx="679380" cy="598005"/>
              <a:chOff x="1942793" y="2930024"/>
              <a:chExt cx="679380" cy="598005"/>
            </a:xfrm>
          </p:grpSpPr>
          <p:grpSp>
            <p:nvGrpSpPr>
              <p:cNvPr id="47" name="Groupe 46"/>
              <p:cNvGrpSpPr/>
              <p:nvPr/>
            </p:nvGrpSpPr>
            <p:grpSpPr>
              <a:xfrm rot="20263131">
                <a:off x="1946026" y="2930024"/>
                <a:ext cx="468130" cy="598005"/>
                <a:chOff x="2019318" y="899161"/>
                <a:chExt cx="500362" cy="714486"/>
              </a:xfrm>
              <a:solidFill>
                <a:schemeClr val="bg1"/>
              </a:solidFill>
            </p:grpSpPr>
            <p:sp>
              <p:nvSpPr>
                <p:cNvPr id="9" name="Rectangle 8"/>
                <p:cNvSpPr/>
                <p:nvPr/>
              </p:nvSpPr>
              <p:spPr>
                <a:xfrm>
                  <a:off x="2019318" y="1004047"/>
                  <a:ext cx="449992" cy="609600"/>
                </a:xfrm>
                <a:prstGeom prst="rect">
                  <a:avLst/>
                </a:prstGeom>
                <a:grp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45"/>
                <p:cNvSpPr/>
                <p:nvPr/>
              </p:nvSpPr>
              <p:spPr>
                <a:xfrm>
                  <a:off x="2245360" y="899161"/>
                  <a:ext cx="274320" cy="378460"/>
                </a:xfrm>
                <a:custGeom>
                  <a:avLst/>
                  <a:gdLst>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292100 w 312420"/>
                    <a:gd name="connsiteY4" fmla="*/ 20320 h 378460"/>
                    <a:gd name="connsiteX5" fmla="*/ 0 w 312420"/>
                    <a:gd name="connsiteY5" fmla="*/ 0 h 378460"/>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192280 w 312420"/>
                    <a:gd name="connsiteY4" fmla="*/ 100539 h 378460"/>
                    <a:gd name="connsiteX5" fmla="*/ 0 w 312420"/>
                    <a:gd name="connsiteY5" fmla="*/ 0 h 378460"/>
                    <a:gd name="connsiteX0" fmla="*/ 0 w 274320"/>
                    <a:gd name="connsiteY0" fmla="*/ 0 h 378460"/>
                    <a:gd name="connsiteX1" fmla="*/ 22860 w 274320"/>
                    <a:gd name="connsiteY1" fmla="*/ 109220 h 378460"/>
                    <a:gd name="connsiteX2" fmla="*/ 274320 w 274320"/>
                    <a:gd name="connsiteY2" fmla="*/ 378460 h 378460"/>
                    <a:gd name="connsiteX3" fmla="*/ 269921 w 274320"/>
                    <a:gd name="connsiteY3" fmla="*/ 172291 h 378460"/>
                    <a:gd name="connsiteX4" fmla="*/ 192280 w 274320"/>
                    <a:gd name="connsiteY4" fmla="*/ 100539 h 378460"/>
                    <a:gd name="connsiteX5" fmla="*/ 0 w 274320"/>
                    <a:gd name="connsiteY5" fmla="*/ 0 h 3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378460">
                      <a:moveTo>
                        <a:pt x="0" y="0"/>
                      </a:moveTo>
                      <a:lnTo>
                        <a:pt x="22860" y="109220"/>
                      </a:lnTo>
                      <a:lnTo>
                        <a:pt x="274320" y="378460"/>
                      </a:lnTo>
                      <a:cubicBezTo>
                        <a:pt x="272854" y="309737"/>
                        <a:pt x="271387" y="241014"/>
                        <a:pt x="269921" y="172291"/>
                      </a:cubicBezTo>
                      <a:lnTo>
                        <a:pt x="192280" y="100539"/>
                      </a:lnTo>
                      <a:lnTo>
                        <a:pt x="0" y="0"/>
                      </a:lnTo>
                      <a:close/>
                    </a:path>
                  </a:pathLst>
                </a:custGeom>
                <a:solidFill>
                  <a:srgbClr val="218BC7"/>
                </a:solid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riangle isocèle 43"/>
                <p:cNvSpPr/>
                <p:nvPr/>
              </p:nvSpPr>
              <p:spPr>
                <a:xfrm rot="13532351">
                  <a:off x="2196251" y="1082616"/>
                  <a:ext cx="286033" cy="143436"/>
                </a:xfrm>
                <a:prstGeom prst="triangle">
                  <a:avLst/>
                </a:prstGeom>
                <a:grpFill/>
                <a:ln w="19050">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8" name="ZoneTexte 47"/>
              <p:cNvSpPr txBox="1"/>
              <p:nvPr/>
            </p:nvSpPr>
            <p:spPr>
              <a:xfrm rot="20340785">
                <a:off x="1942793" y="3101580"/>
                <a:ext cx="679380" cy="369332"/>
              </a:xfrm>
              <a:prstGeom prst="rect">
                <a:avLst/>
              </a:prstGeom>
              <a:noFill/>
            </p:spPr>
            <p:txBody>
              <a:bodyPr wrap="square" rtlCol="0">
                <a:spAutoFit/>
              </a:bodyPr>
              <a:lstStyle/>
              <a:p>
                <a:r>
                  <a:rPr lang="fr-FR" dirty="0">
                    <a:solidFill>
                      <a:srgbClr val="218BC7"/>
                    </a:solidFill>
                  </a:rPr>
                  <a:t>EIE</a:t>
                </a:r>
              </a:p>
            </p:txBody>
          </p:sp>
        </p:grpSp>
      </p:grpSp>
      <p:sp>
        <p:nvSpPr>
          <p:cNvPr id="2" name="Espace réservé du numéro de diapositive 1">
            <a:extLst>
              <a:ext uri="{FF2B5EF4-FFF2-40B4-BE49-F238E27FC236}">
                <a16:creationId xmlns:a16="http://schemas.microsoft.com/office/drawing/2014/main" id="{3583273B-1A2C-4583-B4BB-11E19FC9F006}"/>
              </a:ext>
            </a:extLst>
          </p:cNvPr>
          <p:cNvSpPr>
            <a:spLocks noGrp="1"/>
          </p:cNvSpPr>
          <p:nvPr>
            <p:ph type="sldNum" sz="quarter" idx="12"/>
          </p:nvPr>
        </p:nvSpPr>
        <p:spPr/>
        <p:txBody>
          <a:bodyPr/>
          <a:lstStyle/>
          <a:p>
            <a:fld id="{CA1D08C0-627D-48F0-9216-B0288674F6B7}" type="slidenum">
              <a:rPr lang="fr-FR" smtClean="0"/>
              <a:t>72</a:t>
            </a:fld>
            <a:endParaRPr lang="fr-FR" dirty="0"/>
          </a:p>
        </p:txBody>
      </p:sp>
      <p:sp>
        <p:nvSpPr>
          <p:cNvPr id="4" name="Espace réservé du texte 3">
            <a:extLst>
              <a:ext uri="{FF2B5EF4-FFF2-40B4-BE49-F238E27FC236}">
                <a16:creationId xmlns:a16="http://schemas.microsoft.com/office/drawing/2014/main" id="{28DB4A99-0916-4DFF-95AD-589A6570F795}"/>
              </a:ext>
            </a:extLst>
          </p:cNvPr>
          <p:cNvSpPr>
            <a:spLocks noGrp="1"/>
          </p:cNvSpPr>
          <p:nvPr>
            <p:ph type="body" sz="quarter" idx="14"/>
          </p:nvPr>
        </p:nvSpPr>
        <p:spPr>
          <a:xfrm>
            <a:off x="4501216" y="2819728"/>
            <a:ext cx="4229100" cy="604088"/>
          </a:xfrm>
        </p:spPr>
        <p:txBody>
          <a:bodyPr>
            <a:noAutofit/>
          </a:bodyPr>
          <a:lstStyle/>
          <a:p>
            <a:pPr algn="ctr"/>
            <a:r>
              <a:rPr lang="fr-FR" sz="2400" b="1" noProof="0" dirty="0"/>
              <a:t>ETAT INITIAL DE L’ENVIRONNEMENT</a:t>
            </a:r>
          </a:p>
        </p:txBody>
      </p:sp>
      <p:sp>
        <p:nvSpPr>
          <p:cNvPr id="5" name="Rectangle 4"/>
          <p:cNvSpPr/>
          <p:nvPr/>
        </p:nvSpPr>
        <p:spPr>
          <a:xfrm>
            <a:off x="2688882" y="6432550"/>
            <a:ext cx="6325416" cy="2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36E47168-8490-40EE-A6C4-712F7AECBBBD}"/>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2149148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e 44"/>
          <p:cNvGrpSpPr/>
          <p:nvPr/>
        </p:nvGrpSpPr>
        <p:grpSpPr>
          <a:xfrm>
            <a:off x="-2709" y="1020412"/>
            <a:ext cx="9146709" cy="1373053"/>
            <a:chOff x="-105490" y="2671439"/>
            <a:chExt cx="9622632" cy="1373053"/>
          </a:xfrm>
        </p:grpSpPr>
        <p:sp>
          <p:nvSpPr>
            <p:cNvPr id="46" name="Rectangle 45">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73</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1 : Le cadre paysager et naturel</a:t>
            </a:r>
          </a:p>
        </p:txBody>
      </p:sp>
      <p:pic>
        <p:nvPicPr>
          <p:cNvPr id="13" name="Image 12"/>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57502" y="2977478"/>
            <a:ext cx="810559" cy="801286"/>
          </a:xfrm>
          <a:prstGeom prst="rect">
            <a:avLst/>
          </a:prstGeom>
          <a:ln>
            <a:noFill/>
          </a:ln>
        </p:spPr>
      </p:pic>
      <p:pic>
        <p:nvPicPr>
          <p:cNvPr id="14" name="Image 13"/>
          <p:cNvPicPr>
            <a:picLocks noChangeAspect="1"/>
          </p:cNvPicPr>
          <p:nvPr/>
        </p:nvPicPr>
        <p:blipFill>
          <a:blip r:embed="rId3"/>
          <a:stretch>
            <a:fillRect/>
          </a:stretch>
        </p:blipFill>
        <p:spPr>
          <a:xfrm>
            <a:off x="4971705" y="3076381"/>
            <a:ext cx="539129" cy="544776"/>
          </a:xfrm>
          <a:prstGeom prst="rect">
            <a:avLst/>
          </a:prstGeom>
        </p:spPr>
      </p:pic>
      <p:pic>
        <p:nvPicPr>
          <p:cNvPr id="15" name="Image 14"/>
          <p:cNvPicPr>
            <a:picLocks noChangeAspect="1"/>
          </p:cNvPicPr>
          <p:nvPr/>
        </p:nvPicPr>
        <p:blipFill>
          <a:blip r:embed="rId4"/>
          <a:stretch>
            <a:fillRect/>
          </a:stretch>
        </p:blipFill>
        <p:spPr>
          <a:xfrm>
            <a:off x="3754616" y="4853558"/>
            <a:ext cx="438934" cy="548689"/>
          </a:xfrm>
          <a:prstGeom prst="rect">
            <a:avLst/>
          </a:prstGeom>
        </p:spPr>
      </p:pic>
      <p:pic>
        <p:nvPicPr>
          <p:cNvPr id="16" name="Image 15"/>
          <p:cNvPicPr>
            <a:picLocks noChangeAspect="1"/>
          </p:cNvPicPr>
          <p:nvPr/>
        </p:nvPicPr>
        <p:blipFill>
          <a:blip r:embed="rId5"/>
          <a:stretch>
            <a:fillRect/>
          </a:stretch>
        </p:blipFill>
        <p:spPr>
          <a:xfrm>
            <a:off x="5001146" y="4853558"/>
            <a:ext cx="508177" cy="587779"/>
          </a:xfrm>
          <a:prstGeom prst="rect">
            <a:avLst/>
          </a:prstGeom>
        </p:spPr>
      </p:pic>
      <p:sp>
        <p:nvSpPr>
          <p:cNvPr id="17" name="Ellipse 16"/>
          <p:cNvSpPr/>
          <p:nvPr/>
        </p:nvSpPr>
        <p:spPr>
          <a:xfrm>
            <a:off x="2652056" y="3884390"/>
            <a:ext cx="708288" cy="700185"/>
          </a:xfrm>
          <a:prstGeom prst="ellipse">
            <a:avLst/>
          </a:prstGeom>
          <a:noFill/>
          <a:ln w="28575">
            <a:solidFill>
              <a:srgbClr val="A2C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19" name="Ellipse 18"/>
          <p:cNvSpPr/>
          <p:nvPr/>
        </p:nvSpPr>
        <p:spPr>
          <a:xfrm>
            <a:off x="3508638" y="3030808"/>
            <a:ext cx="708288" cy="700185"/>
          </a:xfrm>
          <a:prstGeom prst="ellipse">
            <a:avLst/>
          </a:prstGeom>
          <a:noFill/>
          <a:ln w="28575">
            <a:solidFill>
              <a:srgbClr val="5FB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0" name="Image 19"/>
          <p:cNvPicPr>
            <a:picLocks noChangeAspect="1"/>
          </p:cNvPicPr>
          <p:nvPr/>
        </p:nvPicPr>
        <p:blipFill>
          <a:blip r:embed="rId6"/>
          <a:stretch>
            <a:fillRect/>
          </a:stretch>
        </p:blipFill>
        <p:spPr>
          <a:xfrm>
            <a:off x="5882378" y="3971197"/>
            <a:ext cx="480517" cy="493493"/>
          </a:xfrm>
          <a:prstGeom prst="rect">
            <a:avLst/>
          </a:prstGeom>
        </p:spPr>
      </p:pic>
      <p:grpSp>
        <p:nvGrpSpPr>
          <p:cNvPr id="21" name="Groupe 20"/>
          <p:cNvGrpSpPr/>
          <p:nvPr/>
        </p:nvGrpSpPr>
        <p:grpSpPr>
          <a:xfrm>
            <a:off x="2674280" y="3880059"/>
            <a:ext cx="663840" cy="590770"/>
            <a:chOff x="-1351410" y="2846671"/>
            <a:chExt cx="3028950" cy="2886075"/>
          </a:xfrm>
        </p:grpSpPr>
        <p:pic>
          <p:nvPicPr>
            <p:cNvPr id="33" name="Image 32"/>
            <p:cNvPicPr>
              <a:picLocks noChangeAspect="1"/>
            </p:cNvPicPr>
            <p:nvPr/>
          </p:nvPicPr>
          <p:blipFill>
            <a:blip r:embed="rId7">
              <a:clrChange>
                <a:clrFrom>
                  <a:srgbClr val="FFFFFF"/>
                </a:clrFrom>
                <a:clrTo>
                  <a:srgbClr val="FFFFFF">
                    <a:alpha val="0"/>
                  </a:srgbClr>
                </a:clrTo>
              </a:clrChange>
              <a:duotone>
                <a:prstClr val="black"/>
                <a:schemeClr val="tx1">
                  <a:lumMod val="65000"/>
                  <a:lumOff val="35000"/>
                  <a:tint val="45000"/>
                  <a:satMod val="400000"/>
                </a:schemeClr>
              </a:duotone>
            </a:blip>
            <a:stretch>
              <a:fillRect/>
            </a:stretch>
          </p:blipFill>
          <p:spPr>
            <a:xfrm>
              <a:off x="-1351410" y="2846671"/>
              <a:ext cx="3028950" cy="2886075"/>
            </a:xfrm>
            <a:prstGeom prst="rect">
              <a:avLst/>
            </a:prstGeom>
          </p:spPr>
        </p:pic>
        <p:pic>
          <p:nvPicPr>
            <p:cNvPr id="34" name="Image 33"/>
            <p:cNvPicPr>
              <a:picLocks noChangeAspect="1"/>
            </p:cNvPicPr>
            <p:nvPr/>
          </p:nvPicPr>
          <p:blipFill>
            <a:blip r:embed="rId8">
              <a:clrChange>
                <a:clrFrom>
                  <a:srgbClr val="FFFFFF"/>
                </a:clrFrom>
                <a:clrTo>
                  <a:srgbClr val="FFFFFF">
                    <a:alpha val="0"/>
                  </a:srgbClr>
                </a:clrTo>
              </a:clrChange>
              <a:duotone>
                <a:prstClr val="black"/>
                <a:schemeClr val="bg1">
                  <a:tint val="45000"/>
                  <a:satMod val="400000"/>
                </a:schemeClr>
              </a:duotone>
            </a:blip>
            <a:stretch>
              <a:fillRect/>
            </a:stretch>
          </p:blipFill>
          <p:spPr>
            <a:xfrm flipH="1">
              <a:off x="-143851" y="4652217"/>
              <a:ext cx="613831" cy="761031"/>
            </a:xfrm>
            <a:prstGeom prst="rect">
              <a:avLst/>
            </a:prstGeom>
          </p:spPr>
        </p:pic>
      </p:grpSp>
      <p:sp>
        <p:nvSpPr>
          <p:cNvPr id="22" name="Ellipse 21"/>
          <p:cNvSpPr/>
          <p:nvPr/>
        </p:nvSpPr>
        <p:spPr>
          <a:xfrm>
            <a:off x="5768493" y="3885871"/>
            <a:ext cx="708288" cy="700185"/>
          </a:xfrm>
          <a:prstGeom prst="ellipse">
            <a:avLst/>
          </a:prstGeom>
          <a:noFill/>
          <a:ln w="28575">
            <a:solidFill>
              <a:srgbClr val="79B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3" name="Ellipse 22"/>
          <p:cNvSpPr/>
          <p:nvPr/>
        </p:nvSpPr>
        <p:spPr>
          <a:xfrm>
            <a:off x="4901090" y="3019867"/>
            <a:ext cx="708288" cy="700185"/>
          </a:xfrm>
          <a:prstGeom prst="ellipse">
            <a:avLst/>
          </a:prstGeom>
          <a:noFill/>
          <a:ln w="28575">
            <a:solidFill>
              <a:srgbClr val="C6A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4" name="Ellipse 23"/>
          <p:cNvSpPr/>
          <p:nvPr/>
        </p:nvSpPr>
        <p:spPr>
          <a:xfrm>
            <a:off x="4901090" y="4804148"/>
            <a:ext cx="708288" cy="700185"/>
          </a:xfrm>
          <a:prstGeom prst="ellipse">
            <a:avLst/>
          </a:prstGeom>
          <a:noFill/>
          <a:ln w="28575">
            <a:solidFill>
              <a:srgbClr val="FDE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5" name="Ellipse 24"/>
          <p:cNvSpPr/>
          <p:nvPr/>
        </p:nvSpPr>
        <p:spPr>
          <a:xfrm>
            <a:off x="3626743" y="4782922"/>
            <a:ext cx="708288" cy="700185"/>
          </a:xfrm>
          <a:prstGeom prst="ellipse">
            <a:avLst/>
          </a:prstGeom>
          <a:noFill/>
          <a:ln w="28575">
            <a:solidFill>
              <a:srgbClr val="F2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6" name="Image 25"/>
          <p:cNvPicPr>
            <a:picLocks noChangeAspect="1"/>
          </p:cNvPicPr>
          <p:nvPr/>
        </p:nvPicPr>
        <p:blipFill>
          <a:blip r:embed="rId9">
            <a:clrChange>
              <a:clrFrom>
                <a:srgbClr val="FFFFFF"/>
              </a:clrFrom>
              <a:clrTo>
                <a:srgbClr val="FFFFFF">
                  <a:alpha val="0"/>
                </a:srgbClr>
              </a:clrTo>
            </a:clrChange>
          </a:blip>
          <a:stretch>
            <a:fillRect/>
          </a:stretch>
        </p:blipFill>
        <p:spPr>
          <a:xfrm>
            <a:off x="5194931" y="4985350"/>
            <a:ext cx="162936" cy="276643"/>
          </a:xfrm>
          <a:prstGeom prst="rect">
            <a:avLst/>
          </a:prstGeom>
        </p:spPr>
      </p:pic>
      <p:cxnSp>
        <p:nvCxnSpPr>
          <p:cNvPr id="27" name="Connecteur droit avec flèche 26"/>
          <p:cNvCxnSpPr>
            <a:endCxn id="19" idx="5"/>
          </p:cNvCxnSpPr>
          <p:nvPr/>
        </p:nvCxnSpPr>
        <p:spPr>
          <a:xfrm flipH="1" flipV="1">
            <a:off x="4113200" y="3628453"/>
            <a:ext cx="258327" cy="301423"/>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endCxn id="23" idx="3"/>
          </p:cNvCxnSpPr>
          <p:nvPr/>
        </p:nvCxnSpPr>
        <p:spPr>
          <a:xfrm flipV="1">
            <a:off x="4765341" y="3617512"/>
            <a:ext cx="239476" cy="319748"/>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endCxn id="22" idx="2"/>
          </p:cNvCxnSpPr>
          <p:nvPr/>
        </p:nvCxnSpPr>
        <p:spPr>
          <a:xfrm flipV="1">
            <a:off x="4901090" y="4235964"/>
            <a:ext cx="867403"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4216926" y="4478202"/>
            <a:ext cx="218161" cy="37535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endCxn id="24" idx="1"/>
          </p:cNvCxnSpPr>
          <p:nvPr/>
        </p:nvCxnSpPr>
        <p:spPr>
          <a:xfrm>
            <a:off x="4738072" y="4519252"/>
            <a:ext cx="266745" cy="38743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Forme libre 41"/>
          <p:cNvSpPr/>
          <p:nvPr/>
        </p:nvSpPr>
        <p:spPr>
          <a:xfrm>
            <a:off x="1971040" y="2702560"/>
            <a:ext cx="5364480" cy="3556000"/>
          </a:xfrm>
          <a:custGeom>
            <a:avLst/>
            <a:gdLst>
              <a:gd name="connsiteX0" fmla="*/ 629920 w 5364480"/>
              <a:gd name="connsiteY0" fmla="*/ 2743200 h 3556000"/>
              <a:gd name="connsiteX1" fmla="*/ 1899920 w 5364480"/>
              <a:gd name="connsiteY1" fmla="*/ 1838960 h 3556000"/>
              <a:gd name="connsiteX2" fmla="*/ 2438400 w 5364480"/>
              <a:gd name="connsiteY2" fmla="*/ 1849120 h 3556000"/>
              <a:gd name="connsiteX3" fmla="*/ 2621280 w 5364480"/>
              <a:gd name="connsiteY3" fmla="*/ 1950720 h 3556000"/>
              <a:gd name="connsiteX4" fmla="*/ 2783840 w 5364480"/>
              <a:gd name="connsiteY4" fmla="*/ 18491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3840 w 5364480"/>
              <a:gd name="connsiteY4" fmla="*/ 18491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0416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3320 w 5364480"/>
              <a:gd name="connsiteY2" fmla="*/ 178308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0416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4480" h="3556000">
                <a:moveTo>
                  <a:pt x="629920" y="2743200"/>
                </a:moveTo>
                <a:lnTo>
                  <a:pt x="1899920" y="1838960"/>
                </a:lnTo>
                <a:lnTo>
                  <a:pt x="2433320" y="1783080"/>
                </a:lnTo>
                <a:lnTo>
                  <a:pt x="2621280" y="1950720"/>
                </a:lnTo>
                <a:lnTo>
                  <a:pt x="2786380" y="1823720"/>
                </a:lnTo>
                <a:lnTo>
                  <a:pt x="3108960" y="1727200"/>
                </a:lnTo>
                <a:lnTo>
                  <a:pt x="2971800" y="1541780"/>
                </a:lnTo>
                <a:lnTo>
                  <a:pt x="3078480" y="1270000"/>
                </a:lnTo>
                <a:lnTo>
                  <a:pt x="2804160" y="1219200"/>
                </a:lnTo>
                <a:lnTo>
                  <a:pt x="2682240" y="650240"/>
                </a:lnTo>
                <a:lnTo>
                  <a:pt x="3149600" y="0"/>
                </a:lnTo>
                <a:lnTo>
                  <a:pt x="4673600" y="589280"/>
                </a:lnTo>
                <a:lnTo>
                  <a:pt x="5364480" y="1645920"/>
                </a:lnTo>
                <a:lnTo>
                  <a:pt x="5334000" y="1757680"/>
                </a:lnTo>
                <a:lnTo>
                  <a:pt x="4348480" y="3078480"/>
                </a:lnTo>
                <a:lnTo>
                  <a:pt x="2926080" y="3556000"/>
                </a:lnTo>
                <a:cubicBezTo>
                  <a:pt x="2686538" y="3529384"/>
                  <a:pt x="2865308" y="3545840"/>
                  <a:pt x="2387600" y="3545840"/>
                </a:cubicBezTo>
                <a:lnTo>
                  <a:pt x="0" y="3322320"/>
                </a:lnTo>
                <a:lnTo>
                  <a:pt x="629920" y="2743200"/>
                </a:lnTo>
                <a:close/>
              </a:path>
            </a:pathLst>
          </a:cu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227747" y="3861894"/>
            <a:ext cx="708288" cy="700185"/>
          </a:xfrm>
          <a:prstGeom prst="ellipse">
            <a:avLst/>
          </a:prstGeom>
          <a:solidFill>
            <a:srgbClr val="218BC7"/>
          </a:solidFill>
          <a:ln w="28575">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35" name="Rectangle 34"/>
          <p:cNvSpPr/>
          <p:nvPr/>
        </p:nvSpPr>
        <p:spPr>
          <a:xfrm rot="20935780">
            <a:off x="4437276" y="4147534"/>
            <a:ext cx="264562" cy="14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cxnSp>
        <p:nvCxnSpPr>
          <p:cNvPr id="29" name="Connecteur droit avec flèche 28"/>
          <p:cNvCxnSpPr/>
          <p:nvPr/>
        </p:nvCxnSpPr>
        <p:spPr>
          <a:xfrm flipH="1">
            <a:off x="3360344" y="4234596"/>
            <a:ext cx="951287"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 name="Groupe 6"/>
          <p:cNvGrpSpPr/>
          <p:nvPr/>
        </p:nvGrpSpPr>
        <p:grpSpPr>
          <a:xfrm>
            <a:off x="4364658" y="3848488"/>
            <a:ext cx="679380" cy="598005"/>
            <a:chOff x="1942793" y="2930024"/>
            <a:chExt cx="679380" cy="598005"/>
          </a:xfrm>
        </p:grpSpPr>
        <p:grpSp>
          <p:nvGrpSpPr>
            <p:cNvPr id="8" name="Groupe 7"/>
            <p:cNvGrpSpPr/>
            <p:nvPr/>
          </p:nvGrpSpPr>
          <p:grpSpPr>
            <a:xfrm rot="20263131">
              <a:off x="1946026" y="2930024"/>
              <a:ext cx="468130" cy="598005"/>
              <a:chOff x="2019318" y="899161"/>
              <a:chExt cx="500362" cy="714486"/>
            </a:xfrm>
            <a:solidFill>
              <a:schemeClr val="bg1"/>
            </a:solidFill>
          </p:grpSpPr>
          <p:sp>
            <p:nvSpPr>
              <p:cNvPr id="10" name="Rectangle 9"/>
              <p:cNvSpPr/>
              <p:nvPr/>
            </p:nvSpPr>
            <p:spPr>
              <a:xfrm>
                <a:off x="2019318" y="1004047"/>
                <a:ext cx="449992" cy="609600"/>
              </a:xfrm>
              <a:prstGeom prst="rect">
                <a:avLst/>
              </a:prstGeom>
              <a:grp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2245360" y="899161"/>
                <a:ext cx="274320" cy="378460"/>
              </a:xfrm>
              <a:custGeom>
                <a:avLst/>
                <a:gdLst>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292100 w 312420"/>
                  <a:gd name="connsiteY4" fmla="*/ 20320 h 378460"/>
                  <a:gd name="connsiteX5" fmla="*/ 0 w 312420"/>
                  <a:gd name="connsiteY5" fmla="*/ 0 h 378460"/>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192280 w 312420"/>
                  <a:gd name="connsiteY4" fmla="*/ 100539 h 378460"/>
                  <a:gd name="connsiteX5" fmla="*/ 0 w 312420"/>
                  <a:gd name="connsiteY5" fmla="*/ 0 h 378460"/>
                  <a:gd name="connsiteX0" fmla="*/ 0 w 274320"/>
                  <a:gd name="connsiteY0" fmla="*/ 0 h 378460"/>
                  <a:gd name="connsiteX1" fmla="*/ 22860 w 274320"/>
                  <a:gd name="connsiteY1" fmla="*/ 109220 h 378460"/>
                  <a:gd name="connsiteX2" fmla="*/ 274320 w 274320"/>
                  <a:gd name="connsiteY2" fmla="*/ 378460 h 378460"/>
                  <a:gd name="connsiteX3" fmla="*/ 269921 w 274320"/>
                  <a:gd name="connsiteY3" fmla="*/ 172291 h 378460"/>
                  <a:gd name="connsiteX4" fmla="*/ 192280 w 274320"/>
                  <a:gd name="connsiteY4" fmla="*/ 100539 h 378460"/>
                  <a:gd name="connsiteX5" fmla="*/ 0 w 274320"/>
                  <a:gd name="connsiteY5" fmla="*/ 0 h 3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378460">
                    <a:moveTo>
                      <a:pt x="0" y="0"/>
                    </a:moveTo>
                    <a:lnTo>
                      <a:pt x="22860" y="109220"/>
                    </a:lnTo>
                    <a:lnTo>
                      <a:pt x="274320" y="378460"/>
                    </a:lnTo>
                    <a:cubicBezTo>
                      <a:pt x="272854" y="309737"/>
                      <a:pt x="271387" y="241014"/>
                      <a:pt x="269921" y="172291"/>
                    </a:cubicBezTo>
                    <a:lnTo>
                      <a:pt x="192280" y="100539"/>
                    </a:lnTo>
                    <a:lnTo>
                      <a:pt x="0" y="0"/>
                    </a:lnTo>
                    <a:close/>
                  </a:path>
                </a:pathLst>
              </a:custGeom>
              <a:solidFill>
                <a:srgbClr val="218BC7"/>
              </a:solid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3532351">
                <a:off x="2196251" y="1082616"/>
                <a:ext cx="286033" cy="143436"/>
              </a:xfrm>
              <a:prstGeom prst="triangle">
                <a:avLst/>
              </a:prstGeom>
              <a:grpFill/>
              <a:ln w="19050">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rot="20340785">
              <a:off x="1942793" y="3101580"/>
              <a:ext cx="679380" cy="369332"/>
            </a:xfrm>
            <a:prstGeom prst="rect">
              <a:avLst/>
            </a:prstGeom>
            <a:noFill/>
          </p:spPr>
          <p:txBody>
            <a:bodyPr wrap="square" rtlCol="0">
              <a:spAutoFit/>
            </a:bodyPr>
            <a:lstStyle/>
            <a:p>
              <a:r>
                <a:rPr lang="fr-FR" dirty="0">
                  <a:solidFill>
                    <a:srgbClr val="218BC7"/>
                  </a:solidFill>
                </a:rPr>
                <a:t>EIE</a:t>
              </a:r>
            </a:p>
          </p:txBody>
        </p:sp>
      </p:grpSp>
      <p:sp>
        <p:nvSpPr>
          <p:cNvPr id="43" name="ZoneTexte 42">
            <a:extLst>
              <a:ext uri="{FF2B5EF4-FFF2-40B4-BE49-F238E27FC236}">
                <a16:creationId xmlns:a16="http://schemas.microsoft.com/office/drawing/2014/main" id="{FC9FC85C-BCCC-45F9-928F-968B5BFAFA40}"/>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1729250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74</a:t>
            </a:fld>
            <a:endParaRPr lang="fr-FR" dirty="0"/>
          </a:p>
        </p:txBody>
      </p:sp>
      <p:sp>
        <p:nvSpPr>
          <p:cNvPr id="3"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283028" y="535178"/>
            <a:ext cx="8860971" cy="430123"/>
          </a:xfrm>
        </p:spPr>
        <p:txBody>
          <a:bodyPr/>
          <a:lstStyle/>
          <a:p>
            <a:pPr algn="ctr"/>
            <a:r>
              <a:rPr lang="fr-FR" dirty="0"/>
              <a:t>LE PAYSAGE FACE AU CHANGEMENT CLIMATIQUE - Généralités</a:t>
            </a:r>
          </a:p>
        </p:txBody>
      </p:sp>
      <p:sp>
        <p:nvSpPr>
          <p:cNvPr id="10" name="Espace réservé du texte 9">
            <a:extLst>
              <a:ext uri="{FF2B5EF4-FFF2-40B4-BE49-F238E27FC236}">
                <a16:creationId xmlns:a16="http://schemas.microsoft.com/office/drawing/2014/main" id="{D2142450-E9AB-46EB-977C-37151CD5757C}"/>
              </a:ext>
            </a:extLst>
          </p:cNvPr>
          <p:cNvSpPr>
            <a:spLocks noGrp="1"/>
          </p:cNvSpPr>
          <p:nvPr>
            <p:ph type="body" sz="quarter" idx="14"/>
          </p:nvPr>
        </p:nvSpPr>
        <p:spPr/>
        <p:txBody>
          <a:bodyPr/>
          <a:lstStyle/>
          <a:p>
            <a:pPr marL="0" indent="0" algn="just">
              <a:buNone/>
            </a:pPr>
            <a:r>
              <a:rPr lang="fr-FR" sz="1000" b="0" dirty="0">
                <a:solidFill>
                  <a:schemeClr val="tx1"/>
                </a:solidFill>
                <a:latin typeface="+mn-lt"/>
              </a:rPr>
              <a:t>Dans ce rôle de ressource, le paysage se construit sur une notion d’équilibre à deux entrées :</a:t>
            </a:r>
          </a:p>
          <a:p>
            <a:pPr algn="just">
              <a:buClr>
                <a:srgbClr val="0989B1"/>
              </a:buClr>
              <a:buSzPct val="80000"/>
            </a:pPr>
            <a:r>
              <a:rPr lang="fr-FR" sz="1000" b="0" dirty="0">
                <a:solidFill>
                  <a:schemeClr val="tx1"/>
                </a:solidFill>
                <a:latin typeface="+mn-lt"/>
              </a:rPr>
              <a:t>L’équilibre entre les territoires face à l’exploitation inégale de la ressource et les possibilités ou nécessités de mutualisation qui en émergent;</a:t>
            </a:r>
          </a:p>
          <a:p>
            <a:pPr algn="just">
              <a:buClr>
                <a:srgbClr val="0989B1"/>
              </a:buClr>
              <a:buSzPct val="80000"/>
            </a:pPr>
            <a:r>
              <a:rPr lang="fr-FR" sz="1000" b="0" dirty="0">
                <a:solidFill>
                  <a:schemeClr val="tx1"/>
                </a:solidFill>
                <a:latin typeface="+mn-lt"/>
              </a:rPr>
              <a:t>L’équilibre entre l’exploitation de la ressource et les valorisations  touristiques et patrimoniales qui en découlent.</a:t>
            </a:r>
          </a:p>
          <a:p>
            <a:pPr marL="0" indent="0" algn="just">
              <a:buNone/>
            </a:pPr>
            <a:endParaRPr lang="fr-FR" b="0" dirty="0">
              <a:solidFill>
                <a:schemeClr val="tx1"/>
              </a:solidFill>
            </a:endParaRPr>
          </a:p>
          <a:p>
            <a:pPr marL="0" indent="0" algn="just">
              <a:buNone/>
            </a:pPr>
            <a:endParaRPr lang="fr-FR" b="0" dirty="0">
              <a:solidFill>
                <a:schemeClr val="tx1"/>
              </a:solidFill>
            </a:endParaRPr>
          </a:p>
          <a:p>
            <a:endParaRPr lang="fr-FR" dirty="0"/>
          </a:p>
        </p:txBody>
      </p:sp>
      <p:sp>
        <p:nvSpPr>
          <p:cNvPr id="8" name="ZoneTexte 7">
            <a:extLst>
              <a:ext uri="{FF2B5EF4-FFF2-40B4-BE49-F238E27FC236}">
                <a16:creationId xmlns:a16="http://schemas.microsoft.com/office/drawing/2014/main" id="{EDB686F9-6021-43E1-823A-BAB45638657B}"/>
              </a:ext>
            </a:extLst>
          </p:cNvPr>
          <p:cNvSpPr txBox="1"/>
          <p:nvPr/>
        </p:nvSpPr>
        <p:spPr>
          <a:xfrm>
            <a:off x="5081198" y="5920388"/>
            <a:ext cx="2770445" cy="230832"/>
          </a:xfrm>
          <a:prstGeom prst="rect">
            <a:avLst/>
          </a:prstGeom>
          <a:noFill/>
        </p:spPr>
        <p:txBody>
          <a:bodyPr wrap="square" rtlCol="0">
            <a:spAutoFit/>
          </a:bodyPr>
          <a:lstStyle/>
          <a:p>
            <a:r>
              <a:rPr lang="fr-FR" sz="900" i="1" dirty="0">
                <a:latin typeface="+mj-lt"/>
              </a:rPr>
              <a:t>Le bocage près de Vichy – Source Jeunes Agriculteurs</a:t>
            </a:r>
          </a:p>
        </p:txBody>
      </p:sp>
      <p:pic>
        <p:nvPicPr>
          <p:cNvPr id="9" name="Image 8">
            <a:extLst>
              <a:ext uri="{FF2B5EF4-FFF2-40B4-BE49-F238E27FC236}">
                <a16:creationId xmlns:a16="http://schemas.microsoft.com/office/drawing/2014/main" id="{2ACA3DD5-92B1-4BB1-98F8-FE407CBD5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1" y="2578335"/>
            <a:ext cx="5054600" cy="3353269"/>
          </a:xfrm>
          <a:prstGeom prst="rect">
            <a:avLst/>
          </a:prstGeom>
        </p:spPr>
      </p:pic>
      <p:sp>
        <p:nvSpPr>
          <p:cNvPr id="11" name="Espace réservé du texte 3">
            <a:extLst>
              <a:ext uri="{FF2B5EF4-FFF2-40B4-BE49-F238E27FC236}">
                <a16:creationId xmlns:a16="http://schemas.microsoft.com/office/drawing/2014/main" id="{10C8737D-E6A4-40F0-9518-5D54541B550F}"/>
              </a:ext>
            </a:extLst>
          </p:cNvPr>
          <p:cNvSpPr txBox="1">
            <a:spLocks/>
          </p:cNvSpPr>
          <p:nvPr/>
        </p:nvSpPr>
        <p:spPr>
          <a:xfrm>
            <a:off x="203200" y="1250246"/>
            <a:ext cx="3530600" cy="4900974"/>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QUELLES MODIFICATIONS POUR LE « PAYSAGE RESSOURCE » ?</a:t>
            </a:r>
          </a:p>
          <a:p>
            <a:pPr marL="0" indent="0" algn="just">
              <a:buFont typeface="Wingdings" panose="05000000000000000000" pitchFamily="2" charset="2"/>
              <a:buNone/>
            </a:pPr>
            <a:r>
              <a:rPr lang="fr-FR" sz="1000" b="0" dirty="0">
                <a:solidFill>
                  <a:schemeClr val="tx1"/>
                </a:solidFill>
                <a:latin typeface="+mn-lt"/>
              </a:rPr>
              <a:t>Le paysage dans sa fonction de ressource pour le territoire existe du fait de la relation que les individus ont créé au milieu : un paysage est habité, exploité, transformé, recréé, etc. Un paysage est vivant et se fait le témoin de ses occupations successives. Selon cette considération, les ressources du milieu varient dans le temps et également dans l’espace, pouvant aussi bien constituer une menace pour l’intégrité des  paysages, qu’un atout pour leur valorisation. C’est selon ces deux aspects qu’interviennent les modifications du paysage-ressource liées au changement climatique.</a:t>
            </a:r>
          </a:p>
          <a:p>
            <a:pPr marL="0" indent="0" algn="just">
              <a:buFont typeface="Wingdings" panose="05000000000000000000" pitchFamily="2" charset="2"/>
              <a:buNone/>
            </a:pPr>
            <a:r>
              <a:rPr lang="fr-FR" sz="1000" b="0" dirty="0">
                <a:solidFill>
                  <a:schemeClr val="tx1"/>
                </a:solidFill>
                <a:latin typeface="+mn-lt"/>
              </a:rPr>
              <a:t>En termes de menaces, le changement climatique et la transition énergétique impactent les territoires de manière inégale. En effet, au regard des ressources qui varient dans le temps et dans l’espace, l’exploitation de la ressource et l’intégration paysagère des dispositifs d’exploitation sont nécessairement liées aux contraintes de site : présence de relief, présence de boisements, présence de cours d’eau, etc.</a:t>
            </a:r>
          </a:p>
          <a:p>
            <a:pPr marL="0" indent="0" algn="just">
              <a:buFont typeface="Wingdings" panose="05000000000000000000" pitchFamily="2" charset="2"/>
              <a:buNone/>
            </a:pPr>
            <a:r>
              <a:rPr lang="fr-FR" sz="1000" b="0" dirty="0">
                <a:solidFill>
                  <a:schemeClr val="tx1"/>
                </a:solidFill>
                <a:latin typeface="+mn-lt"/>
              </a:rPr>
              <a:t>Néanmoins, cette exploitation inégale de la ressource des territoires constitue une opportunité de dynamisme intéressante. Les paysages deviennent ainsi des lieux de faire valoir énergétique, qui contribuent à l’image d’un territoire : un territoire reconnu pour la valorisation de sa ressource en bois ou en eau, un territoire reconnu pour ses paysages ouverts et entretenus, etc. De plus, les infrastructures d’exploitation acquièrent le rôle de nouveaux objets paysagers dans le territoire, auxquels une valeur touristique ou patrimoniale peut être attachée et valorisée : en effet, les  moulins à vent ou à eau constituent aujourd’hui des éléments de patrimoine pour les territoires qui en sont dotés, quand ils étaient autrefois de simples outils du quotidien.</a:t>
            </a:r>
          </a:p>
        </p:txBody>
      </p:sp>
    </p:spTree>
    <p:extLst>
      <p:ext uri="{BB962C8B-B14F-4D97-AF65-F5344CB8AC3E}">
        <p14:creationId xmlns:p14="http://schemas.microsoft.com/office/powerpoint/2010/main" val="3070631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75</a:t>
            </a:fld>
            <a:endParaRPr lang="fr-FR" dirty="0"/>
          </a:p>
        </p:txBody>
      </p:sp>
      <p:sp>
        <p:nvSpPr>
          <p:cNvPr id="12" name="Espace réservé du texte 11">
            <a:extLst>
              <a:ext uri="{FF2B5EF4-FFF2-40B4-BE49-F238E27FC236}">
                <a16:creationId xmlns:a16="http://schemas.microsoft.com/office/drawing/2014/main" id="{4B03E25E-4950-4E4B-A4DE-10D350AE09DC}"/>
              </a:ext>
            </a:extLst>
          </p:cNvPr>
          <p:cNvSpPr>
            <a:spLocks noGrp="1"/>
          </p:cNvSpPr>
          <p:nvPr>
            <p:ph type="body" sz="quarter" idx="14"/>
          </p:nvPr>
        </p:nvSpPr>
        <p:spPr>
          <a:xfrm>
            <a:off x="3951194" y="1717576"/>
            <a:ext cx="4905469" cy="4977947"/>
          </a:xfrm>
        </p:spPr>
        <p:txBody>
          <a:bodyPr/>
          <a:lstStyle/>
          <a:p>
            <a:pPr marL="0" indent="0" algn="just">
              <a:buNone/>
            </a:pPr>
            <a:r>
              <a:rPr lang="fr-FR" sz="1000" b="0" dirty="0">
                <a:solidFill>
                  <a:schemeClr val="tx1"/>
                </a:solidFill>
                <a:latin typeface="+mn-lt"/>
              </a:rPr>
              <a:t>Finalement, dans ce rôle de cadre de vie, le paysage se construit autour de la notion d’effort et d’investissement à fournir pour l’environnement, afin d’anticiper, créer, réhabiliter et disposer d’espaces de vie confortables, apaisés et esthétiques.</a:t>
            </a:r>
          </a:p>
          <a:p>
            <a:pPr marL="0" indent="0" algn="just">
              <a:buNone/>
            </a:pPr>
            <a:endParaRPr lang="fr-FR" b="0" dirty="0">
              <a:solidFill>
                <a:schemeClr val="tx1"/>
              </a:solidFill>
            </a:endParaRPr>
          </a:p>
          <a:p>
            <a:endParaRPr lang="fr-FR" dirty="0"/>
          </a:p>
        </p:txBody>
      </p:sp>
      <p:sp>
        <p:nvSpPr>
          <p:cNvPr id="8" name="ZoneTexte 7">
            <a:extLst>
              <a:ext uri="{FF2B5EF4-FFF2-40B4-BE49-F238E27FC236}">
                <a16:creationId xmlns:a16="http://schemas.microsoft.com/office/drawing/2014/main" id="{EDB686F9-6021-43E1-823A-BAB45638657B}"/>
              </a:ext>
            </a:extLst>
          </p:cNvPr>
          <p:cNvSpPr txBox="1"/>
          <p:nvPr/>
        </p:nvSpPr>
        <p:spPr>
          <a:xfrm>
            <a:off x="4673172" y="5088203"/>
            <a:ext cx="4183491" cy="230832"/>
          </a:xfrm>
          <a:prstGeom prst="rect">
            <a:avLst/>
          </a:prstGeom>
          <a:noFill/>
        </p:spPr>
        <p:txBody>
          <a:bodyPr wrap="square" rtlCol="0">
            <a:spAutoFit/>
          </a:bodyPr>
          <a:lstStyle/>
          <a:p>
            <a:pPr algn="r"/>
            <a:r>
              <a:rPr lang="fr-FR" sz="900" i="1" dirty="0">
                <a:latin typeface="+mj-lt"/>
              </a:rPr>
              <a:t>Le cœur urbain de Varennes-sur-Allier, entre minéral et végétal – Source </a:t>
            </a:r>
            <a:r>
              <a:rPr lang="fr-FR" sz="900" i="1" dirty="0" err="1">
                <a:latin typeface="+mj-lt"/>
              </a:rPr>
              <a:t>GoogleStreet</a:t>
            </a:r>
            <a:endParaRPr lang="fr-FR" sz="900" i="1" dirty="0">
              <a:latin typeface="+mj-lt"/>
            </a:endParaRPr>
          </a:p>
        </p:txBody>
      </p:sp>
      <p:sp>
        <p:nvSpPr>
          <p:cNvPr id="13" name="Espace réservé du texte 3">
            <a:extLst>
              <a:ext uri="{FF2B5EF4-FFF2-40B4-BE49-F238E27FC236}">
                <a16:creationId xmlns:a16="http://schemas.microsoft.com/office/drawing/2014/main" id="{02158C6A-6CE8-433B-9C10-A795F1EA739E}"/>
              </a:ext>
            </a:extLst>
          </p:cNvPr>
          <p:cNvSpPr txBox="1">
            <a:spLocks/>
          </p:cNvSpPr>
          <p:nvPr/>
        </p:nvSpPr>
        <p:spPr>
          <a:xfrm>
            <a:off x="203201" y="1250246"/>
            <a:ext cx="3530600" cy="5072576"/>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QUELLE CONSTRUCTION DU « PAYSAGE CADRE DE VIE » ?</a:t>
            </a:r>
          </a:p>
          <a:p>
            <a:pPr marL="0" indent="0" algn="just">
              <a:buFont typeface="Wingdings" panose="05000000000000000000" pitchFamily="2" charset="2"/>
              <a:buNone/>
            </a:pPr>
            <a:r>
              <a:rPr lang="fr-FR" sz="1000" b="0" dirty="0">
                <a:solidFill>
                  <a:schemeClr val="tx1"/>
                </a:solidFill>
                <a:latin typeface="+mn-lt"/>
              </a:rPr>
              <a:t>Le paysage constitue le support de vie de chacun et se construit pour partie autour de perceptions individuelles : c’est dans ce sens que le paysage est cadre de vie. Ce paysage cadre de vie est né de la demande sociale croissante autour de qualité de l’environnement quotidien des populations et s’appréhende par une nouvelle manière de penser le développement urbain.</a:t>
            </a:r>
          </a:p>
          <a:p>
            <a:pPr marL="0" indent="0" algn="just">
              <a:buFont typeface="Wingdings" panose="05000000000000000000" pitchFamily="2" charset="2"/>
              <a:buNone/>
            </a:pPr>
            <a:r>
              <a:rPr lang="fr-FR" sz="1000" b="0" dirty="0">
                <a:solidFill>
                  <a:schemeClr val="tx1"/>
                </a:solidFill>
                <a:latin typeface="+mn-lt"/>
              </a:rPr>
              <a:t>En termes de paysage, le développement urbain se traduit par la création de nouveaux quartiers d’habitation, de nouveaux équipements publics ou de nouveaux bâtiments agricoles. Dans cette dynamique, il s’agit de concilier développement urbain et qualité du cadre de vie. Les notions de confort thermique et de confort hydrique interviennent alors : créer des espaces de vie agréables à vivre aussi bien du point de vue de leur esthétisme que de leur fonctionnement. </a:t>
            </a:r>
          </a:p>
          <a:p>
            <a:pPr marL="0" indent="0" algn="just">
              <a:buFont typeface="Wingdings" panose="05000000000000000000" pitchFamily="2" charset="2"/>
              <a:buNone/>
            </a:pPr>
            <a:r>
              <a:rPr lang="fr-FR" sz="1000" b="0" dirty="0">
                <a:solidFill>
                  <a:schemeClr val="tx1"/>
                </a:solidFill>
                <a:latin typeface="+mn-lt"/>
              </a:rPr>
              <a:t>Cela se traduit par des opérations de réhabilitation du bâti ancien, souvent considéré comme une « passoire énergétique », des vigilances dans les constructions neuves dans le but de créer des nouvelles morphologies urbaines « confortables » et optimisées.</a:t>
            </a:r>
          </a:p>
          <a:p>
            <a:pPr marL="0" indent="0" algn="just">
              <a:buFont typeface="Wingdings" panose="05000000000000000000" pitchFamily="2" charset="2"/>
              <a:buNone/>
            </a:pPr>
            <a:r>
              <a:rPr lang="fr-FR" sz="1000" b="0" dirty="0">
                <a:solidFill>
                  <a:schemeClr val="tx1"/>
                </a:solidFill>
                <a:latin typeface="+mn-lt"/>
              </a:rPr>
              <a:t>La conception des espaces publics intervient aussi, et la garantie d’un équilibre minéral-végétal est nécessaire pour maintenir des espaces de vie agréables. Au sein des bourgs plus ruraux, il s’agit de ne pas accentuer la tendance à minéraliser pour créer une délimitation franche avec les espaces naturels, mais plutôt laisser ces derniers pénétrer et lier les tissus bâtis; au sein des espaces urbains, il s’agit d’intégrer le végétal dans les aménagements, en tant qu’éléments de cadre de vie quotidien des populations.</a:t>
            </a: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p:txBody>
      </p:sp>
      <p:sp>
        <p:nvSpPr>
          <p:cNvPr id="9" name="Espace réservé du texte 3">
            <a:extLst>
              <a:ext uri="{FF2B5EF4-FFF2-40B4-BE49-F238E27FC236}">
                <a16:creationId xmlns:a16="http://schemas.microsoft.com/office/drawing/2014/main" id="{23BFFFD2-28DC-4FA5-BBFB-2491497DCD3A}"/>
              </a:ext>
            </a:extLst>
          </p:cNvPr>
          <p:cNvSpPr txBox="1">
            <a:spLocks/>
          </p:cNvSpPr>
          <p:nvPr/>
        </p:nvSpPr>
        <p:spPr>
          <a:xfrm>
            <a:off x="211155" y="1253718"/>
            <a:ext cx="3651856" cy="322787"/>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QUELLE CONSTRUCTION DU « PAYSAGE CADRE DE VIE » ?</a:t>
            </a: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p:txBody>
      </p:sp>
      <p:sp>
        <p:nvSpPr>
          <p:cNvPr id="10"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283028" y="535178"/>
            <a:ext cx="8860971" cy="430123"/>
          </a:xfrm>
        </p:spPr>
        <p:txBody>
          <a:bodyPr/>
          <a:lstStyle/>
          <a:p>
            <a:pPr algn="ctr"/>
            <a:r>
              <a:rPr lang="fr-FR" dirty="0"/>
              <a:t>LE PAYSAGE FACE AU CHANGEMENT CLIMATIQUE - Généralités</a:t>
            </a:r>
          </a:p>
        </p:txBody>
      </p:sp>
      <p:pic>
        <p:nvPicPr>
          <p:cNvPr id="3" name="Image 2"/>
          <p:cNvPicPr>
            <a:picLocks noChangeAspect="1"/>
          </p:cNvPicPr>
          <p:nvPr/>
        </p:nvPicPr>
        <p:blipFill>
          <a:blip r:embed="rId2"/>
          <a:stretch>
            <a:fillRect/>
          </a:stretch>
        </p:blipFill>
        <p:spPr>
          <a:xfrm>
            <a:off x="3951194" y="2314066"/>
            <a:ext cx="4905469" cy="2768168"/>
          </a:xfrm>
          <a:prstGeom prst="rect">
            <a:avLst/>
          </a:prstGeom>
        </p:spPr>
      </p:pic>
    </p:spTree>
    <p:extLst>
      <p:ext uri="{BB962C8B-B14F-4D97-AF65-F5344CB8AC3E}">
        <p14:creationId xmlns:p14="http://schemas.microsoft.com/office/powerpoint/2010/main" val="3194284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7E4E125-4E8F-4A10-B82C-78114ED46FFF}"/>
              </a:ext>
            </a:extLst>
          </p:cNvPr>
          <p:cNvSpPr>
            <a:spLocks noGrp="1"/>
          </p:cNvSpPr>
          <p:nvPr>
            <p:ph type="sldNum" sz="quarter" idx="12"/>
          </p:nvPr>
        </p:nvSpPr>
        <p:spPr/>
        <p:txBody>
          <a:bodyPr/>
          <a:lstStyle/>
          <a:p>
            <a:fld id="{CA1D08C0-627D-48F0-9216-B0288674F6B7}" type="slidenum">
              <a:rPr lang="fr-FR" smtClean="0"/>
              <a:t>76</a:t>
            </a:fld>
            <a:endParaRPr lang="fr-FR" dirty="0"/>
          </a:p>
        </p:txBody>
      </p:sp>
      <p:grpSp>
        <p:nvGrpSpPr>
          <p:cNvPr id="5" name="Groupe 4">
            <a:extLst>
              <a:ext uri="{FF2B5EF4-FFF2-40B4-BE49-F238E27FC236}">
                <a16:creationId xmlns:a16="http://schemas.microsoft.com/office/drawing/2014/main" id="{22EBC90B-3EDF-43D1-BC70-382C03113B2D}"/>
              </a:ext>
            </a:extLst>
          </p:cNvPr>
          <p:cNvGrpSpPr/>
          <p:nvPr/>
        </p:nvGrpSpPr>
        <p:grpSpPr>
          <a:xfrm>
            <a:off x="1968501" y="2312514"/>
            <a:ext cx="5250690" cy="4010308"/>
            <a:chOff x="-21081" y="1734035"/>
            <a:chExt cx="5666545" cy="4327924"/>
          </a:xfrm>
        </p:grpSpPr>
        <p:pic>
          <p:nvPicPr>
            <p:cNvPr id="6" name="Image 5">
              <a:extLst>
                <a:ext uri="{FF2B5EF4-FFF2-40B4-BE49-F238E27FC236}">
                  <a16:creationId xmlns:a16="http://schemas.microsoft.com/office/drawing/2014/main" id="{BA62D5A4-2B0A-41E1-AC7F-4634C911BB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4247" y="3907019"/>
              <a:ext cx="2136652" cy="2154940"/>
            </a:xfrm>
            <a:prstGeom prst="rect">
              <a:avLst/>
            </a:prstGeom>
          </p:spPr>
        </p:pic>
        <p:cxnSp>
          <p:nvCxnSpPr>
            <p:cNvPr id="7" name="Connecteur droit avec flèche 6">
              <a:extLst>
                <a:ext uri="{FF2B5EF4-FFF2-40B4-BE49-F238E27FC236}">
                  <a16:creationId xmlns:a16="http://schemas.microsoft.com/office/drawing/2014/main" id="{ADB141CE-9391-40C8-B6DE-5ECBD6E5F69D}"/>
                </a:ext>
              </a:extLst>
            </p:cNvPr>
            <p:cNvCxnSpPr>
              <a:cxnSpLocks/>
            </p:cNvCxnSpPr>
            <p:nvPr/>
          </p:nvCxnSpPr>
          <p:spPr>
            <a:xfrm flipH="1" flipV="1">
              <a:off x="1716341" y="4154667"/>
              <a:ext cx="634660" cy="366533"/>
            </a:xfrm>
            <a:prstGeom prst="straightConnector1">
              <a:avLst/>
            </a:prstGeom>
            <a:ln w="28575">
              <a:solidFill>
                <a:srgbClr val="CEA92E"/>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13">
              <a:extLst>
                <a:ext uri="{FF2B5EF4-FFF2-40B4-BE49-F238E27FC236}">
                  <a16:creationId xmlns:a16="http://schemas.microsoft.com/office/drawing/2014/main" id="{3440B4AD-1B23-4BD4-8A7A-A9358C555F68}"/>
                </a:ext>
              </a:extLst>
            </p:cNvPr>
            <p:cNvSpPr txBox="1"/>
            <p:nvPr/>
          </p:nvSpPr>
          <p:spPr>
            <a:xfrm>
              <a:off x="-21081" y="1798300"/>
              <a:ext cx="2541215" cy="1631216"/>
            </a:xfrm>
            <a:prstGeom prst="rect">
              <a:avLst/>
            </a:prstGeom>
            <a:noFill/>
          </p:spPr>
          <p:txBody>
            <a:bodyPr wrap="square" rtlCol="0">
              <a:spAutoFit/>
            </a:bodyPr>
            <a:lstStyle>
              <a:defPPr>
                <a:defRPr lang="fr-FR"/>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Trame Verte et Bleue</a:t>
              </a:r>
            </a:p>
            <a:p>
              <a:pPr algn="ctr"/>
              <a:r>
                <a:rPr lang="fr-FR" sz="1050" i="1" dirty="0">
                  <a:solidFill>
                    <a:schemeClr val="tx1">
                      <a:lumMod val="65000"/>
                      <a:lumOff val="35000"/>
                    </a:schemeClr>
                  </a:solidFill>
                  <a:latin typeface="Calibri Light" panose="020F0302020204030204" pitchFamily="34" charset="0"/>
                </a:rPr>
                <a:t>Séquestration carbone, gestion du ruissellement, évolution des milieux naturels et par extension des paysages identitaires, ressource énergétique</a:t>
              </a:r>
            </a:p>
          </p:txBody>
        </p:sp>
        <p:sp>
          <p:nvSpPr>
            <p:cNvPr id="9" name="ZoneTexte 16">
              <a:extLst>
                <a:ext uri="{FF2B5EF4-FFF2-40B4-BE49-F238E27FC236}">
                  <a16:creationId xmlns:a16="http://schemas.microsoft.com/office/drawing/2014/main" id="{410DB94B-B6E7-422A-9B3B-222FF12F5B24}"/>
                </a:ext>
              </a:extLst>
            </p:cNvPr>
            <p:cNvSpPr txBox="1"/>
            <p:nvPr/>
          </p:nvSpPr>
          <p:spPr>
            <a:xfrm>
              <a:off x="24861" y="3649058"/>
              <a:ext cx="1861881" cy="1415772"/>
            </a:xfrm>
            <a:prstGeom prst="rect">
              <a:avLst/>
            </a:prstGeom>
            <a:noFill/>
          </p:spPr>
          <p:txBody>
            <a:bodyPr wrap="square" rtlCol="0">
              <a:spAutoFit/>
            </a:bodyPr>
            <a:lstStyle>
              <a:defPPr>
                <a:defRPr lang="fr-FR"/>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Espaces publics/nature en ville</a:t>
              </a:r>
            </a:p>
            <a:p>
              <a:pPr algn="ctr"/>
              <a:r>
                <a:rPr lang="fr-FR" sz="1050" i="1" dirty="0">
                  <a:solidFill>
                    <a:schemeClr val="tx1">
                      <a:lumMod val="65000"/>
                      <a:lumOff val="35000"/>
                    </a:schemeClr>
                  </a:solidFill>
                  <a:latin typeface="Calibri Light" panose="020F0302020204030204" pitchFamily="34" charset="0"/>
                </a:rPr>
                <a:t>Amélioration du confort thermique, ombrage, gestion du ruissellement</a:t>
              </a:r>
              <a:endParaRPr lang="fr-FR" sz="900" i="1" dirty="0">
                <a:solidFill>
                  <a:schemeClr val="tx1">
                    <a:lumMod val="65000"/>
                    <a:lumOff val="35000"/>
                  </a:schemeClr>
                </a:solidFill>
                <a:latin typeface="Calibri Light" panose="020F0302020204030204" pitchFamily="34" charset="0"/>
              </a:endParaRPr>
            </a:p>
          </p:txBody>
        </p:sp>
        <p:sp>
          <p:nvSpPr>
            <p:cNvPr id="10" name="ZoneTexte 18">
              <a:extLst>
                <a:ext uri="{FF2B5EF4-FFF2-40B4-BE49-F238E27FC236}">
                  <a16:creationId xmlns:a16="http://schemas.microsoft.com/office/drawing/2014/main" id="{933774D6-FB2A-4F9D-A28D-880BB4996F2B}"/>
                </a:ext>
              </a:extLst>
            </p:cNvPr>
            <p:cNvSpPr txBox="1"/>
            <p:nvPr/>
          </p:nvSpPr>
          <p:spPr>
            <a:xfrm>
              <a:off x="4173594" y="3649058"/>
              <a:ext cx="1413615" cy="1200328"/>
            </a:xfrm>
            <a:prstGeom prst="rect">
              <a:avLst/>
            </a:prstGeom>
            <a:noFill/>
          </p:spPr>
          <p:txBody>
            <a:bodyPr wrap="square" rtlCol="0">
              <a:spAutoFit/>
            </a:bodyPr>
            <a:lstStyle>
              <a:defPPr>
                <a:defRPr lang="fr-FR"/>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Itinéraires de découverte</a:t>
              </a:r>
            </a:p>
            <a:p>
              <a:pPr algn="ctr"/>
              <a:r>
                <a:rPr lang="fr-FR" sz="1050" i="1" dirty="0">
                  <a:solidFill>
                    <a:schemeClr val="tx1">
                      <a:lumMod val="65000"/>
                      <a:lumOff val="35000"/>
                    </a:schemeClr>
                  </a:solidFill>
                  <a:latin typeface="Calibri Light" panose="020F0302020204030204" pitchFamily="34" charset="0"/>
                </a:rPr>
                <a:t>Promotion des mobilités alternatives</a:t>
              </a:r>
              <a:endParaRPr lang="fr-FR" sz="825" i="1" dirty="0">
                <a:solidFill>
                  <a:schemeClr val="tx1">
                    <a:lumMod val="65000"/>
                    <a:lumOff val="35000"/>
                  </a:schemeClr>
                </a:solidFill>
                <a:latin typeface="Calibri Light" panose="020F0302020204030204" pitchFamily="34" charset="0"/>
              </a:endParaRPr>
            </a:p>
          </p:txBody>
        </p:sp>
        <p:sp>
          <p:nvSpPr>
            <p:cNvPr id="11" name="ZoneTexte 19">
              <a:extLst>
                <a:ext uri="{FF2B5EF4-FFF2-40B4-BE49-F238E27FC236}">
                  <a16:creationId xmlns:a16="http://schemas.microsoft.com/office/drawing/2014/main" id="{684BE371-1E36-42DD-88D6-9B835873BCDF}"/>
                </a:ext>
              </a:extLst>
            </p:cNvPr>
            <p:cNvSpPr txBox="1"/>
            <p:nvPr/>
          </p:nvSpPr>
          <p:spPr>
            <a:xfrm>
              <a:off x="3205028" y="1734035"/>
              <a:ext cx="2440436" cy="1415772"/>
            </a:xfrm>
            <a:prstGeom prst="rect">
              <a:avLst/>
            </a:prstGeom>
            <a:noFill/>
          </p:spPr>
          <p:txBody>
            <a:bodyPr wrap="square" rtlCol="0">
              <a:spAutoFit/>
            </a:bodyPr>
            <a:lstStyle>
              <a:defPPr>
                <a:defRPr lang="fr-FR"/>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a:lstStyle>
            <a:p>
              <a:pPr algn="ctr"/>
              <a:r>
                <a:rPr lang="fr-FR" sz="1050" b="1" dirty="0">
                  <a:solidFill>
                    <a:schemeClr val="tx1">
                      <a:lumMod val="65000"/>
                      <a:lumOff val="35000"/>
                    </a:schemeClr>
                  </a:solidFill>
                  <a:latin typeface="Calibri Light" panose="020F0302020204030204" pitchFamily="34" charset="0"/>
                </a:rPr>
                <a:t>Ambiances paysagères/cadre de vie </a:t>
              </a:r>
            </a:p>
            <a:p>
              <a:pPr algn="ctr"/>
              <a:r>
                <a:rPr lang="fr-FR" sz="1050" i="1" dirty="0">
                  <a:solidFill>
                    <a:schemeClr val="tx1">
                      <a:lumMod val="65000"/>
                      <a:lumOff val="35000"/>
                    </a:schemeClr>
                  </a:solidFill>
                  <a:latin typeface="Calibri Light" panose="020F0302020204030204" pitchFamily="34" charset="0"/>
                </a:rPr>
                <a:t>Pollution atmosphérique, noircissement des bâtiments, mobilité, réhabilitation du bâti (intégration paysagère)</a:t>
              </a:r>
              <a:endParaRPr lang="fr-FR" sz="900" i="1" dirty="0">
                <a:solidFill>
                  <a:schemeClr val="tx1">
                    <a:lumMod val="65000"/>
                    <a:lumOff val="35000"/>
                  </a:schemeClr>
                </a:solidFill>
                <a:latin typeface="Calibri Light" panose="020F0302020204030204" pitchFamily="34" charset="0"/>
              </a:endParaRPr>
            </a:p>
          </p:txBody>
        </p:sp>
        <p:cxnSp>
          <p:nvCxnSpPr>
            <p:cNvPr id="12" name="Connecteur droit avec flèche 11">
              <a:extLst>
                <a:ext uri="{FF2B5EF4-FFF2-40B4-BE49-F238E27FC236}">
                  <a16:creationId xmlns:a16="http://schemas.microsoft.com/office/drawing/2014/main" id="{4CBE1EFB-16EA-4566-B17B-6F9816196737}"/>
                </a:ext>
              </a:extLst>
            </p:cNvPr>
            <p:cNvCxnSpPr/>
            <p:nvPr/>
          </p:nvCxnSpPr>
          <p:spPr>
            <a:xfrm flipH="1" flipV="1">
              <a:off x="2127113" y="2923222"/>
              <a:ext cx="634588" cy="1231445"/>
            </a:xfrm>
            <a:prstGeom prst="straightConnector1">
              <a:avLst/>
            </a:prstGeom>
            <a:ln w="28575">
              <a:solidFill>
                <a:srgbClr val="CEA92E"/>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28B3269-5CAB-4D96-92BF-596C750B426C}"/>
                </a:ext>
              </a:extLst>
            </p:cNvPr>
            <p:cNvCxnSpPr/>
            <p:nvPr/>
          </p:nvCxnSpPr>
          <p:spPr>
            <a:xfrm flipV="1">
              <a:off x="3316652" y="2906830"/>
              <a:ext cx="531861" cy="1247837"/>
            </a:xfrm>
            <a:prstGeom prst="straightConnector1">
              <a:avLst/>
            </a:prstGeom>
            <a:ln w="28575">
              <a:solidFill>
                <a:srgbClr val="CEA92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F5599118-FE84-4958-87DA-68D71A3C79A0}"/>
                </a:ext>
              </a:extLst>
            </p:cNvPr>
            <p:cNvCxnSpPr>
              <a:cxnSpLocks/>
            </p:cNvCxnSpPr>
            <p:nvPr/>
          </p:nvCxnSpPr>
          <p:spPr>
            <a:xfrm flipV="1">
              <a:off x="3715129" y="4154667"/>
              <a:ext cx="435770" cy="366533"/>
            </a:xfrm>
            <a:prstGeom prst="straightConnector1">
              <a:avLst/>
            </a:prstGeom>
            <a:ln w="28575">
              <a:solidFill>
                <a:srgbClr val="CEA92E"/>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Espace réservé du texte 3">
            <a:extLst>
              <a:ext uri="{FF2B5EF4-FFF2-40B4-BE49-F238E27FC236}">
                <a16:creationId xmlns:a16="http://schemas.microsoft.com/office/drawing/2014/main" id="{9D01E1AB-2B6D-42C4-9319-E314B9AACFFD}"/>
              </a:ext>
            </a:extLst>
          </p:cNvPr>
          <p:cNvSpPr txBox="1">
            <a:spLocks/>
          </p:cNvSpPr>
          <p:nvPr/>
        </p:nvSpPr>
        <p:spPr>
          <a:xfrm>
            <a:off x="203201" y="1250246"/>
            <a:ext cx="3530600" cy="5072576"/>
          </a:xfrm>
          <a:prstGeom prst="rect">
            <a:avLst/>
          </a:prstGeom>
          <a:no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dirty="0"/>
              <a:t>LE PAYSAGE, L’AIR, L’ENERGIE ET LE CLIMAT, QUELS LIENS ?</a:t>
            </a:r>
          </a:p>
          <a:p>
            <a:pPr marL="0" indent="0" algn="just">
              <a:buFont typeface="Wingdings" panose="05000000000000000000" pitchFamily="2" charset="2"/>
              <a:buNone/>
            </a:pPr>
            <a:r>
              <a:rPr lang="fr-FR" sz="1000" b="0" dirty="0">
                <a:solidFill>
                  <a:schemeClr val="tx1"/>
                </a:solidFill>
                <a:latin typeface="+mn-lt"/>
              </a:rPr>
              <a:t>Le schéma ci-après synthétise les interrelations du paysage et du patrimoine sur certains paramètres du changement climatique que l’élaboration du PCAET est en mesure de traiter.</a:t>
            </a: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a:p>
            <a:pPr marL="0" indent="0" algn="just">
              <a:buFont typeface="Wingdings" panose="05000000000000000000" pitchFamily="2" charset="2"/>
              <a:buNone/>
            </a:pPr>
            <a:endParaRPr lang="fr-FR" sz="1000" b="0" dirty="0">
              <a:solidFill>
                <a:schemeClr val="tx1"/>
              </a:solidFill>
              <a:latin typeface="+mn-lt"/>
            </a:endParaRPr>
          </a:p>
        </p:txBody>
      </p:sp>
      <p:sp>
        <p:nvSpPr>
          <p:cNvPr id="17"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283028" y="535178"/>
            <a:ext cx="8860971" cy="430123"/>
          </a:xfrm>
        </p:spPr>
        <p:txBody>
          <a:bodyPr/>
          <a:lstStyle/>
          <a:p>
            <a:pPr algn="ctr"/>
            <a:r>
              <a:rPr lang="fr-FR" dirty="0"/>
              <a:t>LE PAYSAGE FACE AU CHANGEMENT CLIMATIQUE - Généralités</a:t>
            </a:r>
          </a:p>
        </p:txBody>
      </p:sp>
    </p:spTree>
    <p:extLst>
      <p:ext uri="{BB962C8B-B14F-4D97-AF65-F5344CB8AC3E}">
        <p14:creationId xmlns:p14="http://schemas.microsoft.com/office/powerpoint/2010/main" val="425346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77</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272143" y="503606"/>
            <a:ext cx="8871857" cy="389023"/>
          </a:xfrm>
        </p:spPr>
        <p:txBody>
          <a:bodyPr>
            <a:normAutofit/>
          </a:bodyPr>
          <a:lstStyle/>
          <a:p>
            <a:pPr algn="ctr"/>
            <a:r>
              <a:rPr lang="fr-FR" dirty="0"/>
              <a:t>LA CHARPENTE PAYSAGÈRE ET PATRIMONIALE - Généralités</a:t>
            </a:r>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410200" y="1318054"/>
            <a:ext cx="3446463" cy="5098622"/>
          </a:xfrm>
        </p:spPr>
        <p:txBody>
          <a:bodyPr lIns="0" tIns="0" rIns="0" bIns="0">
            <a:noAutofit/>
          </a:bodyPr>
          <a:lstStyle/>
          <a:p>
            <a:pPr algn="just"/>
            <a:r>
              <a:rPr lang="fr-FR" dirty="0"/>
              <a:t>OSSATURE PAYSAGÈRE DE L’ALLIER</a:t>
            </a:r>
          </a:p>
          <a:p>
            <a:pPr marL="0" indent="0" algn="just">
              <a:buNone/>
            </a:pPr>
            <a:r>
              <a:rPr lang="fr-FR" sz="1000" b="0" dirty="0">
                <a:solidFill>
                  <a:schemeClr val="tx1"/>
                </a:solidFill>
                <a:latin typeface="+mn-lt"/>
              </a:rPr>
              <a:t>Le département de l’Allier offre un territoire ouvert au nord du Massif Central, caractérisé par une diversité de paysages, dont les piliers naturels sont l’eau, le bocage et la forêt.</a:t>
            </a:r>
          </a:p>
          <a:p>
            <a:pPr marL="0" indent="0" algn="just">
              <a:buNone/>
            </a:pPr>
            <a:r>
              <a:rPr lang="fr-FR" sz="1000" b="0" dirty="0">
                <a:solidFill>
                  <a:schemeClr val="tx1"/>
                </a:solidFill>
                <a:latin typeface="+mn-lt"/>
              </a:rPr>
              <a:t>Le réseau hydrographique de l’Allier a donné naissance à trois unités paysagères de grande qualité, que sont le Val d’Allier, le Val de Loire et le Val de Cher. Leur fonctionnement est lié au tracé sinueux du cours d’eau et à la végétation qui l’accompagne.</a:t>
            </a:r>
          </a:p>
          <a:p>
            <a:pPr marL="0" indent="0" algn="just">
              <a:buNone/>
            </a:pPr>
            <a:r>
              <a:rPr lang="fr-FR" sz="1000" b="0" dirty="0">
                <a:solidFill>
                  <a:schemeClr val="tx1"/>
                </a:solidFill>
                <a:latin typeface="+mn-lt"/>
              </a:rPr>
              <a:t>Les activités anthropiques ont façonné les paysages de l’Allier, à travers les modes de cultures, de transport et d’habitation. En termes d’activités agricoles, le mode d’agriculture principal est l’élevage, associé aux cultures céréalières sur les terres fertiles de la Limagne ou les plateaux successifs du </a:t>
            </a:r>
            <a:r>
              <a:rPr lang="fr-FR" sz="1000" b="0" dirty="0" err="1">
                <a:solidFill>
                  <a:schemeClr val="tx1"/>
                </a:solidFill>
                <a:latin typeface="+mn-lt"/>
              </a:rPr>
              <a:t>Forterre</a:t>
            </a:r>
            <a:r>
              <a:rPr lang="fr-FR" sz="1000" b="0" dirty="0">
                <a:solidFill>
                  <a:schemeClr val="tx1"/>
                </a:solidFill>
                <a:latin typeface="+mn-lt"/>
              </a:rPr>
              <a:t>. En termes de développement urbain le département est organisé autour de trois unités urbaines principales (Vichy au Sud-Est, Montluçon au Sud-Ouest et Moulins au Nord) qui sont reliées entre-elles par un maillage routier, avec des axes d’envergure régionale (A71 et E62 notamment), départementale ou plus locale.</a:t>
            </a:r>
          </a:p>
        </p:txBody>
      </p:sp>
      <p:pic>
        <p:nvPicPr>
          <p:cNvPr id="6" name="Image 5">
            <a:extLst>
              <a:ext uri="{FF2B5EF4-FFF2-40B4-BE49-F238E27FC236}">
                <a16:creationId xmlns:a16="http://schemas.microsoft.com/office/drawing/2014/main" id="{CCBF8D06-C0E4-409F-B383-A4284CD22CAF}"/>
              </a:ext>
            </a:extLst>
          </p:cNvPr>
          <p:cNvPicPr>
            <a:picLocks noChangeAspect="1"/>
          </p:cNvPicPr>
          <p:nvPr/>
        </p:nvPicPr>
        <p:blipFill>
          <a:blip r:embed="rId3"/>
          <a:stretch>
            <a:fillRect/>
          </a:stretch>
        </p:blipFill>
        <p:spPr>
          <a:xfrm>
            <a:off x="287338" y="1746383"/>
            <a:ext cx="4759116" cy="3365233"/>
          </a:xfrm>
          <a:prstGeom prst="rect">
            <a:avLst/>
          </a:prstGeom>
        </p:spPr>
      </p:pic>
      <p:sp>
        <p:nvSpPr>
          <p:cNvPr id="10" name="ZoneTexte 9">
            <a:extLst>
              <a:ext uri="{FF2B5EF4-FFF2-40B4-BE49-F238E27FC236}">
                <a16:creationId xmlns:a16="http://schemas.microsoft.com/office/drawing/2014/main" id="{4F2555A0-AE71-471D-BB34-C7CABBA1CA1C}"/>
              </a:ext>
            </a:extLst>
          </p:cNvPr>
          <p:cNvSpPr txBox="1"/>
          <p:nvPr/>
        </p:nvSpPr>
        <p:spPr>
          <a:xfrm>
            <a:off x="708718" y="4996200"/>
            <a:ext cx="3916355" cy="369332"/>
          </a:xfrm>
          <a:prstGeom prst="rect">
            <a:avLst/>
          </a:prstGeom>
          <a:noFill/>
        </p:spPr>
        <p:txBody>
          <a:bodyPr wrap="square" rtlCol="0">
            <a:spAutoFit/>
          </a:bodyPr>
          <a:lstStyle/>
          <a:p>
            <a:r>
              <a:rPr lang="fr-FR" sz="900" i="1" dirty="0">
                <a:latin typeface="+mj-lt"/>
              </a:rPr>
              <a:t>L’organisation urbaine et infrastructurelle du département de l’Allier – Source Commune de Luneau</a:t>
            </a:r>
          </a:p>
        </p:txBody>
      </p:sp>
    </p:spTree>
    <p:extLst>
      <p:ext uri="{BB962C8B-B14F-4D97-AF65-F5344CB8AC3E}">
        <p14:creationId xmlns:p14="http://schemas.microsoft.com/office/powerpoint/2010/main" val="1915243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78</a:t>
            </a:fld>
            <a:endParaRPr lang="fr-FR" dirty="0"/>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410200" y="1318054"/>
            <a:ext cx="3446463" cy="5098622"/>
          </a:xfrm>
        </p:spPr>
        <p:txBody>
          <a:bodyPr lIns="0" tIns="0" rIns="0" bIns="0">
            <a:noAutofit/>
          </a:bodyPr>
          <a:lstStyle/>
          <a:p>
            <a:pPr algn="just"/>
            <a:r>
              <a:rPr lang="fr-FR" dirty="0"/>
              <a:t>OSSATURE PAYSAGÈRE DE L’ALLIER</a:t>
            </a:r>
          </a:p>
          <a:p>
            <a:pPr marL="0" indent="0" algn="just">
              <a:buNone/>
            </a:pPr>
            <a:r>
              <a:rPr lang="fr-FR" sz="1000" b="0" dirty="0">
                <a:solidFill>
                  <a:schemeClr val="tx1"/>
                </a:solidFill>
                <a:latin typeface="+mn-lt"/>
              </a:rPr>
              <a:t>La nature des sols, les formes de l’eau et l’action anthropique façonnent des paysages fonctionnels et typiques à l’échelle de petites régions, ou </a:t>
            </a:r>
            <a:r>
              <a:rPr lang="fr-FR" sz="1000" dirty="0">
                <a:solidFill>
                  <a:schemeClr val="tx1"/>
                </a:solidFill>
                <a:latin typeface="+mn-lt"/>
              </a:rPr>
              <a:t>entités paysagères</a:t>
            </a:r>
            <a:r>
              <a:rPr lang="fr-FR" sz="1000" b="0" dirty="0">
                <a:solidFill>
                  <a:schemeClr val="tx1"/>
                </a:solidFill>
                <a:latin typeface="+mn-lt"/>
              </a:rPr>
              <a:t>. Le CAUE de l’Allier en décompte cinq : le Bocage, la Sologne, la Limagne, la Montagne et les Combrailles. </a:t>
            </a:r>
          </a:p>
          <a:p>
            <a:pPr marL="0" indent="0" algn="just">
              <a:buNone/>
            </a:pPr>
            <a:r>
              <a:rPr lang="fr-FR" sz="1000" b="0" dirty="0">
                <a:solidFill>
                  <a:schemeClr val="tx1"/>
                </a:solidFill>
                <a:latin typeface="+mn-lt"/>
              </a:rPr>
              <a:t>Les </a:t>
            </a:r>
            <a:r>
              <a:rPr lang="fr-FR" sz="1000" dirty="0">
                <a:solidFill>
                  <a:schemeClr val="tx1"/>
                </a:solidFill>
                <a:latin typeface="+mn-lt"/>
              </a:rPr>
              <a:t>Combrailles</a:t>
            </a:r>
            <a:r>
              <a:rPr lang="fr-FR" sz="1000" b="0" dirty="0">
                <a:solidFill>
                  <a:schemeClr val="tx1"/>
                </a:solidFill>
                <a:latin typeface="+mn-lt"/>
              </a:rPr>
              <a:t> forment un ensemble de vallons et petits cours d’eau délimités par le Val de Cher et le Bocage Bourbonnais au Nord-Ouest, et les gorges de la </a:t>
            </a:r>
            <a:r>
              <a:rPr lang="fr-FR" sz="1000" b="0" dirty="0" err="1">
                <a:solidFill>
                  <a:schemeClr val="tx1"/>
                </a:solidFill>
                <a:latin typeface="+mn-lt"/>
              </a:rPr>
              <a:t>Bouble</a:t>
            </a:r>
            <a:r>
              <a:rPr lang="fr-FR" sz="1000" b="0" dirty="0">
                <a:solidFill>
                  <a:schemeClr val="tx1"/>
                </a:solidFill>
                <a:latin typeface="+mn-lt"/>
              </a:rPr>
              <a:t> à l’Est.</a:t>
            </a:r>
          </a:p>
          <a:p>
            <a:pPr marL="0" indent="0" algn="just">
              <a:buNone/>
            </a:pPr>
            <a:r>
              <a:rPr lang="fr-FR" sz="1000" b="0" dirty="0">
                <a:solidFill>
                  <a:schemeClr val="tx1"/>
                </a:solidFill>
                <a:latin typeface="+mn-lt"/>
              </a:rPr>
              <a:t>Le </a:t>
            </a:r>
            <a:r>
              <a:rPr lang="fr-FR" sz="1000" dirty="0">
                <a:solidFill>
                  <a:schemeClr val="tx1"/>
                </a:solidFill>
                <a:latin typeface="+mn-lt"/>
              </a:rPr>
              <a:t>Bocage Bourbonnais </a:t>
            </a:r>
            <a:r>
              <a:rPr lang="fr-FR" sz="1000" b="0" dirty="0">
                <a:solidFill>
                  <a:schemeClr val="tx1"/>
                </a:solidFill>
                <a:latin typeface="+mn-lt"/>
              </a:rPr>
              <a:t>couvre plus d’un tiers du département. C’est l’ensemble paysager le plus vaste d’Auvergne. Encadré à l’Ouest par le Val de Cher et à l’Est par le Val d’Allier, cette entité se caractérise par un maillage de haies et bosquets particulièrement bien préservé, et par la richesse de ses bois, comme l’emblématique Forêt du Tronçais.</a:t>
            </a:r>
          </a:p>
          <a:p>
            <a:pPr marL="0" indent="0" algn="just">
              <a:buNone/>
            </a:pPr>
            <a:r>
              <a:rPr lang="fr-FR" sz="1000" b="0" dirty="0">
                <a:solidFill>
                  <a:schemeClr val="tx1"/>
                </a:solidFill>
                <a:latin typeface="+mn-lt"/>
              </a:rPr>
              <a:t>La </a:t>
            </a:r>
            <a:r>
              <a:rPr lang="fr-FR" sz="1000" dirty="0">
                <a:solidFill>
                  <a:schemeClr val="tx1"/>
                </a:solidFill>
                <a:latin typeface="+mn-lt"/>
              </a:rPr>
              <a:t>Sologne Bourbonnaise </a:t>
            </a:r>
            <a:r>
              <a:rPr lang="fr-FR" sz="1000" b="0" dirty="0">
                <a:solidFill>
                  <a:schemeClr val="tx1"/>
                </a:solidFill>
                <a:latin typeface="+mn-lt"/>
              </a:rPr>
              <a:t>constitue le vaste plateau qui sépare la vallée de l’Allier de celle de la Loire, au Nord-Est du département. L’entité </a:t>
            </a:r>
            <a:r>
              <a:rPr lang="fr-FR" sz="1000" b="0" dirty="0">
                <a:solidFill>
                  <a:schemeClr val="tx1"/>
                </a:solidFill>
              </a:rPr>
              <a:t>se termine à l’Est en une succession de petits paliers,  prolongements des Bois Noirs et de la Montagne Bourbonnaise. </a:t>
            </a:r>
            <a:r>
              <a:rPr lang="fr-FR" sz="1000" b="0" dirty="0">
                <a:solidFill>
                  <a:schemeClr val="tx1"/>
                </a:solidFill>
                <a:latin typeface="+mn-lt"/>
              </a:rPr>
              <a:t>Ses paysages variés alternent prairies, cultures, bois et étangs. Le Val de Besbre et ses nombreux châteaux sont des éléments identitaires forts.</a:t>
            </a:r>
          </a:p>
          <a:p>
            <a:pPr marL="0" indent="0" algn="just">
              <a:buNone/>
            </a:pPr>
            <a:r>
              <a:rPr lang="fr-FR" sz="1000" b="0" dirty="0">
                <a:solidFill>
                  <a:schemeClr val="tx1"/>
                </a:solidFill>
                <a:latin typeface="+mn-lt"/>
              </a:rPr>
              <a:t>La </a:t>
            </a:r>
            <a:r>
              <a:rPr lang="fr-FR" sz="1000" dirty="0">
                <a:solidFill>
                  <a:schemeClr val="tx1"/>
                </a:solidFill>
                <a:latin typeface="+mn-lt"/>
              </a:rPr>
              <a:t>Montagne Bourbonnaise </a:t>
            </a:r>
            <a:r>
              <a:rPr lang="fr-FR" sz="1000" b="0" dirty="0">
                <a:solidFill>
                  <a:schemeClr val="tx1"/>
                </a:solidFill>
                <a:latin typeface="+mn-lt"/>
              </a:rPr>
              <a:t>repose sur le socle granitique qui prolonge les Monts du Forez.. Cette entité offre un paysage singulier de basse montagne, dont le </a:t>
            </a:r>
            <a:r>
              <a:rPr lang="fr-FR" sz="1000" b="0" dirty="0" err="1">
                <a:solidFill>
                  <a:schemeClr val="tx1"/>
                </a:solidFill>
                <a:latin typeface="+mn-lt"/>
              </a:rPr>
              <a:t>Montoncel</a:t>
            </a:r>
            <a:r>
              <a:rPr lang="fr-FR" sz="1000" b="0" dirty="0">
                <a:solidFill>
                  <a:schemeClr val="tx1"/>
                </a:solidFill>
                <a:latin typeface="+mn-lt"/>
              </a:rPr>
              <a:t> culmine à 1287 mètres.</a:t>
            </a:r>
          </a:p>
          <a:p>
            <a:pPr marL="0" indent="0" algn="just">
              <a:buNone/>
            </a:pPr>
            <a:r>
              <a:rPr lang="fr-FR" sz="1000" b="0" dirty="0">
                <a:solidFill>
                  <a:schemeClr val="tx1"/>
                </a:solidFill>
                <a:latin typeface="+mn-lt"/>
              </a:rPr>
              <a:t>La région de la </a:t>
            </a:r>
            <a:r>
              <a:rPr lang="fr-FR" sz="1000" dirty="0">
                <a:solidFill>
                  <a:schemeClr val="tx1"/>
                </a:solidFill>
                <a:latin typeface="+mn-lt"/>
              </a:rPr>
              <a:t>Limagne</a:t>
            </a:r>
            <a:r>
              <a:rPr lang="fr-FR" sz="1000" b="0" dirty="0">
                <a:solidFill>
                  <a:schemeClr val="tx1"/>
                </a:solidFill>
                <a:latin typeface="+mn-lt"/>
              </a:rPr>
              <a:t> est une </a:t>
            </a:r>
            <a:r>
              <a:rPr lang="fr-FR" sz="1000" b="0" dirty="0">
                <a:solidFill>
                  <a:schemeClr val="tx1"/>
                </a:solidFill>
              </a:rPr>
              <a:t>riche </a:t>
            </a:r>
            <a:r>
              <a:rPr lang="fr-FR" sz="1000" b="0" dirty="0">
                <a:solidFill>
                  <a:schemeClr val="tx1"/>
                </a:solidFill>
                <a:latin typeface="+mn-lt"/>
              </a:rPr>
              <a:t>terre de cultures céréalières située entre deux bras d’eau ; elle occupe le triangle fertile à la confluence de la Sioule et de l’Allier.</a:t>
            </a:r>
          </a:p>
        </p:txBody>
      </p:sp>
      <p:sp>
        <p:nvSpPr>
          <p:cNvPr id="5" name="ZoneTexte 4">
            <a:extLst>
              <a:ext uri="{FF2B5EF4-FFF2-40B4-BE49-F238E27FC236}">
                <a16:creationId xmlns:a16="http://schemas.microsoft.com/office/drawing/2014/main" id="{B05CA229-B447-4C14-AE1F-0FE7FF3522DD}"/>
              </a:ext>
            </a:extLst>
          </p:cNvPr>
          <p:cNvSpPr txBox="1"/>
          <p:nvPr/>
        </p:nvSpPr>
        <p:spPr>
          <a:xfrm>
            <a:off x="1581175" y="5080958"/>
            <a:ext cx="2367956" cy="230832"/>
          </a:xfrm>
          <a:prstGeom prst="rect">
            <a:avLst/>
          </a:prstGeom>
          <a:noFill/>
        </p:spPr>
        <p:txBody>
          <a:bodyPr wrap="none" rtlCol="0">
            <a:spAutoFit/>
          </a:bodyPr>
          <a:lstStyle/>
          <a:p>
            <a:r>
              <a:rPr lang="fr-FR" sz="900" i="1" dirty="0">
                <a:latin typeface="+mj-lt"/>
              </a:rPr>
              <a:t>Les entités paysagères de l’Allier – Source CAUE</a:t>
            </a:r>
          </a:p>
        </p:txBody>
      </p:sp>
      <p:sp>
        <p:nvSpPr>
          <p:cNvPr id="3" name="ZoneTexte 2">
            <a:extLst>
              <a:ext uri="{FF2B5EF4-FFF2-40B4-BE49-F238E27FC236}">
                <a16:creationId xmlns:a16="http://schemas.microsoft.com/office/drawing/2014/main" id="{D60DD8FB-69D6-4615-95D2-E7016853EE01}"/>
              </a:ext>
            </a:extLst>
          </p:cNvPr>
          <p:cNvSpPr txBox="1"/>
          <p:nvPr/>
        </p:nvSpPr>
        <p:spPr>
          <a:xfrm rot="1289268">
            <a:off x="1922639" y="3013285"/>
            <a:ext cx="2645469" cy="523220"/>
          </a:xfrm>
          <a:prstGeom prst="rect">
            <a:avLst/>
          </a:prstGeom>
          <a:noFill/>
        </p:spPr>
        <p:txBody>
          <a:bodyPr wrap="square" rtlCol="0">
            <a:spAutoFit/>
          </a:bodyPr>
          <a:lstStyle/>
          <a:p>
            <a:r>
              <a:rPr lang="fr-FR" sz="2800" b="1" dirty="0"/>
              <a:t>À modifier</a:t>
            </a:r>
          </a:p>
        </p:txBody>
      </p:sp>
      <p:pic>
        <p:nvPicPr>
          <p:cNvPr id="10" name="Image 9">
            <a:extLst>
              <a:ext uri="{FF2B5EF4-FFF2-40B4-BE49-F238E27FC236}">
                <a16:creationId xmlns:a16="http://schemas.microsoft.com/office/drawing/2014/main" id="{47BDD21F-25C2-436F-A5C1-C7561B8F20DA}"/>
              </a:ext>
            </a:extLst>
          </p:cNvPr>
          <p:cNvPicPr>
            <a:picLocks noChangeAspect="1"/>
          </p:cNvPicPr>
          <p:nvPr/>
        </p:nvPicPr>
        <p:blipFill rotWithShape="1">
          <a:blip r:embed="rId3"/>
          <a:srcRect l="6227" t="1819" b="1"/>
          <a:stretch/>
        </p:blipFill>
        <p:spPr>
          <a:xfrm>
            <a:off x="267851" y="1318054"/>
            <a:ext cx="4994605" cy="3762904"/>
          </a:xfrm>
          <a:prstGeom prst="rect">
            <a:avLst/>
          </a:prstGeom>
        </p:spPr>
      </p:pic>
      <p:sp>
        <p:nvSpPr>
          <p:cNvPr id="11"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272143" y="503606"/>
            <a:ext cx="8871857" cy="389023"/>
          </a:xfrm>
        </p:spPr>
        <p:txBody>
          <a:bodyPr>
            <a:normAutofit/>
          </a:bodyPr>
          <a:lstStyle/>
          <a:p>
            <a:pPr algn="ctr"/>
            <a:r>
              <a:rPr lang="fr-FR" dirty="0"/>
              <a:t>LA CHARPENTE PAYSAGÈRE ET PATRIMONIALE - Généralités</a:t>
            </a:r>
          </a:p>
        </p:txBody>
      </p:sp>
    </p:spTree>
    <p:extLst>
      <p:ext uri="{BB962C8B-B14F-4D97-AF65-F5344CB8AC3E}">
        <p14:creationId xmlns:p14="http://schemas.microsoft.com/office/powerpoint/2010/main" val="18237826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79</a:t>
            </a:fld>
            <a:endParaRPr lang="fr-FR" dirty="0"/>
          </a:p>
        </p:txBody>
      </p:sp>
      <p:sp>
        <p:nvSpPr>
          <p:cNvPr id="9"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5410200" y="1318054"/>
            <a:ext cx="3446463" cy="5098622"/>
          </a:xfrm>
        </p:spPr>
        <p:txBody>
          <a:bodyPr lIns="0" tIns="0" rIns="0" bIns="0">
            <a:noAutofit/>
          </a:bodyPr>
          <a:lstStyle/>
          <a:p>
            <a:pPr algn="just"/>
            <a:r>
              <a:rPr lang="fr-FR" dirty="0"/>
              <a:t>OSSATURE PATRIMONIALE DE L’ALLIER</a:t>
            </a:r>
          </a:p>
          <a:p>
            <a:pPr marL="0" indent="0" algn="just">
              <a:buNone/>
            </a:pPr>
            <a:r>
              <a:rPr lang="fr-FR" sz="1000" b="0" dirty="0">
                <a:solidFill>
                  <a:schemeClr val="tx1"/>
                </a:solidFill>
                <a:latin typeface="+mn-lt"/>
              </a:rPr>
              <a:t>Le patrimoine départemental s’articule aussi bien autour d’éléments naturels que d’éléments bâtis.</a:t>
            </a:r>
          </a:p>
          <a:p>
            <a:pPr marL="0" indent="0" algn="just">
              <a:buNone/>
            </a:pPr>
            <a:r>
              <a:rPr lang="fr-FR" sz="1000" b="0" dirty="0">
                <a:solidFill>
                  <a:schemeClr val="tx1"/>
                </a:solidFill>
                <a:latin typeface="+mn-lt"/>
              </a:rPr>
              <a:t>Le patrimoine naturel de l’Allier s’organise à l’échelle du grand paysage, avec deux représentants majeurs :</a:t>
            </a:r>
          </a:p>
          <a:p>
            <a:pPr algn="just">
              <a:buClr>
                <a:srgbClr val="0989B1"/>
              </a:buClr>
              <a:buSzPct val="80000"/>
            </a:pPr>
            <a:r>
              <a:rPr lang="fr-FR" sz="1000" b="0" dirty="0">
                <a:solidFill>
                  <a:schemeClr val="tx1"/>
                </a:solidFill>
                <a:latin typeface="+mn-lt"/>
              </a:rPr>
              <a:t>Le </a:t>
            </a:r>
            <a:r>
              <a:rPr lang="fr-FR" sz="1000" dirty="0">
                <a:solidFill>
                  <a:schemeClr val="tx1"/>
                </a:solidFill>
                <a:latin typeface="+mn-lt"/>
              </a:rPr>
              <a:t>bocage</a:t>
            </a:r>
            <a:r>
              <a:rPr lang="fr-FR" sz="1000" b="0" dirty="0">
                <a:solidFill>
                  <a:schemeClr val="tx1"/>
                </a:solidFill>
                <a:latin typeface="+mn-lt"/>
              </a:rPr>
              <a:t> (réseau de prairies, haies, talus et fossés) en tant que motif paysager identitaire, en lien avec l’activité agricole prégnante sur le territoire;</a:t>
            </a:r>
          </a:p>
          <a:p>
            <a:pPr algn="just">
              <a:buClr>
                <a:srgbClr val="0989B1"/>
              </a:buClr>
              <a:buSzPct val="80000"/>
            </a:pPr>
            <a:r>
              <a:rPr lang="fr-FR" sz="1000" b="0" dirty="0">
                <a:solidFill>
                  <a:schemeClr val="tx1"/>
                </a:solidFill>
                <a:latin typeface="+mn-lt"/>
              </a:rPr>
              <a:t>Les </a:t>
            </a:r>
            <a:r>
              <a:rPr lang="fr-FR" sz="1000" dirty="0">
                <a:solidFill>
                  <a:schemeClr val="tx1"/>
                </a:solidFill>
                <a:latin typeface="+mn-lt"/>
              </a:rPr>
              <a:t>cours d’eau </a:t>
            </a:r>
            <a:r>
              <a:rPr lang="fr-FR" sz="1000" b="0" dirty="0">
                <a:solidFill>
                  <a:schemeClr val="tx1"/>
                </a:solidFill>
                <a:latin typeface="+mn-lt"/>
              </a:rPr>
              <a:t>de l’Allier, du Cher et de la Loire en tant qu’éléments naturels structurants du territoire, et pour la valeur patrimoniale des paysages perçus à proximité.</a:t>
            </a:r>
          </a:p>
          <a:p>
            <a:pPr marL="0" indent="0" algn="just">
              <a:buNone/>
            </a:pPr>
            <a:r>
              <a:rPr lang="fr-FR" sz="1000" b="0" dirty="0">
                <a:solidFill>
                  <a:schemeClr val="tx1"/>
                </a:solidFill>
                <a:latin typeface="+mn-lt"/>
              </a:rPr>
              <a:t>Le patrimoine bâti de l’Allier s’articule autour de trois échelles : </a:t>
            </a:r>
          </a:p>
          <a:p>
            <a:pPr algn="just">
              <a:buClr>
                <a:srgbClr val="0989B1"/>
              </a:buClr>
              <a:buSzPct val="80000"/>
            </a:pPr>
            <a:r>
              <a:rPr lang="fr-FR" sz="1000" b="0" dirty="0">
                <a:solidFill>
                  <a:schemeClr val="tx1"/>
                </a:solidFill>
                <a:latin typeface="+mn-lt"/>
              </a:rPr>
              <a:t>Le patrimoine des </a:t>
            </a:r>
            <a:r>
              <a:rPr lang="fr-FR" sz="1000" dirty="0">
                <a:solidFill>
                  <a:schemeClr val="tx1"/>
                </a:solidFill>
                <a:latin typeface="+mn-lt"/>
              </a:rPr>
              <a:t>châteaux</a:t>
            </a:r>
            <a:r>
              <a:rPr lang="fr-FR" sz="1000" b="0" dirty="0">
                <a:solidFill>
                  <a:schemeClr val="tx1"/>
                </a:solidFill>
                <a:latin typeface="+mn-lt"/>
              </a:rPr>
              <a:t> reconnus à l’échelle nationale qui se sont implantés historiquement dans les vallées de l’Allier, du Cher et de la Loire. Le patrimoine thermal de la ville de Vichy est aussi d’envergure départementale ;</a:t>
            </a:r>
          </a:p>
          <a:p>
            <a:pPr algn="just">
              <a:buClr>
                <a:srgbClr val="0989B1"/>
              </a:buClr>
              <a:buSzPct val="80000"/>
            </a:pPr>
            <a:r>
              <a:rPr lang="fr-FR" sz="1000" b="0" dirty="0">
                <a:solidFill>
                  <a:schemeClr val="tx1"/>
                </a:solidFill>
                <a:latin typeface="+mn-lt"/>
              </a:rPr>
              <a:t>Le </a:t>
            </a:r>
            <a:r>
              <a:rPr lang="fr-FR" sz="1000" dirty="0">
                <a:solidFill>
                  <a:schemeClr val="tx1"/>
                </a:solidFill>
                <a:latin typeface="+mn-lt"/>
              </a:rPr>
              <a:t>patrimoine bâti </a:t>
            </a:r>
            <a:r>
              <a:rPr lang="fr-FR" sz="1000" b="0" dirty="0">
                <a:solidFill>
                  <a:schemeClr val="tx1"/>
                </a:solidFill>
                <a:latin typeface="+mn-lt"/>
              </a:rPr>
              <a:t>d’envergure départementale maille également densément et de manière tout aussi riche le territoire : cathédrales, églises romanes ou encore maisons fortes faisant l’objet de protections institutionnelles (monuments historiques, sites classés ou inscrits, etc.);</a:t>
            </a:r>
          </a:p>
          <a:p>
            <a:pPr algn="just">
              <a:buClr>
                <a:srgbClr val="0989B1"/>
              </a:buClr>
              <a:buSzPct val="80000"/>
            </a:pPr>
            <a:r>
              <a:rPr lang="fr-FR" sz="1000" b="0" dirty="0">
                <a:solidFill>
                  <a:schemeClr val="tx1"/>
                </a:solidFill>
                <a:latin typeface="+mn-lt"/>
              </a:rPr>
              <a:t>Le patrimoine dit </a:t>
            </a:r>
            <a:r>
              <a:rPr lang="fr-FR" sz="1000" dirty="0">
                <a:solidFill>
                  <a:schemeClr val="tx1"/>
                </a:solidFill>
                <a:latin typeface="+mn-lt"/>
              </a:rPr>
              <a:t>vernaculaire</a:t>
            </a:r>
            <a:r>
              <a:rPr lang="fr-FR" sz="1000" b="0" dirty="0">
                <a:solidFill>
                  <a:schemeClr val="tx1"/>
                </a:solidFill>
                <a:latin typeface="+mn-lt"/>
              </a:rPr>
              <a:t> (granges, fermes, pigeonniers, maisons fortes de caractère, etc.) très lié au caractère rural du territoire, et qui assure les ambiances préservées et de qualité du quotidien.</a:t>
            </a:r>
          </a:p>
        </p:txBody>
      </p:sp>
      <p:pic>
        <p:nvPicPr>
          <p:cNvPr id="3" name="Image 2">
            <a:extLst>
              <a:ext uri="{FF2B5EF4-FFF2-40B4-BE49-F238E27FC236}">
                <a16:creationId xmlns:a16="http://schemas.microsoft.com/office/drawing/2014/main" id="{DA8B2A5B-7A40-4EF0-A6CD-A928D59D38DA}"/>
              </a:ext>
            </a:extLst>
          </p:cNvPr>
          <p:cNvPicPr>
            <a:picLocks noChangeAspect="1"/>
          </p:cNvPicPr>
          <p:nvPr/>
        </p:nvPicPr>
        <p:blipFill>
          <a:blip r:embed="rId3"/>
          <a:stretch>
            <a:fillRect/>
          </a:stretch>
        </p:blipFill>
        <p:spPr>
          <a:xfrm>
            <a:off x="898632" y="2524982"/>
            <a:ext cx="3335605" cy="1170822"/>
          </a:xfrm>
          <a:prstGeom prst="rect">
            <a:avLst/>
          </a:prstGeom>
        </p:spPr>
      </p:pic>
      <p:pic>
        <p:nvPicPr>
          <p:cNvPr id="4" name="Image 3">
            <a:extLst>
              <a:ext uri="{FF2B5EF4-FFF2-40B4-BE49-F238E27FC236}">
                <a16:creationId xmlns:a16="http://schemas.microsoft.com/office/drawing/2014/main" id="{7DF58E90-BF36-4DFD-8077-D65A154F402A}"/>
              </a:ext>
            </a:extLst>
          </p:cNvPr>
          <p:cNvPicPr>
            <a:picLocks noChangeAspect="1"/>
          </p:cNvPicPr>
          <p:nvPr/>
        </p:nvPicPr>
        <p:blipFill>
          <a:blip r:embed="rId4"/>
          <a:stretch>
            <a:fillRect/>
          </a:stretch>
        </p:blipFill>
        <p:spPr>
          <a:xfrm>
            <a:off x="2654799" y="3778316"/>
            <a:ext cx="1805623" cy="1201935"/>
          </a:xfrm>
          <a:prstGeom prst="rect">
            <a:avLst/>
          </a:prstGeom>
        </p:spPr>
      </p:pic>
      <p:sp>
        <p:nvSpPr>
          <p:cNvPr id="12" name="ZoneTexte 11">
            <a:extLst>
              <a:ext uri="{FF2B5EF4-FFF2-40B4-BE49-F238E27FC236}">
                <a16:creationId xmlns:a16="http://schemas.microsoft.com/office/drawing/2014/main" id="{C0DD17FB-3CC2-4FC9-8493-ACC408496BA2}"/>
              </a:ext>
            </a:extLst>
          </p:cNvPr>
          <p:cNvSpPr txBox="1"/>
          <p:nvPr/>
        </p:nvSpPr>
        <p:spPr>
          <a:xfrm>
            <a:off x="2334386" y="5107629"/>
            <a:ext cx="2204957" cy="1200329"/>
          </a:xfrm>
          <a:prstGeom prst="rect">
            <a:avLst/>
          </a:prstGeom>
          <a:noFill/>
        </p:spPr>
        <p:txBody>
          <a:bodyPr wrap="square" rtlCol="0">
            <a:spAutoFit/>
          </a:bodyPr>
          <a:lstStyle/>
          <a:p>
            <a:pPr algn="just"/>
            <a:r>
              <a:rPr lang="fr-FR" sz="900" i="1" dirty="0">
                <a:latin typeface="+mj-lt"/>
              </a:rPr>
              <a:t>Illustration des patrimoines de l’Allier : l’Allier et le bocage en second plan, le château de Lapalisse, la patrimoine thermal de Vichy, le village de Charroux faisant parties des « plus beaux villages de France », le patrimoine vernaculaire représenté par une ferme – Source Allier Département</a:t>
            </a:r>
          </a:p>
        </p:txBody>
      </p:sp>
      <p:pic>
        <p:nvPicPr>
          <p:cNvPr id="5" name="Image 4">
            <a:extLst>
              <a:ext uri="{FF2B5EF4-FFF2-40B4-BE49-F238E27FC236}">
                <a16:creationId xmlns:a16="http://schemas.microsoft.com/office/drawing/2014/main" id="{9C65A37C-E1A7-4AAC-AF8E-361D9D61210F}"/>
              </a:ext>
            </a:extLst>
          </p:cNvPr>
          <p:cNvPicPr>
            <a:picLocks noChangeAspect="1"/>
          </p:cNvPicPr>
          <p:nvPr/>
        </p:nvPicPr>
        <p:blipFill>
          <a:blip r:embed="rId5"/>
          <a:stretch>
            <a:fillRect/>
          </a:stretch>
        </p:blipFill>
        <p:spPr>
          <a:xfrm>
            <a:off x="723241" y="3786785"/>
            <a:ext cx="1805623" cy="1204352"/>
          </a:xfrm>
          <a:prstGeom prst="rect">
            <a:avLst/>
          </a:prstGeom>
        </p:spPr>
      </p:pic>
      <p:pic>
        <p:nvPicPr>
          <p:cNvPr id="6" name="Image 5">
            <a:extLst>
              <a:ext uri="{FF2B5EF4-FFF2-40B4-BE49-F238E27FC236}">
                <a16:creationId xmlns:a16="http://schemas.microsoft.com/office/drawing/2014/main" id="{94801338-0D38-4B5A-BA95-882269050990}"/>
              </a:ext>
            </a:extLst>
          </p:cNvPr>
          <p:cNvPicPr>
            <a:picLocks noChangeAspect="1"/>
          </p:cNvPicPr>
          <p:nvPr/>
        </p:nvPicPr>
        <p:blipFill rotWithShape="1">
          <a:blip r:embed="rId6"/>
          <a:srcRect b="11887"/>
          <a:stretch/>
        </p:blipFill>
        <p:spPr>
          <a:xfrm>
            <a:off x="1469572" y="1160879"/>
            <a:ext cx="2477038" cy="1311205"/>
          </a:xfrm>
          <a:prstGeom prst="rect">
            <a:avLst/>
          </a:prstGeom>
        </p:spPr>
      </p:pic>
      <p:pic>
        <p:nvPicPr>
          <p:cNvPr id="13" name="Image 12">
            <a:extLst>
              <a:ext uri="{FF2B5EF4-FFF2-40B4-BE49-F238E27FC236}">
                <a16:creationId xmlns:a16="http://schemas.microsoft.com/office/drawing/2014/main" id="{1CE25246-E44C-47C3-B0C3-7C5F1FB6D7DD}"/>
              </a:ext>
            </a:extLst>
          </p:cNvPr>
          <p:cNvPicPr>
            <a:picLocks noChangeAspect="1"/>
          </p:cNvPicPr>
          <p:nvPr/>
        </p:nvPicPr>
        <p:blipFill>
          <a:blip r:embed="rId7"/>
          <a:stretch>
            <a:fillRect/>
          </a:stretch>
        </p:blipFill>
        <p:spPr>
          <a:xfrm>
            <a:off x="716695" y="5150778"/>
            <a:ext cx="1510609" cy="1129373"/>
          </a:xfrm>
          <a:prstGeom prst="rect">
            <a:avLst/>
          </a:prstGeom>
        </p:spPr>
      </p:pic>
      <p:sp>
        <p:nvSpPr>
          <p:cNvPr id="14"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272143" y="514492"/>
            <a:ext cx="8871857" cy="389023"/>
          </a:xfrm>
        </p:spPr>
        <p:txBody>
          <a:bodyPr>
            <a:normAutofit/>
          </a:bodyPr>
          <a:lstStyle/>
          <a:p>
            <a:pPr algn="ctr"/>
            <a:r>
              <a:rPr lang="fr-FR" dirty="0"/>
              <a:t>LA CHARPENTE PAYSAGÈRE ET PATRIMONIALE - Généralités</a:t>
            </a:r>
          </a:p>
        </p:txBody>
      </p:sp>
    </p:spTree>
    <p:extLst>
      <p:ext uri="{BB962C8B-B14F-4D97-AF65-F5344CB8AC3E}">
        <p14:creationId xmlns:p14="http://schemas.microsoft.com/office/powerpoint/2010/main" val="3630123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8</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70" name="ZoneTexte 69">
            <a:extLst>
              <a:ext uri="{FF2B5EF4-FFF2-40B4-BE49-F238E27FC236}">
                <a16:creationId xmlns:a16="http://schemas.microsoft.com/office/drawing/2014/main" id="{7474F3BD-4BE3-4C23-A6BA-BF2DC0BC2597}"/>
              </a:ext>
            </a:extLst>
          </p:cNvPr>
          <p:cNvSpPr txBox="1"/>
          <p:nvPr/>
        </p:nvSpPr>
        <p:spPr>
          <a:xfrm>
            <a:off x="2044904" y="1230304"/>
            <a:ext cx="5210444"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r>
              <a:rPr lang="fr-FR" sz="2000">
                <a:solidFill>
                  <a:srgbClr val="2E3464"/>
                </a:solidFill>
                <a:latin typeface="PT Sans" panose="020B0503020203020204" pitchFamily="34" charset="0"/>
              </a:rPr>
              <a:t>BILAN ÉNERGÉTIQUE DU TERRITOIRE</a:t>
            </a:r>
            <a:endParaRPr lang="en-US" sz="2000">
              <a:solidFill>
                <a:srgbClr val="2E3464"/>
              </a:solidFill>
              <a:latin typeface="PT Sans" panose="020B0503020203020204" pitchFamily="34" charset="0"/>
            </a:endParaRPr>
          </a:p>
        </p:txBody>
      </p:sp>
      <p:cxnSp>
        <p:nvCxnSpPr>
          <p:cNvPr id="77" name="Connecteur droit 76">
            <a:extLst>
              <a:ext uri="{FF2B5EF4-FFF2-40B4-BE49-F238E27FC236}">
                <a16:creationId xmlns:a16="http://schemas.microsoft.com/office/drawing/2014/main" id="{0C47A6F8-978E-4725-AE8A-B3892E154592}"/>
              </a:ext>
            </a:extLst>
          </p:cNvPr>
          <p:cNvCxnSpPr>
            <a:cxnSpLocks/>
          </p:cNvCxnSpPr>
          <p:nvPr/>
        </p:nvCxnSpPr>
        <p:spPr>
          <a:xfrm>
            <a:off x="2634106" y="1566759"/>
            <a:ext cx="3991219"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133" name="ZoneTexte 132">
            <a:extLst>
              <a:ext uri="{FF2B5EF4-FFF2-40B4-BE49-F238E27FC236}">
                <a16:creationId xmlns:a16="http://schemas.microsoft.com/office/drawing/2014/main" id="{BAD9DC32-9445-455D-B76E-F0DFF3F478C7}"/>
              </a:ext>
            </a:extLst>
          </p:cNvPr>
          <p:cNvSpPr txBox="1"/>
          <p:nvPr/>
        </p:nvSpPr>
        <p:spPr>
          <a:xfrm>
            <a:off x="3664508" y="2658067"/>
            <a:ext cx="4093267" cy="400110"/>
          </a:xfrm>
          <a:prstGeom prst="rect">
            <a:avLst/>
          </a:prstGeom>
          <a:noFill/>
        </p:spPr>
        <p:txBody>
          <a:bodyPr wrap="square" rtlCol="0">
            <a:spAutoFit/>
          </a:bodyPr>
          <a:lstStyle/>
          <a:p>
            <a:pPr algn="just"/>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169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de </a:t>
            </a:r>
            <a:r>
              <a:rPr lang="fr-FR" altLang="fr-FR" sz="1000" b="1">
                <a:solidFill>
                  <a:schemeClr val="accent6"/>
                </a:solidFill>
                <a:latin typeface="PT Sans" panose="020B0503020203020204" pitchFamily="34" charset="0"/>
                <a:ea typeface="Roboto" panose="02000000000000000000" pitchFamily="2" charset="0"/>
                <a:cs typeface="Roboto" panose="02000000000000000000" pitchFamily="2" charset="0"/>
              </a:rPr>
              <a:t>bois énergie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utilisé</a:t>
            </a:r>
            <a:r>
              <a:rPr lang="fr-FR" altLang="fr-FR" sz="1000" dirty="0">
                <a:solidFill>
                  <a:srgbClr val="373E42"/>
                </a:solidFill>
                <a:latin typeface="PT Sans" panose="020B0503020203020204" pitchFamily="34" charset="0"/>
              </a:rPr>
              <a:t>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par des installations individuelles de chauffage résidentiel et </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de</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 chaufferies collectives</a:t>
            </a:r>
            <a:endParaRPr lang="en-GB" sz="1000" dirty="0">
              <a:solidFill>
                <a:srgbClr val="373E42"/>
              </a:solidFill>
              <a:latin typeface="PT Sans" panose="020B0503020203020204" pitchFamily="34" charset="0"/>
            </a:endParaRPr>
          </a:p>
        </p:txBody>
      </p:sp>
      <p:grpSp>
        <p:nvGrpSpPr>
          <p:cNvPr id="134" name="Groupe 133">
            <a:extLst>
              <a:ext uri="{FF2B5EF4-FFF2-40B4-BE49-F238E27FC236}">
                <a16:creationId xmlns:a16="http://schemas.microsoft.com/office/drawing/2014/main" id="{5329CA71-BF26-4D61-A3B0-89086C287E6A}"/>
              </a:ext>
            </a:extLst>
          </p:cNvPr>
          <p:cNvGrpSpPr/>
          <p:nvPr/>
        </p:nvGrpSpPr>
        <p:grpSpPr>
          <a:xfrm>
            <a:off x="4763138" y="2212342"/>
            <a:ext cx="2027497" cy="355558"/>
            <a:chOff x="661810" y="3497210"/>
            <a:chExt cx="2027497" cy="355558"/>
          </a:xfrm>
        </p:grpSpPr>
        <p:sp>
          <p:nvSpPr>
            <p:cNvPr id="135" name="Rectangle : avec coins arrondis en diagonale 2">
              <a:extLst>
                <a:ext uri="{FF2B5EF4-FFF2-40B4-BE49-F238E27FC236}">
                  <a16:creationId xmlns:a16="http://schemas.microsoft.com/office/drawing/2014/main" id="{AC96B55D-1F3E-40D7-A968-ADA4D98285F8}"/>
                </a:ext>
              </a:extLst>
            </p:cNvPr>
            <p:cNvSpPr/>
            <p:nvPr/>
          </p:nvSpPr>
          <p:spPr>
            <a:xfrm>
              <a:off x="887842" y="3525720"/>
              <a:ext cx="1655405" cy="327048"/>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36" name="ZoneTexte 135">
              <a:extLst>
                <a:ext uri="{FF2B5EF4-FFF2-40B4-BE49-F238E27FC236}">
                  <a16:creationId xmlns:a16="http://schemas.microsoft.com/office/drawing/2014/main" id="{87528DEF-1ACA-4F0B-9580-5FA1370C6A7B}"/>
                </a:ext>
              </a:extLst>
            </p:cNvPr>
            <p:cNvSpPr txBox="1"/>
            <p:nvPr/>
          </p:nvSpPr>
          <p:spPr>
            <a:xfrm>
              <a:off x="661810" y="3497210"/>
              <a:ext cx="2027497" cy="307777"/>
            </a:xfrm>
            <a:prstGeom prst="rect">
              <a:avLst/>
            </a:prstGeom>
            <a:noFill/>
            <a:ln>
              <a:noFill/>
            </a:ln>
          </p:spPr>
          <p:txBody>
            <a:bodyPr wrap="square" rtlCol="0">
              <a:spAutoFit/>
            </a:bodyPr>
            <a:lstStyle/>
            <a:p>
              <a:pPr algn="ctr"/>
              <a:r>
                <a:rPr lang="fr-FR" sz="1400" b="1">
                  <a:solidFill>
                    <a:srgbClr val="2E3464"/>
                  </a:solidFill>
                  <a:latin typeface="PT Sans" panose="020B0503020203020204" pitchFamily="34" charset="0"/>
                  <a:ea typeface="Roboto" panose="02000000000000000000" pitchFamily="2" charset="0"/>
                  <a:cs typeface="Roboto" panose="02000000000000000000" pitchFamily="2" charset="0"/>
                </a:rPr>
                <a:t> 205 GWh produits</a:t>
              </a:r>
              <a:endParaRPr lang="en-GB" sz="1400" b="1">
                <a:solidFill>
                  <a:srgbClr val="2E3464"/>
                </a:solidFill>
                <a:latin typeface="PT Sans" panose="020B0503020203020204" pitchFamily="34" charset="0"/>
                <a:ea typeface="Roboto" panose="02000000000000000000" pitchFamily="2" charset="0"/>
                <a:cs typeface="Roboto" panose="02000000000000000000" pitchFamily="2" charset="0"/>
              </a:endParaRPr>
            </a:p>
          </p:txBody>
        </p:sp>
      </p:grpSp>
      <p:sp>
        <p:nvSpPr>
          <p:cNvPr id="139" name="Rectangle : coins arrondis 119">
            <a:extLst>
              <a:ext uri="{FF2B5EF4-FFF2-40B4-BE49-F238E27FC236}">
                <a16:creationId xmlns:a16="http://schemas.microsoft.com/office/drawing/2014/main" id="{56BF17F1-9532-46B3-B304-BDFB5F20F624}"/>
              </a:ext>
            </a:extLst>
          </p:cNvPr>
          <p:cNvSpPr/>
          <p:nvPr/>
        </p:nvSpPr>
        <p:spPr>
          <a:xfrm>
            <a:off x="1199500" y="2145244"/>
            <a:ext cx="6768752" cy="2882828"/>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40" name="Rectangle : avec coins arrondis en diagonale 77">
            <a:extLst>
              <a:ext uri="{FF2B5EF4-FFF2-40B4-BE49-F238E27FC236}">
                <a16:creationId xmlns:a16="http://schemas.microsoft.com/office/drawing/2014/main" id="{3CFD227B-AD31-4E07-AAFC-EF6AC86A6A0A}"/>
              </a:ext>
            </a:extLst>
          </p:cNvPr>
          <p:cNvSpPr/>
          <p:nvPr/>
        </p:nvSpPr>
        <p:spPr>
          <a:xfrm>
            <a:off x="1667249" y="1974215"/>
            <a:ext cx="1800000" cy="327048"/>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41" name="Rectangle 140">
            <a:extLst>
              <a:ext uri="{FF2B5EF4-FFF2-40B4-BE49-F238E27FC236}">
                <a16:creationId xmlns:a16="http://schemas.microsoft.com/office/drawing/2014/main" id="{ED89DADA-BBC0-4520-9D89-0652569CE316}"/>
              </a:ext>
            </a:extLst>
          </p:cNvPr>
          <p:cNvSpPr/>
          <p:nvPr/>
        </p:nvSpPr>
        <p:spPr>
          <a:xfrm>
            <a:off x="1641065" y="1960145"/>
            <a:ext cx="1800000"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PRODUCTION</a:t>
            </a:r>
            <a:endParaRPr lang="en-GB"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sp>
        <p:nvSpPr>
          <p:cNvPr id="142" name="ZoneTexte 141">
            <a:extLst>
              <a:ext uri="{FF2B5EF4-FFF2-40B4-BE49-F238E27FC236}">
                <a16:creationId xmlns:a16="http://schemas.microsoft.com/office/drawing/2014/main" id="{EAB1C2E2-1E5A-429E-B769-C1A5C21D3931}"/>
              </a:ext>
            </a:extLst>
          </p:cNvPr>
          <p:cNvSpPr txBox="1"/>
          <p:nvPr/>
        </p:nvSpPr>
        <p:spPr>
          <a:xfrm>
            <a:off x="2464715" y="3255691"/>
            <a:ext cx="5372177" cy="400110"/>
          </a:xfrm>
          <a:prstGeom prst="rect">
            <a:avLst/>
          </a:prstGeom>
          <a:noFill/>
        </p:spPr>
        <p:txBody>
          <a:bodyPr wrap="square" rtlCol="0">
            <a:spAutoFit/>
          </a:bodyPr>
          <a:lstStyle/>
          <a:p>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22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d’électricité </a:t>
            </a:r>
            <a:r>
              <a:rPr lang="fr-FR" altLang="fr-FR" sz="1000" b="1">
                <a:solidFill>
                  <a:srgbClr val="FFC000"/>
                </a:solidFill>
                <a:latin typeface="PT Sans" panose="020B0503020203020204" pitchFamily="34" charset="0"/>
                <a:ea typeface="Roboto" panose="02000000000000000000" pitchFamily="2" charset="0"/>
                <a:cs typeface="Roboto" panose="02000000000000000000" pitchFamily="2" charset="0"/>
              </a:rPr>
              <a:t>photovoltaïque</a:t>
            </a:r>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dirty="0">
                <a:solidFill>
                  <a:srgbClr val="373E42"/>
                </a:solidFill>
                <a:latin typeface="PT Sans" panose="020B0503020203020204" pitchFamily="34" charset="0"/>
              </a:rPr>
              <a:t>issu de </a:t>
            </a:r>
            <a:r>
              <a:rPr lang="fr-FR" sz="1000" dirty="0">
                <a:solidFill>
                  <a:srgbClr val="373E42"/>
                </a:solidFill>
                <a:latin typeface="PT Sans" panose="020B0503020203020204" pitchFamily="34" charset="0"/>
              </a:rPr>
              <a:t>la centrale au sol de Dompierre sur Besbre – </a:t>
            </a:r>
            <a:r>
              <a:rPr lang="fr-FR" sz="1000" dirty="0" err="1">
                <a:solidFill>
                  <a:srgbClr val="373E42"/>
                </a:solidFill>
                <a:latin typeface="PT Sans" panose="020B0503020203020204" pitchFamily="34" charset="0"/>
              </a:rPr>
              <a:t>Diou</a:t>
            </a:r>
            <a:endParaRPr lang="en-GB" sz="1000" dirty="0">
              <a:solidFill>
                <a:srgbClr val="373E42"/>
              </a:solidFill>
              <a:latin typeface="PT Sans" panose="020B0503020203020204" pitchFamily="34" charset="0"/>
            </a:endParaRPr>
          </a:p>
        </p:txBody>
      </p:sp>
      <p:sp>
        <p:nvSpPr>
          <p:cNvPr id="143" name="ZoneTexte 142">
            <a:extLst>
              <a:ext uri="{FF2B5EF4-FFF2-40B4-BE49-F238E27FC236}">
                <a16:creationId xmlns:a16="http://schemas.microsoft.com/office/drawing/2014/main" id="{62755AFA-50C9-4A59-B72E-0F7456DCA731}"/>
              </a:ext>
            </a:extLst>
          </p:cNvPr>
          <p:cNvSpPr txBox="1"/>
          <p:nvPr/>
        </p:nvSpPr>
        <p:spPr>
          <a:xfrm>
            <a:off x="2385598" y="3784004"/>
            <a:ext cx="5372177" cy="400110"/>
          </a:xfrm>
          <a:prstGeom prst="rect">
            <a:avLst/>
          </a:prstGeom>
          <a:noFill/>
        </p:spPr>
        <p:txBody>
          <a:bodyPr wrap="square" rtlCol="0">
            <a:spAutoFit/>
          </a:bodyPr>
          <a:lstStyle/>
          <a:p>
            <a:pPr algn="just"/>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13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de chaleur</a:t>
            </a:r>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b="1">
                <a:solidFill>
                  <a:srgbClr val="00B0F0"/>
                </a:solidFill>
                <a:latin typeface="PT Sans" panose="020B0503020203020204" pitchFamily="34" charset="0"/>
                <a:ea typeface="Roboto" panose="02000000000000000000" pitchFamily="2" charset="0"/>
                <a:cs typeface="Roboto" panose="02000000000000000000" pitchFamily="2" charset="0"/>
              </a:rPr>
              <a:t>géothermale</a:t>
            </a:r>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issue des pompes à chaleur des particuliers</a:t>
            </a:r>
            <a:r>
              <a:rPr lang="fr-FR" alt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 de petite puissance</a:t>
            </a:r>
            <a:endParaRPr lang="en-GB" sz="10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44" name="ZoneTexte 143">
            <a:extLst>
              <a:ext uri="{FF2B5EF4-FFF2-40B4-BE49-F238E27FC236}">
                <a16:creationId xmlns:a16="http://schemas.microsoft.com/office/drawing/2014/main" id="{A8F0FE07-E014-4DCE-A967-74B6098A82E1}"/>
              </a:ext>
            </a:extLst>
          </p:cNvPr>
          <p:cNvSpPr txBox="1"/>
          <p:nvPr/>
        </p:nvSpPr>
        <p:spPr>
          <a:xfrm>
            <a:off x="2239366" y="4365168"/>
            <a:ext cx="4160981" cy="246221"/>
          </a:xfrm>
          <a:prstGeom prst="rect">
            <a:avLst/>
          </a:prstGeom>
          <a:noFill/>
        </p:spPr>
        <p:txBody>
          <a:bodyPr wrap="square" rtlCol="0">
            <a:spAutoFit/>
          </a:bodyPr>
          <a:lstStyle/>
          <a:p>
            <a:r>
              <a:rPr lang="fr-FR" altLang="fr-FR" sz="1000" b="1">
                <a:solidFill>
                  <a:srgbClr val="373E42"/>
                </a:solidFill>
                <a:latin typeface="PT Sans" panose="020B0503020203020204" pitchFamily="34" charset="0"/>
                <a:ea typeface="Roboto" panose="02000000000000000000" pitchFamily="2" charset="0"/>
                <a:cs typeface="Roboto" panose="02000000000000000000" pitchFamily="2" charset="0"/>
              </a:rPr>
              <a:t>1,5 GWh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de </a:t>
            </a:r>
            <a:r>
              <a:rPr lang="fr-FR" altLang="fr-FR" sz="1000" b="1">
                <a:solidFill>
                  <a:srgbClr val="FFC000"/>
                </a:solidFill>
                <a:latin typeface="PT Sans" panose="020B0503020203020204" pitchFamily="34" charset="0"/>
                <a:ea typeface="Roboto" panose="02000000000000000000" pitchFamily="2" charset="0"/>
                <a:cs typeface="Roboto" panose="02000000000000000000" pitchFamily="2" charset="0"/>
              </a:rPr>
              <a:t>solaire thermique </a:t>
            </a:r>
            <a:r>
              <a:rPr lang="fr-FR" altLang="fr-FR" sz="1000">
                <a:solidFill>
                  <a:srgbClr val="373E42"/>
                </a:solidFill>
                <a:latin typeface="PT Sans" panose="020B0503020203020204" pitchFamily="34" charset="0"/>
                <a:ea typeface="Roboto" panose="02000000000000000000" pitchFamily="2" charset="0"/>
                <a:cs typeface="Roboto" panose="02000000000000000000" pitchFamily="2" charset="0"/>
              </a:rPr>
              <a:t>issu des installations privées </a:t>
            </a:r>
            <a:endParaRPr lang="en-GB" sz="10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145" name="Image 144">
            <a:extLst>
              <a:ext uri="{FF2B5EF4-FFF2-40B4-BE49-F238E27FC236}">
                <a16:creationId xmlns:a16="http://schemas.microsoft.com/office/drawing/2014/main" id="{3E09BF1E-F541-4E6A-8A38-B276952091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44" r="48795" b="20243"/>
          <a:stretch/>
        </p:blipFill>
        <p:spPr>
          <a:xfrm>
            <a:off x="1558119" y="3779953"/>
            <a:ext cx="424204" cy="352846"/>
          </a:xfrm>
          <a:prstGeom prst="rect">
            <a:avLst/>
          </a:prstGeom>
        </p:spPr>
      </p:pic>
      <p:pic>
        <p:nvPicPr>
          <p:cNvPr id="146" name="Image 145">
            <a:extLst>
              <a:ext uri="{FF2B5EF4-FFF2-40B4-BE49-F238E27FC236}">
                <a16:creationId xmlns:a16="http://schemas.microsoft.com/office/drawing/2014/main" id="{E6801A94-3B7A-4368-8B9A-5AB506E87F81}"/>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73660" y="4273896"/>
            <a:ext cx="437142" cy="360000"/>
          </a:xfrm>
          <a:prstGeom prst="rect">
            <a:avLst/>
          </a:prstGeom>
        </p:spPr>
      </p:pic>
      <p:pic>
        <p:nvPicPr>
          <p:cNvPr id="181" name="Image 180">
            <a:extLst>
              <a:ext uri="{FF2B5EF4-FFF2-40B4-BE49-F238E27FC236}">
                <a16:creationId xmlns:a16="http://schemas.microsoft.com/office/drawing/2014/main" id="{EBE432F0-EC0B-43A1-956E-D9EAA6042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079" y="3159589"/>
            <a:ext cx="424204" cy="424204"/>
          </a:xfrm>
          <a:prstGeom prst="rect">
            <a:avLst/>
          </a:prstGeom>
        </p:spPr>
      </p:pic>
      <p:sp>
        <p:nvSpPr>
          <p:cNvPr id="182" name="Rectangle 181">
            <a:extLst>
              <a:ext uri="{FF2B5EF4-FFF2-40B4-BE49-F238E27FC236}">
                <a16:creationId xmlns:a16="http://schemas.microsoft.com/office/drawing/2014/main" id="{8053DB01-6C86-4651-86D6-2FD70BFE6130}"/>
              </a:ext>
            </a:extLst>
          </p:cNvPr>
          <p:cNvSpPr/>
          <p:nvPr/>
        </p:nvSpPr>
        <p:spPr>
          <a:xfrm>
            <a:off x="2041595" y="2785585"/>
            <a:ext cx="1592039" cy="144016"/>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83" name="Rectangle 182">
            <a:extLst>
              <a:ext uri="{FF2B5EF4-FFF2-40B4-BE49-F238E27FC236}">
                <a16:creationId xmlns:a16="http://schemas.microsoft.com/office/drawing/2014/main" id="{2E2CB776-F86A-4134-ABD6-C781CD21B718}"/>
              </a:ext>
            </a:extLst>
          </p:cNvPr>
          <p:cNvSpPr/>
          <p:nvPr/>
        </p:nvSpPr>
        <p:spPr>
          <a:xfrm>
            <a:off x="2051432" y="3927559"/>
            <a:ext cx="254415" cy="148932"/>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84" name="Rectangle 183">
            <a:extLst>
              <a:ext uri="{FF2B5EF4-FFF2-40B4-BE49-F238E27FC236}">
                <a16:creationId xmlns:a16="http://schemas.microsoft.com/office/drawing/2014/main" id="{616BC35A-11F2-4671-9566-7509248B0C75}"/>
              </a:ext>
            </a:extLst>
          </p:cNvPr>
          <p:cNvSpPr/>
          <p:nvPr/>
        </p:nvSpPr>
        <p:spPr>
          <a:xfrm>
            <a:off x="2055023" y="4419029"/>
            <a:ext cx="79387" cy="148932"/>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85" name="Rectangle 184">
            <a:extLst>
              <a:ext uri="{FF2B5EF4-FFF2-40B4-BE49-F238E27FC236}">
                <a16:creationId xmlns:a16="http://schemas.microsoft.com/office/drawing/2014/main" id="{BCE9A652-D45A-4D5D-AA4A-FED2BCFC3298}"/>
              </a:ext>
            </a:extLst>
          </p:cNvPr>
          <p:cNvSpPr/>
          <p:nvPr/>
        </p:nvSpPr>
        <p:spPr>
          <a:xfrm>
            <a:off x="2023305" y="3334401"/>
            <a:ext cx="414496" cy="148933"/>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pic>
        <p:nvPicPr>
          <p:cNvPr id="186" name="Image 185">
            <a:extLst>
              <a:ext uri="{FF2B5EF4-FFF2-40B4-BE49-F238E27FC236}">
                <a16:creationId xmlns:a16="http://schemas.microsoft.com/office/drawing/2014/main" id="{12A86020-6005-4D64-850D-0701DCDD84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9065" y="2643303"/>
            <a:ext cx="365079" cy="328825"/>
          </a:xfrm>
          <a:prstGeom prst="rect">
            <a:avLst/>
          </a:prstGeom>
        </p:spPr>
      </p:pic>
    </p:spTree>
    <p:extLst>
      <p:ext uri="{BB962C8B-B14F-4D97-AF65-F5344CB8AC3E}">
        <p14:creationId xmlns:p14="http://schemas.microsoft.com/office/powerpoint/2010/main" val="34683411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80</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4800" y="525378"/>
            <a:ext cx="8839200" cy="258395"/>
          </a:xfrm>
        </p:spPr>
        <p:txBody>
          <a:bodyPr>
            <a:noAutofit/>
          </a:bodyPr>
          <a:lstStyle/>
          <a:p>
            <a:r>
              <a:rPr lang="fr-FR" dirty="0"/>
              <a:t>LES ENTITES PAYSAGERES - Zoom sur </a:t>
            </a:r>
            <a:r>
              <a:rPr lang="fr-FR" dirty="0" err="1"/>
              <a:t>Entr’Allier</a:t>
            </a:r>
            <a:r>
              <a:rPr lang="fr-FR" dirty="0"/>
              <a:t> Besbre Loire</a:t>
            </a:r>
          </a:p>
        </p:txBody>
      </p:sp>
      <p:sp>
        <p:nvSpPr>
          <p:cNvPr id="4" name="Espace réservé du texte 3">
            <a:extLst>
              <a:ext uri="{FF2B5EF4-FFF2-40B4-BE49-F238E27FC236}">
                <a16:creationId xmlns:a16="http://schemas.microsoft.com/office/drawing/2014/main" id="{F847A7E0-F3FA-4373-B27B-F106B73B9FDF}"/>
              </a:ext>
            </a:extLst>
          </p:cNvPr>
          <p:cNvSpPr>
            <a:spLocks noGrp="1"/>
          </p:cNvSpPr>
          <p:nvPr>
            <p:ph type="body" sz="quarter" idx="14"/>
          </p:nvPr>
        </p:nvSpPr>
        <p:spPr>
          <a:xfrm>
            <a:off x="315686" y="2354941"/>
            <a:ext cx="3446463" cy="2674259"/>
          </a:xfrm>
        </p:spPr>
        <p:txBody>
          <a:bodyPr/>
          <a:lstStyle/>
          <a:p>
            <a:pPr algn="just"/>
            <a:r>
              <a:rPr lang="fr-FR" dirty="0"/>
              <a:t>DÉFINITION DES ENTITÉS PAYSAGÈRES</a:t>
            </a:r>
          </a:p>
          <a:p>
            <a:pPr marL="0" indent="0" algn="just">
              <a:buNone/>
            </a:pPr>
            <a:r>
              <a:rPr lang="fr-FR" sz="1000" b="0" dirty="0">
                <a:solidFill>
                  <a:schemeClr val="tx1"/>
                </a:solidFill>
                <a:latin typeface="+mn-lt"/>
              </a:rPr>
              <a:t>Situé à l’Est du département de l’Allier, le territoire de la Communauté de communes </a:t>
            </a:r>
            <a:r>
              <a:rPr lang="fr-FR" sz="1000" b="0" dirty="0" err="1">
                <a:solidFill>
                  <a:schemeClr val="tx1"/>
                </a:solidFill>
                <a:latin typeface="+mn-lt"/>
              </a:rPr>
              <a:t>Entr’Allier</a:t>
            </a:r>
            <a:r>
              <a:rPr lang="fr-FR" sz="1000" b="0" dirty="0">
                <a:solidFill>
                  <a:schemeClr val="tx1"/>
                </a:solidFill>
                <a:latin typeface="+mn-lt"/>
              </a:rPr>
              <a:t> Besbre et Loire se déploie entre les vallées de la </a:t>
            </a:r>
            <a:r>
              <a:rPr lang="fr-FR" sz="1000" dirty="0">
                <a:solidFill>
                  <a:schemeClr val="tx1"/>
                </a:solidFill>
                <a:latin typeface="+mn-lt"/>
              </a:rPr>
              <a:t>Loire</a:t>
            </a:r>
            <a:r>
              <a:rPr lang="fr-FR" sz="1000" b="0" dirty="0">
                <a:solidFill>
                  <a:schemeClr val="tx1"/>
                </a:solidFill>
                <a:latin typeface="+mn-lt"/>
              </a:rPr>
              <a:t> au Nord et de </a:t>
            </a:r>
            <a:r>
              <a:rPr lang="fr-FR" sz="1000" dirty="0">
                <a:solidFill>
                  <a:schemeClr val="tx1"/>
                </a:solidFill>
                <a:latin typeface="+mn-lt"/>
              </a:rPr>
              <a:t>l’Allier</a:t>
            </a:r>
            <a:r>
              <a:rPr lang="fr-FR" sz="1000" b="0" dirty="0">
                <a:solidFill>
                  <a:schemeClr val="tx1"/>
                </a:solidFill>
                <a:latin typeface="+mn-lt"/>
              </a:rPr>
              <a:t> à l’Ouest. Il est traversé en son centre par la </a:t>
            </a:r>
            <a:r>
              <a:rPr lang="fr-FR" sz="1000" dirty="0">
                <a:solidFill>
                  <a:schemeClr val="tx1"/>
                </a:solidFill>
                <a:latin typeface="+mn-lt"/>
              </a:rPr>
              <a:t>vallée de la Besbre</a:t>
            </a:r>
            <a:r>
              <a:rPr lang="fr-FR" sz="1000" b="0" dirty="0">
                <a:solidFill>
                  <a:schemeClr val="tx1"/>
                </a:solidFill>
                <a:latin typeface="+mn-lt"/>
              </a:rPr>
              <a:t>. Des </a:t>
            </a:r>
            <a:r>
              <a:rPr lang="fr-FR" sz="1000" dirty="0">
                <a:solidFill>
                  <a:schemeClr val="tx1"/>
                </a:solidFill>
                <a:latin typeface="+mn-lt"/>
              </a:rPr>
              <a:t>paysages de bocages et d’eau </a:t>
            </a:r>
            <a:r>
              <a:rPr lang="fr-FR" sz="1000" b="0" dirty="0">
                <a:solidFill>
                  <a:schemeClr val="tx1"/>
                </a:solidFill>
                <a:latin typeface="+mn-lt"/>
              </a:rPr>
              <a:t>se dessinent. </a:t>
            </a:r>
          </a:p>
          <a:p>
            <a:pPr marL="0" indent="0" algn="just">
              <a:buNone/>
            </a:pPr>
            <a:r>
              <a:rPr lang="fr-FR" sz="1000" b="0" dirty="0">
                <a:solidFill>
                  <a:schemeClr val="tx1"/>
                </a:solidFill>
                <a:latin typeface="+mn-lt"/>
              </a:rPr>
              <a:t>Le territoire se décompose en plusieurs ambiances paysagères : </a:t>
            </a:r>
          </a:p>
          <a:p>
            <a:pPr algn="just"/>
            <a:r>
              <a:rPr lang="fr-FR" sz="1000" b="0" dirty="0">
                <a:solidFill>
                  <a:schemeClr val="tx1"/>
                </a:solidFill>
                <a:latin typeface="+mn-lt"/>
              </a:rPr>
              <a:t>Les </a:t>
            </a:r>
            <a:r>
              <a:rPr lang="fr-FR" sz="1000" dirty="0">
                <a:solidFill>
                  <a:schemeClr val="tx1"/>
                </a:solidFill>
                <a:latin typeface="+mn-lt"/>
              </a:rPr>
              <a:t>contreforts des Monts du Bourbonnais </a:t>
            </a:r>
            <a:r>
              <a:rPr lang="fr-FR" sz="1000" b="0" dirty="0">
                <a:solidFill>
                  <a:schemeClr val="tx1"/>
                </a:solidFill>
                <a:latin typeface="+mn-lt"/>
              </a:rPr>
              <a:t>à l’est qui offrent une succession de plateaux annonçant la Montagne Bourbonnaise ;</a:t>
            </a:r>
          </a:p>
          <a:p>
            <a:pPr algn="just"/>
            <a:r>
              <a:rPr lang="fr-FR" sz="1000" b="0" dirty="0">
                <a:solidFill>
                  <a:schemeClr val="tx1"/>
                </a:solidFill>
                <a:latin typeface="+mn-lt"/>
              </a:rPr>
              <a:t>La </a:t>
            </a:r>
            <a:r>
              <a:rPr lang="fr-FR" sz="1000" dirty="0">
                <a:solidFill>
                  <a:schemeClr val="tx1"/>
                </a:solidFill>
                <a:latin typeface="+mn-lt"/>
              </a:rPr>
              <a:t>Sologne Bourbonnaise des côtes de la Loire</a:t>
            </a:r>
            <a:r>
              <a:rPr lang="fr-FR" sz="1000" b="0" dirty="0">
                <a:solidFill>
                  <a:schemeClr val="tx1"/>
                </a:solidFill>
                <a:latin typeface="+mn-lt"/>
              </a:rPr>
              <a:t> qui constituent un vaste plateau séparant la vallée de l’Allier de celle de la Loire. Ses paysages variés alternent prairies, cultures, bois et étangs.</a:t>
            </a:r>
          </a:p>
        </p:txBody>
      </p:sp>
      <p:grpSp>
        <p:nvGrpSpPr>
          <p:cNvPr id="3" name="Groupe 2"/>
          <p:cNvGrpSpPr/>
          <p:nvPr/>
        </p:nvGrpSpPr>
        <p:grpSpPr>
          <a:xfrm>
            <a:off x="4060716" y="2049237"/>
            <a:ext cx="4744038" cy="3144082"/>
            <a:chOff x="283373" y="1330779"/>
            <a:chExt cx="4744038" cy="3144082"/>
          </a:xfrm>
        </p:grpSpPr>
        <p:sp>
          <p:nvSpPr>
            <p:cNvPr id="15" name="Rectangle 14">
              <a:extLst>
                <a:ext uri="{FF2B5EF4-FFF2-40B4-BE49-F238E27FC236}">
                  <a16:creationId xmlns:a16="http://schemas.microsoft.com/office/drawing/2014/main" id="{D3476D28-2AB8-47D5-8482-718FF7D9486C}"/>
                </a:ext>
              </a:extLst>
            </p:cNvPr>
            <p:cNvSpPr/>
            <p:nvPr/>
          </p:nvSpPr>
          <p:spPr>
            <a:xfrm>
              <a:off x="290096" y="1612539"/>
              <a:ext cx="4737315" cy="2862322"/>
            </a:xfrm>
            <a:prstGeom prst="rect">
              <a:avLst/>
            </a:prstGeom>
            <a:ln w="12700">
              <a:solidFill>
                <a:srgbClr val="79BFDF"/>
              </a:solidFill>
              <a:prstDash val="solid"/>
            </a:ln>
          </p:spPr>
          <p:txBody>
            <a:bodyPr wrap="square">
              <a:spAutoFit/>
            </a:bodyPr>
            <a:lstStyle/>
            <a:p>
              <a:pPr algn="just"/>
              <a:r>
                <a:rPr lang="fr-FR" sz="1000" dirty="0"/>
                <a:t>Les composantes naturelles des entités paysagères constituent des éléments d’importance pour la résilience du territoire dans le cadre du changement climatique, au regard de leur rôle :</a:t>
              </a:r>
            </a:p>
            <a:p>
              <a:pPr algn="just"/>
              <a:endParaRPr lang="fr-FR" sz="1000" dirty="0"/>
            </a:p>
            <a:p>
              <a:pPr marL="171450" indent="-171450" algn="just">
                <a:buFont typeface="Arial" panose="020B0604020202020204" pitchFamily="34" charset="0"/>
                <a:buChar char="•"/>
              </a:pPr>
              <a:r>
                <a:rPr lang="fr-FR" sz="1000" dirty="0"/>
                <a:t>En tant que ressource, par exemple en bois et en eau, pour la production énergétique ;</a:t>
              </a:r>
            </a:p>
            <a:p>
              <a:pPr marL="171450" indent="-171450" algn="just">
                <a:buFont typeface="Arial" panose="020B0604020202020204" pitchFamily="34" charset="0"/>
                <a:buChar char="•"/>
              </a:pPr>
              <a:r>
                <a:rPr lang="fr-FR" sz="1000" dirty="0"/>
                <a:t>Dans le cadre de la lutte contre les risques naturels inondation, mouvement de terrain et érosion : en effet, le réseau de haies bocagères et les ripisylves des cours d’eau participent au bon écoulement des eaux et assurent l’infiltration naturelle de l’eau dans les sols, tout en freinant les vitesses de courant des crues ;</a:t>
              </a:r>
            </a:p>
            <a:p>
              <a:pPr marL="171450" indent="-171450" algn="just">
                <a:buFont typeface="Arial" panose="020B0604020202020204" pitchFamily="34" charset="0"/>
                <a:buChar char="•"/>
              </a:pPr>
              <a:r>
                <a:rPr lang="fr-FR" sz="1000" dirty="0"/>
                <a:t>En tant qu’élément stratégique pour séquestrer le carbone : les « haies puits de carbone » ainsi que les prairies ;</a:t>
              </a:r>
            </a:p>
            <a:p>
              <a:pPr marL="171450" indent="-171450" algn="just">
                <a:buFont typeface="Arial" panose="020B0604020202020204" pitchFamily="34" charset="0"/>
                <a:buChar char="•"/>
              </a:pPr>
              <a:r>
                <a:rPr lang="fr-FR" sz="1000" dirty="0"/>
                <a:t>Dans l’assurance du confort thermique des populations : au-delà de l’ambiance paysagère verte et fraîche procurée, les haies jouent un rôle physique de brise-vent améliorant ainsi le confort thermique, un paramètre non négligeable pour un cadre de vie durable dans un contexte de changement climatique. De manière localisée, elles procurent aussi de l’ombrage, proposant des espaces de découverte du territoire et de détente agréables.</a:t>
              </a:r>
            </a:p>
          </p:txBody>
        </p:sp>
        <p:grpSp>
          <p:nvGrpSpPr>
            <p:cNvPr id="16" name="Groupe 15">
              <a:extLst>
                <a:ext uri="{FF2B5EF4-FFF2-40B4-BE49-F238E27FC236}">
                  <a16:creationId xmlns:a16="http://schemas.microsoft.com/office/drawing/2014/main" id="{03C862A5-08A0-4BC9-9C9D-743CD39303B1}"/>
                </a:ext>
              </a:extLst>
            </p:cNvPr>
            <p:cNvGrpSpPr/>
            <p:nvPr/>
          </p:nvGrpSpPr>
          <p:grpSpPr>
            <a:xfrm>
              <a:off x="283373" y="1330779"/>
              <a:ext cx="1528185" cy="300059"/>
              <a:chOff x="4633581" y="3954540"/>
              <a:chExt cx="1528185" cy="300059"/>
            </a:xfrm>
          </p:grpSpPr>
          <p:sp>
            <p:nvSpPr>
              <p:cNvPr id="18" name="Rectangle 17">
                <a:extLst>
                  <a:ext uri="{FF2B5EF4-FFF2-40B4-BE49-F238E27FC236}">
                    <a16:creationId xmlns:a16="http://schemas.microsoft.com/office/drawing/2014/main" id="{F1C567C0-0E47-4CD1-A6F8-F0AE1E4A0F61}"/>
                  </a:ext>
                </a:extLst>
              </p:cNvPr>
              <p:cNvSpPr/>
              <p:nvPr/>
            </p:nvSpPr>
            <p:spPr>
              <a:xfrm>
                <a:off x="4633581" y="3954540"/>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D8D2118A-7399-4B07-9834-D8305D714165}"/>
                  </a:ext>
                </a:extLst>
              </p:cNvPr>
              <p:cNvSpPr txBox="1"/>
              <p:nvPr/>
            </p:nvSpPr>
            <p:spPr>
              <a:xfrm>
                <a:off x="4640304" y="3990079"/>
                <a:ext cx="1521462" cy="246221"/>
              </a:xfrm>
              <a:prstGeom prst="rect">
                <a:avLst/>
              </a:prstGeom>
              <a:noFill/>
            </p:spPr>
            <p:txBody>
              <a:bodyPr wrap="square" rtlCol="0">
                <a:spAutoFit/>
              </a:bodyPr>
              <a:lstStyle/>
              <a:p>
                <a:r>
                  <a:rPr lang="fr-FR" sz="1000" b="1" i="1" dirty="0">
                    <a:solidFill>
                      <a:schemeClr val="bg1"/>
                    </a:solidFill>
                  </a:rPr>
                  <a:t>Dans le cadre du PCAET...</a:t>
                </a:r>
              </a:p>
            </p:txBody>
          </p:sp>
        </p:grpSp>
      </p:grpSp>
    </p:spTree>
    <p:extLst>
      <p:ext uri="{BB962C8B-B14F-4D97-AF65-F5344CB8AC3E}">
        <p14:creationId xmlns:p14="http://schemas.microsoft.com/office/powerpoint/2010/main" val="3126455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81</a:t>
            </a:fld>
            <a:endParaRPr lang="fr-FR" dirty="0"/>
          </a:p>
        </p:txBody>
      </p:sp>
      <p:pic>
        <p:nvPicPr>
          <p:cNvPr id="16" name="Image 15">
            <a:extLst>
              <a:ext uri="{FF2B5EF4-FFF2-40B4-BE49-F238E27FC236}">
                <a16:creationId xmlns:a16="http://schemas.microsoft.com/office/drawing/2014/main" id="{FF609481-2C04-42F8-8FC2-E2C1AD40F025}"/>
              </a:ext>
            </a:extLst>
          </p:cNvPr>
          <p:cNvPicPr>
            <a:picLocks noChangeAspect="1"/>
          </p:cNvPicPr>
          <p:nvPr/>
        </p:nvPicPr>
        <p:blipFill rotWithShape="1">
          <a:blip r:embed="rId3"/>
          <a:srcRect l="14239" t="89849" r="68152" b="5740"/>
          <a:stretch/>
        </p:blipFill>
        <p:spPr>
          <a:xfrm>
            <a:off x="2802340" y="5853140"/>
            <a:ext cx="899081" cy="212103"/>
          </a:xfrm>
          <a:prstGeom prst="rect">
            <a:avLst/>
          </a:prstGeom>
        </p:spPr>
      </p:pic>
      <p:pic>
        <p:nvPicPr>
          <p:cNvPr id="11" name="Image 10">
            <a:extLst>
              <a:ext uri="{FF2B5EF4-FFF2-40B4-BE49-F238E27FC236}">
                <a16:creationId xmlns:a16="http://schemas.microsoft.com/office/drawing/2014/main" id="{AE376FFB-7701-404B-884C-18C038CBC6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329" y="1181000"/>
            <a:ext cx="7427343" cy="5251551"/>
          </a:xfrm>
          <a:prstGeom prst="rect">
            <a:avLst/>
          </a:prstGeom>
        </p:spPr>
      </p:pic>
      <p:sp>
        <p:nvSpPr>
          <p:cNvPr id="7"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4800" y="525378"/>
            <a:ext cx="8839200" cy="258395"/>
          </a:xfrm>
        </p:spPr>
        <p:txBody>
          <a:bodyPr>
            <a:noAutofit/>
          </a:bodyPr>
          <a:lstStyle/>
          <a:p>
            <a:r>
              <a:rPr lang="fr-FR" dirty="0"/>
              <a:t>LES ENTITES PAYSAGERES - Zoom sur </a:t>
            </a:r>
            <a:r>
              <a:rPr lang="fr-FR" dirty="0" err="1"/>
              <a:t>Entr’Allier</a:t>
            </a:r>
            <a:r>
              <a:rPr lang="fr-FR" dirty="0"/>
              <a:t> Besbre Loire</a:t>
            </a:r>
          </a:p>
        </p:txBody>
      </p:sp>
    </p:spTree>
    <p:extLst>
      <p:ext uri="{BB962C8B-B14F-4D97-AF65-F5344CB8AC3E}">
        <p14:creationId xmlns:p14="http://schemas.microsoft.com/office/powerpoint/2010/main" val="3557650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82</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15686" y="525378"/>
            <a:ext cx="8828314" cy="323709"/>
          </a:xfrm>
        </p:spPr>
        <p:txBody>
          <a:bodyPr>
            <a:normAutofit/>
          </a:bodyPr>
          <a:lstStyle/>
          <a:p>
            <a:r>
              <a:rPr lang="fr-FR" dirty="0"/>
              <a:t>L’EVOLUTION DES PAYSAGES - Zoom sur </a:t>
            </a:r>
            <a:r>
              <a:rPr lang="fr-FR" dirty="0" err="1"/>
              <a:t>Entr’Allier</a:t>
            </a:r>
            <a:r>
              <a:rPr lang="fr-FR" dirty="0"/>
              <a:t> Besbre Loire</a:t>
            </a:r>
          </a:p>
        </p:txBody>
      </p:sp>
      <p:sp>
        <p:nvSpPr>
          <p:cNvPr id="4" name="Espace réservé du texte 3">
            <a:extLst>
              <a:ext uri="{FF2B5EF4-FFF2-40B4-BE49-F238E27FC236}">
                <a16:creationId xmlns:a16="http://schemas.microsoft.com/office/drawing/2014/main" id="{F847A7E0-F3FA-4373-B27B-F106B73B9FDF}"/>
              </a:ext>
            </a:extLst>
          </p:cNvPr>
          <p:cNvSpPr>
            <a:spLocks noGrp="1"/>
          </p:cNvSpPr>
          <p:nvPr>
            <p:ph type="body" sz="quarter" idx="14"/>
          </p:nvPr>
        </p:nvSpPr>
        <p:spPr>
          <a:xfrm>
            <a:off x="315685" y="1483178"/>
            <a:ext cx="3446463" cy="3818166"/>
          </a:xfrm>
        </p:spPr>
        <p:txBody>
          <a:bodyPr/>
          <a:lstStyle/>
          <a:p>
            <a:pPr algn="just"/>
            <a:r>
              <a:rPr lang="fr-FR" dirty="0"/>
              <a:t>DYNAMIQUES D’ÉVOLUTION DES PAYSAGES</a:t>
            </a:r>
          </a:p>
          <a:p>
            <a:pPr marL="0" indent="0" algn="just">
              <a:buNone/>
            </a:pPr>
            <a:r>
              <a:rPr lang="fr-FR" sz="1000" b="0" dirty="0">
                <a:solidFill>
                  <a:schemeClr val="tx1"/>
                </a:solidFill>
                <a:latin typeface="+mn-lt"/>
              </a:rPr>
              <a:t>Les paysages du territoire d’</a:t>
            </a:r>
            <a:r>
              <a:rPr lang="fr-FR" sz="1000" b="0" dirty="0" err="1">
                <a:solidFill>
                  <a:schemeClr val="tx1"/>
                </a:solidFill>
                <a:latin typeface="+mn-lt"/>
              </a:rPr>
              <a:t>Entr’Allier</a:t>
            </a:r>
            <a:r>
              <a:rPr lang="fr-FR" sz="1000" b="0" dirty="0">
                <a:solidFill>
                  <a:schemeClr val="tx1"/>
                </a:solidFill>
                <a:latin typeface="+mn-lt"/>
              </a:rPr>
              <a:t> Besbre et Loire sont soumis à diverses dynamiques d’évolution : tendance à la </a:t>
            </a:r>
            <a:r>
              <a:rPr lang="fr-FR" sz="1000" dirty="0">
                <a:solidFill>
                  <a:schemeClr val="tx1"/>
                </a:solidFill>
                <a:latin typeface="+mn-lt"/>
              </a:rPr>
              <a:t>fermeture du paysage </a:t>
            </a:r>
            <a:r>
              <a:rPr lang="fr-FR" sz="1000" b="0" dirty="0">
                <a:solidFill>
                  <a:schemeClr val="tx1"/>
                </a:solidFill>
                <a:latin typeface="+mn-lt"/>
              </a:rPr>
              <a:t>liée aux modifications des pratiques agricoles, </a:t>
            </a:r>
            <a:r>
              <a:rPr lang="fr-FR" sz="1000" dirty="0">
                <a:solidFill>
                  <a:schemeClr val="tx1"/>
                </a:solidFill>
                <a:latin typeface="+mn-lt"/>
              </a:rPr>
              <a:t>impact visuel d’infrastructures routières, </a:t>
            </a:r>
            <a:r>
              <a:rPr lang="fr-FR" sz="1000" b="0" dirty="0">
                <a:solidFill>
                  <a:schemeClr val="tx1"/>
                </a:solidFill>
                <a:latin typeface="+mn-lt"/>
              </a:rPr>
              <a:t>etc. Ces tendances menacent potentiellement l’intégrité des paysages du territoire. </a:t>
            </a:r>
          </a:p>
          <a:p>
            <a:pPr marL="0" indent="0" algn="just">
              <a:buNone/>
            </a:pPr>
            <a:r>
              <a:rPr lang="fr-FR" sz="1000" b="0" dirty="0">
                <a:solidFill>
                  <a:schemeClr val="tx1"/>
                </a:solidFill>
                <a:latin typeface="+mn-lt"/>
              </a:rPr>
              <a:t>Le bocage a connu une érosion certaine au cours des dernières années du fait de l'évolution des pratiques agricoles. Le réseau bocager a subi plusieurs phénomènes, qui ont participé à sa dégradation :  </a:t>
            </a:r>
          </a:p>
          <a:p>
            <a:pPr algn="just">
              <a:buFont typeface="Calibri" panose="020F0502020204030204" pitchFamily="34" charset="0"/>
              <a:buChar char="‐"/>
            </a:pPr>
            <a:r>
              <a:rPr lang="fr-FR" sz="1000" b="0" dirty="0">
                <a:solidFill>
                  <a:schemeClr val="tx1"/>
                </a:solidFill>
                <a:latin typeface="+mn-lt"/>
              </a:rPr>
              <a:t>L’agrandissement et la tendance à la morphologie unique pour les parcelles au détriment de parcelles de tailles et formes inégales ; </a:t>
            </a:r>
          </a:p>
          <a:p>
            <a:pPr algn="just">
              <a:buFont typeface="Calibri" panose="020F0502020204030204" pitchFamily="34" charset="0"/>
              <a:buChar char="‐"/>
            </a:pPr>
            <a:r>
              <a:rPr lang="fr-FR" sz="1000" b="0" dirty="0">
                <a:solidFill>
                  <a:schemeClr val="tx1"/>
                </a:solidFill>
                <a:latin typeface="+mn-lt"/>
              </a:rPr>
              <a:t>L’arrachage d’un réseau de haies à mailles fines qui gênent la mécanisation du système agricole ;</a:t>
            </a:r>
          </a:p>
          <a:p>
            <a:pPr algn="just">
              <a:buFont typeface="Calibri" panose="020F0502020204030204" pitchFamily="34" charset="0"/>
              <a:buChar char="‐"/>
            </a:pPr>
            <a:r>
              <a:rPr lang="fr-FR" sz="1000" b="0" dirty="0">
                <a:solidFill>
                  <a:schemeClr val="tx1"/>
                </a:solidFill>
                <a:latin typeface="+mn-lt"/>
              </a:rPr>
              <a:t>Des pratiques de grandes cultures monospécifiques, au détriment de pratiques diversifiées alternant entre pâturages et champs cultivés.</a:t>
            </a:r>
          </a:p>
          <a:p>
            <a:pPr marL="0" indent="0" algn="just">
              <a:buNone/>
            </a:pPr>
            <a:r>
              <a:rPr lang="fr-FR" sz="1000" b="0" dirty="0">
                <a:solidFill>
                  <a:schemeClr val="tx1"/>
                </a:solidFill>
                <a:latin typeface="+mn-lt"/>
              </a:rPr>
              <a:t>Toutefois, suite à une prise de conscience de l'importance des réseaux de haies dans leur multifonctionnalité, des dynamiques de restauration ou recréation ont pu être observées récemment.</a:t>
            </a:r>
          </a:p>
          <a:p>
            <a:pPr marL="0" indent="0" algn="just">
              <a:buNone/>
            </a:pPr>
            <a:endParaRPr lang="fr-FR" sz="1000" b="0" dirty="0">
              <a:solidFill>
                <a:schemeClr val="tx1"/>
              </a:solidFill>
              <a:latin typeface="+mn-lt"/>
            </a:endParaRPr>
          </a:p>
          <a:p>
            <a:pPr marL="0" indent="0" algn="just">
              <a:buNone/>
            </a:pPr>
            <a:endParaRPr lang="fr-FR" b="0" dirty="0">
              <a:solidFill>
                <a:schemeClr val="tx1"/>
              </a:solidFill>
            </a:endParaRPr>
          </a:p>
        </p:txBody>
      </p:sp>
      <p:pic>
        <p:nvPicPr>
          <p:cNvPr id="3" name="Image 2"/>
          <p:cNvPicPr>
            <a:picLocks noChangeAspect="1"/>
          </p:cNvPicPr>
          <p:nvPr/>
        </p:nvPicPr>
        <p:blipFill>
          <a:blip r:embed="rId3"/>
          <a:stretch>
            <a:fillRect/>
          </a:stretch>
        </p:blipFill>
        <p:spPr>
          <a:xfrm>
            <a:off x="5115561" y="1481445"/>
            <a:ext cx="3208208" cy="2577345"/>
          </a:xfrm>
          <a:prstGeom prst="rect">
            <a:avLst/>
          </a:prstGeom>
        </p:spPr>
      </p:pic>
      <p:sp>
        <p:nvSpPr>
          <p:cNvPr id="7" name="ZoneTexte 6">
            <a:extLst>
              <a:ext uri="{FF2B5EF4-FFF2-40B4-BE49-F238E27FC236}">
                <a16:creationId xmlns:a16="http://schemas.microsoft.com/office/drawing/2014/main" id="{EDB686F9-6021-43E1-823A-BAB45638657B}"/>
              </a:ext>
            </a:extLst>
          </p:cNvPr>
          <p:cNvSpPr txBox="1"/>
          <p:nvPr/>
        </p:nvSpPr>
        <p:spPr>
          <a:xfrm>
            <a:off x="4347035" y="4058790"/>
            <a:ext cx="4100280" cy="369332"/>
          </a:xfrm>
          <a:prstGeom prst="rect">
            <a:avLst/>
          </a:prstGeom>
          <a:noFill/>
        </p:spPr>
        <p:txBody>
          <a:bodyPr wrap="square" rtlCol="0">
            <a:spAutoFit/>
          </a:bodyPr>
          <a:lstStyle/>
          <a:p>
            <a:pPr algn="r"/>
            <a:r>
              <a:rPr lang="fr-FR" sz="900" i="1" dirty="0">
                <a:latin typeface="+mj-lt"/>
              </a:rPr>
              <a:t>Urbanisation le long des axes routiers, Varennes-sur-Allier </a:t>
            </a:r>
          </a:p>
          <a:p>
            <a:pPr algn="r"/>
            <a:r>
              <a:rPr lang="fr-FR" sz="900" i="1" dirty="0">
                <a:latin typeface="+mj-lt"/>
              </a:rPr>
              <a:t>Source Google 2019</a:t>
            </a:r>
          </a:p>
        </p:txBody>
      </p:sp>
      <p:grpSp>
        <p:nvGrpSpPr>
          <p:cNvPr id="5" name="Groupe 4"/>
          <p:cNvGrpSpPr/>
          <p:nvPr/>
        </p:nvGrpSpPr>
        <p:grpSpPr>
          <a:xfrm>
            <a:off x="4282020" y="4796065"/>
            <a:ext cx="4374616" cy="1297424"/>
            <a:chOff x="624419" y="3881664"/>
            <a:chExt cx="4374616" cy="1297424"/>
          </a:xfrm>
        </p:grpSpPr>
        <p:grpSp>
          <p:nvGrpSpPr>
            <p:cNvPr id="10" name="Groupe 9">
              <a:extLst>
                <a:ext uri="{FF2B5EF4-FFF2-40B4-BE49-F238E27FC236}">
                  <a16:creationId xmlns:a16="http://schemas.microsoft.com/office/drawing/2014/main" id="{A26B3CA8-48C0-492F-A255-9AD8AD16F1F9}"/>
                </a:ext>
              </a:extLst>
            </p:cNvPr>
            <p:cNvGrpSpPr/>
            <p:nvPr/>
          </p:nvGrpSpPr>
          <p:grpSpPr>
            <a:xfrm>
              <a:off x="624419" y="3881664"/>
              <a:ext cx="4374616" cy="1297424"/>
              <a:chOff x="5333083" y="3686675"/>
              <a:chExt cx="4374616" cy="1297424"/>
            </a:xfrm>
          </p:grpSpPr>
          <p:sp>
            <p:nvSpPr>
              <p:cNvPr id="11" name="Rectangle 10">
                <a:extLst>
                  <a:ext uri="{FF2B5EF4-FFF2-40B4-BE49-F238E27FC236}">
                    <a16:creationId xmlns:a16="http://schemas.microsoft.com/office/drawing/2014/main" id="{88B4AF28-09C7-4B7F-A126-DACABD064362}"/>
                  </a:ext>
                </a:extLst>
              </p:cNvPr>
              <p:cNvSpPr/>
              <p:nvPr/>
            </p:nvSpPr>
            <p:spPr>
              <a:xfrm>
                <a:off x="5339751" y="3984265"/>
                <a:ext cx="4367948" cy="999834"/>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6EA9D0AC-A9A9-4457-9D24-2FE420F4D96F}"/>
                  </a:ext>
                </a:extLst>
              </p:cNvPr>
              <p:cNvSpPr/>
              <p:nvPr/>
            </p:nvSpPr>
            <p:spPr>
              <a:xfrm>
                <a:off x="5333084" y="3686675"/>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8B44F0B0-57FB-4DC3-9945-05BC299F2770}"/>
                  </a:ext>
                </a:extLst>
              </p:cNvPr>
              <p:cNvSpPr txBox="1"/>
              <p:nvPr/>
            </p:nvSpPr>
            <p:spPr>
              <a:xfrm>
                <a:off x="5333083" y="3722214"/>
                <a:ext cx="1521462" cy="246221"/>
              </a:xfrm>
              <a:prstGeom prst="rect">
                <a:avLst/>
              </a:prstGeom>
              <a:noFill/>
            </p:spPr>
            <p:txBody>
              <a:bodyPr wrap="square" rtlCol="0">
                <a:spAutoFit/>
              </a:bodyPr>
              <a:lstStyle/>
              <a:p>
                <a:r>
                  <a:rPr lang="fr-FR" sz="1000" b="1" i="1" dirty="0">
                    <a:solidFill>
                      <a:schemeClr val="bg1"/>
                    </a:solidFill>
                  </a:rPr>
                  <a:t>Dans le cadre du PCAET...</a:t>
                </a:r>
              </a:p>
            </p:txBody>
          </p:sp>
        </p:grpSp>
        <p:sp>
          <p:nvSpPr>
            <p:cNvPr id="14" name="Rectangle 13">
              <a:extLst>
                <a:ext uri="{FF2B5EF4-FFF2-40B4-BE49-F238E27FC236}">
                  <a16:creationId xmlns:a16="http://schemas.microsoft.com/office/drawing/2014/main" id="{0DC73A12-5D86-40E4-B9C8-BAB84697B804}"/>
                </a:ext>
              </a:extLst>
            </p:cNvPr>
            <p:cNvSpPr/>
            <p:nvPr/>
          </p:nvSpPr>
          <p:spPr>
            <a:xfrm>
              <a:off x="624419" y="4163424"/>
              <a:ext cx="4367948" cy="1015663"/>
            </a:xfrm>
            <a:prstGeom prst="rect">
              <a:avLst/>
            </a:prstGeom>
          </p:spPr>
          <p:txBody>
            <a:bodyPr wrap="square">
              <a:spAutoFit/>
            </a:bodyPr>
            <a:lstStyle/>
            <a:p>
              <a:pPr algn="just"/>
              <a:r>
                <a:rPr lang="fr-FR" sz="1000" dirty="0"/>
                <a:t>La concurrence entre la préservation de ces paysages de bocages et la dynamique d’urbanisation, ou de nouvelles orientations pour les pratiques culturales entame le potentiel de résilience du territoire aux changements et aléas climatiques. Ainsi dans le cadre de la transition énergétique une vigilance particulière devra être portée sur la gestion et l’entretien des composantes du réseau bocager pour les services écosystémiques rendus.</a:t>
              </a:r>
            </a:p>
          </p:txBody>
        </p:sp>
      </p:grpSp>
    </p:spTree>
    <p:extLst>
      <p:ext uri="{BB962C8B-B14F-4D97-AF65-F5344CB8AC3E}">
        <p14:creationId xmlns:p14="http://schemas.microsoft.com/office/powerpoint/2010/main" val="3009037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83</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4800" y="547150"/>
            <a:ext cx="8839200" cy="356366"/>
          </a:xfrm>
        </p:spPr>
        <p:txBody>
          <a:bodyPr>
            <a:normAutofit/>
          </a:bodyPr>
          <a:lstStyle/>
          <a:p>
            <a:r>
              <a:rPr lang="fr-FR" dirty="0"/>
              <a:t>LE PATRIMOINE - Zoom sur </a:t>
            </a:r>
            <a:r>
              <a:rPr lang="fr-FR" dirty="0" err="1"/>
              <a:t>Entr’Allier</a:t>
            </a:r>
            <a:r>
              <a:rPr lang="fr-FR" dirty="0"/>
              <a:t> Besbre Loire</a:t>
            </a:r>
          </a:p>
          <a:p>
            <a:endParaRPr lang="fr-FR" dirty="0"/>
          </a:p>
        </p:txBody>
      </p:sp>
      <p:sp>
        <p:nvSpPr>
          <p:cNvPr id="4" name="Espace réservé du texte 3">
            <a:extLst>
              <a:ext uri="{FF2B5EF4-FFF2-40B4-BE49-F238E27FC236}">
                <a16:creationId xmlns:a16="http://schemas.microsoft.com/office/drawing/2014/main" id="{F847A7E0-F3FA-4373-B27B-F106B73B9FDF}"/>
              </a:ext>
            </a:extLst>
          </p:cNvPr>
          <p:cNvSpPr>
            <a:spLocks noGrp="1"/>
          </p:cNvSpPr>
          <p:nvPr>
            <p:ph type="body" sz="quarter" idx="14"/>
          </p:nvPr>
        </p:nvSpPr>
        <p:spPr>
          <a:xfrm>
            <a:off x="315685" y="1396092"/>
            <a:ext cx="3446463" cy="3676651"/>
          </a:xfrm>
        </p:spPr>
        <p:txBody>
          <a:bodyPr/>
          <a:lstStyle/>
          <a:p>
            <a:pPr algn="just"/>
            <a:r>
              <a:rPr lang="fr-FR" dirty="0"/>
              <a:t>LES MOTIFS PATRIMONIAUX NATURELS ET BÂTIS</a:t>
            </a:r>
          </a:p>
          <a:p>
            <a:pPr marL="0" indent="0" algn="just">
              <a:buNone/>
            </a:pPr>
            <a:r>
              <a:rPr lang="fr-FR" sz="1000" b="0" dirty="0">
                <a:solidFill>
                  <a:schemeClr val="tx1"/>
                </a:solidFill>
                <a:latin typeface="+mn-lt"/>
              </a:rPr>
              <a:t>Les motifs naturels patrimoniaux du territoire s’articulent autour de l’eau et du végétal :</a:t>
            </a:r>
          </a:p>
          <a:p>
            <a:pPr algn="just">
              <a:buClr>
                <a:srgbClr val="0989B1"/>
              </a:buClr>
              <a:buSzPct val="80000"/>
            </a:pPr>
            <a:r>
              <a:rPr lang="fr-FR" sz="1000" b="0" dirty="0">
                <a:solidFill>
                  <a:schemeClr val="tx1"/>
                </a:solidFill>
                <a:latin typeface="+mn-lt"/>
              </a:rPr>
              <a:t>Les </a:t>
            </a:r>
            <a:r>
              <a:rPr lang="fr-FR" sz="1000" dirty="0">
                <a:solidFill>
                  <a:schemeClr val="tx1"/>
                </a:solidFill>
                <a:latin typeface="+mn-lt"/>
              </a:rPr>
              <a:t>haies</a:t>
            </a:r>
            <a:r>
              <a:rPr lang="fr-FR" sz="1000" b="0" dirty="0">
                <a:solidFill>
                  <a:schemeClr val="tx1"/>
                </a:solidFill>
                <a:latin typeface="+mn-lt"/>
              </a:rPr>
              <a:t> sont un motif très prégnant dans le paysage ;</a:t>
            </a:r>
          </a:p>
          <a:p>
            <a:pPr algn="just">
              <a:buClr>
                <a:srgbClr val="0989B1"/>
              </a:buClr>
              <a:buSzPct val="80000"/>
            </a:pPr>
            <a:r>
              <a:rPr lang="fr-FR" sz="1000" b="0" dirty="0">
                <a:solidFill>
                  <a:schemeClr val="tx1"/>
                </a:solidFill>
                <a:latin typeface="+mn-lt"/>
              </a:rPr>
              <a:t>Les </a:t>
            </a:r>
            <a:r>
              <a:rPr lang="fr-FR" sz="1000" dirty="0">
                <a:solidFill>
                  <a:schemeClr val="tx1"/>
                </a:solidFill>
                <a:latin typeface="+mn-lt"/>
              </a:rPr>
              <a:t>cours d’eau </a:t>
            </a:r>
            <a:r>
              <a:rPr lang="fr-FR" sz="1000" b="0" dirty="0">
                <a:solidFill>
                  <a:schemeClr val="tx1"/>
                </a:solidFill>
                <a:latin typeface="+mn-lt"/>
              </a:rPr>
              <a:t>quadrillent le territoire uniformément, entre les vallées de la Loire, de l’Allier et de la Besbre ;</a:t>
            </a:r>
          </a:p>
          <a:p>
            <a:pPr algn="just">
              <a:buClr>
                <a:srgbClr val="0989B1"/>
              </a:buClr>
              <a:buSzPct val="80000"/>
            </a:pPr>
            <a:r>
              <a:rPr lang="fr-FR" sz="1000" b="0" dirty="0">
                <a:solidFill>
                  <a:schemeClr val="tx1"/>
                </a:solidFill>
                <a:latin typeface="+mn-lt"/>
              </a:rPr>
              <a:t>Les</a:t>
            </a:r>
            <a:r>
              <a:rPr lang="fr-FR" sz="1000" dirty="0">
                <a:solidFill>
                  <a:schemeClr val="tx1"/>
                </a:solidFill>
                <a:latin typeface="+mn-lt"/>
              </a:rPr>
              <a:t> étangs </a:t>
            </a:r>
            <a:r>
              <a:rPr lang="fr-FR" sz="1000" b="0" dirty="0">
                <a:solidFill>
                  <a:schemeClr val="tx1"/>
                </a:solidFill>
                <a:latin typeface="+mn-lt"/>
              </a:rPr>
              <a:t>créés le long des rus sont un motif récurrent du paysage. Ils étaient liés aux moulins et servent aujourd’hui encore d’abreuvoir et d’étang de pêche.</a:t>
            </a:r>
          </a:p>
          <a:p>
            <a:pPr marL="0" indent="0" algn="just">
              <a:buNone/>
            </a:pPr>
            <a:r>
              <a:rPr lang="fr-FR" sz="1000" b="0" dirty="0">
                <a:solidFill>
                  <a:schemeClr val="tx1"/>
                </a:solidFill>
                <a:latin typeface="+mn-lt"/>
              </a:rPr>
              <a:t>En termes de patrimoine bâti, le territoire ne dispose pas d’emblème architectural fort mais déroule une mosaïque d’éléments révélateurs d’une certaine histoire commune. L’identité patrimoniale se lit à travers les nombreux </a:t>
            </a:r>
            <a:r>
              <a:rPr lang="fr-FR" sz="1000" dirty="0">
                <a:solidFill>
                  <a:schemeClr val="tx1"/>
                </a:solidFill>
                <a:latin typeface="+mn-lt"/>
              </a:rPr>
              <a:t>vestiges architecturaux </a:t>
            </a:r>
            <a:r>
              <a:rPr lang="fr-FR" sz="1000" b="0" dirty="0">
                <a:solidFill>
                  <a:schemeClr val="tx1"/>
                </a:solidFill>
                <a:latin typeface="+mn-lt"/>
              </a:rPr>
              <a:t>qui sont autant de points de repères historiques et spatiaux. Ainsi, le territoire fait l’objet de plusieurs périmètres de reconnaissance institutionnelle : 4 sites inscrits, 1 site classé (la place publique de Montaigu le Blin), 1 sites patrimonial remarquable (Billy) et 43 monuments historiques (châteaux, églises, maisons remarquables, etc.). L’histoire rurale et agricole se lit également à travers un </a:t>
            </a:r>
            <a:r>
              <a:rPr lang="fr-FR" sz="1000" dirty="0">
                <a:solidFill>
                  <a:schemeClr val="tx1"/>
                </a:solidFill>
                <a:latin typeface="+mn-lt"/>
              </a:rPr>
              <a:t>petit patrimoine vernaculaire </a:t>
            </a:r>
            <a:r>
              <a:rPr lang="fr-FR" sz="1000" b="0" dirty="0">
                <a:solidFill>
                  <a:schemeClr val="tx1"/>
                </a:solidFill>
                <a:latin typeface="+mn-lt"/>
              </a:rPr>
              <a:t>(lavoirs, fontaines, croix, moulins, fours, poulailler de plein champ, etc.) qui rythme la campagne.</a:t>
            </a:r>
          </a:p>
          <a:p>
            <a:pPr marL="0" indent="0" algn="just">
              <a:buNone/>
            </a:pPr>
            <a:endParaRPr lang="fr-FR" b="0" dirty="0">
              <a:solidFill>
                <a:schemeClr val="tx1"/>
              </a:solidFill>
            </a:endParaRPr>
          </a:p>
        </p:txBody>
      </p:sp>
      <p:sp>
        <p:nvSpPr>
          <p:cNvPr id="6" name="ZoneTexte 5">
            <a:extLst>
              <a:ext uri="{FF2B5EF4-FFF2-40B4-BE49-F238E27FC236}">
                <a16:creationId xmlns:a16="http://schemas.microsoft.com/office/drawing/2014/main" id="{EDB686F9-6021-43E1-823A-BAB45638657B}"/>
              </a:ext>
            </a:extLst>
          </p:cNvPr>
          <p:cNvSpPr txBox="1"/>
          <p:nvPr/>
        </p:nvSpPr>
        <p:spPr>
          <a:xfrm>
            <a:off x="3954754" y="2945052"/>
            <a:ext cx="1816063" cy="507831"/>
          </a:xfrm>
          <a:prstGeom prst="rect">
            <a:avLst/>
          </a:prstGeom>
          <a:noFill/>
        </p:spPr>
        <p:txBody>
          <a:bodyPr wrap="square" rtlCol="0">
            <a:spAutoFit/>
          </a:bodyPr>
          <a:lstStyle/>
          <a:p>
            <a:pPr algn="r"/>
            <a:r>
              <a:rPr lang="fr-FR" sz="900" i="1" dirty="0">
                <a:latin typeface="+mj-lt"/>
              </a:rPr>
              <a:t>Place Publique de Montaigu le Blin </a:t>
            </a:r>
          </a:p>
          <a:p>
            <a:pPr algn="r"/>
            <a:r>
              <a:rPr lang="fr-FR" sz="900" i="1" dirty="0">
                <a:latin typeface="+mj-lt"/>
              </a:rPr>
              <a:t>Source DREAL Auvergne Rhône-Alpes</a:t>
            </a:r>
          </a:p>
        </p:txBody>
      </p:sp>
      <p:pic>
        <p:nvPicPr>
          <p:cNvPr id="11" name="Image 10">
            <a:extLst>
              <a:ext uri="{FF2B5EF4-FFF2-40B4-BE49-F238E27FC236}">
                <a16:creationId xmlns:a16="http://schemas.microsoft.com/office/drawing/2014/main" id="{5E4F9A24-34BE-4332-852A-85D6D02A2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94" y="1236647"/>
            <a:ext cx="2950934" cy="2216236"/>
          </a:xfrm>
          <a:prstGeom prst="rect">
            <a:avLst/>
          </a:prstGeom>
        </p:spPr>
      </p:pic>
      <p:grpSp>
        <p:nvGrpSpPr>
          <p:cNvPr id="3" name="Groupe 2"/>
          <p:cNvGrpSpPr/>
          <p:nvPr/>
        </p:nvGrpSpPr>
        <p:grpSpPr>
          <a:xfrm>
            <a:off x="4092653" y="3617527"/>
            <a:ext cx="4664075" cy="3077996"/>
            <a:chOff x="467710" y="3458357"/>
            <a:chExt cx="4664075" cy="3077996"/>
          </a:xfrm>
        </p:grpSpPr>
        <p:grpSp>
          <p:nvGrpSpPr>
            <p:cNvPr id="14" name="Groupe 13">
              <a:extLst>
                <a:ext uri="{FF2B5EF4-FFF2-40B4-BE49-F238E27FC236}">
                  <a16:creationId xmlns:a16="http://schemas.microsoft.com/office/drawing/2014/main" id="{27FAEA05-CDC6-435F-A2CF-242D42DB394D}"/>
                </a:ext>
              </a:extLst>
            </p:cNvPr>
            <p:cNvGrpSpPr/>
            <p:nvPr/>
          </p:nvGrpSpPr>
          <p:grpSpPr>
            <a:xfrm>
              <a:off x="467710" y="3458357"/>
              <a:ext cx="4656832" cy="2689876"/>
              <a:chOff x="4637545" y="3954540"/>
              <a:chExt cx="4656832" cy="2689876"/>
            </a:xfrm>
          </p:grpSpPr>
          <p:sp>
            <p:nvSpPr>
              <p:cNvPr id="15" name="Rectangle 14">
                <a:extLst>
                  <a:ext uri="{FF2B5EF4-FFF2-40B4-BE49-F238E27FC236}">
                    <a16:creationId xmlns:a16="http://schemas.microsoft.com/office/drawing/2014/main" id="{25D5C8D9-49F2-4E09-815B-75DD76F59835}"/>
                  </a:ext>
                </a:extLst>
              </p:cNvPr>
              <p:cNvSpPr/>
              <p:nvPr/>
            </p:nvSpPr>
            <p:spPr>
              <a:xfrm>
                <a:off x="4637545" y="4251934"/>
                <a:ext cx="4656832" cy="2392482"/>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A6FDF4D-0191-4020-A5D3-DDC8A81EA6D5}"/>
                  </a:ext>
                </a:extLst>
              </p:cNvPr>
              <p:cNvSpPr/>
              <p:nvPr/>
            </p:nvSpPr>
            <p:spPr>
              <a:xfrm>
                <a:off x="4640305" y="3954540"/>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0E3356A5-7A1C-4FEB-AAF6-38903BA89AAB}"/>
                  </a:ext>
                </a:extLst>
              </p:cNvPr>
              <p:cNvSpPr txBox="1"/>
              <p:nvPr/>
            </p:nvSpPr>
            <p:spPr>
              <a:xfrm>
                <a:off x="4637545" y="3981458"/>
                <a:ext cx="1521462" cy="246221"/>
              </a:xfrm>
              <a:prstGeom prst="rect">
                <a:avLst/>
              </a:prstGeom>
              <a:noFill/>
            </p:spPr>
            <p:txBody>
              <a:bodyPr wrap="square" rtlCol="0">
                <a:spAutoFit/>
              </a:bodyPr>
              <a:lstStyle/>
              <a:p>
                <a:r>
                  <a:rPr lang="fr-FR" sz="1000" b="1" i="1" dirty="0">
                    <a:solidFill>
                      <a:schemeClr val="bg1"/>
                    </a:solidFill>
                  </a:rPr>
                  <a:t>Dans le cadre du PCAET...</a:t>
                </a:r>
              </a:p>
            </p:txBody>
          </p:sp>
        </p:grpSp>
        <p:sp>
          <p:nvSpPr>
            <p:cNvPr id="18" name="ZoneTexte 17">
              <a:extLst>
                <a:ext uri="{FF2B5EF4-FFF2-40B4-BE49-F238E27FC236}">
                  <a16:creationId xmlns:a16="http://schemas.microsoft.com/office/drawing/2014/main" id="{B11C257A-B160-47CC-8B17-40CBD9E1490B}"/>
                </a:ext>
              </a:extLst>
            </p:cNvPr>
            <p:cNvSpPr txBox="1"/>
            <p:nvPr/>
          </p:nvSpPr>
          <p:spPr>
            <a:xfrm>
              <a:off x="467710" y="3704809"/>
              <a:ext cx="4664075" cy="2831544"/>
            </a:xfrm>
            <a:prstGeom prst="rect">
              <a:avLst/>
            </a:prstGeom>
            <a:noFill/>
          </p:spPr>
          <p:txBody>
            <a:bodyPr wrap="square" rtlCol="0">
              <a:spAutoFit/>
            </a:bodyPr>
            <a:lstStyle/>
            <a:p>
              <a:pPr algn="just">
                <a:spcAft>
                  <a:spcPts val="600"/>
                </a:spcAft>
              </a:pPr>
              <a:r>
                <a:rPr lang="fr-FR" sz="1000" dirty="0"/>
                <a:t>Au regard des éléments de patrimoine qui constituent l'histoire du territoire, le PCAET doit veiller à garantir une transition énergétique cohérente. Pour cela, une vigilance doit être apportée sur les technologies de production d'énergies renouvelables afin de limiter les covisibilités générées. </a:t>
              </a:r>
            </a:p>
            <a:p>
              <a:pPr algn="just">
                <a:spcAft>
                  <a:spcPts val="600"/>
                </a:spcAft>
              </a:pPr>
              <a:r>
                <a:rPr lang="fr-FR" sz="1000" dirty="0"/>
                <a:t>Par ailleurs, au-delà des éléments visibles de patrimoine qui créent une ambiance de centre-bourg, cette ambiance est aussi conditionnée par des « ressentis » : le contexte sonore s’avère à ce titre important. En effet, les infrastructures majeures de transport (RN79, RN7, etc.) fragilisent aussi la qualité du cadre de vie, notamment dans les centres-bourgs en menaçant l’ambiance acoustique, la qualité de l’air mais aussi l’état du patrimoine architectural bâti (dépôts extérieurs de poussières). Ceci impacte directement l’attractivité des cœurs urbains historiques et patrimoniaux. Le PCAET participe à la limitation de cette vulnérabilité en organisant des systèmes de mobilités alternatives ou réduites, et ainsi la réduction des polluants atmosphériques du secteur des transports; ou encore l’efficacité énergétique du bâti pour limiter les émissions de polluants issus du secteur résidentiel.</a:t>
              </a:r>
            </a:p>
            <a:p>
              <a:endParaRPr lang="fr-FR" dirty="0"/>
            </a:p>
          </p:txBody>
        </p:sp>
      </p:grpSp>
    </p:spTree>
    <p:extLst>
      <p:ext uri="{BB962C8B-B14F-4D97-AF65-F5344CB8AC3E}">
        <p14:creationId xmlns:p14="http://schemas.microsoft.com/office/powerpoint/2010/main" val="2928609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84</a:t>
            </a:fld>
            <a:endParaRPr lang="fr-FR" dirty="0"/>
          </a:p>
        </p:txBody>
      </p:sp>
      <p:pic>
        <p:nvPicPr>
          <p:cNvPr id="16" name="Image 15">
            <a:extLst>
              <a:ext uri="{FF2B5EF4-FFF2-40B4-BE49-F238E27FC236}">
                <a16:creationId xmlns:a16="http://schemas.microsoft.com/office/drawing/2014/main" id="{FF609481-2C04-42F8-8FC2-E2C1AD40F025}"/>
              </a:ext>
            </a:extLst>
          </p:cNvPr>
          <p:cNvPicPr>
            <a:picLocks noChangeAspect="1"/>
          </p:cNvPicPr>
          <p:nvPr/>
        </p:nvPicPr>
        <p:blipFill rotWithShape="1">
          <a:blip r:embed="rId3"/>
          <a:srcRect l="14239" t="89849" r="68152" b="5740"/>
          <a:stretch/>
        </p:blipFill>
        <p:spPr>
          <a:xfrm>
            <a:off x="2802340" y="5853140"/>
            <a:ext cx="899081" cy="212103"/>
          </a:xfrm>
          <a:prstGeom prst="rect">
            <a:avLst/>
          </a:prstGeom>
        </p:spPr>
      </p:pic>
      <p:pic>
        <p:nvPicPr>
          <p:cNvPr id="11" name="Image 10">
            <a:extLst>
              <a:ext uri="{FF2B5EF4-FFF2-40B4-BE49-F238E27FC236}">
                <a16:creationId xmlns:a16="http://schemas.microsoft.com/office/drawing/2014/main" id="{AE376FFB-7701-404B-884C-18C038CBC6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329" y="1181000"/>
            <a:ext cx="7427343" cy="5251550"/>
          </a:xfrm>
          <a:prstGeom prst="rect">
            <a:avLst/>
          </a:prstGeom>
        </p:spPr>
      </p:pic>
      <p:sp>
        <p:nvSpPr>
          <p:cNvPr id="7"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04800" y="547150"/>
            <a:ext cx="8839200" cy="356366"/>
          </a:xfrm>
        </p:spPr>
        <p:txBody>
          <a:bodyPr>
            <a:normAutofit/>
          </a:bodyPr>
          <a:lstStyle/>
          <a:p>
            <a:r>
              <a:rPr lang="fr-FR" dirty="0"/>
              <a:t>LE PATRIMOINE - Zoom sur </a:t>
            </a:r>
            <a:r>
              <a:rPr lang="fr-FR" dirty="0" err="1"/>
              <a:t>Entr’Allier</a:t>
            </a:r>
            <a:r>
              <a:rPr lang="fr-FR" dirty="0"/>
              <a:t> Besbre Loire</a:t>
            </a:r>
          </a:p>
          <a:p>
            <a:endParaRPr lang="fr-FR" dirty="0"/>
          </a:p>
        </p:txBody>
      </p:sp>
    </p:spTree>
    <p:extLst>
      <p:ext uri="{BB962C8B-B14F-4D97-AF65-F5344CB8AC3E}">
        <p14:creationId xmlns:p14="http://schemas.microsoft.com/office/powerpoint/2010/main" val="718916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85</a:t>
            </a:fld>
            <a:endParaRPr lang="fr-FR" dirty="0"/>
          </a:p>
        </p:txBody>
      </p:sp>
      <p:sp>
        <p:nvSpPr>
          <p:cNvPr id="11" name="ZoneTexte 4">
            <a:extLst>
              <a:ext uri="{FF2B5EF4-FFF2-40B4-BE49-F238E27FC236}">
                <a16:creationId xmlns:a16="http://schemas.microsoft.com/office/drawing/2014/main" id="{808130EC-49D4-4717-B698-7E1D3518023F}"/>
              </a:ext>
            </a:extLst>
          </p:cNvPr>
          <p:cNvSpPr txBox="1"/>
          <p:nvPr/>
        </p:nvSpPr>
        <p:spPr>
          <a:xfrm>
            <a:off x="4900597" y="3764024"/>
            <a:ext cx="3585171" cy="10669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La prise en compte des richesses patrimoniales et architecturales dans les décisions de localisation et de technologies mobilisées pour la production d’énergies renouvelables ;</a:t>
            </a:r>
          </a:p>
          <a:p>
            <a:pPr marL="171450" indent="-171450" algn="just">
              <a:spcAft>
                <a:spcPts val="400"/>
              </a:spcAft>
              <a:buFont typeface="Arial" panose="020B0604020202020204" pitchFamily="34" charset="0"/>
              <a:buChar char="•"/>
            </a:pPr>
            <a:r>
              <a:rPr lang="fr-FR" sz="1000" dirty="0"/>
              <a:t>La lutte contre le réchauffement climatique à travers la préservation de la haie « puits carbone ».</a:t>
            </a:r>
            <a:r>
              <a:rPr lang="fr-FR" sz="1000" dirty="0">
                <a:solidFill>
                  <a:srgbClr val="FF0000"/>
                </a:solidFill>
              </a:rPr>
              <a:t>	</a:t>
            </a:r>
          </a:p>
        </p:txBody>
      </p:sp>
      <p:sp>
        <p:nvSpPr>
          <p:cNvPr id="12" name="ZoneTexte 11">
            <a:extLst>
              <a:ext uri="{FF2B5EF4-FFF2-40B4-BE49-F238E27FC236}">
                <a16:creationId xmlns:a16="http://schemas.microsoft.com/office/drawing/2014/main" id="{32A659C1-E88A-4714-8779-2027600C65EB}"/>
              </a:ext>
            </a:extLst>
          </p:cNvPr>
          <p:cNvSpPr txBox="1"/>
          <p:nvPr/>
        </p:nvSpPr>
        <p:spPr>
          <a:xfrm>
            <a:off x="715097" y="698957"/>
            <a:ext cx="3585171"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000" b="1" dirty="0"/>
              <a:t>Un patrimoine naturel riche à préserver</a:t>
            </a:r>
          </a:p>
          <a:p>
            <a:pPr algn="ctr"/>
            <a:endParaRPr lang="fr-FR" sz="1000" b="1" dirty="0"/>
          </a:p>
          <a:p>
            <a:pPr marL="171450" indent="-171450" algn="just">
              <a:spcAft>
                <a:spcPts val="400"/>
              </a:spcAft>
              <a:buFont typeface="Arial" panose="020B0604020202020204" pitchFamily="34" charset="0"/>
              <a:buChar char="•"/>
            </a:pPr>
            <a:r>
              <a:rPr lang="fr-FR" sz="1000" dirty="0"/>
              <a:t>Un territoire aux reliefs doux marqués par un réseau bocager irrigué par l’Allier, la Loire, la Besbre et leurs affluents, vecteurs de l’image du territoire ;</a:t>
            </a:r>
          </a:p>
          <a:p>
            <a:pPr marL="171450" indent="-171450" algn="just">
              <a:spcAft>
                <a:spcPts val="400"/>
              </a:spcAft>
              <a:buFont typeface="Arial" panose="020B0604020202020204" pitchFamily="34" charset="0"/>
              <a:buChar char="•"/>
            </a:pPr>
            <a:r>
              <a:rPr lang="fr-FR" sz="1000" dirty="0"/>
              <a:t>Un bocage structurant le paysage et contributeur de la résilience environnementale du territoire (lutte contre l’érosion et régulation de l’eau, brise vent (confort thermique), rythme le grand paysage et les chemins, etc.).</a:t>
            </a:r>
          </a:p>
          <a:p>
            <a:pPr marL="171450" indent="-171450" algn="just">
              <a:spcAft>
                <a:spcPts val="400"/>
              </a:spcAft>
              <a:buFont typeface="Arial" panose="020B0604020202020204" pitchFamily="34" charset="0"/>
              <a:buChar char="•"/>
            </a:pPr>
            <a:endParaRPr lang="fr-FR" sz="1000" dirty="0"/>
          </a:p>
          <a:p>
            <a:pPr algn="just">
              <a:spcAft>
                <a:spcPts val="400"/>
              </a:spcAft>
            </a:pPr>
            <a:endParaRPr lang="fr-FR" sz="1000" dirty="0"/>
          </a:p>
        </p:txBody>
      </p:sp>
      <p:sp>
        <p:nvSpPr>
          <p:cNvPr id="13" name="Rectangle 12">
            <a:extLst>
              <a:ext uri="{FF2B5EF4-FFF2-40B4-BE49-F238E27FC236}">
                <a16:creationId xmlns:a16="http://schemas.microsoft.com/office/drawing/2014/main" id="{02C42379-44FE-4F72-93BE-2CD46CC3DC6E}"/>
              </a:ext>
            </a:extLst>
          </p:cNvPr>
          <p:cNvSpPr/>
          <p:nvPr/>
        </p:nvSpPr>
        <p:spPr>
          <a:xfrm>
            <a:off x="4751414" y="698957"/>
            <a:ext cx="3883539" cy="1087477"/>
          </a:xfrm>
          <a:prstGeom prst="rect">
            <a:avLst/>
          </a:prstGeom>
        </p:spPr>
        <p:txBody>
          <a:bodyPr wrap="square">
            <a:spAutoFit/>
          </a:bodyPr>
          <a:lstStyle/>
          <a:p>
            <a:pPr algn="ctr"/>
            <a:r>
              <a:rPr lang="fr-FR" sz="1000" b="1" dirty="0"/>
              <a:t>Un patrimoine naturel en concurrence avec l’agriculture et l’urbanisation</a:t>
            </a:r>
          </a:p>
          <a:p>
            <a:pPr algn="ctr"/>
            <a:endParaRPr lang="fr-FR" sz="800" b="1" dirty="0"/>
          </a:p>
          <a:p>
            <a:pPr marL="171450" indent="-171450" algn="just">
              <a:spcAft>
                <a:spcPts val="400"/>
              </a:spcAft>
              <a:buFont typeface="Arial" panose="020B0604020202020204" pitchFamily="34" charset="0"/>
              <a:buChar char="•"/>
            </a:pPr>
            <a:r>
              <a:rPr lang="fr-FR" sz="1000" dirty="0"/>
              <a:t>Un bocage en proie à une dégradation croissante.</a:t>
            </a:r>
            <a:endParaRPr lang="fr-FR" sz="800" dirty="0"/>
          </a:p>
          <a:p>
            <a:pPr algn="just">
              <a:spcAft>
                <a:spcPts val="400"/>
              </a:spcAft>
            </a:pPr>
            <a:endParaRPr lang="fr-FR" sz="1000" dirty="0"/>
          </a:p>
          <a:p>
            <a:pPr marL="171450" indent="-171450" algn="just">
              <a:spcAft>
                <a:spcPts val="400"/>
              </a:spcAft>
              <a:buFont typeface="Arial" panose="020B0604020202020204" pitchFamily="34" charset="0"/>
              <a:buChar char="•"/>
            </a:pPr>
            <a:endParaRPr lang="fr-FR" sz="1000" dirty="0"/>
          </a:p>
        </p:txBody>
      </p:sp>
      <p:sp>
        <p:nvSpPr>
          <p:cNvPr id="14" name="ZoneTexte 3">
            <a:extLst>
              <a:ext uri="{FF2B5EF4-FFF2-40B4-BE49-F238E27FC236}">
                <a16:creationId xmlns:a16="http://schemas.microsoft.com/office/drawing/2014/main" id="{0B6AD135-0677-40AD-8E5A-C95FDFF17070}"/>
              </a:ext>
            </a:extLst>
          </p:cNvPr>
          <p:cNvSpPr txBox="1"/>
          <p:nvPr/>
        </p:nvSpPr>
        <p:spPr>
          <a:xfrm>
            <a:off x="629727" y="3764024"/>
            <a:ext cx="3873263" cy="15286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Un bocage menacé de disparition conduisant à un appauvrissement/simplification des paysages (grand arbres coupés pour le bois de chauffage, arrachage de haies bocagères, non entretien des haies en bord de voie) ;</a:t>
            </a:r>
          </a:p>
          <a:p>
            <a:pPr marL="171450" indent="-171450" algn="just">
              <a:spcAft>
                <a:spcPts val="400"/>
              </a:spcAft>
              <a:buFont typeface="Arial" panose="020B0604020202020204" pitchFamily="34" charset="0"/>
              <a:buChar char="•"/>
            </a:pPr>
            <a:r>
              <a:rPr lang="fr-FR" sz="1000" dirty="0"/>
              <a:t>Une richesse paysagère hétérogène et une trame végétale morcelée si les initiatives de protection/valorisation de l’environnement et du patrimoine demeurent ponctuelles et ne sont pas intégrées à une réflexion territoriale (documents d’urbanisme).</a:t>
            </a:r>
          </a:p>
        </p:txBody>
      </p:sp>
    </p:spTree>
    <p:extLst>
      <p:ext uri="{BB962C8B-B14F-4D97-AF65-F5344CB8AC3E}">
        <p14:creationId xmlns:p14="http://schemas.microsoft.com/office/powerpoint/2010/main" val="492316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86</a:t>
            </a:fld>
            <a:endParaRPr lang="fr-FR" dirty="0"/>
          </a:p>
        </p:txBody>
      </p:sp>
      <p:sp>
        <p:nvSpPr>
          <p:cNvPr id="3"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22729" y="578722"/>
            <a:ext cx="8821271" cy="324793"/>
          </a:xfrm>
        </p:spPr>
        <p:txBody>
          <a:bodyPr/>
          <a:lstStyle/>
          <a:p>
            <a:r>
              <a:rPr lang="fr-FR" dirty="0"/>
              <a:t>LE PATRIMOINE NATUREL ET LA TRAME VERTE ET BLEUE - Généralités</a:t>
            </a:r>
          </a:p>
        </p:txBody>
      </p:sp>
      <p:sp>
        <p:nvSpPr>
          <p:cNvPr id="4" name="Espace réservé du texte 3">
            <a:extLst>
              <a:ext uri="{FF2B5EF4-FFF2-40B4-BE49-F238E27FC236}">
                <a16:creationId xmlns:a16="http://schemas.microsoft.com/office/drawing/2014/main" id="{2C936D50-8713-4B76-8790-672A18EE82BC}"/>
              </a:ext>
            </a:extLst>
          </p:cNvPr>
          <p:cNvSpPr>
            <a:spLocks noGrp="1"/>
          </p:cNvSpPr>
          <p:nvPr>
            <p:ph type="body" sz="quarter" idx="14"/>
          </p:nvPr>
        </p:nvSpPr>
        <p:spPr/>
        <p:txBody>
          <a:bodyPr/>
          <a:lstStyle/>
          <a:p>
            <a:pPr algn="just"/>
            <a:r>
              <a:rPr lang="fr-FR" dirty="0"/>
              <a:t>LES ÉLÉMENTS CONSTITUTIFS DE LA TRAME VERTE ET BLEUE</a:t>
            </a:r>
          </a:p>
          <a:p>
            <a:pPr marL="0" indent="0" algn="just">
              <a:buNone/>
            </a:pPr>
            <a:r>
              <a:rPr lang="fr-FR" sz="1000" b="0" dirty="0">
                <a:solidFill>
                  <a:schemeClr val="tx1"/>
                </a:solidFill>
                <a:latin typeface="+mn-lt"/>
              </a:rPr>
              <a:t>La fragmentation et l’artificialisation des espaces naturels et agricoles est l’une des principales causes de la dégradation du patrimoine naturel et de la diminution de la biodiversité en France. Pour y remédier, les documents de planification territoriale ainsi que les plans et programmes intègrent une réflexion permettant la préservation et la restauration de la Trame Verte et Bleue (TVB). Cette dernière identifie un maillage écologique permettant le développement et la circulation d’espèces animales et végétales. Pour ce faire, deux types d’espaces sont à préserver : </a:t>
            </a:r>
          </a:p>
          <a:p>
            <a:pPr algn="just">
              <a:buClr>
                <a:srgbClr val="218BC7"/>
              </a:buClr>
              <a:buSzPct val="80000"/>
            </a:pPr>
            <a:r>
              <a:rPr lang="fr-FR" sz="1000" b="0" dirty="0">
                <a:solidFill>
                  <a:schemeClr val="tx1"/>
                </a:solidFill>
                <a:latin typeface="+mn-lt"/>
              </a:rPr>
              <a:t>les </a:t>
            </a:r>
            <a:r>
              <a:rPr lang="fr-FR" sz="1000" dirty="0">
                <a:solidFill>
                  <a:schemeClr val="tx1"/>
                </a:solidFill>
                <a:latin typeface="+mn-lt"/>
              </a:rPr>
              <a:t>«réservoirs de biodiversité» </a:t>
            </a:r>
            <a:r>
              <a:rPr lang="fr-FR" sz="1000" b="0" dirty="0">
                <a:solidFill>
                  <a:schemeClr val="tx1"/>
                </a:solidFill>
                <a:latin typeface="+mn-lt"/>
              </a:rPr>
              <a:t>: les zones remarquables pour leur intérêt écologique et leur état de conservation indispensables pour le maintien d’espèces patrimoniales qui y réalisent tout ou partie de leur cycle de vie ;</a:t>
            </a:r>
          </a:p>
          <a:p>
            <a:pPr algn="just">
              <a:buClr>
                <a:srgbClr val="218BC7"/>
              </a:buClr>
              <a:buSzPct val="80000"/>
            </a:pPr>
            <a:r>
              <a:rPr lang="fr-FR" sz="1000" b="0" dirty="0">
                <a:solidFill>
                  <a:schemeClr val="tx1"/>
                </a:solidFill>
                <a:latin typeface="+mn-lt"/>
              </a:rPr>
              <a:t>les </a:t>
            </a:r>
            <a:r>
              <a:rPr lang="fr-FR" sz="1000" dirty="0">
                <a:solidFill>
                  <a:schemeClr val="tx1"/>
                </a:solidFill>
                <a:latin typeface="+mn-lt"/>
              </a:rPr>
              <a:t>«corridors écologiques» : </a:t>
            </a:r>
            <a:r>
              <a:rPr lang="fr-FR" sz="1000" b="0" dirty="0">
                <a:solidFill>
                  <a:schemeClr val="tx1"/>
                </a:solidFill>
                <a:latin typeface="+mn-lt"/>
              </a:rPr>
              <a:t>les espaces de connexion entre les réservoirs, dont la nature permet les déplacements journaliers, saisonniers ou annuels de la faune. </a:t>
            </a:r>
          </a:p>
          <a:p>
            <a:pPr marL="0" indent="0" algn="just">
              <a:buNone/>
            </a:pPr>
            <a:r>
              <a:rPr lang="fr-FR" sz="1000" b="0" dirty="0">
                <a:solidFill>
                  <a:schemeClr val="tx1"/>
                </a:solidFill>
                <a:latin typeface="+mn-lt"/>
              </a:rPr>
              <a:t>La matrice agro-naturelle constitue le support de ces entités et les milieux non identifiés dans les deux premières catégories appartiennent alors au </a:t>
            </a:r>
            <a:r>
              <a:rPr lang="fr-FR" sz="1000" dirty="0">
                <a:solidFill>
                  <a:schemeClr val="tx1"/>
                </a:solidFill>
                <a:latin typeface="+mn-lt"/>
              </a:rPr>
              <a:t>continuum naturel</a:t>
            </a:r>
            <a:r>
              <a:rPr lang="fr-FR" sz="1000" b="0" dirty="0">
                <a:solidFill>
                  <a:schemeClr val="tx1"/>
                </a:solidFill>
                <a:latin typeface="+mn-lt"/>
              </a:rPr>
              <a:t>, ils jouent le rôle </a:t>
            </a:r>
            <a:r>
              <a:rPr lang="fr-FR" sz="1000" dirty="0">
                <a:solidFill>
                  <a:schemeClr val="tx1"/>
                </a:solidFill>
                <a:latin typeface="+mn-lt"/>
              </a:rPr>
              <a:t>d’espaces relais </a:t>
            </a:r>
            <a:r>
              <a:rPr lang="fr-FR" sz="1000" b="0" dirty="0">
                <a:solidFill>
                  <a:schemeClr val="tx1"/>
                </a:solidFill>
                <a:latin typeface="+mn-lt"/>
              </a:rPr>
              <a:t>et présentent une fonctionnalité plus ou moins bonne pour le réseau écologique.</a:t>
            </a:r>
          </a:p>
          <a:p>
            <a:pPr marL="0" indent="0" algn="just">
              <a:buNone/>
            </a:pPr>
            <a:r>
              <a:rPr lang="fr-FR" sz="1000" b="0" dirty="0">
                <a:solidFill>
                  <a:schemeClr val="tx1"/>
                </a:solidFill>
                <a:latin typeface="+mn-lt"/>
              </a:rPr>
              <a:t>A l’inverse, le tissu urbain et les infrastructures de transport sont considérés comme des espaces peu qualitatifs qui réduisent la perméabilité écologique des territoires et portent atteinte au réseau écologique. Ils sont des </a:t>
            </a:r>
            <a:r>
              <a:rPr lang="fr-FR" sz="1000" dirty="0">
                <a:solidFill>
                  <a:schemeClr val="tx1"/>
                </a:solidFill>
                <a:latin typeface="+mn-lt"/>
              </a:rPr>
              <a:t>éléments fragmentant </a:t>
            </a:r>
            <a:r>
              <a:rPr lang="fr-FR" sz="1000" b="0" dirty="0">
                <a:solidFill>
                  <a:schemeClr val="tx1"/>
                </a:solidFill>
                <a:latin typeface="+mn-lt"/>
              </a:rPr>
              <a:t>de la Trame Verte et Bleue.</a:t>
            </a:r>
          </a:p>
        </p:txBody>
      </p:sp>
      <p:pic>
        <p:nvPicPr>
          <p:cNvPr id="7" name="Image 6">
            <a:extLst>
              <a:ext uri="{FF2B5EF4-FFF2-40B4-BE49-F238E27FC236}">
                <a16:creationId xmlns:a16="http://schemas.microsoft.com/office/drawing/2014/main" id="{5725088F-53FF-4F3C-99DC-50D56EB5A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57" y="1664898"/>
            <a:ext cx="5371243" cy="3797230"/>
          </a:xfrm>
          <a:prstGeom prst="rect">
            <a:avLst/>
          </a:prstGeom>
        </p:spPr>
      </p:pic>
      <p:sp>
        <p:nvSpPr>
          <p:cNvPr id="8" name="ZoneTexte 7">
            <a:extLst>
              <a:ext uri="{FF2B5EF4-FFF2-40B4-BE49-F238E27FC236}">
                <a16:creationId xmlns:a16="http://schemas.microsoft.com/office/drawing/2014/main" id="{EDB686F9-6021-43E1-823A-BAB45638657B}"/>
              </a:ext>
            </a:extLst>
          </p:cNvPr>
          <p:cNvSpPr txBox="1"/>
          <p:nvPr/>
        </p:nvSpPr>
        <p:spPr>
          <a:xfrm>
            <a:off x="2080442" y="5631657"/>
            <a:ext cx="3329758" cy="230832"/>
          </a:xfrm>
          <a:prstGeom prst="rect">
            <a:avLst/>
          </a:prstGeom>
          <a:noFill/>
        </p:spPr>
        <p:txBody>
          <a:bodyPr wrap="none" rtlCol="0">
            <a:spAutoFit/>
          </a:bodyPr>
          <a:lstStyle/>
          <a:p>
            <a:r>
              <a:rPr lang="fr-FR" sz="900" i="1" dirty="0">
                <a:latin typeface="+mj-lt"/>
              </a:rPr>
              <a:t>Schéma de principe de la Trame Verte et Bleue – Source Even Conseil</a:t>
            </a:r>
          </a:p>
        </p:txBody>
      </p:sp>
    </p:spTree>
    <p:extLst>
      <p:ext uri="{BB962C8B-B14F-4D97-AF65-F5344CB8AC3E}">
        <p14:creationId xmlns:p14="http://schemas.microsoft.com/office/powerpoint/2010/main" val="1379034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87</a:t>
            </a:fld>
            <a:endParaRPr lang="fr-FR" dirty="0"/>
          </a:p>
        </p:txBody>
      </p:sp>
      <p:sp>
        <p:nvSpPr>
          <p:cNvPr id="12" name="Espace réservé du texte 3">
            <a:extLst>
              <a:ext uri="{FF2B5EF4-FFF2-40B4-BE49-F238E27FC236}">
                <a16:creationId xmlns:a16="http://schemas.microsoft.com/office/drawing/2014/main" id="{4EF0757A-C800-47FE-8CEF-40C5A9B3ADAB}"/>
              </a:ext>
            </a:extLst>
          </p:cNvPr>
          <p:cNvSpPr>
            <a:spLocks noGrp="1"/>
          </p:cNvSpPr>
          <p:nvPr>
            <p:ph type="body" sz="quarter" idx="14"/>
          </p:nvPr>
        </p:nvSpPr>
        <p:spPr>
          <a:xfrm>
            <a:off x="422564" y="1465415"/>
            <a:ext cx="4149436" cy="5098622"/>
          </a:xfrm>
        </p:spPr>
        <p:txBody>
          <a:bodyPr lIns="0" tIns="0" rIns="0" bIns="0">
            <a:noAutofit/>
          </a:bodyPr>
          <a:lstStyle/>
          <a:p>
            <a:pPr algn="just"/>
            <a:r>
              <a:rPr lang="fr-FR" dirty="0"/>
              <a:t>LES PCAET, DES OUTILS ADAPTES POUR LA GESTION DES RESSOURCES NATURELLES</a:t>
            </a:r>
          </a:p>
          <a:p>
            <a:pPr marL="0" indent="0" algn="just">
              <a:buNone/>
            </a:pPr>
            <a:r>
              <a:rPr lang="fr-FR" sz="1000" b="0" dirty="0">
                <a:solidFill>
                  <a:schemeClr val="tx1"/>
                </a:solidFill>
                <a:latin typeface="+mn-lt"/>
              </a:rPr>
              <a:t>Pour contenir ces nouvelles menaces sur l’environnement, les PCAET constituent des </a:t>
            </a:r>
            <a:r>
              <a:rPr lang="fr-FR" sz="1000" dirty="0">
                <a:solidFill>
                  <a:schemeClr val="tx1"/>
                </a:solidFill>
                <a:latin typeface="+mn-lt"/>
              </a:rPr>
              <a:t>outils pertinents et adaptés </a:t>
            </a:r>
            <a:r>
              <a:rPr lang="fr-FR" sz="1000" b="0" dirty="0">
                <a:solidFill>
                  <a:schemeClr val="tx1"/>
                </a:solidFill>
                <a:latin typeface="+mn-lt"/>
              </a:rPr>
              <a:t>et s’inscrivent dans une </a:t>
            </a:r>
            <a:r>
              <a:rPr lang="fr-FR" sz="1000" dirty="0">
                <a:solidFill>
                  <a:schemeClr val="tx1"/>
                </a:solidFill>
                <a:latin typeface="+mn-lt"/>
              </a:rPr>
              <a:t>démarche de transition écologique</a:t>
            </a:r>
            <a:r>
              <a:rPr lang="fr-FR" sz="1000" b="0" dirty="0">
                <a:solidFill>
                  <a:schemeClr val="tx1"/>
                </a:solidFill>
                <a:latin typeface="+mn-lt"/>
              </a:rPr>
              <a:t>.</a:t>
            </a:r>
          </a:p>
          <a:p>
            <a:pPr marL="0" indent="0" algn="just">
              <a:buNone/>
            </a:pPr>
            <a:r>
              <a:rPr lang="fr-FR" sz="1000" b="0" dirty="0">
                <a:solidFill>
                  <a:schemeClr val="tx1"/>
                </a:solidFill>
                <a:latin typeface="+mn-lt"/>
              </a:rPr>
              <a:t>En effet, ils portent des objectifs d’optimisation des consommations énergétiques mais aussi environnementales. De plus, la qualité écologique est renforcée par les objectifs forts de réduction des émissions de GES portés par les PCAET. Enfin, les PCAET mettent l’accent sur </a:t>
            </a:r>
            <a:r>
              <a:rPr lang="fr-FR" sz="1000" dirty="0">
                <a:solidFill>
                  <a:schemeClr val="tx1"/>
                </a:solidFill>
                <a:latin typeface="+mn-lt"/>
              </a:rPr>
              <a:t>la production locale et renouvelable d’énergies </a:t>
            </a:r>
            <a:r>
              <a:rPr lang="fr-FR" sz="1000" b="0" dirty="0">
                <a:solidFill>
                  <a:schemeClr val="tx1"/>
                </a:solidFill>
                <a:latin typeface="+mn-lt"/>
              </a:rPr>
              <a:t>ce qui permet de trouver un équilibre pour garantir un développement des territoires en accord avec les ressources disponibles.</a:t>
            </a:r>
          </a:p>
          <a:p>
            <a:pPr marL="0" indent="0" algn="just">
              <a:buNone/>
            </a:pPr>
            <a:r>
              <a:rPr lang="fr-FR" sz="1000" b="0" dirty="0">
                <a:solidFill>
                  <a:schemeClr val="tx1"/>
                </a:solidFill>
                <a:latin typeface="+mn-lt"/>
              </a:rPr>
              <a:t>L’ensemble des objectifs fixés dans les PCAET permet ainsi de prendre en compte les disponibilités et capacités des milieux naturels afin de ne pas épuiser les ressources et de garantir la </a:t>
            </a:r>
            <a:r>
              <a:rPr lang="fr-FR" sz="1000" dirty="0">
                <a:solidFill>
                  <a:schemeClr val="tx1"/>
                </a:solidFill>
                <a:latin typeface="+mn-lt"/>
              </a:rPr>
              <a:t>préservation des sensibilités et richesses écologiques locales </a:t>
            </a:r>
            <a:r>
              <a:rPr lang="fr-FR" sz="1000" b="0" dirty="0">
                <a:solidFill>
                  <a:schemeClr val="tx1"/>
                </a:solidFill>
                <a:latin typeface="+mn-lt"/>
              </a:rPr>
              <a:t>qui valorisent le patrimoine naturel des territoires.</a:t>
            </a:r>
          </a:p>
          <a:p>
            <a:pPr marL="0" indent="0" algn="just">
              <a:buNone/>
            </a:pPr>
            <a:r>
              <a:rPr lang="fr-FR" sz="1000" b="0" dirty="0">
                <a:solidFill>
                  <a:schemeClr val="tx1"/>
                </a:solidFill>
                <a:latin typeface="+mn-lt"/>
              </a:rPr>
              <a:t>Ainsi, en accompagnement du développement urbain porté par les documents d’urbanisme en termes de construction ou de réorganisation urbaine, le PCAET peut œuvrer en faveur de la limitation de l’artificialisation des sols et de la perte de perméabilité écologique, d’espaces verts et/ou libres dans les zones urbaines par la promotion de l’utilisation de liaisons douces pour limiter les émissions de GES liées au secteur des transports accompagnées d’un traitement végétal pour une meilleure qualité du cadre de vie, une gestion du ruissellement, une réintroduction de biodiversité dans les zones urbanisées par exemple. Ce développement réduit aussi les autres pressions sur l’environnement (pollutions des cours d’eau par les rejets polluants, augmentation du ruissellement des eaux de pluie, pollution lumineuse, nuisances sonores, etc.).</a:t>
            </a:r>
          </a:p>
          <a:p>
            <a:pPr marL="0" indent="0" algn="just">
              <a:buNone/>
            </a:pPr>
            <a:r>
              <a:rPr lang="fr-FR" sz="1000" dirty="0">
                <a:solidFill>
                  <a:schemeClr val="tx1"/>
                </a:solidFill>
                <a:latin typeface="+mn-lt"/>
              </a:rPr>
              <a:t>En recherchant l’optimisation énergétique et environnementale des territoires, les PCAET garantissent la gestion durable des ressources de manière adaptée aux usages et besoins identifiés mais aussi aux enjeux écologiques identifiés.</a:t>
            </a:r>
          </a:p>
        </p:txBody>
      </p:sp>
      <p:pic>
        <p:nvPicPr>
          <p:cNvPr id="13" name="Image 12">
            <a:extLst>
              <a:ext uri="{FF2B5EF4-FFF2-40B4-BE49-F238E27FC236}">
                <a16:creationId xmlns:a16="http://schemas.microsoft.com/office/drawing/2014/main" id="{69E2F68B-B3CF-4803-8DA4-E8F9689A4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721" y="2558287"/>
            <a:ext cx="4290279" cy="2094968"/>
          </a:xfrm>
          <a:prstGeom prst="rect">
            <a:avLst/>
          </a:prstGeom>
        </p:spPr>
      </p:pic>
      <p:sp>
        <p:nvSpPr>
          <p:cNvPr id="14" name="ZoneTexte 13">
            <a:extLst>
              <a:ext uri="{FF2B5EF4-FFF2-40B4-BE49-F238E27FC236}">
                <a16:creationId xmlns:a16="http://schemas.microsoft.com/office/drawing/2014/main" id="{61AC5375-934A-46F0-BA28-88010E56BBCC}"/>
              </a:ext>
            </a:extLst>
          </p:cNvPr>
          <p:cNvSpPr txBox="1"/>
          <p:nvPr/>
        </p:nvSpPr>
        <p:spPr>
          <a:xfrm>
            <a:off x="5824373" y="4575565"/>
            <a:ext cx="2863320" cy="369332"/>
          </a:xfrm>
          <a:prstGeom prst="rect">
            <a:avLst/>
          </a:prstGeom>
          <a:noFill/>
        </p:spPr>
        <p:txBody>
          <a:bodyPr wrap="square" rtlCol="0">
            <a:spAutoFit/>
          </a:bodyPr>
          <a:lstStyle/>
          <a:p>
            <a:r>
              <a:rPr lang="fr-FR" sz="900" i="1" dirty="0">
                <a:latin typeface="+mj-lt"/>
              </a:rPr>
              <a:t>Comprendre, construire et mettre en œuvre les PCAET – Source ADEME</a:t>
            </a:r>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47150"/>
            <a:ext cx="8817429" cy="301937"/>
          </a:xfrm>
        </p:spPr>
        <p:txBody>
          <a:bodyPr>
            <a:normAutofit lnSpcReduction="10000"/>
          </a:bodyPr>
          <a:lstStyle/>
          <a:p>
            <a:pPr algn="ctr"/>
            <a:r>
              <a:rPr lang="fr-FR" dirty="0"/>
              <a:t>LES MILIEUX NATURELS ET LE DEREGLEMENT CLIMATIQUE - Généralités</a:t>
            </a:r>
          </a:p>
        </p:txBody>
      </p:sp>
    </p:spTree>
    <p:extLst>
      <p:ext uri="{BB962C8B-B14F-4D97-AF65-F5344CB8AC3E}">
        <p14:creationId xmlns:p14="http://schemas.microsoft.com/office/powerpoint/2010/main" val="37228629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88</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36264"/>
            <a:ext cx="8817429" cy="269280"/>
          </a:xfrm>
        </p:spPr>
        <p:txBody>
          <a:bodyPr>
            <a:noAutofit/>
          </a:bodyPr>
          <a:lstStyle/>
          <a:p>
            <a:pPr algn="ctr"/>
            <a:r>
              <a:rPr lang="fr-FR" dirty="0"/>
              <a:t>LES DOCUMENTS CADRES - Généralités</a:t>
            </a:r>
          </a:p>
        </p:txBody>
      </p:sp>
      <p:sp>
        <p:nvSpPr>
          <p:cNvPr id="4" name="Espace réservé du texte 3">
            <a:extLst>
              <a:ext uri="{FF2B5EF4-FFF2-40B4-BE49-F238E27FC236}">
                <a16:creationId xmlns:a16="http://schemas.microsoft.com/office/drawing/2014/main" id="{F847A7E0-F3FA-4373-B27B-F106B73B9FDF}"/>
              </a:ext>
            </a:extLst>
          </p:cNvPr>
          <p:cNvSpPr>
            <a:spLocks noGrp="1"/>
          </p:cNvSpPr>
          <p:nvPr>
            <p:ph type="body" sz="quarter" idx="14"/>
          </p:nvPr>
        </p:nvSpPr>
        <p:spPr/>
        <p:txBody>
          <a:bodyPr/>
          <a:lstStyle/>
          <a:p>
            <a:pPr algn="just">
              <a:buClr>
                <a:schemeClr val="accent6"/>
              </a:buClr>
              <a:buSzPct val="150000"/>
            </a:pPr>
            <a:r>
              <a:rPr lang="fr-FR" dirty="0"/>
              <a:t>LE SAGE ALLIER AVAL</a:t>
            </a:r>
          </a:p>
          <a:p>
            <a:pPr marL="0" indent="0" algn="just">
              <a:buNone/>
            </a:pPr>
            <a:r>
              <a:rPr lang="fr-FR" sz="1000" b="0" dirty="0">
                <a:solidFill>
                  <a:schemeClr val="tx1"/>
                </a:solidFill>
                <a:latin typeface="+mn-lt"/>
              </a:rPr>
              <a:t>Parallèlement au SDAGE, le Schéma d’Aménagement et de Gestion des Eaux (SAGE) constitue un outil de planification à une échelle plus locale. Le SAGE, établi par une commission locale de l’eau (CLE) représentant les différents acteurs du territoire, doit être compatible avec les orientations du SDAGE dans lequel il s’intègre. Les documents d’urbanisme doivent quant à eux être compatibles avec les objectifs de protection définis par le SAGE. </a:t>
            </a:r>
          </a:p>
          <a:p>
            <a:pPr marL="0" indent="0" algn="just">
              <a:buNone/>
            </a:pPr>
            <a:r>
              <a:rPr lang="fr-FR" sz="1000" b="0" dirty="0">
                <a:solidFill>
                  <a:schemeClr val="tx1"/>
                </a:solidFill>
                <a:latin typeface="+mn-lt"/>
              </a:rPr>
              <a:t>Le SAGE Allier Aval s’applique sur 14 communes de l’ouest du territoire de la CC </a:t>
            </a:r>
            <a:r>
              <a:rPr lang="fr-FR" sz="1000" b="0" dirty="0" err="1">
                <a:solidFill>
                  <a:schemeClr val="tx1"/>
                </a:solidFill>
                <a:latin typeface="+mn-lt"/>
              </a:rPr>
              <a:t>Entr'Allier</a:t>
            </a:r>
            <a:r>
              <a:rPr lang="fr-FR" sz="1000" b="0" dirty="0">
                <a:solidFill>
                  <a:schemeClr val="tx1"/>
                </a:solidFill>
                <a:latin typeface="+mn-lt"/>
              </a:rPr>
              <a:t> Besbre et Loire . </a:t>
            </a:r>
            <a:r>
              <a:rPr lang="fr-FR" sz="1000" dirty="0">
                <a:solidFill>
                  <a:schemeClr val="tx1"/>
                </a:solidFill>
                <a:latin typeface="+mn-lt"/>
              </a:rPr>
              <a:t>Le SAGE Allier Aval a été validé par la Commission Locale de l’Eau du 3 juillet 2015, et l’approbation a été effectuée le 13 novembre 2015 par arrêté préfectoral n°15-01584</a:t>
            </a:r>
            <a:r>
              <a:rPr lang="fr-FR" sz="1000" b="0" dirty="0">
                <a:solidFill>
                  <a:schemeClr val="tx1"/>
                </a:solidFill>
                <a:latin typeface="+mn-lt"/>
              </a:rPr>
              <a:t>. Les enjeux principaux concernent :</a:t>
            </a:r>
          </a:p>
          <a:p>
            <a:pPr algn="just">
              <a:lnSpc>
                <a:spcPct val="80000"/>
              </a:lnSpc>
              <a:spcBef>
                <a:spcPts val="300"/>
              </a:spcBef>
              <a:buClr>
                <a:srgbClr val="218BC7"/>
              </a:buClr>
              <a:buSzPct val="80000"/>
            </a:pPr>
            <a:r>
              <a:rPr lang="fr-FR" sz="1000" b="0" dirty="0">
                <a:solidFill>
                  <a:schemeClr val="tx1"/>
                </a:solidFill>
                <a:latin typeface="+mn-lt"/>
              </a:rPr>
              <a:t>La gestion  qualitative et quantitative de la ressource en eau</a:t>
            </a:r>
          </a:p>
          <a:p>
            <a:pPr algn="just">
              <a:lnSpc>
                <a:spcPct val="80000"/>
              </a:lnSpc>
              <a:spcBef>
                <a:spcPts val="300"/>
              </a:spcBef>
              <a:buClr>
                <a:srgbClr val="218BC7"/>
              </a:buClr>
              <a:buSzPct val="80000"/>
            </a:pPr>
            <a:r>
              <a:rPr lang="fr-FR" sz="1000" b="0" dirty="0">
                <a:solidFill>
                  <a:schemeClr val="tx1"/>
                </a:solidFill>
                <a:latin typeface="+mn-lt"/>
              </a:rPr>
              <a:t>Le maintien des biotopes et de la biodiversité des cours d’eau et des milieux aquatiques</a:t>
            </a:r>
          </a:p>
          <a:p>
            <a:pPr algn="just">
              <a:lnSpc>
                <a:spcPct val="80000"/>
              </a:lnSpc>
              <a:spcBef>
                <a:spcPts val="300"/>
              </a:spcBef>
              <a:buClr>
                <a:srgbClr val="218BC7"/>
              </a:buClr>
              <a:buSzPct val="80000"/>
            </a:pPr>
            <a:r>
              <a:rPr lang="fr-FR" sz="1000" b="0" dirty="0">
                <a:solidFill>
                  <a:schemeClr val="tx1"/>
                </a:solidFill>
                <a:latin typeface="+mn-lt"/>
              </a:rPr>
              <a:t>La préservation et la restauration de la dynamique fluviale</a:t>
            </a:r>
          </a:p>
          <a:p>
            <a:pPr algn="just">
              <a:spcBef>
                <a:spcPts val="1800"/>
              </a:spcBef>
              <a:buClr>
                <a:schemeClr val="accent6"/>
              </a:buClr>
              <a:buSzPct val="150000"/>
            </a:pPr>
            <a:r>
              <a:rPr lang="fr-FR" dirty="0"/>
              <a:t>LE CONTRAT DE MILIEU BESBRE</a:t>
            </a:r>
          </a:p>
          <a:p>
            <a:pPr marL="0" indent="0" algn="just">
              <a:buClr>
                <a:schemeClr val="accent6"/>
              </a:buClr>
              <a:buSzPct val="150000"/>
              <a:buNone/>
            </a:pPr>
            <a:r>
              <a:rPr lang="fr-FR" sz="1000" b="0" dirty="0">
                <a:solidFill>
                  <a:schemeClr val="tx1"/>
                </a:solidFill>
                <a:latin typeface="+mn-lt"/>
              </a:rPr>
              <a:t>Un  contrat de milieu est un accord technique et financier entre partenaires concernés pour une gestion globale avec un engagement sur 5 ans. Avec le SAGE celui-ci est un outil pertinent pour la mise en œuvre du SDAGE. Ainsi le contrat de milieu de la Besbre est achevé depuis 1991. Ces enjeux sont les suivants :</a:t>
            </a:r>
          </a:p>
          <a:p>
            <a:pPr algn="just">
              <a:lnSpc>
                <a:spcPct val="80000"/>
              </a:lnSpc>
              <a:spcBef>
                <a:spcPts val="300"/>
              </a:spcBef>
              <a:buClr>
                <a:srgbClr val="218BC7"/>
              </a:buClr>
              <a:buSzPct val="80000"/>
            </a:pPr>
            <a:r>
              <a:rPr lang="fr-FR" sz="1000" b="0" dirty="0">
                <a:solidFill>
                  <a:schemeClr val="tx1"/>
                </a:solidFill>
                <a:latin typeface="+mn-lt"/>
              </a:rPr>
              <a:t>La qualité des eaux</a:t>
            </a:r>
          </a:p>
          <a:p>
            <a:pPr algn="just">
              <a:lnSpc>
                <a:spcPct val="80000"/>
              </a:lnSpc>
              <a:spcBef>
                <a:spcPts val="300"/>
              </a:spcBef>
              <a:buClr>
                <a:srgbClr val="218BC7"/>
              </a:buClr>
              <a:buSzPct val="80000"/>
            </a:pPr>
            <a:r>
              <a:rPr lang="fr-FR" sz="1000" b="0" dirty="0">
                <a:solidFill>
                  <a:schemeClr val="tx1"/>
                </a:solidFill>
                <a:latin typeface="+mn-lt"/>
              </a:rPr>
              <a:t>La pollution industrielle</a:t>
            </a:r>
          </a:p>
          <a:p>
            <a:pPr algn="just">
              <a:lnSpc>
                <a:spcPct val="80000"/>
              </a:lnSpc>
              <a:spcBef>
                <a:spcPts val="300"/>
              </a:spcBef>
              <a:buClr>
                <a:srgbClr val="218BC7"/>
              </a:buClr>
              <a:buSzPct val="80000"/>
            </a:pPr>
            <a:r>
              <a:rPr lang="fr-FR" sz="1000" b="0" dirty="0">
                <a:solidFill>
                  <a:schemeClr val="tx1"/>
                </a:solidFill>
                <a:latin typeface="+mn-lt"/>
              </a:rPr>
              <a:t>Le paysage</a:t>
            </a:r>
          </a:p>
          <a:p>
            <a:pPr marL="0" indent="0">
              <a:buNone/>
            </a:pPr>
            <a:endParaRPr lang="fr-FR" dirty="0"/>
          </a:p>
        </p:txBody>
      </p:sp>
      <p:sp>
        <p:nvSpPr>
          <p:cNvPr id="13" name="Espace réservé du texte 3">
            <a:extLst>
              <a:ext uri="{FF2B5EF4-FFF2-40B4-BE49-F238E27FC236}">
                <a16:creationId xmlns:a16="http://schemas.microsoft.com/office/drawing/2014/main" id="{4B9CC35A-617C-4E11-B1A1-A6E617FB8E8A}"/>
              </a:ext>
            </a:extLst>
          </p:cNvPr>
          <p:cNvSpPr txBox="1">
            <a:spLocks/>
          </p:cNvSpPr>
          <p:nvPr/>
        </p:nvSpPr>
        <p:spPr>
          <a:xfrm>
            <a:off x="593784" y="1330778"/>
            <a:ext cx="4079816" cy="4977947"/>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
                <a:schemeClr val="accent6"/>
              </a:buClr>
              <a:buSzPct val="150000"/>
            </a:pPr>
            <a:r>
              <a:rPr lang="fr-FR" dirty="0"/>
              <a:t>UN CADRE REGLEMENTAIRE FIXE AU NIVEAU NATIONAL</a:t>
            </a:r>
          </a:p>
          <a:p>
            <a:pPr marL="0" indent="0" algn="just">
              <a:buNone/>
            </a:pPr>
            <a:r>
              <a:rPr lang="fr-FR" sz="1000" b="0" dirty="0">
                <a:solidFill>
                  <a:schemeClr val="tx1"/>
                </a:solidFill>
                <a:latin typeface="+mn-lt"/>
              </a:rPr>
              <a:t>Afin de répondre aux enjeux de fragmentation des espaces naturels et de recréer des liens écologiques entre les entités du territoire, les lois Grenelle 1 et 2 (d’août 2009 et juillet 2010) prévoient l’élaboration d’une Trame Verte et Bleue (TVB) à l’échelle nationale, régionale et locale. Ses éléments sont déclinés dans le Code de l’Urbanisme (articles L.110, L.121-1, L.122-1, L.123-1 et suivants) et le Code de l’Environnement (L.371-1 et suivants).</a:t>
            </a:r>
          </a:p>
          <a:p>
            <a:pPr marL="0" indent="0" algn="just">
              <a:buNone/>
            </a:pPr>
            <a:r>
              <a:rPr lang="fr-FR" sz="1000" b="0" dirty="0">
                <a:solidFill>
                  <a:schemeClr val="tx1"/>
                </a:solidFill>
                <a:latin typeface="+mn-lt"/>
              </a:rPr>
              <a:t>Au niveau national, l'État fixe le cadre de travail et veille à sa cohérence sur l'ensemble du territoire et réalise :</a:t>
            </a:r>
          </a:p>
          <a:p>
            <a:pPr algn="just">
              <a:lnSpc>
                <a:spcPct val="80000"/>
              </a:lnSpc>
              <a:spcBef>
                <a:spcPts val="300"/>
              </a:spcBef>
              <a:buClr>
                <a:srgbClr val="218BC7"/>
              </a:buClr>
              <a:buSzPct val="80000"/>
            </a:pPr>
            <a:r>
              <a:rPr lang="fr-FR" sz="1000" b="0" dirty="0">
                <a:solidFill>
                  <a:schemeClr val="tx1"/>
                </a:solidFill>
                <a:latin typeface="+mn-lt"/>
              </a:rPr>
              <a:t>Le document cadre « Orientations nationales » prévu par la loi Grenelle 2, élaboré en association avec le comité nationale trames verte et bleue et approuvé par décret en conseil d'État </a:t>
            </a:r>
          </a:p>
          <a:p>
            <a:pPr algn="just">
              <a:lnSpc>
                <a:spcPct val="80000"/>
              </a:lnSpc>
              <a:spcBef>
                <a:spcPts val="300"/>
              </a:spcBef>
              <a:buClr>
                <a:srgbClr val="218BC7"/>
              </a:buClr>
              <a:buSzPct val="80000"/>
            </a:pPr>
            <a:r>
              <a:rPr lang="fr-FR" sz="1000" b="0" dirty="0">
                <a:solidFill>
                  <a:schemeClr val="tx1"/>
                </a:solidFill>
                <a:latin typeface="+mn-lt"/>
              </a:rPr>
              <a:t>Les guides TVB</a:t>
            </a:r>
          </a:p>
          <a:p>
            <a:pPr algn="just">
              <a:spcBef>
                <a:spcPts val="1800"/>
              </a:spcBef>
              <a:buClr>
                <a:schemeClr val="accent6"/>
              </a:buClr>
              <a:buSzPct val="150000"/>
            </a:pPr>
            <a:r>
              <a:rPr lang="fr-FR" dirty="0"/>
              <a:t>LE SDAGE LOIRE-BRETAGNE 2016-2021</a:t>
            </a:r>
          </a:p>
          <a:p>
            <a:pPr marL="0" indent="0" algn="just">
              <a:buNone/>
            </a:pPr>
            <a:r>
              <a:rPr lang="fr-FR" sz="1000" b="0" dirty="0">
                <a:solidFill>
                  <a:schemeClr val="tx1"/>
                </a:solidFill>
                <a:latin typeface="+mn-lt"/>
              </a:rPr>
              <a:t>Le Schéma Directeur d’Aménagement et de Gestion des Eaux (SDAGE) est un document de planification décentralisé, instauré par la loi sur l’eau du 3 Janvier 1992. Englobant les territoires du grand bassin hydrographique de la Loire, des autres fleuves côtiers atlantiques et du littoral atlantique, il bénéficie à la fois d’une légitimité politique et d’une portée juridique et définit pour 6 ans les grandes orientations pour une gestion équilibrée de la ressource en eau, ainsi que les objectifs de qualité des milieux aquatiques et de quantité des eaux à maintenir ou à atteindre dans le bassin.</a:t>
            </a:r>
          </a:p>
          <a:p>
            <a:pPr marL="0" indent="0" algn="just">
              <a:buNone/>
            </a:pPr>
            <a:r>
              <a:rPr lang="fr-FR" sz="1000" dirty="0">
                <a:solidFill>
                  <a:schemeClr val="tx1"/>
                </a:solidFill>
                <a:latin typeface="+mn-lt"/>
              </a:rPr>
              <a:t>Le territoire de la Communauté de Commune d’</a:t>
            </a:r>
            <a:r>
              <a:rPr lang="fr-FR" sz="1000" dirty="0" err="1">
                <a:solidFill>
                  <a:schemeClr val="tx1"/>
                </a:solidFill>
                <a:latin typeface="+mn-lt"/>
              </a:rPr>
              <a:t>Entr’Allier</a:t>
            </a:r>
            <a:r>
              <a:rPr lang="fr-FR" sz="1000" dirty="0">
                <a:solidFill>
                  <a:schemeClr val="tx1"/>
                </a:solidFill>
                <a:latin typeface="+mn-lt"/>
              </a:rPr>
              <a:t> Besbre et Loire s’inscrit dans le périmètre du SDAGE Loire Bretagne 2016-2021 adopté le 4 novembre 2015</a:t>
            </a:r>
            <a:r>
              <a:rPr lang="fr-FR" sz="1000" b="0" dirty="0">
                <a:solidFill>
                  <a:schemeClr val="tx1"/>
                </a:solidFill>
                <a:latin typeface="+mn-lt"/>
              </a:rPr>
              <a:t>. Les grandes orientations sont : </a:t>
            </a:r>
          </a:p>
          <a:p>
            <a:pPr algn="just">
              <a:lnSpc>
                <a:spcPct val="80000"/>
              </a:lnSpc>
              <a:spcBef>
                <a:spcPts val="300"/>
              </a:spcBef>
              <a:buClr>
                <a:srgbClr val="218BC7"/>
              </a:buClr>
              <a:buSzPct val="80000"/>
            </a:pPr>
            <a:r>
              <a:rPr lang="fr-FR" sz="1000" b="0" dirty="0">
                <a:solidFill>
                  <a:schemeClr val="tx1"/>
                </a:solidFill>
                <a:latin typeface="+mn-lt"/>
              </a:rPr>
              <a:t>Réduire les pollutions (pesticides, nitrates, bio-organismes)</a:t>
            </a:r>
          </a:p>
          <a:p>
            <a:pPr algn="just">
              <a:lnSpc>
                <a:spcPct val="80000"/>
              </a:lnSpc>
              <a:spcBef>
                <a:spcPts val="300"/>
              </a:spcBef>
              <a:buClr>
                <a:srgbClr val="218BC7"/>
              </a:buClr>
              <a:buSzPct val="80000"/>
            </a:pPr>
            <a:r>
              <a:rPr lang="fr-FR" sz="1000" b="0" dirty="0">
                <a:solidFill>
                  <a:schemeClr val="tx1"/>
                </a:solidFill>
                <a:latin typeface="+mn-lt"/>
              </a:rPr>
              <a:t>Protéger la ressource en eau et maitriser les prélèvements</a:t>
            </a:r>
          </a:p>
          <a:p>
            <a:pPr algn="just">
              <a:lnSpc>
                <a:spcPct val="80000"/>
              </a:lnSpc>
              <a:spcBef>
                <a:spcPts val="300"/>
              </a:spcBef>
              <a:buClr>
                <a:srgbClr val="218BC7"/>
              </a:buClr>
              <a:buSzPct val="80000"/>
            </a:pPr>
            <a:r>
              <a:rPr lang="fr-FR" sz="1000" b="0" dirty="0">
                <a:solidFill>
                  <a:schemeClr val="tx1"/>
                </a:solidFill>
                <a:latin typeface="+mn-lt"/>
              </a:rPr>
              <a:t>Préserver les zones humides </a:t>
            </a:r>
          </a:p>
          <a:p>
            <a:pPr algn="just">
              <a:lnSpc>
                <a:spcPct val="80000"/>
              </a:lnSpc>
              <a:spcBef>
                <a:spcPts val="300"/>
              </a:spcBef>
              <a:buClr>
                <a:srgbClr val="218BC7"/>
              </a:buClr>
              <a:buSzPct val="80000"/>
            </a:pPr>
            <a:r>
              <a:rPr lang="fr-FR" sz="1000" b="0" dirty="0">
                <a:solidFill>
                  <a:schemeClr val="tx1"/>
                </a:solidFill>
                <a:latin typeface="+mn-lt"/>
              </a:rPr>
              <a:t>Informer, sensibiliser, favoriser les échanges</a:t>
            </a:r>
          </a:p>
          <a:p>
            <a:endParaRPr lang="fr-FR" dirty="0"/>
          </a:p>
        </p:txBody>
      </p:sp>
    </p:spTree>
    <p:extLst>
      <p:ext uri="{BB962C8B-B14F-4D97-AF65-F5344CB8AC3E}">
        <p14:creationId xmlns:p14="http://schemas.microsoft.com/office/powerpoint/2010/main" val="1888480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89</a:t>
            </a:fld>
            <a:endParaRPr lang="fr-FR" dirty="0"/>
          </a:p>
        </p:txBody>
      </p:sp>
      <p:sp>
        <p:nvSpPr>
          <p:cNvPr id="5" name="Espace réservé du texte 4">
            <a:extLst>
              <a:ext uri="{FF2B5EF4-FFF2-40B4-BE49-F238E27FC236}">
                <a16:creationId xmlns:a16="http://schemas.microsoft.com/office/drawing/2014/main" id="{F03FD795-A4D0-4877-8D9A-73166F5FD53F}"/>
              </a:ext>
            </a:extLst>
          </p:cNvPr>
          <p:cNvSpPr>
            <a:spLocks noGrp="1"/>
          </p:cNvSpPr>
          <p:nvPr>
            <p:ph type="body" sz="quarter" idx="14"/>
          </p:nvPr>
        </p:nvSpPr>
        <p:spPr/>
        <p:txBody>
          <a:bodyPr/>
          <a:lstStyle/>
          <a:p>
            <a:pPr algn="just">
              <a:buClr>
                <a:schemeClr val="accent6"/>
              </a:buClr>
              <a:buSzPct val="150000"/>
            </a:pPr>
            <a:r>
              <a:rPr lang="fr-FR" dirty="0"/>
              <a:t>LE SRCE AUVERGNE</a:t>
            </a:r>
          </a:p>
          <a:p>
            <a:pPr marL="0" indent="0" algn="just">
              <a:buNone/>
            </a:pPr>
            <a:r>
              <a:rPr lang="fr-FR" sz="1000" b="0" dirty="0">
                <a:solidFill>
                  <a:schemeClr val="tx1"/>
                </a:solidFill>
                <a:latin typeface="+mn-lt"/>
              </a:rPr>
              <a:t>Prévu par l'article L.371-3 du Code de l'Environnement pour déterminer les enjeux régionaux de préservation ou de restauration des continuités écologiques, le Schéma Régional de Cohérence Ecologique doit être élaboré, mis à jour et suivi conjointement par la Région et l’Etat, en association avec un comité régional de la trame verte et bleue. </a:t>
            </a:r>
          </a:p>
          <a:p>
            <a:pPr marL="0" indent="0" algn="just">
              <a:buNone/>
            </a:pPr>
            <a:r>
              <a:rPr lang="fr-FR" sz="1000" b="0" dirty="0">
                <a:solidFill>
                  <a:schemeClr val="tx1"/>
                </a:solidFill>
                <a:latin typeface="+mn-lt"/>
              </a:rPr>
              <a:t>Compatible avec les orientations nationales (article L. 371-2) ainsi qu’avec les éléments pertinents des schémas directeurs d’aménagement et de gestion de l’eau (l'article L. 212-1), le SRCE doit être pris en compte dans les documents d’urbanisme locaux et les plans et programmes. Ces documents devront alors identifier de manière cartographique les trames vertes et bleues présentes et indiquer les orientations et prescriptions visant à préserver ou remettre en état ces continuités écologiques. </a:t>
            </a:r>
          </a:p>
          <a:p>
            <a:pPr marL="0" indent="0" algn="just">
              <a:buNone/>
            </a:pPr>
            <a:r>
              <a:rPr lang="fr-FR" sz="1000" b="0" dirty="0">
                <a:solidFill>
                  <a:schemeClr val="tx1"/>
                </a:solidFill>
                <a:latin typeface="+mn-lt"/>
              </a:rPr>
              <a:t>Le SRCE a vocation à proposer deux types de mesures: </a:t>
            </a:r>
          </a:p>
          <a:p>
            <a:pPr algn="just">
              <a:lnSpc>
                <a:spcPct val="80000"/>
              </a:lnSpc>
              <a:spcBef>
                <a:spcPts val="300"/>
              </a:spcBef>
              <a:buClr>
                <a:srgbClr val="218BC7"/>
              </a:buClr>
              <a:buSzPct val="80000"/>
            </a:pPr>
            <a:r>
              <a:rPr lang="fr-FR" sz="1000" b="0" dirty="0">
                <a:solidFill>
                  <a:schemeClr val="tx1"/>
                </a:solidFill>
                <a:latin typeface="+mn-lt"/>
              </a:rPr>
              <a:t>Les mesures contractuelles à privilégier pour assurer la préservation, et la remise en bon état de la fonctionnalité des continuités</a:t>
            </a:r>
          </a:p>
          <a:p>
            <a:pPr algn="just">
              <a:lnSpc>
                <a:spcPct val="80000"/>
              </a:lnSpc>
              <a:spcBef>
                <a:spcPts val="300"/>
              </a:spcBef>
              <a:buClr>
                <a:srgbClr val="218BC7"/>
              </a:buClr>
              <a:buSzPct val="80000"/>
            </a:pPr>
            <a:r>
              <a:rPr lang="fr-FR" sz="1000" b="0" dirty="0">
                <a:solidFill>
                  <a:schemeClr val="tx1"/>
                </a:solidFill>
                <a:latin typeface="+mn-lt"/>
              </a:rPr>
              <a:t>Les mesures prévues pour accompagner la mise en œuvre des continuités écologiques pour les communes concernées</a:t>
            </a:r>
          </a:p>
          <a:p>
            <a:pPr marL="0" indent="0" algn="just">
              <a:buNone/>
            </a:pPr>
            <a:r>
              <a:rPr lang="fr-FR" sz="1000" dirty="0">
                <a:solidFill>
                  <a:schemeClr val="tx1"/>
                </a:solidFill>
                <a:latin typeface="+mn-lt"/>
              </a:rPr>
              <a:t>Le SRCE Auvergne a été approuvé le 30 juin 2015 et a pour objectif de lutter contre la dégradation et la fragmentation des milieux naturels, de protéger la biodiversité, de participer à l’adaptation au changement climatique et à l’aménagement durable du territoire.</a:t>
            </a:r>
          </a:p>
          <a:p>
            <a:endParaRPr lang="fr-FR" dirty="0"/>
          </a:p>
        </p:txBody>
      </p:sp>
      <p:pic>
        <p:nvPicPr>
          <p:cNvPr id="10" name="Image 9">
            <a:extLst>
              <a:ext uri="{FF2B5EF4-FFF2-40B4-BE49-F238E27FC236}">
                <a16:creationId xmlns:a16="http://schemas.microsoft.com/office/drawing/2014/main" id="{74626B17-001A-4050-B9A0-D548F50CDA3F}"/>
              </a:ext>
            </a:extLst>
          </p:cNvPr>
          <p:cNvPicPr>
            <a:picLocks noChangeAspect="1"/>
          </p:cNvPicPr>
          <p:nvPr/>
        </p:nvPicPr>
        <p:blipFill>
          <a:blip r:embed="rId3"/>
          <a:stretch>
            <a:fillRect/>
          </a:stretch>
        </p:blipFill>
        <p:spPr>
          <a:xfrm>
            <a:off x="287337" y="4578182"/>
            <a:ext cx="4537692" cy="1412098"/>
          </a:xfrm>
          <a:prstGeom prst="rect">
            <a:avLst/>
          </a:prstGeom>
        </p:spPr>
      </p:pic>
      <p:sp>
        <p:nvSpPr>
          <p:cNvPr id="11" name="ZoneTexte 10">
            <a:extLst>
              <a:ext uri="{FF2B5EF4-FFF2-40B4-BE49-F238E27FC236}">
                <a16:creationId xmlns:a16="http://schemas.microsoft.com/office/drawing/2014/main" id="{FFAC906A-8640-49AB-95E7-DD9D0DD8A690}"/>
              </a:ext>
            </a:extLst>
          </p:cNvPr>
          <p:cNvSpPr txBox="1"/>
          <p:nvPr/>
        </p:nvSpPr>
        <p:spPr>
          <a:xfrm>
            <a:off x="287336" y="6062504"/>
            <a:ext cx="5122864" cy="230832"/>
          </a:xfrm>
          <a:prstGeom prst="rect">
            <a:avLst/>
          </a:prstGeom>
          <a:noFill/>
        </p:spPr>
        <p:txBody>
          <a:bodyPr wrap="square" rtlCol="0">
            <a:spAutoFit/>
          </a:bodyPr>
          <a:lstStyle/>
          <a:p>
            <a:pPr algn="r"/>
            <a:r>
              <a:rPr lang="fr-FR" sz="900" i="1" dirty="0">
                <a:latin typeface="+mj-lt"/>
              </a:rPr>
              <a:t>Trame Verte et Bleue définie dans le SRCE Auvergne, Source SRCE Auvergne</a:t>
            </a:r>
          </a:p>
        </p:txBody>
      </p:sp>
      <p:grpSp>
        <p:nvGrpSpPr>
          <p:cNvPr id="6" name="Groupe 5"/>
          <p:cNvGrpSpPr/>
          <p:nvPr/>
        </p:nvGrpSpPr>
        <p:grpSpPr>
          <a:xfrm>
            <a:off x="587683" y="1130366"/>
            <a:ext cx="3937000" cy="3432427"/>
            <a:chOff x="1310177" y="1023866"/>
            <a:chExt cx="4155399" cy="3669674"/>
          </a:xfrm>
        </p:grpSpPr>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32758"/>
            <a:stretch/>
          </p:blipFill>
          <p:spPr>
            <a:xfrm>
              <a:off x="1413932" y="1137540"/>
              <a:ext cx="3996267" cy="3556000"/>
            </a:xfrm>
            <a:prstGeom prst="rect">
              <a:avLst/>
            </a:prstGeom>
          </p:spPr>
        </p:pic>
        <p:pic>
          <p:nvPicPr>
            <p:cNvPr id="3" name="Image 2"/>
            <p:cNvPicPr>
              <a:picLocks noChangeAspect="1"/>
            </p:cNvPicPr>
            <p:nvPr/>
          </p:nvPicPr>
          <p:blipFill rotWithShape="1">
            <a:blip r:embed="rId5">
              <a:clrChange>
                <a:clrFrom>
                  <a:srgbClr val="FFFFFF"/>
                </a:clrFrom>
                <a:clrTo>
                  <a:srgbClr val="FFFFFF">
                    <a:alpha val="0"/>
                  </a:srgbClr>
                </a:clrTo>
              </a:clrChange>
            </a:blip>
            <a:srcRect l="15136" t="10291" r="5765" b="12706"/>
            <a:stretch/>
          </p:blipFill>
          <p:spPr>
            <a:xfrm>
              <a:off x="1310177" y="1023866"/>
              <a:ext cx="4155399" cy="3656959"/>
            </a:xfrm>
            <a:prstGeom prst="rect">
              <a:avLst/>
            </a:prstGeom>
          </p:spPr>
        </p:pic>
      </p:grpSp>
      <p:sp>
        <p:nvSpPr>
          <p:cNvPr id="12"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36264"/>
            <a:ext cx="8817429" cy="269280"/>
          </a:xfrm>
        </p:spPr>
        <p:txBody>
          <a:bodyPr>
            <a:noAutofit/>
          </a:bodyPr>
          <a:lstStyle/>
          <a:p>
            <a:pPr algn="ctr"/>
            <a:r>
              <a:rPr lang="fr-FR" dirty="0"/>
              <a:t>LES DOCUMENTS CADRES - Généralités</a:t>
            </a:r>
          </a:p>
        </p:txBody>
      </p:sp>
    </p:spTree>
    <p:extLst>
      <p:ext uri="{BB962C8B-B14F-4D97-AF65-F5344CB8AC3E}">
        <p14:creationId xmlns:p14="http://schemas.microsoft.com/office/powerpoint/2010/main" val="317422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1D08C0-627D-48F0-9216-B0288674F6B7}" type="slidenum">
              <a:rPr lang="fr-FR" smtClean="0"/>
              <a:t>9</a:t>
            </a:fld>
            <a:endParaRPr lang="fr-FR" dirty="0"/>
          </a:p>
        </p:txBody>
      </p:sp>
      <p:sp>
        <p:nvSpPr>
          <p:cNvPr id="5"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832028" cy="430123"/>
          </a:xfrm>
        </p:spPr>
        <p:txBody>
          <a:bodyPr/>
          <a:lstStyle/>
          <a:p>
            <a:pPr algn="ctr"/>
            <a:r>
              <a:rPr lang="fr-FR" dirty="0"/>
              <a:t>Résumé du diagnostic du Plan Climat Air Énergie Territorial</a:t>
            </a:r>
          </a:p>
        </p:txBody>
      </p:sp>
      <p:sp>
        <p:nvSpPr>
          <p:cNvPr id="24" name="ZoneTexte 23">
            <a:extLst>
              <a:ext uri="{FF2B5EF4-FFF2-40B4-BE49-F238E27FC236}">
                <a16:creationId xmlns:a16="http://schemas.microsoft.com/office/drawing/2014/main" id="{4E5C6A0E-B59B-4F27-B6F1-A5F0FD2FFE8A}"/>
              </a:ext>
            </a:extLst>
          </p:cNvPr>
          <p:cNvSpPr txBox="1"/>
          <p:nvPr/>
        </p:nvSpPr>
        <p:spPr>
          <a:xfrm>
            <a:off x="1870592" y="1179267"/>
            <a:ext cx="6008629" cy="369332"/>
          </a:xfrm>
          <a:prstGeom prst="rect">
            <a:avLst/>
          </a:prstGeom>
        </p:spPr>
        <p:txBody>
          <a:bodyPr/>
          <a:lstStyle>
            <a:defPPr>
              <a:defRPr lang="fr-FR"/>
            </a:defPPr>
            <a:lvl1pPr algn="ctr" defTabSz="685800" eaLnBrk="1" hangingPunct="1">
              <a:lnSpc>
                <a:spcPct val="90000"/>
              </a:lnSpc>
              <a:defRPr sz="1800" b="1">
                <a:solidFill>
                  <a:srgbClr val="00A388"/>
                </a:solidFill>
                <a:latin typeface="Lato Black"/>
                <a:ea typeface="Roboto" panose="02000000000000000000" pitchFamily="2" charset="0"/>
                <a:cs typeface="Roboto" panose="02000000000000000000" pitchFamily="2" charset="0"/>
              </a:defRPr>
            </a:lvl1pPr>
            <a:lvl2pPr defTabSz="685800" eaLnBrk="1" hangingPunct="1">
              <a:lnSpc>
                <a:spcPct val="90000"/>
              </a:lnSpc>
              <a:defRPr sz="3300">
                <a:latin typeface="Calibri Light" panose="020F0302020204030204" pitchFamily="34" charset="0"/>
              </a:defRPr>
            </a:lvl2pPr>
            <a:lvl3pPr defTabSz="685800" eaLnBrk="1" hangingPunct="1">
              <a:lnSpc>
                <a:spcPct val="90000"/>
              </a:lnSpc>
              <a:defRPr sz="3300">
                <a:latin typeface="Calibri Light" panose="020F0302020204030204" pitchFamily="34" charset="0"/>
              </a:defRPr>
            </a:lvl3pPr>
            <a:lvl4pPr defTabSz="685800" eaLnBrk="1" hangingPunct="1">
              <a:lnSpc>
                <a:spcPct val="90000"/>
              </a:lnSpc>
              <a:defRPr sz="3300">
                <a:latin typeface="Calibri Light" panose="020F0302020204030204" pitchFamily="34" charset="0"/>
              </a:defRPr>
            </a:lvl4pPr>
            <a:lvl5pPr defTabSz="685800" eaLnBrk="1" hangingPunct="1">
              <a:lnSpc>
                <a:spcPct val="90000"/>
              </a:lnSpc>
              <a:defRPr sz="3300">
                <a:latin typeface="Calibri Light" panose="020F0302020204030204" pitchFamily="34" charset="0"/>
              </a:defRPr>
            </a:lvl5pPr>
            <a:lvl6pPr marL="457200" defTabSz="685800" fontAlgn="base">
              <a:lnSpc>
                <a:spcPct val="90000"/>
              </a:lnSpc>
              <a:spcBef>
                <a:spcPct val="0"/>
              </a:spcBef>
              <a:spcAft>
                <a:spcPct val="0"/>
              </a:spcAft>
              <a:defRPr sz="3300">
                <a:latin typeface="Calibri Light" panose="020F0302020204030204" pitchFamily="34" charset="0"/>
              </a:defRPr>
            </a:lvl6pPr>
            <a:lvl7pPr marL="914400" defTabSz="685800" fontAlgn="base">
              <a:lnSpc>
                <a:spcPct val="90000"/>
              </a:lnSpc>
              <a:spcBef>
                <a:spcPct val="0"/>
              </a:spcBef>
              <a:spcAft>
                <a:spcPct val="0"/>
              </a:spcAft>
              <a:defRPr sz="3300">
                <a:latin typeface="Calibri Light" panose="020F0302020204030204" pitchFamily="34" charset="0"/>
              </a:defRPr>
            </a:lvl7pPr>
            <a:lvl8pPr marL="1371600" defTabSz="685800" fontAlgn="base">
              <a:lnSpc>
                <a:spcPct val="90000"/>
              </a:lnSpc>
              <a:spcBef>
                <a:spcPct val="0"/>
              </a:spcBef>
              <a:spcAft>
                <a:spcPct val="0"/>
              </a:spcAft>
              <a:defRPr sz="3300">
                <a:latin typeface="Calibri Light" panose="020F0302020204030204" pitchFamily="34" charset="0"/>
              </a:defRPr>
            </a:lvl8pPr>
            <a:lvl9pPr marL="1828800" defTabSz="685800" fontAlgn="base">
              <a:lnSpc>
                <a:spcPct val="90000"/>
              </a:lnSpc>
              <a:spcBef>
                <a:spcPct val="0"/>
              </a:spcBef>
              <a:spcAft>
                <a:spcPct val="0"/>
              </a:spcAft>
              <a:defRPr sz="3300">
                <a:latin typeface="Calibri Light" panose="020F0302020204030204" pitchFamily="34" charset="0"/>
              </a:defRPr>
            </a:lvl9pPr>
          </a:lstStyle>
          <a:p>
            <a:pPr algn="l"/>
            <a:r>
              <a:rPr lang="fr-FR" sz="2000" dirty="0">
                <a:solidFill>
                  <a:srgbClr val="2E3464"/>
                </a:solidFill>
                <a:latin typeface="PT Sans" panose="020B0503020203020204" pitchFamily="34" charset="0"/>
              </a:rPr>
              <a:t>PRODUCTION D’</a:t>
            </a:r>
            <a:r>
              <a:rPr lang="fr-FR" sz="2000" dirty="0" err="1">
                <a:solidFill>
                  <a:srgbClr val="2E3464"/>
                </a:solidFill>
                <a:latin typeface="PT Sans" panose="020B0503020203020204" pitchFamily="34" charset="0"/>
              </a:rPr>
              <a:t>ENERGIES</a:t>
            </a:r>
            <a:r>
              <a:rPr lang="fr-FR" sz="2000" dirty="0">
                <a:solidFill>
                  <a:srgbClr val="2E3464"/>
                </a:solidFill>
                <a:latin typeface="PT Sans" panose="020B0503020203020204" pitchFamily="34" charset="0"/>
              </a:rPr>
              <a:t> RENOUVELABLES</a:t>
            </a:r>
            <a:endParaRPr lang="en-US" sz="2000" dirty="0">
              <a:solidFill>
                <a:srgbClr val="2E3464"/>
              </a:solidFill>
              <a:latin typeface="PT Sans" panose="020B0503020203020204" pitchFamily="34" charset="0"/>
            </a:endParaRPr>
          </a:p>
        </p:txBody>
      </p:sp>
      <p:cxnSp>
        <p:nvCxnSpPr>
          <p:cNvPr id="25" name="Connecteur droit 24">
            <a:extLst>
              <a:ext uri="{FF2B5EF4-FFF2-40B4-BE49-F238E27FC236}">
                <a16:creationId xmlns:a16="http://schemas.microsoft.com/office/drawing/2014/main" id="{E88516F3-AFD9-4541-A77A-CF286DC52A18}"/>
              </a:ext>
            </a:extLst>
          </p:cNvPr>
          <p:cNvCxnSpPr>
            <a:cxnSpLocks/>
          </p:cNvCxnSpPr>
          <p:nvPr/>
        </p:nvCxnSpPr>
        <p:spPr>
          <a:xfrm>
            <a:off x="1967027" y="1548599"/>
            <a:ext cx="5617171" cy="0"/>
          </a:xfrm>
          <a:prstGeom prst="line">
            <a:avLst/>
          </a:prstGeom>
          <a:ln w="34925" cap="rnd">
            <a:solidFill>
              <a:srgbClr val="2E3464"/>
            </a:solidFill>
            <a:prstDash val="sysDot"/>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6C5DF76-6FFB-4556-A743-16909A4D6308}"/>
              </a:ext>
            </a:extLst>
          </p:cNvPr>
          <p:cNvSpPr/>
          <p:nvPr/>
        </p:nvSpPr>
        <p:spPr>
          <a:xfrm>
            <a:off x="1721521" y="4467351"/>
            <a:ext cx="2787948" cy="1323439"/>
          </a:xfrm>
          <a:prstGeom prst="rect">
            <a:avLst/>
          </a:prstGeom>
        </p:spPr>
        <p:txBody>
          <a:bodyPr wrap="square">
            <a:spAutoFit/>
          </a:bodyPr>
          <a:lstStyle/>
          <a:p>
            <a:pPr algn="just">
              <a:tabLst>
                <a:tab pos="355246" algn="l"/>
              </a:tabLst>
            </a:pPr>
            <a:r>
              <a:rPr lang="fr-FR" sz="1000" b="1">
                <a:solidFill>
                  <a:srgbClr val="373E42"/>
                </a:solidFill>
                <a:latin typeface="PT Sans" panose="020B0503020203020204" pitchFamily="34" charset="0"/>
                <a:ea typeface="Roboto" panose="02000000000000000000" pitchFamily="2" charset="0"/>
                <a:cs typeface="Roboto" panose="02000000000000000000" pitchFamily="2" charset="0"/>
              </a:rPr>
              <a:t>Stockage</a:t>
            </a:r>
            <a:r>
              <a:rPr lang="fr-FR" sz="1000">
                <a:solidFill>
                  <a:srgbClr val="373E42"/>
                </a:solidFill>
                <a:latin typeface="PT Sans" panose="020B0503020203020204" pitchFamily="34" charset="0"/>
                <a:ea typeface="Roboto" panose="02000000000000000000" pitchFamily="2" charset="0"/>
                <a:cs typeface="Roboto" panose="02000000000000000000" pitchFamily="2" charset="0"/>
              </a:rPr>
              <a:t> de l’énergie pour gérer l’intermittence des énergies renouvelables :</a:t>
            </a:r>
          </a:p>
          <a:p>
            <a:pPr marL="171450" indent="-171450" algn="just">
              <a:buFont typeface="Arial" panose="020B0604020202020204" pitchFamily="34" charset="0"/>
              <a:buChar char="•"/>
            </a:pPr>
            <a:r>
              <a:rPr lang="fr-FR" sz="1000">
                <a:solidFill>
                  <a:srgbClr val="373E42"/>
                </a:solidFill>
                <a:latin typeface="PT Sans" panose="020B0503020203020204" pitchFamily="34" charset="0"/>
                <a:ea typeface="Roboto" panose="02000000000000000000" pitchFamily="2" charset="0"/>
                <a:cs typeface="Roboto" panose="02000000000000000000" pitchFamily="2" charset="0"/>
              </a:rPr>
              <a:t>stockage stationnaire : barrages hydroélectriques, vecteur hydrogène, batteries; </a:t>
            </a:r>
          </a:p>
          <a:p>
            <a:pPr marL="171450" indent="-171450" algn="just">
              <a:buFont typeface="Arial" panose="020B0604020202020204" pitchFamily="34" charset="0"/>
              <a:buChar char="•"/>
            </a:pPr>
            <a:r>
              <a:rPr lang="fr-FR" sz="1000">
                <a:solidFill>
                  <a:srgbClr val="373E42"/>
                </a:solidFill>
                <a:latin typeface="PT Sans" panose="020B0503020203020204" pitchFamily="34" charset="0"/>
                <a:ea typeface="Roboto" panose="02000000000000000000" pitchFamily="2" charset="0"/>
                <a:cs typeface="Roboto" panose="02000000000000000000" pitchFamily="2" charset="0"/>
              </a:rPr>
              <a:t>stockage embarqué : batteries pour téléphones, voitures électriques, ordinateurs ... </a:t>
            </a:r>
          </a:p>
        </p:txBody>
      </p:sp>
      <p:sp>
        <p:nvSpPr>
          <p:cNvPr id="28" name="Rectangle 27">
            <a:extLst>
              <a:ext uri="{FF2B5EF4-FFF2-40B4-BE49-F238E27FC236}">
                <a16:creationId xmlns:a16="http://schemas.microsoft.com/office/drawing/2014/main" id="{3C1FDF83-D74B-4AE2-BD87-B26678AF99C9}"/>
              </a:ext>
            </a:extLst>
          </p:cNvPr>
          <p:cNvSpPr/>
          <p:nvPr/>
        </p:nvSpPr>
        <p:spPr>
          <a:xfrm>
            <a:off x="5194338" y="4464981"/>
            <a:ext cx="2751974" cy="707886"/>
          </a:xfrm>
          <a:prstGeom prst="rect">
            <a:avLst/>
          </a:prstGeom>
        </p:spPr>
        <p:txBody>
          <a:bodyPr wrap="square">
            <a:spAutoFit/>
          </a:bodyPr>
          <a:lstStyle/>
          <a:p>
            <a:pPr algn="just"/>
            <a:r>
              <a:rPr lang="fr-FR" sz="1000" dirty="0">
                <a:solidFill>
                  <a:srgbClr val="373E42"/>
                </a:solidFill>
                <a:latin typeface="PT Sans" panose="020B0503020203020204" pitchFamily="34" charset="0"/>
                <a:ea typeface="Roboto" panose="02000000000000000000" pitchFamily="2" charset="0"/>
                <a:cs typeface="Roboto" panose="02000000000000000000" pitchFamily="2" charset="0"/>
              </a:rPr>
              <a:t>Pour intégrer la part croissante d’énergies renouvelables au réseau (électrique, de gaz ou de chaleur), il faut que ce dernier soit capable d’accepter cette énergie supplémentaire.</a:t>
            </a:r>
          </a:p>
        </p:txBody>
      </p:sp>
      <p:pic>
        <p:nvPicPr>
          <p:cNvPr id="29" name="Image 28">
            <a:extLst>
              <a:ext uri="{FF2B5EF4-FFF2-40B4-BE49-F238E27FC236}">
                <a16:creationId xmlns:a16="http://schemas.microsoft.com/office/drawing/2014/main" id="{B7C2C165-09ED-4545-B849-DFF45AB32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921" y="5325998"/>
            <a:ext cx="367265" cy="367265"/>
          </a:xfrm>
          <a:prstGeom prst="rect">
            <a:avLst/>
          </a:prstGeom>
        </p:spPr>
      </p:pic>
      <p:pic>
        <p:nvPicPr>
          <p:cNvPr id="30" name="Image 29">
            <a:extLst>
              <a:ext uri="{FF2B5EF4-FFF2-40B4-BE49-F238E27FC236}">
                <a16:creationId xmlns:a16="http://schemas.microsoft.com/office/drawing/2014/main" id="{8E17C85F-EE38-4ACF-A85B-7C421E042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007" y="4532561"/>
            <a:ext cx="393637" cy="393637"/>
          </a:xfrm>
          <a:prstGeom prst="rect">
            <a:avLst/>
          </a:prstGeom>
        </p:spPr>
      </p:pic>
      <p:pic>
        <p:nvPicPr>
          <p:cNvPr id="31" name="Image 30">
            <a:extLst>
              <a:ext uri="{FF2B5EF4-FFF2-40B4-BE49-F238E27FC236}">
                <a16:creationId xmlns:a16="http://schemas.microsoft.com/office/drawing/2014/main" id="{2B72EECF-29F1-4EDD-B5C5-A9D72D0FF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621" y="4956280"/>
            <a:ext cx="293770" cy="293770"/>
          </a:xfrm>
          <a:prstGeom prst="rect">
            <a:avLst/>
          </a:prstGeom>
        </p:spPr>
      </p:pic>
      <p:sp>
        <p:nvSpPr>
          <p:cNvPr id="32" name="Rectangle : coins arrondis 69">
            <a:extLst>
              <a:ext uri="{FF2B5EF4-FFF2-40B4-BE49-F238E27FC236}">
                <a16:creationId xmlns:a16="http://schemas.microsoft.com/office/drawing/2014/main" id="{B85B7441-04D2-4E06-AD6C-93898ADCA800}"/>
              </a:ext>
            </a:extLst>
          </p:cNvPr>
          <p:cNvSpPr/>
          <p:nvPr/>
        </p:nvSpPr>
        <p:spPr>
          <a:xfrm>
            <a:off x="1185208" y="4278323"/>
            <a:ext cx="3344463" cy="1512467"/>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3" name="Rectangle : coins arrondis 71">
            <a:extLst>
              <a:ext uri="{FF2B5EF4-FFF2-40B4-BE49-F238E27FC236}">
                <a16:creationId xmlns:a16="http://schemas.microsoft.com/office/drawing/2014/main" id="{304AFBA4-82C4-4321-9A31-E96709549FA3}"/>
              </a:ext>
            </a:extLst>
          </p:cNvPr>
          <p:cNvSpPr/>
          <p:nvPr/>
        </p:nvSpPr>
        <p:spPr>
          <a:xfrm>
            <a:off x="4601849" y="4278323"/>
            <a:ext cx="3344463" cy="1512467"/>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4" name="Rectangle : avec coins arrondis en diagonale 65">
            <a:extLst>
              <a:ext uri="{FF2B5EF4-FFF2-40B4-BE49-F238E27FC236}">
                <a16:creationId xmlns:a16="http://schemas.microsoft.com/office/drawing/2014/main" id="{3F88747E-961C-453E-BF2A-0C5BD06E4733}"/>
              </a:ext>
            </a:extLst>
          </p:cNvPr>
          <p:cNvSpPr/>
          <p:nvPr/>
        </p:nvSpPr>
        <p:spPr>
          <a:xfrm>
            <a:off x="1432203" y="4109046"/>
            <a:ext cx="1620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5" name="Rectangle 34">
            <a:extLst>
              <a:ext uri="{FF2B5EF4-FFF2-40B4-BE49-F238E27FC236}">
                <a16:creationId xmlns:a16="http://schemas.microsoft.com/office/drawing/2014/main" id="{D6BEFD1F-0F6F-4FE7-8D35-13588DEEF2CA}"/>
              </a:ext>
            </a:extLst>
          </p:cNvPr>
          <p:cNvSpPr/>
          <p:nvPr/>
        </p:nvSpPr>
        <p:spPr>
          <a:xfrm>
            <a:off x="1412723" y="4101579"/>
            <a:ext cx="1801807"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STOCKAGE</a:t>
            </a:r>
          </a:p>
        </p:txBody>
      </p:sp>
      <p:sp>
        <p:nvSpPr>
          <p:cNvPr id="36" name="Rectangle : avec coins arrondis en diagonale 67">
            <a:extLst>
              <a:ext uri="{FF2B5EF4-FFF2-40B4-BE49-F238E27FC236}">
                <a16:creationId xmlns:a16="http://schemas.microsoft.com/office/drawing/2014/main" id="{5D466DFC-2DB1-415D-AD8B-291B5393F645}"/>
              </a:ext>
            </a:extLst>
          </p:cNvPr>
          <p:cNvSpPr/>
          <p:nvPr/>
        </p:nvSpPr>
        <p:spPr>
          <a:xfrm>
            <a:off x="4862405" y="4126427"/>
            <a:ext cx="1152000"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37" name="Rectangle 36">
            <a:extLst>
              <a:ext uri="{FF2B5EF4-FFF2-40B4-BE49-F238E27FC236}">
                <a16:creationId xmlns:a16="http://schemas.microsoft.com/office/drawing/2014/main" id="{2C190ACC-DC3D-4FE7-887E-719DDC8C7C51}"/>
              </a:ext>
            </a:extLst>
          </p:cNvPr>
          <p:cNvSpPr/>
          <p:nvPr/>
        </p:nvSpPr>
        <p:spPr>
          <a:xfrm>
            <a:off x="4864107" y="4116684"/>
            <a:ext cx="970137" cy="369332"/>
          </a:xfrm>
          <a:prstGeom prst="rect">
            <a:avLst/>
          </a:prstGeom>
          <a:noFill/>
        </p:spPr>
        <p:txBody>
          <a:bodyPr wrap="none">
            <a:spAutoFit/>
          </a:bodyPr>
          <a:lstStyle/>
          <a:p>
            <a:r>
              <a:rPr lang="fr-FR" b="1">
                <a:solidFill>
                  <a:schemeClr val="bg1"/>
                </a:solidFill>
                <a:latin typeface="PT Sans" panose="020B0503020203020204" pitchFamily="34" charset="0"/>
                <a:ea typeface="Roboto" panose="02000000000000000000" pitchFamily="2" charset="0"/>
                <a:cs typeface="Roboto" panose="02000000000000000000" pitchFamily="2" charset="0"/>
              </a:rPr>
              <a:t>RÉSEAU</a:t>
            </a:r>
          </a:p>
        </p:txBody>
      </p:sp>
      <p:pic>
        <p:nvPicPr>
          <p:cNvPr id="38" name="Image 37">
            <a:extLst>
              <a:ext uri="{FF2B5EF4-FFF2-40B4-BE49-F238E27FC236}">
                <a16:creationId xmlns:a16="http://schemas.microsoft.com/office/drawing/2014/main" id="{E201F709-4F27-4AA8-AF40-089FB624D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392" y="4866233"/>
            <a:ext cx="360040" cy="360040"/>
          </a:xfrm>
          <a:prstGeom prst="rect">
            <a:avLst/>
          </a:prstGeom>
        </p:spPr>
      </p:pic>
      <p:pic>
        <p:nvPicPr>
          <p:cNvPr id="39" name="Image 38">
            <a:extLst>
              <a:ext uri="{FF2B5EF4-FFF2-40B4-BE49-F238E27FC236}">
                <a16:creationId xmlns:a16="http://schemas.microsoft.com/office/drawing/2014/main" id="{F8551102-9250-4699-8052-A3B143786F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562" y="5299220"/>
            <a:ext cx="360040" cy="360040"/>
          </a:xfrm>
          <a:prstGeom prst="rect">
            <a:avLst/>
          </a:prstGeom>
        </p:spPr>
      </p:pic>
      <p:sp>
        <p:nvSpPr>
          <p:cNvPr id="40" name="Rectangle : avec coins arrondis en diagonale 119">
            <a:extLst>
              <a:ext uri="{FF2B5EF4-FFF2-40B4-BE49-F238E27FC236}">
                <a16:creationId xmlns:a16="http://schemas.microsoft.com/office/drawing/2014/main" id="{80D9F14E-D7F8-460B-B1EC-BB21CD25C56E}"/>
              </a:ext>
            </a:extLst>
          </p:cNvPr>
          <p:cNvSpPr/>
          <p:nvPr/>
        </p:nvSpPr>
        <p:spPr>
          <a:xfrm>
            <a:off x="1317821" y="2341241"/>
            <a:ext cx="1352918" cy="958924"/>
          </a:xfrm>
          <a:prstGeom prst="round2DiagRect">
            <a:avLst/>
          </a:prstGeom>
          <a:solidFill>
            <a:srgbClr val="E3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pic>
        <p:nvPicPr>
          <p:cNvPr id="41" name="Image 40">
            <a:extLst>
              <a:ext uri="{FF2B5EF4-FFF2-40B4-BE49-F238E27FC236}">
                <a16:creationId xmlns:a16="http://schemas.microsoft.com/office/drawing/2014/main" id="{F56F270A-A524-4A5F-9B8B-3FB0998F5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8894" y="3386915"/>
            <a:ext cx="317771" cy="317771"/>
          </a:xfrm>
          <a:prstGeom prst="rect">
            <a:avLst/>
          </a:prstGeom>
        </p:spPr>
      </p:pic>
      <p:pic>
        <p:nvPicPr>
          <p:cNvPr id="42" name="Image 41">
            <a:extLst>
              <a:ext uri="{FF2B5EF4-FFF2-40B4-BE49-F238E27FC236}">
                <a16:creationId xmlns:a16="http://schemas.microsoft.com/office/drawing/2014/main" id="{55C06709-1955-4431-BDBB-9D2CEFE018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3260" y="2129516"/>
            <a:ext cx="391156" cy="391156"/>
          </a:xfrm>
          <a:prstGeom prst="rect">
            <a:avLst/>
          </a:prstGeom>
        </p:spPr>
      </p:pic>
      <p:pic>
        <p:nvPicPr>
          <p:cNvPr id="43" name="Image 42">
            <a:extLst>
              <a:ext uri="{FF2B5EF4-FFF2-40B4-BE49-F238E27FC236}">
                <a16:creationId xmlns:a16="http://schemas.microsoft.com/office/drawing/2014/main" id="{8558C51E-F7DA-492F-A5A6-81E9F4D11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947579" y="2811865"/>
            <a:ext cx="312353" cy="312353"/>
          </a:xfrm>
          <a:prstGeom prst="rect">
            <a:avLst/>
          </a:prstGeom>
        </p:spPr>
      </p:pic>
      <p:sp>
        <p:nvSpPr>
          <p:cNvPr id="44" name="ZoneTexte 43">
            <a:extLst>
              <a:ext uri="{FF2B5EF4-FFF2-40B4-BE49-F238E27FC236}">
                <a16:creationId xmlns:a16="http://schemas.microsoft.com/office/drawing/2014/main" id="{C494C385-B576-44D6-8469-21E6AECECB2F}"/>
              </a:ext>
            </a:extLst>
          </p:cNvPr>
          <p:cNvSpPr txBox="1"/>
          <p:nvPr/>
        </p:nvSpPr>
        <p:spPr>
          <a:xfrm>
            <a:off x="2680060" y="2482831"/>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Bois énergie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45" name="ZoneTexte 44">
            <a:extLst>
              <a:ext uri="{FF2B5EF4-FFF2-40B4-BE49-F238E27FC236}">
                <a16:creationId xmlns:a16="http://schemas.microsoft.com/office/drawing/2014/main" id="{CB138BB8-D6E8-4116-A14B-548E6E221C5D}"/>
              </a:ext>
            </a:extLst>
          </p:cNvPr>
          <p:cNvSpPr txBox="1"/>
          <p:nvPr/>
        </p:nvSpPr>
        <p:spPr>
          <a:xfrm>
            <a:off x="2605324" y="3098954"/>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Méthanisation</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46" name="ZoneTexte 45">
            <a:extLst>
              <a:ext uri="{FF2B5EF4-FFF2-40B4-BE49-F238E27FC236}">
                <a16:creationId xmlns:a16="http://schemas.microsoft.com/office/drawing/2014/main" id="{47804AC1-EEA9-4155-9691-812A434E97CA}"/>
              </a:ext>
            </a:extLst>
          </p:cNvPr>
          <p:cNvSpPr txBox="1"/>
          <p:nvPr/>
        </p:nvSpPr>
        <p:spPr>
          <a:xfrm>
            <a:off x="6705965" y="2823972"/>
            <a:ext cx="1026607" cy="369332"/>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2 zones favorables d’implantation de parcs éoliens</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47" name="ZoneTexte 46">
            <a:extLst>
              <a:ext uri="{FF2B5EF4-FFF2-40B4-BE49-F238E27FC236}">
                <a16:creationId xmlns:a16="http://schemas.microsoft.com/office/drawing/2014/main" id="{2CFD7500-7EE8-4038-8ADB-81DFEDBA73A6}"/>
              </a:ext>
            </a:extLst>
          </p:cNvPr>
          <p:cNvSpPr txBox="1"/>
          <p:nvPr/>
        </p:nvSpPr>
        <p:spPr>
          <a:xfrm>
            <a:off x="5287515" y="3654384"/>
            <a:ext cx="935879" cy="3693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Solaire photovoltaïque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48" name="Groupe 47">
            <a:extLst>
              <a:ext uri="{FF2B5EF4-FFF2-40B4-BE49-F238E27FC236}">
                <a16:creationId xmlns:a16="http://schemas.microsoft.com/office/drawing/2014/main" id="{AAF234F4-906C-46DF-9E77-730FC4B1C57F}"/>
              </a:ext>
            </a:extLst>
          </p:cNvPr>
          <p:cNvGrpSpPr/>
          <p:nvPr/>
        </p:nvGrpSpPr>
        <p:grpSpPr>
          <a:xfrm>
            <a:off x="3514481" y="2932639"/>
            <a:ext cx="337978" cy="312353"/>
            <a:chOff x="2263376" y="2144491"/>
            <a:chExt cx="337978" cy="312353"/>
          </a:xfrm>
        </p:grpSpPr>
        <p:sp>
          <p:nvSpPr>
            <p:cNvPr id="49" name="Rectangle 48">
              <a:extLst>
                <a:ext uri="{FF2B5EF4-FFF2-40B4-BE49-F238E27FC236}">
                  <a16:creationId xmlns:a16="http://schemas.microsoft.com/office/drawing/2014/main" id="{C0AEA99C-8786-493C-9859-DE742A21DAD3}"/>
                </a:ext>
              </a:extLst>
            </p:cNvPr>
            <p:cNvSpPr/>
            <p:nvPr/>
          </p:nvSpPr>
          <p:spPr>
            <a:xfrm>
              <a:off x="2263376" y="2360465"/>
              <a:ext cx="45719" cy="96379"/>
            </a:xfrm>
            <a:prstGeom prst="rect">
              <a:avLst/>
            </a:prstGeom>
            <a:no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0" name="Rectangle 49">
              <a:extLst>
                <a:ext uri="{FF2B5EF4-FFF2-40B4-BE49-F238E27FC236}">
                  <a16:creationId xmlns:a16="http://schemas.microsoft.com/office/drawing/2014/main" id="{7A2CC7EA-2BB1-487F-91D8-1AA55F0465E3}"/>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1" name="Rectangle 50">
              <a:extLst>
                <a:ext uri="{FF2B5EF4-FFF2-40B4-BE49-F238E27FC236}">
                  <a16:creationId xmlns:a16="http://schemas.microsoft.com/office/drawing/2014/main" id="{21D3C13A-BA65-4D00-A993-D577AE1C3519}"/>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2" name="Rectangle 51">
              <a:extLst>
                <a:ext uri="{FF2B5EF4-FFF2-40B4-BE49-F238E27FC236}">
                  <a16:creationId xmlns:a16="http://schemas.microsoft.com/office/drawing/2014/main" id="{F9C6DAE3-A4BB-4F2B-9CCE-779242C0FFD2}"/>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53" name="Groupe 52">
            <a:extLst>
              <a:ext uri="{FF2B5EF4-FFF2-40B4-BE49-F238E27FC236}">
                <a16:creationId xmlns:a16="http://schemas.microsoft.com/office/drawing/2014/main" id="{8DD1862B-4E5F-426B-9D88-67B386C7C6EA}"/>
              </a:ext>
            </a:extLst>
          </p:cNvPr>
          <p:cNvGrpSpPr/>
          <p:nvPr/>
        </p:nvGrpSpPr>
        <p:grpSpPr>
          <a:xfrm>
            <a:off x="6260928" y="3550784"/>
            <a:ext cx="337978" cy="312353"/>
            <a:chOff x="6332113" y="2800899"/>
            <a:chExt cx="337978" cy="312353"/>
          </a:xfrm>
        </p:grpSpPr>
        <p:sp>
          <p:nvSpPr>
            <p:cNvPr id="54" name="Rectangle 53">
              <a:extLst>
                <a:ext uri="{FF2B5EF4-FFF2-40B4-BE49-F238E27FC236}">
                  <a16:creationId xmlns:a16="http://schemas.microsoft.com/office/drawing/2014/main" id="{DEB7C303-E5B2-43D4-A74C-D7BAA9522E75}"/>
                </a:ext>
              </a:extLst>
            </p:cNvPr>
            <p:cNvSpPr/>
            <p:nvPr/>
          </p:nvSpPr>
          <p:spPr>
            <a:xfrm>
              <a:off x="6332113" y="3016873"/>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5" name="Rectangle 54">
              <a:extLst>
                <a:ext uri="{FF2B5EF4-FFF2-40B4-BE49-F238E27FC236}">
                  <a16:creationId xmlns:a16="http://schemas.microsoft.com/office/drawing/2014/main" id="{D7BE4570-A5D0-4C20-BA23-E37C58CDA648}"/>
                </a:ext>
              </a:extLst>
            </p:cNvPr>
            <p:cNvSpPr/>
            <p:nvPr/>
          </p:nvSpPr>
          <p:spPr>
            <a:xfrm>
              <a:off x="6426059" y="2932313"/>
              <a:ext cx="45719" cy="180939"/>
            </a:xfrm>
            <a:prstGeom prst="rect">
              <a:avLst/>
            </a:prstGeom>
            <a:no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56" name="Rectangle 55">
              <a:extLst>
                <a:ext uri="{FF2B5EF4-FFF2-40B4-BE49-F238E27FC236}">
                  <a16:creationId xmlns:a16="http://schemas.microsoft.com/office/drawing/2014/main" id="{5CB66C9C-1981-49BE-A41C-144FB3DEBD20}"/>
                </a:ext>
              </a:extLst>
            </p:cNvPr>
            <p:cNvSpPr/>
            <p:nvPr/>
          </p:nvSpPr>
          <p:spPr>
            <a:xfrm>
              <a:off x="6521700" y="2867031"/>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57" name="Rectangle 56">
              <a:extLst>
                <a:ext uri="{FF2B5EF4-FFF2-40B4-BE49-F238E27FC236}">
                  <a16:creationId xmlns:a16="http://schemas.microsoft.com/office/drawing/2014/main" id="{0455FF1D-097E-49CE-ADBC-FDBF77565570}"/>
                </a:ext>
              </a:extLst>
            </p:cNvPr>
            <p:cNvSpPr/>
            <p:nvPr/>
          </p:nvSpPr>
          <p:spPr>
            <a:xfrm>
              <a:off x="6617340" y="2800899"/>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58" name="Groupe 57">
            <a:extLst>
              <a:ext uri="{FF2B5EF4-FFF2-40B4-BE49-F238E27FC236}">
                <a16:creationId xmlns:a16="http://schemas.microsoft.com/office/drawing/2014/main" id="{0BAE6AF9-DF1E-417D-9AEA-6EA3038C89F4}"/>
              </a:ext>
            </a:extLst>
          </p:cNvPr>
          <p:cNvGrpSpPr/>
          <p:nvPr/>
        </p:nvGrpSpPr>
        <p:grpSpPr>
          <a:xfrm>
            <a:off x="3491718" y="3575105"/>
            <a:ext cx="337978" cy="312353"/>
            <a:chOff x="6333410" y="2250184"/>
            <a:chExt cx="337978" cy="312353"/>
          </a:xfrm>
        </p:grpSpPr>
        <p:sp>
          <p:nvSpPr>
            <p:cNvPr id="59" name="Rectangle 58">
              <a:extLst>
                <a:ext uri="{FF2B5EF4-FFF2-40B4-BE49-F238E27FC236}">
                  <a16:creationId xmlns:a16="http://schemas.microsoft.com/office/drawing/2014/main" id="{FC2C4205-619F-489D-BFAB-3C8689F8C042}"/>
                </a:ext>
              </a:extLst>
            </p:cNvPr>
            <p:cNvSpPr/>
            <p:nvPr/>
          </p:nvSpPr>
          <p:spPr>
            <a:xfrm>
              <a:off x="6333410" y="2466158"/>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0" name="Rectangle 59">
              <a:extLst>
                <a:ext uri="{FF2B5EF4-FFF2-40B4-BE49-F238E27FC236}">
                  <a16:creationId xmlns:a16="http://schemas.microsoft.com/office/drawing/2014/main" id="{71F4056C-2797-4F48-8FA5-3497618D7A8D}"/>
                </a:ext>
              </a:extLst>
            </p:cNvPr>
            <p:cNvSpPr/>
            <p:nvPr/>
          </p:nvSpPr>
          <p:spPr>
            <a:xfrm>
              <a:off x="6427356" y="2381598"/>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1" name="Rectangle 60">
              <a:extLst>
                <a:ext uri="{FF2B5EF4-FFF2-40B4-BE49-F238E27FC236}">
                  <a16:creationId xmlns:a16="http://schemas.microsoft.com/office/drawing/2014/main" id="{4B1D38F2-F568-4C97-8B13-25F2DE1FD1D3}"/>
                </a:ext>
              </a:extLst>
            </p:cNvPr>
            <p:cNvSpPr/>
            <p:nvPr/>
          </p:nvSpPr>
          <p:spPr>
            <a:xfrm>
              <a:off x="6522997" y="2316316"/>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62" name="Rectangle 61">
              <a:extLst>
                <a:ext uri="{FF2B5EF4-FFF2-40B4-BE49-F238E27FC236}">
                  <a16:creationId xmlns:a16="http://schemas.microsoft.com/office/drawing/2014/main" id="{9C2945A7-0282-4A55-8E98-97D512F85A3A}"/>
                </a:ext>
              </a:extLst>
            </p:cNvPr>
            <p:cNvSpPr/>
            <p:nvPr/>
          </p:nvSpPr>
          <p:spPr>
            <a:xfrm>
              <a:off x="6618637" y="2250184"/>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grpSp>
      <p:grpSp>
        <p:nvGrpSpPr>
          <p:cNvPr id="63" name="Groupe 62">
            <a:extLst>
              <a:ext uri="{FF2B5EF4-FFF2-40B4-BE49-F238E27FC236}">
                <a16:creationId xmlns:a16="http://schemas.microsoft.com/office/drawing/2014/main" id="{5AFE2F82-29E5-4939-935A-B52DD79D78A2}"/>
              </a:ext>
            </a:extLst>
          </p:cNvPr>
          <p:cNvGrpSpPr/>
          <p:nvPr/>
        </p:nvGrpSpPr>
        <p:grpSpPr>
          <a:xfrm>
            <a:off x="2581976" y="3382488"/>
            <a:ext cx="1012475" cy="588792"/>
            <a:chOff x="1428294" y="2579183"/>
            <a:chExt cx="1012475" cy="588792"/>
          </a:xfrm>
        </p:grpSpPr>
        <p:sp>
          <p:nvSpPr>
            <p:cNvPr id="64" name="ZoneTexte 63">
              <a:extLst>
                <a:ext uri="{FF2B5EF4-FFF2-40B4-BE49-F238E27FC236}">
                  <a16:creationId xmlns:a16="http://schemas.microsoft.com/office/drawing/2014/main" id="{BF506A9C-1A13-4179-AAB9-92FDEE8B9B7E}"/>
                </a:ext>
              </a:extLst>
            </p:cNvPr>
            <p:cNvSpPr txBox="1"/>
            <p:nvPr/>
          </p:nvSpPr>
          <p:spPr>
            <a:xfrm>
              <a:off x="1428294" y="2937143"/>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Géothermie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65" name="Image 64">
              <a:extLst>
                <a:ext uri="{FF2B5EF4-FFF2-40B4-BE49-F238E27FC236}">
                  <a16:creationId xmlns:a16="http://schemas.microsoft.com/office/drawing/2014/main" id="{5613E113-B25F-4087-B3D9-5D33C0E75A2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244" r="48795" b="20243"/>
            <a:stretch/>
          </p:blipFill>
          <p:spPr>
            <a:xfrm>
              <a:off x="1703057" y="2579183"/>
              <a:ext cx="513063" cy="426758"/>
            </a:xfrm>
            <a:prstGeom prst="rect">
              <a:avLst/>
            </a:prstGeom>
          </p:spPr>
        </p:pic>
      </p:grpSp>
      <p:sp>
        <p:nvSpPr>
          <p:cNvPr id="66" name="ZoneTexte 65">
            <a:extLst>
              <a:ext uri="{FF2B5EF4-FFF2-40B4-BE49-F238E27FC236}">
                <a16:creationId xmlns:a16="http://schemas.microsoft.com/office/drawing/2014/main" id="{C0CD345F-A592-4650-B8E0-58AF56F5A5C4}"/>
              </a:ext>
            </a:extLst>
          </p:cNvPr>
          <p:cNvSpPr txBox="1"/>
          <p:nvPr/>
        </p:nvSpPr>
        <p:spPr>
          <a:xfrm>
            <a:off x="5160829" y="2493632"/>
            <a:ext cx="1082548"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Solaire thermique</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67" name="Rectangle 66">
            <a:extLst>
              <a:ext uri="{FF2B5EF4-FFF2-40B4-BE49-F238E27FC236}">
                <a16:creationId xmlns:a16="http://schemas.microsoft.com/office/drawing/2014/main" id="{A7460455-1BDC-4807-AE68-7CB3F2551DE2}"/>
              </a:ext>
            </a:extLst>
          </p:cNvPr>
          <p:cNvSpPr/>
          <p:nvPr/>
        </p:nvSpPr>
        <p:spPr>
          <a:xfrm>
            <a:off x="1384040" y="2384068"/>
            <a:ext cx="1340273" cy="830997"/>
          </a:xfrm>
          <a:prstGeom prst="rect">
            <a:avLst/>
          </a:prstGeom>
        </p:spPr>
        <p:txBody>
          <a:bodyPr wrap="square">
            <a:spAutoFit/>
          </a:bodyPr>
          <a:lstStyle/>
          <a:p>
            <a:pPr algn="ctr"/>
            <a:r>
              <a:rPr lang="fr-FR" sz="1200" b="1">
                <a:solidFill>
                  <a:srgbClr val="2E3464"/>
                </a:solidFill>
                <a:latin typeface="PT Sans" panose="020B0503020203020204" pitchFamily="34" charset="0"/>
                <a:ea typeface="Roboto" panose="02000000000000000000" pitchFamily="2" charset="0"/>
                <a:cs typeface="Roboto" panose="02000000000000000000" pitchFamily="2" charset="0"/>
              </a:rPr>
              <a:t>Il est possible de produire</a:t>
            </a:r>
          </a:p>
          <a:p>
            <a:pPr algn="ctr"/>
            <a:r>
              <a:rPr lang="fr-FR" sz="1200">
                <a:solidFill>
                  <a:srgbClr val="2E3464"/>
                </a:solidFill>
                <a:latin typeface="PT Sans" panose="020B0503020203020204" pitchFamily="34" charset="0"/>
                <a:ea typeface="Roboto" panose="02000000000000000000" pitchFamily="2" charset="0"/>
                <a:cs typeface="Roboto" panose="02000000000000000000" pitchFamily="2" charset="0"/>
              </a:rPr>
              <a:t>907 GWh sur le territoire</a:t>
            </a:r>
            <a:endParaRPr lang="en-GB" sz="1200">
              <a:solidFill>
                <a:srgbClr val="2E3464"/>
              </a:solidFill>
              <a:latin typeface="PT Sans" panose="020B0503020203020204" pitchFamily="34" charset="0"/>
              <a:ea typeface="Roboto" panose="02000000000000000000" pitchFamily="2" charset="0"/>
              <a:cs typeface="Roboto" panose="02000000000000000000" pitchFamily="2" charset="0"/>
            </a:endParaRPr>
          </a:p>
        </p:txBody>
      </p:sp>
      <p:sp>
        <p:nvSpPr>
          <p:cNvPr id="68" name="Rectangle : coins arrondis 162">
            <a:extLst>
              <a:ext uri="{FF2B5EF4-FFF2-40B4-BE49-F238E27FC236}">
                <a16:creationId xmlns:a16="http://schemas.microsoft.com/office/drawing/2014/main" id="{8C61A30C-0775-4D89-A592-7075F97ECDC3}"/>
              </a:ext>
            </a:extLst>
          </p:cNvPr>
          <p:cNvSpPr/>
          <p:nvPr/>
        </p:nvSpPr>
        <p:spPr>
          <a:xfrm>
            <a:off x="1206169" y="2067011"/>
            <a:ext cx="6740143" cy="1928546"/>
          </a:xfrm>
          <a:prstGeom prst="roundRect">
            <a:avLst/>
          </a:prstGeom>
          <a:noFill/>
          <a:ln w="34925" cap="rnd">
            <a:solidFill>
              <a:srgbClr val="2E3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69" name="Rectangle : avec coins arrondis en diagonale 163">
            <a:extLst>
              <a:ext uri="{FF2B5EF4-FFF2-40B4-BE49-F238E27FC236}">
                <a16:creationId xmlns:a16="http://schemas.microsoft.com/office/drawing/2014/main" id="{886685F4-6A3D-4EAA-A4A3-4B8DA21D3F7A}"/>
              </a:ext>
            </a:extLst>
          </p:cNvPr>
          <p:cNvSpPr/>
          <p:nvPr/>
        </p:nvSpPr>
        <p:spPr>
          <a:xfrm>
            <a:off x="1533295" y="1904131"/>
            <a:ext cx="1429439" cy="338554"/>
          </a:xfrm>
          <a:prstGeom prst="round2DiagRect">
            <a:avLst/>
          </a:prstGeom>
          <a:solidFill>
            <a:srgbClr val="2E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71" name="Rectangle 70">
            <a:extLst>
              <a:ext uri="{FF2B5EF4-FFF2-40B4-BE49-F238E27FC236}">
                <a16:creationId xmlns:a16="http://schemas.microsoft.com/office/drawing/2014/main" id="{05E7CE6A-853A-45AA-93C0-E2C1452C8073}"/>
              </a:ext>
            </a:extLst>
          </p:cNvPr>
          <p:cNvSpPr/>
          <p:nvPr/>
        </p:nvSpPr>
        <p:spPr>
          <a:xfrm>
            <a:off x="1459194" y="1876238"/>
            <a:ext cx="1590718" cy="369332"/>
          </a:xfrm>
          <a:prstGeom prst="rect">
            <a:avLst/>
          </a:prstGeom>
        </p:spPr>
        <p:txBody>
          <a:bodyPr wrap="square">
            <a:spAutoFit/>
          </a:bodyPr>
          <a:lstStyle/>
          <a:p>
            <a:pPr algn="ctr"/>
            <a:r>
              <a:rPr lang="fr-FR" b="1">
                <a:solidFill>
                  <a:schemeClr val="bg1"/>
                </a:solidFill>
                <a:latin typeface="PT Sans" panose="020B0503020203020204" pitchFamily="34" charset="0"/>
                <a:ea typeface="Roboto" panose="02000000000000000000" pitchFamily="2" charset="0"/>
                <a:cs typeface="Roboto" panose="02000000000000000000" pitchFamily="2" charset="0"/>
              </a:rPr>
              <a:t>POTENTIEL</a:t>
            </a:r>
            <a:endParaRPr lang="en-GB" sz="1600" b="1">
              <a:solidFill>
                <a:schemeClr val="bg1"/>
              </a:solidFill>
              <a:latin typeface="PT Sans" panose="020B0503020203020204" pitchFamily="34" charset="0"/>
              <a:ea typeface="Roboto" panose="02000000000000000000" pitchFamily="2" charset="0"/>
              <a:cs typeface="Roboto" panose="02000000000000000000" pitchFamily="2" charset="0"/>
            </a:endParaRPr>
          </a:p>
        </p:txBody>
      </p:sp>
      <p:sp>
        <p:nvSpPr>
          <p:cNvPr id="72" name="ZoneTexte 71">
            <a:extLst>
              <a:ext uri="{FF2B5EF4-FFF2-40B4-BE49-F238E27FC236}">
                <a16:creationId xmlns:a16="http://schemas.microsoft.com/office/drawing/2014/main" id="{9623833D-F177-4CB4-810D-2503E61D41AC}"/>
              </a:ext>
            </a:extLst>
          </p:cNvPr>
          <p:cNvSpPr txBox="1"/>
          <p:nvPr/>
        </p:nvSpPr>
        <p:spPr>
          <a:xfrm>
            <a:off x="3524825" y="2726978"/>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140 GWh</a:t>
            </a:r>
            <a:endParaRPr lang="en-GB" sz="700">
              <a:latin typeface="PT Sans" panose="020B0503020203020204" pitchFamily="34" charset="0"/>
            </a:endParaRPr>
          </a:p>
        </p:txBody>
      </p:sp>
      <p:sp>
        <p:nvSpPr>
          <p:cNvPr id="73" name="ZoneTexte 72">
            <a:extLst>
              <a:ext uri="{FF2B5EF4-FFF2-40B4-BE49-F238E27FC236}">
                <a16:creationId xmlns:a16="http://schemas.microsoft.com/office/drawing/2014/main" id="{AE9AAE27-B5FE-4FE7-8DC6-037E5A30DEDC}"/>
              </a:ext>
            </a:extLst>
          </p:cNvPr>
          <p:cNvSpPr txBox="1"/>
          <p:nvPr/>
        </p:nvSpPr>
        <p:spPr>
          <a:xfrm>
            <a:off x="3518782" y="2115701"/>
            <a:ext cx="59616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89 </a:t>
            </a:r>
            <a:r>
              <a:rPr lang="fr-FR" sz="700" dirty="0">
                <a:latin typeface="PT Sans" panose="020B0503020203020204" pitchFamily="34" charset="0"/>
              </a:rPr>
              <a:t>GWh</a:t>
            </a:r>
            <a:endParaRPr lang="en-GB" sz="700" dirty="0">
              <a:latin typeface="PT Sans" panose="020B0503020203020204" pitchFamily="34" charset="0"/>
            </a:endParaRPr>
          </a:p>
        </p:txBody>
      </p:sp>
      <p:sp>
        <p:nvSpPr>
          <p:cNvPr id="74" name="ZoneTexte 73">
            <a:extLst>
              <a:ext uri="{FF2B5EF4-FFF2-40B4-BE49-F238E27FC236}">
                <a16:creationId xmlns:a16="http://schemas.microsoft.com/office/drawing/2014/main" id="{EB0D2EFA-C580-4B60-89B9-E6D984F6294C}"/>
              </a:ext>
            </a:extLst>
          </p:cNvPr>
          <p:cNvSpPr txBox="1"/>
          <p:nvPr/>
        </p:nvSpPr>
        <p:spPr>
          <a:xfrm>
            <a:off x="6174508" y="2746517"/>
            <a:ext cx="55653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34 GWh</a:t>
            </a:r>
            <a:endParaRPr lang="en-GB" sz="700">
              <a:latin typeface="PT Sans" panose="020B0503020203020204" pitchFamily="34" charset="0"/>
            </a:endParaRPr>
          </a:p>
        </p:txBody>
      </p:sp>
      <p:sp>
        <p:nvSpPr>
          <p:cNvPr id="75" name="ZoneTexte 74">
            <a:extLst>
              <a:ext uri="{FF2B5EF4-FFF2-40B4-BE49-F238E27FC236}">
                <a16:creationId xmlns:a16="http://schemas.microsoft.com/office/drawing/2014/main" id="{512930FA-322D-4E3C-936A-0BBCC2AC099D}"/>
              </a:ext>
            </a:extLst>
          </p:cNvPr>
          <p:cNvSpPr txBox="1"/>
          <p:nvPr/>
        </p:nvSpPr>
        <p:spPr>
          <a:xfrm>
            <a:off x="6224995" y="2087891"/>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15 GWh</a:t>
            </a:r>
            <a:endParaRPr lang="en-GB" sz="700">
              <a:latin typeface="PT Sans" panose="020B0503020203020204" pitchFamily="34" charset="0"/>
            </a:endParaRPr>
          </a:p>
        </p:txBody>
      </p:sp>
      <p:sp>
        <p:nvSpPr>
          <p:cNvPr id="76" name="ZoneTexte 75">
            <a:extLst>
              <a:ext uri="{FF2B5EF4-FFF2-40B4-BE49-F238E27FC236}">
                <a16:creationId xmlns:a16="http://schemas.microsoft.com/office/drawing/2014/main" id="{9E2359D9-FD15-43ED-9D0C-2B8617B67270}"/>
              </a:ext>
            </a:extLst>
          </p:cNvPr>
          <p:cNvSpPr txBox="1"/>
          <p:nvPr/>
        </p:nvSpPr>
        <p:spPr>
          <a:xfrm>
            <a:off x="6176000" y="3342667"/>
            <a:ext cx="5976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546 GWh</a:t>
            </a:r>
            <a:endParaRPr lang="en-GB" sz="700">
              <a:latin typeface="PT Sans" panose="020B0503020203020204" pitchFamily="34" charset="0"/>
            </a:endParaRPr>
          </a:p>
        </p:txBody>
      </p:sp>
      <p:sp>
        <p:nvSpPr>
          <p:cNvPr id="78" name="ZoneTexte 77">
            <a:extLst>
              <a:ext uri="{FF2B5EF4-FFF2-40B4-BE49-F238E27FC236}">
                <a16:creationId xmlns:a16="http://schemas.microsoft.com/office/drawing/2014/main" id="{87FBED31-219F-4DDF-A573-04F12C1BC64B}"/>
              </a:ext>
            </a:extLst>
          </p:cNvPr>
          <p:cNvSpPr txBox="1"/>
          <p:nvPr/>
        </p:nvSpPr>
        <p:spPr>
          <a:xfrm>
            <a:off x="3502562" y="3359081"/>
            <a:ext cx="555376" cy="200055"/>
          </a:xfrm>
          <a:prstGeom prst="rect">
            <a:avLst/>
          </a:prstGeom>
          <a:noFill/>
        </p:spPr>
        <p:txBody>
          <a:bodyPr wrap="square" rtlCol="0">
            <a:spAutoFit/>
          </a:bodyPr>
          <a:lstStyle>
            <a:defPPr>
              <a:defRPr lang="fr-FR"/>
            </a:defPPr>
            <a:lvl1pPr>
              <a:defRPr sz="1000">
                <a:solidFill>
                  <a:srgbClr val="373E42"/>
                </a:solidFill>
                <a:latin typeface="Lato regular"/>
                <a:ea typeface="Roboto" panose="02000000000000000000" pitchFamily="2" charset="0"/>
                <a:cs typeface="Roboto" panose="02000000000000000000" pitchFamily="2" charset="0"/>
              </a:defRPr>
            </a:lvl1pPr>
          </a:lstStyle>
          <a:p>
            <a:pPr algn="ctr"/>
            <a:r>
              <a:rPr lang="fr-FR" sz="700">
                <a:latin typeface="PT Sans" panose="020B0503020203020204" pitchFamily="34" charset="0"/>
              </a:rPr>
              <a:t>65 GWh</a:t>
            </a:r>
            <a:endParaRPr lang="en-GB" sz="700">
              <a:latin typeface="PT Sans" panose="020B0503020203020204" pitchFamily="34" charset="0"/>
            </a:endParaRPr>
          </a:p>
        </p:txBody>
      </p:sp>
      <p:pic>
        <p:nvPicPr>
          <p:cNvPr id="79" name="Image 78">
            <a:extLst>
              <a:ext uri="{FF2B5EF4-FFF2-40B4-BE49-F238E27FC236}">
                <a16:creationId xmlns:a16="http://schemas.microsoft.com/office/drawing/2014/main" id="{6BF84657-3458-4224-A321-8DFEFE5173FE}"/>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60820" y="2095170"/>
            <a:ext cx="518205" cy="426757"/>
          </a:xfrm>
          <a:prstGeom prst="rect">
            <a:avLst/>
          </a:prstGeom>
        </p:spPr>
      </p:pic>
      <p:grpSp>
        <p:nvGrpSpPr>
          <p:cNvPr id="80" name="Groupe 79">
            <a:extLst>
              <a:ext uri="{FF2B5EF4-FFF2-40B4-BE49-F238E27FC236}">
                <a16:creationId xmlns:a16="http://schemas.microsoft.com/office/drawing/2014/main" id="{4619EE06-EF18-4A5C-8205-68E936A1CF2C}"/>
              </a:ext>
            </a:extLst>
          </p:cNvPr>
          <p:cNvGrpSpPr/>
          <p:nvPr/>
        </p:nvGrpSpPr>
        <p:grpSpPr>
          <a:xfrm>
            <a:off x="1363545" y="3431089"/>
            <a:ext cx="487080" cy="355443"/>
            <a:chOff x="1409049" y="1754572"/>
            <a:chExt cx="487080" cy="355443"/>
          </a:xfrm>
        </p:grpSpPr>
        <p:sp>
          <p:nvSpPr>
            <p:cNvPr id="81" name="Ellipse 80">
              <a:extLst>
                <a:ext uri="{FF2B5EF4-FFF2-40B4-BE49-F238E27FC236}">
                  <a16:creationId xmlns:a16="http://schemas.microsoft.com/office/drawing/2014/main" id="{9061C60F-6A29-4A88-B815-C76F6F588326}"/>
                </a:ext>
              </a:extLst>
            </p:cNvPr>
            <p:cNvSpPr/>
            <p:nvPr/>
          </p:nvSpPr>
          <p:spPr>
            <a:xfrm>
              <a:off x="1409049" y="1754572"/>
              <a:ext cx="349801" cy="355443"/>
            </a:xfrm>
            <a:prstGeom prst="ellipse">
              <a:avLst/>
            </a:prstGeom>
            <a:ln>
              <a:solidFill>
                <a:srgbClr val="E3E2E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500">
                <a:latin typeface="PT Sans" panose="020B0503020203020204" pitchFamily="34" charset="0"/>
              </a:endParaRPr>
            </a:p>
          </p:txBody>
        </p:sp>
        <p:sp>
          <p:nvSpPr>
            <p:cNvPr id="82" name="ZoneTexte 81">
              <a:extLst>
                <a:ext uri="{FF2B5EF4-FFF2-40B4-BE49-F238E27FC236}">
                  <a16:creationId xmlns:a16="http://schemas.microsoft.com/office/drawing/2014/main" id="{BC91A9EE-A78F-404E-AFF1-841DA9A99D03}"/>
                </a:ext>
              </a:extLst>
            </p:cNvPr>
            <p:cNvSpPr txBox="1"/>
            <p:nvPr/>
          </p:nvSpPr>
          <p:spPr>
            <a:xfrm>
              <a:off x="1412888" y="1788465"/>
              <a:ext cx="483241" cy="276999"/>
            </a:xfrm>
            <a:prstGeom prst="rect">
              <a:avLst/>
            </a:prstGeom>
            <a:noFill/>
          </p:spPr>
          <p:txBody>
            <a:bodyPr wrap="square" rtlCol="0">
              <a:spAutoFit/>
            </a:bodyPr>
            <a:lstStyle/>
            <a:p>
              <a:r>
                <a:rPr lang="fr-FR" sz="1200">
                  <a:latin typeface="PT Sans" panose="020B0503020203020204" pitchFamily="34" charset="0"/>
                </a:rPr>
                <a:t>X4</a:t>
              </a:r>
              <a:endParaRPr lang="en-GB" sz="1200">
                <a:latin typeface="PT Sans" panose="020B0503020203020204" pitchFamily="34" charset="0"/>
              </a:endParaRPr>
            </a:p>
          </p:txBody>
        </p:sp>
      </p:grpSp>
      <p:sp>
        <p:nvSpPr>
          <p:cNvPr id="83" name="ZoneTexte 82">
            <a:extLst>
              <a:ext uri="{FF2B5EF4-FFF2-40B4-BE49-F238E27FC236}">
                <a16:creationId xmlns:a16="http://schemas.microsoft.com/office/drawing/2014/main" id="{43493075-CE37-42DA-9E77-0147FC8FD2E5}"/>
              </a:ext>
            </a:extLst>
          </p:cNvPr>
          <p:cNvSpPr txBox="1"/>
          <p:nvPr/>
        </p:nvSpPr>
        <p:spPr>
          <a:xfrm>
            <a:off x="1658872" y="3441261"/>
            <a:ext cx="887124" cy="369332"/>
          </a:xfrm>
          <a:prstGeom prst="rect">
            <a:avLst/>
          </a:prstGeom>
          <a:noFill/>
        </p:spPr>
        <p:txBody>
          <a:bodyPr wrap="square" rtlCol="0">
            <a:spAutoFit/>
          </a:bodyPr>
          <a:lstStyle>
            <a:defPPr>
              <a:defRPr lang="fr-FR"/>
            </a:defPPr>
            <a:lvl1pPr algn="ctr">
              <a:defRPr sz="900">
                <a:solidFill>
                  <a:srgbClr val="373E42"/>
                </a:solidFill>
                <a:latin typeface="Lato regular"/>
                <a:ea typeface="Roboto" panose="02000000000000000000" pitchFamily="2" charset="0"/>
                <a:cs typeface="Roboto" panose="02000000000000000000" pitchFamily="2" charset="0"/>
              </a:defRPr>
            </a:lvl1pPr>
          </a:lstStyle>
          <a:p>
            <a:r>
              <a:rPr lang="fr-FR">
                <a:latin typeface="PT Sans" panose="020B0503020203020204" pitchFamily="34" charset="0"/>
              </a:rPr>
              <a:t>La production actuelle </a:t>
            </a:r>
            <a:endParaRPr lang="en-GB">
              <a:latin typeface="PT Sans" panose="020B0503020203020204" pitchFamily="34" charset="0"/>
            </a:endParaRPr>
          </a:p>
        </p:txBody>
      </p:sp>
      <p:cxnSp>
        <p:nvCxnSpPr>
          <p:cNvPr id="84" name="Connecteur droit 83">
            <a:extLst>
              <a:ext uri="{FF2B5EF4-FFF2-40B4-BE49-F238E27FC236}">
                <a16:creationId xmlns:a16="http://schemas.microsoft.com/office/drawing/2014/main" id="{9D27FEA2-7467-427F-8520-AC9347E6C1BF}"/>
              </a:ext>
            </a:extLst>
          </p:cNvPr>
          <p:cNvCxnSpPr>
            <a:cxnSpLocks/>
          </p:cNvCxnSpPr>
          <p:nvPr/>
        </p:nvCxnSpPr>
        <p:spPr>
          <a:xfrm>
            <a:off x="5227321" y="2163377"/>
            <a:ext cx="0" cy="1636477"/>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05396206-7F47-4549-AB04-89995602D752}"/>
              </a:ext>
            </a:extLst>
          </p:cNvPr>
          <p:cNvCxnSpPr>
            <a:cxnSpLocks/>
          </p:cNvCxnSpPr>
          <p:nvPr/>
        </p:nvCxnSpPr>
        <p:spPr>
          <a:xfrm flipV="1">
            <a:off x="5325455" y="2715623"/>
            <a:ext cx="2538082" cy="1647"/>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3636A6ED-BF29-4712-AC96-3D88153627E5}"/>
              </a:ext>
            </a:extLst>
          </p:cNvPr>
          <p:cNvCxnSpPr>
            <a:cxnSpLocks/>
          </p:cNvCxnSpPr>
          <p:nvPr/>
        </p:nvCxnSpPr>
        <p:spPr>
          <a:xfrm flipV="1">
            <a:off x="2829813" y="3343037"/>
            <a:ext cx="2276981" cy="7474"/>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BA30B12F-29BE-4A31-9406-3A2E082D51A0}"/>
              </a:ext>
            </a:extLst>
          </p:cNvPr>
          <p:cNvCxnSpPr>
            <a:cxnSpLocks/>
          </p:cNvCxnSpPr>
          <p:nvPr/>
        </p:nvCxnSpPr>
        <p:spPr>
          <a:xfrm flipV="1">
            <a:off x="2837485" y="2713663"/>
            <a:ext cx="2331104" cy="9975"/>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9A03DBD0-792E-4A56-8FFF-92358C9BD8C9}"/>
              </a:ext>
            </a:extLst>
          </p:cNvPr>
          <p:cNvSpPr/>
          <p:nvPr/>
        </p:nvSpPr>
        <p:spPr>
          <a:xfrm>
            <a:off x="3944700" y="2812889"/>
            <a:ext cx="1226674" cy="553998"/>
          </a:xfrm>
          <a:prstGeom prst="rect">
            <a:avLst/>
          </a:prstGeom>
          <a:noFill/>
        </p:spPr>
        <p:txBody>
          <a:bodyPr wrap="square" rtlCol="0">
            <a:spAutoFit/>
          </a:bodyPr>
          <a:lstStyle/>
          <a:p>
            <a:pPr algn="ctr"/>
            <a:r>
              <a:rPr lang="fr-FR" sz="600">
                <a:solidFill>
                  <a:srgbClr val="373E42"/>
                </a:solidFill>
                <a:latin typeface="PT Sans" panose="020B0503020203020204" pitchFamily="34" charset="0"/>
              </a:rPr>
              <a:t>Substrats méthanisables majoritairement issus des activités agricoles du territoire, en particulier les effluents d’élevage</a:t>
            </a:r>
            <a:endParaRPr lang="en-GB" sz="600">
              <a:solidFill>
                <a:srgbClr val="373E42"/>
              </a:solidFill>
              <a:latin typeface="PT Sans" panose="020B0503020203020204" pitchFamily="34" charset="0"/>
            </a:endParaRPr>
          </a:p>
        </p:txBody>
      </p:sp>
      <p:cxnSp>
        <p:nvCxnSpPr>
          <p:cNvPr id="89" name="Connecteur droit 88">
            <a:extLst>
              <a:ext uri="{FF2B5EF4-FFF2-40B4-BE49-F238E27FC236}">
                <a16:creationId xmlns:a16="http://schemas.microsoft.com/office/drawing/2014/main" id="{E285BF20-7371-4152-A2C9-51E0EDF39C32}"/>
              </a:ext>
            </a:extLst>
          </p:cNvPr>
          <p:cNvCxnSpPr>
            <a:cxnSpLocks/>
          </p:cNvCxnSpPr>
          <p:nvPr/>
        </p:nvCxnSpPr>
        <p:spPr>
          <a:xfrm flipV="1">
            <a:off x="5323061" y="3347026"/>
            <a:ext cx="2540476" cy="1"/>
          </a:xfrm>
          <a:prstGeom prst="line">
            <a:avLst/>
          </a:prstGeom>
          <a:ln w="22225" cap="rnd">
            <a:solidFill>
              <a:srgbClr val="E3E2E7"/>
            </a:solidFill>
            <a:prstDash val="sysDot"/>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74D4A195-86BC-4618-98B3-2F13771C691D}"/>
              </a:ext>
            </a:extLst>
          </p:cNvPr>
          <p:cNvSpPr/>
          <p:nvPr/>
        </p:nvSpPr>
        <p:spPr>
          <a:xfrm>
            <a:off x="3901200" y="3431089"/>
            <a:ext cx="1347901" cy="461665"/>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Potentiel porté majoritairement par le secteur résidentiel</a:t>
            </a:r>
          </a:p>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Prise en compte des contraintes environnementales locales. </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91" name="Rectangle 90">
            <a:extLst>
              <a:ext uri="{FF2B5EF4-FFF2-40B4-BE49-F238E27FC236}">
                <a16:creationId xmlns:a16="http://schemas.microsoft.com/office/drawing/2014/main" id="{BD44AAAB-D76A-4778-9939-14D75844B293}"/>
              </a:ext>
            </a:extLst>
          </p:cNvPr>
          <p:cNvSpPr/>
          <p:nvPr/>
        </p:nvSpPr>
        <p:spPr>
          <a:xfrm>
            <a:off x="6595147" y="2221542"/>
            <a:ext cx="1227438" cy="461665"/>
          </a:xfrm>
          <a:prstGeom prst="rect">
            <a:avLst/>
          </a:prstGeom>
          <a:noFill/>
        </p:spPr>
        <p:txBody>
          <a:bodyPr wrap="square" rtlCol="0">
            <a:spAutoFit/>
          </a:bodyPr>
          <a:lstStyle/>
          <a:p>
            <a:pPr algn="ctr"/>
            <a:r>
              <a:rPr lang="fr-FR" sz="600">
                <a:solidFill>
                  <a:srgbClr val="373E42"/>
                </a:solidFill>
                <a:latin typeface="PT Sans" panose="020B0503020203020204" pitchFamily="34" charset="0"/>
                <a:ea typeface="Roboto" panose="02000000000000000000" pitchFamily="2" charset="0"/>
                <a:cs typeface="Roboto" panose="02000000000000000000" pitchFamily="2" charset="0"/>
              </a:rPr>
              <a:t>Equipement progressif des ménages, logements collectifs et bâtiments du secteur tertiaire</a:t>
            </a:r>
            <a:endParaRPr lang="en-GB" sz="6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grpSp>
        <p:nvGrpSpPr>
          <p:cNvPr id="92" name="Groupe 91">
            <a:extLst>
              <a:ext uri="{FF2B5EF4-FFF2-40B4-BE49-F238E27FC236}">
                <a16:creationId xmlns:a16="http://schemas.microsoft.com/office/drawing/2014/main" id="{B40B65D3-BBA0-43AB-B8C8-29A5D8907861}"/>
              </a:ext>
            </a:extLst>
          </p:cNvPr>
          <p:cNvGrpSpPr/>
          <p:nvPr/>
        </p:nvGrpSpPr>
        <p:grpSpPr>
          <a:xfrm>
            <a:off x="3511851" y="2292580"/>
            <a:ext cx="337978" cy="312353"/>
            <a:chOff x="2263376" y="2144491"/>
            <a:chExt cx="337978" cy="312353"/>
          </a:xfrm>
        </p:grpSpPr>
        <p:sp>
          <p:nvSpPr>
            <p:cNvPr id="93" name="Rectangle 92">
              <a:extLst>
                <a:ext uri="{FF2B5EF4-FFF2-40B4-BE49-F238E27FC236}">
                  <a16:creationId xmlns:a16="http://schemas.microsoft.com/office/drawing/2014/main" id="{6C932D69-D2F1-488E-A2C1-87277A097354}"/>
                </a:ext>
              </a:extLst>
            </p:cNvPr>
            <p:cNvSpPr/>
            <p:nvPr/>
          </p:nvSpPr>
          <p:spPr>
            <a:xfrm>
              <a:off x="2263376" y="2360465"/>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94" name="Rectangle 93">
              <a:extLst>
                <a:ext uri="{FF2B5EF4-FFF2-40B4-BE49-F238E27FC236}">
                  <a16:creationId xmlns:a16="http://schemas.microsoft.com/office/drawing/2014/main" id="{A8A68209-98BA-4871-ABC6-C80C56A45EF6}"/>
                </a:ext>
              </a:extLst>
            </p:cNvPr>
            <p:cNvSpPr/>
            <p:nvPr/>
          </p:nvSpPr>
          <p:spPr>
            <a:xfrm>
              <a:off x="2357322" y="2275905"/>
              <a:ext cx="45719" cy="18093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95" name="Rectangle 94">
              <a:extLst>
                <a:ext uri="{FF2B5EF4-FFF2-40B4-BE49-F238E27FC236}">
                  <a16:creationId xmlns:a16="http://schemas.microsoft.com/office/drawing/2014/main" id="{19DF8049-5A58-4A76-8B24-94FFC6FCA5FA}"/>
                </a:ext>
              </a:extLst>
            </p:cNvPr>
            <p:cNvSpPr/>
            <p:nvPr/>
          </p:nvSpPr>
          <p:spPr>
            <a:xfrm>
              <a:off x="2452963" y="2210623"/>
              <a:ext cx="48646" cy="246221"/>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96" name="Rectangle 95">
              <a:extLst>
                <a:ext uri="{FF2B5EF4-FFF2-40B4-BE49-F238E27FC236}">
                  <a16:creationId xmlns:a16="http://schemas.microsoft.com/office/drawing/2014/main" id="{9EBF3AF6-8407-4521-9108-04A010999947}"/>
                </a:ext>
              </a:extLst>
            </p:cNvPr>
            <p:cNvSpPr/>
            <p:nvPr/>
          </p:nvSpPr>
          <p:spPr>
            <a:xfrm>
              <a:off x="2548603" y="2144491"/>
              <a:ext cx="52751" cy="312353"/>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sp>
        <p:nvSpPr>
          <p:cNvPr id="97" name="ZoneTexte 96">
            <a:extLst>
              <a:ext uri="{FF2B5EF4-FFF2-40B4-BE49-F238E27FC236}">
                <a16:creationId xmlns:a16="http://schemas.microsoft.com/office/drawing/2014/main" id="{B72F46F6-66A2-41FC-A899-0E0D075A010C}"/>
              </a:ext>
            </a:extLst>
          </p:cNvPr>
          <p:cNvSpPr txBox="1"/>
          <p:nvPr/>
        </p:nvSpPr>
        <p:spPr>
          <a:xfrm>
            <a:off x="5224825" y="3143057"/>
            <a:ext cx="1012475" cy="230832"/>
          </a:xfrm>
          <a:prstGeom prst="rect">
            <a:avLst/>
          </a:prstGeom>
          <a:noFill/>
        </p:spPr>
        <p:txBody>
          <a:bodyPr wrap="square" rtlCol="0">
            <a:spAutoFit/>
          </a:bodyPr>
          <a:lstStyle/>
          <a:p>
            <a:pPr algn="ctr"/>
            <a:r>
              <a:rPr lang="fr-FR" sz="900">
                <a:solidFill>
                  <a:srgbClr val="373E42"/>
                </a:solidFill>
                <a:latin typeface="PT Sans" panose="020B0503020203020204" pitchFamily="34" charset="0"/>
                <a:ea typeface="Roboto" panose="02000000000000000000" pitchFamily="2" charset="0"/>
                <a:cs typeface="Roboto" panose="02000000000000000000" pitchFamily="2" charset="0"/>
              </a:rPr>
              <a:t>Grand éolien</a:t>
            </a:r>
            <a:endParaRPr lang="en-GB" sz="90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pic>
        <p:nvPicPr>
          <p:cNvPr id="98" name="Image 97">
            <a:extLst>
              <a:ext uri="{FF2B5EF4-FFF2-40B4-BE49-F238E27FC236}">
                <a16:creationId xmlns:a16="http://schemas.microsoft.com/office/drawing/2014/main" id="{0D94A5FC-46C6-4EFF-8430-A1536B18D6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110"/>
          <a:stretch/>
        </p:blipFill>
        <p:spPr>
          <a:xfrm>
            <a:off x="5488520" y="2801166"/>
            <a:ext cx="463165" cy="379287"/>
          </a:xfrm>
          <a:prstGeom prst="rect">
            <a:avLst/>
          </a:prstGeom>
        </p:spPr>
      </p:pic>
      <p:grpSp>
        <p:nvGrpSpPr>
          <p:cNvPr id="99" name="Groupe 98">
            <a:extLst>
              <a:ext uri="{FF2B5EF4-FFF2-40B4-BE49-F238E27FC236}">
                <a16:creationId xmlns:a16="http://schemas.microsoft.com/office/drawing/2014/main" id="{4A3D36BE-C459-4F1A-B53F-0106A09BBBA2}"/>
              </a:ext>
            </a:extLst>
          </p:cNvPr>
          <p:cNvGrpSpPr/>
          <p:nvPr/>
        </p:nvGrpSpPr>
        <p:grpSpPr>
          <a:xfrm>
            <a:off x="6260928" y="2974720"/>
            <a:ext cx="337978" cy="312353"/>
            <a:chOff x="2263376" y="2144491"/>
            <a:chExt cx="337978" cy="312353"/>
          </a:xfrm>
        </p:grpSpPr>
        <p:sp>
          <p:nvSpPr>
            <p:cNvPr id="100" name="Rectangle 99">
              <a:extLst>
                <a:ext uri="{FF2B5EF4-FFF2-40B4-BE49-F238E27FC236}">
                  <a16:creationId xmlns:a16="http://schemas.microsoft.com/office/drawing/2014/main" id="{C57E26E1-22E2-4326-B3FF-8AC57D857546}"/>
                </a:ext>
              </a:extLst>
            </p:cNvPr>
            <p:cNvSpPr/>
            <p:nvPr/>
          </p:nvSpPr>
          <p:spPr>
            <a:xfrm>
              <a:off x="2263376" y="2360465"/>
              <a:ext cx="45719" cy="9637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01" name="Rectangle 100">
              <a:extLst>
                <a:ext uri="{FF2B5EF4-FFF2-40B4-BE49-F238E27FC236}">
                  <a16:creationId xmlns:a16="http://schemas.microsoft.com/office/drawing/2014/main" id="{0DE766BD-665F-46CE-B4CC-B6F3C415BE29}"/>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02" name="Rectangle 101">
              <a:extLst>
                <a:ext uri="{FF2B5EF4-FFF2-40B4-BE49-F238E27FC236}">
                  <a16:creationId xmlns:a16="http://schemas.microsoft.com/office/drawing/2014/main" id="{C552F53B-93A3-4BAA-B4F0-8913A7E57010}"/>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03" name="Rectangle 102">
              <a:extLst>
                <a:ext uri="{FF2B5EF4-FFF2-40B4-BE49-F238E27FC236}">
                  <a16:creationId xmlns:a16="http://schemas.microsoft.com/office/drawing/2014/main" id="{97B8EB4A-5383-4B7D-893D-6DBFD004B762}"/>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grpSp>
      <p:grpSp>
        <p:nvGrpSpPr>
          <p:cNvPr id="104" name="Groupe 103">
            <a:extLst>
              <a:ext uri="{FF2B5EF4-FFF2-40B4-BE49-F238E27FC236}">
                <a16:creationId xmlns:a16="http://schemas.microsoft.com/office/drawing/2014/main" id="{C28D2022-1ECD-47EF-9AD5-156CF9BE0328}"/>
              </a:ext>
            </a:extLst>
          </p:cNvPr>
          <p:cNvGrpSpPr/>
          <p:nvPr/>
        </p:nvGrpSpPr>
        <p:grpSpPr>
          <a:xfrm>
            <a:off x="6238866" y="2278961"/>
            <a:ext cx="337978" cy="312353"/>
            <a:chOff x="2263376" y="2144491"/>
            <a:chExt cx="337978" cy="312353"/>
          </a:xfrm>
        </p:grpSpPr>
        <p:sp>
          <p:nvSpPr>
            <p:cNvPr id="105" name="Rectangle 104">
              <a:extLst>
                <a:ext uri="{FF2B5EF4-FFF2-40B4-BE49-F238E27FC236}">
                  <a16:creationId xmlns:a16="http://schemas.microsoft.com/office/drawing/2014/main" id="{F5633501-8AE8-4C4B-8B4E-B515766FFC33}"/>
                </a:ext>
              </a:extLst>
            </p:cNvPr>
            <p:cNvSpPr/>
            <p:nvPr/>
          </p:nvSpPr>
          <p:spPr>
            <a:xfrm>
              <a:off x="2263376" y="2360465"/>
              <a:ext cx="45719" cy="96379"/>
            </a:xfrm>
            <a:prstGeom prst="rect">
              <a:avLst/>
            </a:prstGeom>
            <a:solidFill>
              <a:srgbClr val="2E3464"/>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06" name="Rectangle 105">
              <a:extLst>
                <a:ext uri="{FF2B5EF4-FFF2-40B4-BE49-F238E27FC236}">
                  <a16:creationId xmlns:a16="http://schemas.microsoft.com/office/drawing/2014/main" id="{82226F8A-D366-4F39-AF81-481E53BF9F39}"/>
                </a:ext>
              </a:extLst>
            </p:cNvPr>
            <p:cNvSpPr/>
            <p:nvPr/>
          </p:nvSpPr>
          <p:spPr>
            <a:xfrm>
              <a:off x="2357322" y="2275905"/>
              <a:ext cx="45719" cy="180939"/>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T Sans" panose="020B0503020203020204" pitchFamily="34" charset="0"/>
              </a:endParaRPr>
            </a:p>
          </p:txBody>
        </p:sp>
        <p:sp>
          <p:nvSpPr>
            <p:cNvPr id="107" name="Rectangle 106">
              <a:extLst>
                <a:ext uri="{FF2B5EF4-FFF2-40B4-BE49-F238E27FC236}">
                  <a16:creationId xmlns:a16="http://schemas.microsoft.com/office/drawing/2014/main" id="{352D6664-D3AC-49A7-8912-F8FD3CDC3CAF}"/>
                </a:ext>
              </a:extLst>
            </p:cNvPr>
            <p:cNvSpPr/>
            <p:nvPr/>
          </p:nvSpPr>
          <p:spPr>
            <a:xfrm>
              <a:off x="2452963" y="2210623"/>
              <a:ext cx="48646" cy="246221"/>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sp>
          <p:nvSpPr>
            <p:cNvPr id="108" name="Rectangle 107">
              <a:extLst>
                <a:ext uri="{FF2B5EF4-FFF2-40B4-BE49-F238E27FC236}">
                  <a16:creationId xmlns:a16="http://schemas.microsoft.com/office/drawing/2014/main" id="{F95F0066-B057-4DF1-BC3D-BBF20E15B0A3}"/>
                </a:ext>
              </a:extLst>
            </p:cNvPr>
            <p:cNvSpPr/>
            <p:nvPr/>
          </p:nvSpPr>
          <p:spPr>
            <a:xfrm>
              <a:off x="2548603" y="2144491"/>
              <a:ext cx="52751" cy="312353"/>
            </a:xfrm>
            <a:prstGeom prst="rect">
              <a:avLst/>
            </a:prstGeom>
            <a:solidFill>
              <a:schemeClr val="bg1"/>
            </a:solidFill>
            <a:ln>
              <a:solidFill>
                <a:srgbClr val="2E3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T Sans" panose="020B0503020203020204" pitchFamily="34" charset="0"/>
              </a:endParaRPr>
            </a:p>
          </p:txBody>
        </p:sp>
      </p:grpSp>
      <p:sp>
        <p:nvSpPr>
          <p:cNvPr id="109" name="ZoneTexte 108">
            <a:extLst>
              <a:ext uri="{FF2B5EF4-FFF2-40B4-BE49-F238E27FC236}">
                <a16:creationId xmlns:a16="http://schemas.microsoft.com/office/drawing/2014/main" id="{B194C2C2-5824-478D-8395-7911D5531A74}"/>
              </a:ext>
            </a:extLst>
          </p:cNvPr>
          <p:cNvSpPr txBox="1"/>
          <p:nvPr/>
        </p:nvSpPr>
        <p:spPr>
          <a:xfrm>
            <a:off x="6543936" y="3484398"/>
            <a:ext cx="1329642" cy="369332"/>
          </a:xfrm>
          <a:prstGeom prst="rect">
            <a:avLst/>
          </a:prstGeom>
          <a:noFill/>
        </p:spPr>
        <p:txBody>
          <a:bodyPr wrap="square" rtlCol="0">
            <a:spAutoFit/>
          </a:bodyPr>
          <a:lstStyle/>
          <a:p>
            <a:pPr algn="ctr"/>
            <a:r>
              <a:rPr lang="fr-FR" sz="600" dirty="0">
                <a:solidFill>
                  <a:srgbClr val="373E42"/>
                </a:solidFill>
                <a:latin typeface="PT Sans" panose="020B0503020203020204" pitchFamily="34" charset="0"/>
                <a:ea typeface="Roboto" panose="02000000000000000000" pitchFamily="2" charset="0"/>
                <a:cs typeface="Roboto" panose="02000000000000000000" pitchFamily="2" charset="0"/>
              </a:rPr>
              <a:t>Priorité à l’équipement des parkings et grandes toitures industrielles, agricoles et tertiaires</a:t>
            </a:r>
            <a:endParaRPr lang="en-GB" sz="6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0" name="Rectangle 109">
            <a:extLst>
              <a:ext uri="{FF2B5EF4-FFF2-40B4-BE49-F238E27FC236}">
                <a16:creationId xmlns:a16="http://schemas.microsoft.com/office/drawing/2014/main" id="{D16E4034-4DAE-4B95-84D1-064DF77ABCC6}"/>
              </a:ext>
            </a:extLst>
          </p:cNvPr>
          <p:cNvSpPr/>
          <p:nvPr/>
        </p:nvSpPr>
        <p:spPr>
          <a:xfrm>
            <a:off x="3989429" y="2309019"/>
            <a:ext cx="1233149" cy="276999"/>
          </a:xfrm>
          <a:prstGeom prst="rect">
            <a:avLst/>
          </a:prstGeom>
          <a:noFill/>
        </p:spPr>
        <p:txBody>
          <a:bodyPr wrap="square" rtlCol="0">
            <a:spAutoFit/>
          </a:bodyPr>
          <a:lstStyle/>
          <a:p>
            <a:pPr algn="ctr"/>
            <a:r>
              <a:rPr lang="fr-FR" sz="600" dirty="0">
                <a:solidFill>
                  <a:srgbClr val="373E42"/>
                </a:solidFill>
                <a:latin typeface="PT Sans" panose="020B0503020203020204" pitchFamily="34" charset="0"/>
                <a:ea typeface="Roboto" panose="02000000000000000000" pitchFamily="2" charset="0"/>
                <a:cs typeface="Roboto" panose="02000000000000000000" pitchFamily="2" charset="0"/>
              </a:rPr>
              <a:t>Développement local et durable de la filière bois énergie</a:t>
            </a:r>
            <a:endParaRPr lang="en-GB" sz="600"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
        <p:nvSpPr>
          <p:cNvPr id="111" name="Rectangle 110">
            <a:extLst>
              <a:ext uri="{FF2B5EF4-FFF2-40B4-BE49-F238E27FC236}">
                <a16:creationId xmlns:a16="http://schemas.microsoft.com/office/drawing/2014/main" id="{F81954A7-7C14-4A34-86EF-27935B0B1900}"/>
              </a:ext>
            </a:extLst>
          </p:cNvPr>
          <p:cNvSpPr/>
          <p:nvPr/>
        </p:nvSpPr>
        <p:spPr>
          <a:xfrm>
            <a:off x="1270999" y="3749919"/>
            <a:ext cx="1510368" cy="276999"/>
          </a:xfrm>
          <a:prstGeom prst="rect">
            <a:avLst/>
          </a:prstGeom>
          <a:noFill/>
        </p:spPr>
        <p:txBody>
          <a:bodyPr wrap="square" rtlCol="0">
            <a:spAutoFit/>
          </a:bodyPr>
          <a:lstStyle/>
          <a:p>
            <a:pPr algn="ctr"/>
            <a:r>
              <a:rPr lang="fr-FR" sz="600" i="1" dirty="0">
                <a:solidFill>
                  <a:srgbClr val="373E42"/>
                </a:solidFill>
                <a:latin typeface="PT Sans" panose="020B0503020203020204" pitchFamily="34" charset="0"/>
                <a:ea typeface="Roboto" panose="02000000000000000000" pitchFamily="2" charset="0"/>
                <a:cs typeface="Roboto" panose="02000000000000000000" pitchFamily="2" charset="0"/>
              </a:rPr>
              <a:t>Barres bleues = production existante</a:t>
            </a:r>
          </a:p>
          <a:p>
            <a:pPr algn="ctr"/>
            <a:r>
              <a:rPr lang="fr-FR" sz="600" i="1" dirty="0">
                <a:solidFill>
                  <a:srgbClr val="373E42"/>
                </a:solidFill>
                <a:latin typeface="PT Sans" panose="020B0503020203020204" pitchFamily="34" charset="0"/>
                <a:ea typeface="Roboto" panose="02000000000000000000" pitchFamily="2" charset="0"/>
                <a:cs typeface="Roboto" panose="02000000000000000000" pitchFamily="2" charset="0"/>
              </a:rPr>
              <a:t>Barres transparentes = potentiel</a:t>
            </a:r>
            <a:endParaRPr lang="en-GB" sz="600" i="1" dirty="0">
              <a:solidFill>
                <a:srgbClr val="373E42"/>
              </a:solidFill>
              <a:latin typeface="PT Sans" panose="020B0503020203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368915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90</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25378"/>
            <a:ext cx="8817429" cy="312823"/>
          </a:xfrm>
        </p:spPr>
        <p:txBody>
          <a:bodyPr>
            <a:normAutofit/>
          </a:bodyPr>
          <a:lstStyle/>
          <a:p>
            <a:pPr algn="ctr"/>
            <a:r>
              <a:rPr lang="fr-FR" dirty="0"/>
              <a:t>LES MILIEUX REMARQUABLES - Zoom sur </a:t>
            </a:r>
            <a:r>
              <a:rPr lang="fr-FR" dirty="0" err="1"/>
              <a:t>Entr’Allier</a:t>
            </a:r>
            <a:r>
              <a:rPr lang="fr-FR" dirty="0"/>
              <a:t> Besbre Loire</a:t>
            </a:r>
          </a:p>
          <a:p>
            <a:endParaRPr lang="fr-FR" dirty="0"/>
          </a:p>
        </p:txBody>
      </p:sp>
      <p:sp>
        <p:nvSpPr>
          <p:cNvPr id="5" name="Espace réservé du texte 4">
            <a:extLst>
              <a:ext uri="{FF2B5EF4-FFF2-40B4-BE49-F238E27FC236}">
                <a16:creationId xmlns:a16="http://schemas.microsoft.com/office/drawing/2014/main" id="{F03FD795-A4D0-4877-8D9A-73166F5FD53F}"/>
              </a:ext>
            </a:extLst>
          </p:cNvPr>
          <p:cNvSpPr>
            <a:spLocks noGrp="1"/>
          </p:cNvSpPr>
          <p:nvPr>
            <p:ph type="body" sz="quarter" idx="14"/>
          </p:nvPr>
        </p:nvSpPr>
        <p:spPr>
          <a:xfrm>
            <a:off x="348343" y="1254578"/>
            <a:ext cx="3446463" cy="4977947"/>
          </a:xfrm>
        </p:spPr>
        <p:txBody>
          <a:bodyPr/>
          <a:lstStyle/>
          <a:p>
            <a:pPr algn="just">
              <a:buClr>
                <a:schemeClr val="accent6"/>
              </a:buClr>
              <a:buSzPct val="150000"/>
            </a:pPr>
            <a:r>
              <a:rPr lang="it-IT" dirty="0"/>
              <a:t>DES SITES D’INTÉRÊT ÉCOLOGIQUE BIEN IDENTIFIÉS</a:t>
            </a:r>
          </a:p>
          <a:p>
            <a:pPr marL="0" lvl="1" indent="0" algn="just">
              <a:spcBef>
                <a:spcPts val="750"/>
              </a:spcBef>
              <a:tabLst>
                <a:tab pos="266700" algn="l"/>
              </a:tabLst>
            </a:pPr>
            <a:r>
              <a:rPr lang="fr-FR" dirty="0">
                <a:latin typeface="+mn-lt"/>
              </a:rPr>
              <a:t>Les sites majeurs d’intérêt écologique sont identifiés sur le territoire à travers différents zonages environnementaux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6 Sites Natura 2000 (2 ZPS : « Vallée de la Loire entre Iguerande et Decize » et « Sologne Bourbonnaise »;  4 ZSC : « Vallée de l’Allier nord », « Vallée de l’Allier sud », « Etangs de Sologne bourbonnaise », « Bords de Loire, d’Iguerande à Decize »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26 </a:t>
            </a:r>
            <a:r>
              <a:rPr lang="fr-FR" dirty="0" err="1">
                <a:latin typeface="+mn-lt"/>
              </a:rPr>
              <a:t>ZNIEFFs</a:t>
            </a:r>
            <a:r>
              <a:rPr lang="fr-FR" dirty="0">
                <a:latin typeface="+mn-lt"/>
              </a:rPr>
              <a:t> (Zones Naturelles d’Intérêt Ecologique Floristique et Faunistique) de type I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3 </a:t>
            </a:r>
            <a:r>
              <a:rPr lang="fr-FR" dirty="0" err="1">
                <a:latin typeface="+mn-lt"/>
              </a:rPr>
              <a:t>ZNIEFFs</a:t>
            </a:r>
            <a:r>
              <a:rPr lang="fr-FR" dirty="0">
                <a:latin typeface="+mn-lt"/>
              </a:rPr>
              <a:t> de type II: « Lit majeur de l’Allier moyen », « Sologne Bourbonnaise », « Val de Loire »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1 APPB (Arrêté Préfectoral de Protection de Biotope): « Rivière Allier » ;</a:t>
            </a:r>
          </a:p>
          <a:p>
            <a:pPr marL="228600" lvl="1" indent="-228600" algn="just">
              <a:lnSpc>
                <a:spcPct val="80000"/>
              </a:lnSpc>
              <a:spcBef>
                <a:spcPts val="600"/>
              </a:spcBef>
              <a:buClr>
                <a:srgbClr val="218BC7"/>
              </a:buClr>
              <a:buSzPct val="80000"/>
              <a:buFont typeface="Wingdings" panose="05000000000000000000" pitchFamily="2" charset="2"/>
              <a:buChar char="§"/>
              <a:tabLst>
                <a:tab pos="266700" algn="l"/>
              </a:tabLst>
            </a:pPr>
            <a:r>
              <a:rPr lang="fr-FR" dirty="0">
                <a:latin typeface="+mn-lt"/>
              </a:rPr>
              <a:t>Des cours d’eau remarquables identifiés sur les listes 1 et 2 du Code de l’Environnement.</a:t>
            </a:r>
          </a:p>
          <a:p>
            <a:pPr marL="0" indent="0">
              <a:buNone/>
            </a:pPr>
            <a:endParaRPr lang="fr-FR" dirty="0"/>
          </a:p>
        </p:txBody>
      </p:sp>
      <p:pic>
        <p:nvPicPr>
          <p:cNvPr id="3" name="Image 2"/>
          <p:cNvPicPr>
            <a:picLocks noChangeAspect="1"/>
          </p:cNvPicPr>
          <p:nvPr/>
        </p:nvPicPr>
        <p:blipFill rotWithShape="1">
          <a:blip r:embed="rId3"/>
          <a:srcRect l="7611"/>
          <a:stretch/>
        </p:blipFill>
        <p:spPr>
          <a:xfrm>
            <a:off x="5671718" y="1334927"/>
            <a:ext cx="3184945" cy="2010423"/>
          </a:xfrm>
          <a:prstGeom prst="rect">
            <a:avLst/>
          </a:prstGeom>
        </p:spPr>
      </p:pic>
      <p:sp>
        <p:nvSpPr>
          <p:cNvPr id="10" name="ZoneTexte 9">
            <a:extLst>
              <a:ext uri="{FF2B5EF4-FFF2-40B4-BE49-F238E27FC236}">
                <a16:creationId xmlns:a16="http://schemas.microsoft.com/office/drawing/2014/main" id="{484B886E-72BC-4D75-984C-5CA3F7946CA9}"/>
              </a:ext>
            </a:extLst>
          </p:cNvPr>
          <p:cNvSpPr txBox="1"/>
          <p:nvPr/>
        </p:nvSpPr>
        <p:spPr>
          <a:xfrm>
            <a:off x="6296960" y="3345350"/>
            <a:ext cx="2559703" cy="230832"/>
          </a:xfrm>
          <a:prstGeom prst="rect">
            <a:avLst/>
          </a:prstGeom>
          <a:noFill/>
        </p:spPr>
        <p:txBody>
          <a:bodyPr wrap="square" rtlCol="0">
            <a:spAutoFit/>
          </a:bodyPr>
          <a:lstStyle/>
          <a:p>
            <a:pPr algn="r"/>
            <a:r>
              <a:rPr lang="fr-FR" sz="900" i="1" dirty="0">
                <a:latin typeface="+mj-lt"/>
              </a:rPr>
              <a:t>Site Natura 2000,Etangs de Sologne bourbonnaise</a:t>
            </a:r>
          </a:p>
        </p:txBody>
      </p:sp>
      <p:pic>
        <p:nvPicPr>
          <p:cNvPr id="6" name="Image 5"/>
          <p:cNvPicPr>
            <a:picLocks noChangeAspect="1"/>
          </p:cNvPicPr>
          <p:nvPr/>
        </p:nvPicPr>
        <p:blipFill rotWithShape="1">
          <a:blip r:embed="rId4"/>
          <a:srcRect t="6513" b="11661"/>
          <a:stretch/>
        </p:blipFill>
        <p:spPr>
          <a:xfrm>
            <a:off x="5671718" y="4081660"/>
            <a:ext cx="3191598" cy="2025281"/>
          </a:xfrm>
          <a:prstGeom prst="rect">
            <a:avLst/>
          </a:prstGeom>
        </p:spPr>
      </p:pic>
      <p:sp>
        <p:nvSpPr>
          <p:cNvPr id="12" name="ZoneTexte 11">
            <a:extLst>
              <a:ext uri="{FF2B5EF4-FFF2-40B4-BE49-F238E27FC236}">
                <a16:creationId xmlns:a16="http://schemas.microsoft.com/office/drawing/2014/main" id="{484B886E-72BC-4D75-984C-5CA3F7946CA9}"/>
              </a:ext>
            </a:extLst>
          </p:cNvPr>
          <p:cNvSpPr txBox="1"/>
          <p:nvPr/>
        </p:nvSpPr>
        <p:spPr>
          <a:xfrm>
            <a:off x="5820506" y="6121076"/>
            <a:ext cx="3042809" cy="230832"/>
          </a:xfrm>
          <a:prstGeom prst="rect">
            <a:avLst/>
          </a:prstGeom>
          <a:noFill/>
        </p:spPr>
        <p:txBody>
          <a:bodyPr wrap="square" rtlCol="0">
            <a:spAutoFit/>
          </a:bodyPr>
          <a:lstStyle/>
          <a:p>
            <a:pPr algn="r"/>
            <a:r>
              <a:rPr lang="fr-FR" sz="900" i="1" dirty="0">
                <a:latin typeface="+mj-lt"/>
              </a:rPr>
              <a:t>Site Natura 2000, Vallée de la Loire entre </a:t>
            </a:r>
            <a:r>
              <a:rPr lang="fr-FR" sz="900" i="1" dirty="0" err="1">
                <a:latin typeface="+mj-lt"/>
              </a:rPr>
              <a:t>Iguerande</a:t>
            </a:r>
            <a:r>
              <a:rPr lang="fr-FR" sz="900" i="1" dirty="0">
                <a:latin typeface="+mj-lt"/>
              </a:rPr>
              <a:t> et Decize</a:t>
            </a:r>
          </a:p>
        </p:txBody>
      </p:sp>
      <p:grpSp>
        <p:nvGrpSpPr>
          <p:cNvPr id="11" name="Groupe 10">
            <a:extLst>
              <a:ext uri="{FF2B5EF4-FFF2-40B4-BE49-F238E27FC236}">
                <a16:creationId xmlns:a16="http://schemas.microsoft.com/office/drawing/2014/main" id="{18772E31-425D-43F0-9704-7E50E19CFEC6}"/>
              </a:ext>
            </a:extLst>
          </p:cNvPr>
          <p:cNvGrpSpPr/>
          <p:nvPr/>
        </p:nvGrpSpPr>
        <p:grpSpPr>
          <a:xfrm>
            <a:off x="326571" y="3887665"/>
            <a:ext cx="4897611" cy="2908757"/>
            <a:chOff x="-3640372" y="4288081"/>
            <a:chExt cx="4897611" cy="2908757"/>
          </a:xfrm>
        </p:grpSpPr>
        <p:sp>
          <p:nvSpPr>
            <p:cNvPr id="13" name="Rectangle 12">
              <a:extLst>
                <a:ext uri="{FF2B5EF4-FFF2-40B4-BE49-F238E27FC236}">
                  <a16:creationId xmlns:a16="http://schemas.microsoft.com/office/drawing/2014/main" id="{131F0147-4BC0-48DB-B878-7BA2DD00EB67}"/>
                </a:ext>
              </a:extLst>
            </p:cNvPr>
            <p:cNvSpPr/>
            <p:nvPr/>
          </p:nvSpPr>
          <p:spPr>
            <a:xfrm>
              <a:off x="-3640371" y="4586479"/>
              <a:ext cx="4897610" cy="2165845"/>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grpSp>
          <p:nvGrpSpPr>
            <p:cNvPr id="14" name="Groupe 13">
              <a:extLst>
                <a:ext uri="{FF2B5EF4-FFF2-40B4-BE49-F238E27FC236}">
                  <a16:creationId xmlns:a16="http://schemas.microsoft.com/office/drawing/2014/main" id="{A9B9811B-0A62-4E42-96B8-4BCB87640608}"/>
                </a:ext>
              </a:extLst>
            </p:cNvPr>
            <p:cNvGrpSpPr/>
            <p:nvPr/>
          </p:nvGrpSpPr>
          <p:grpSpPr>
            <a:xfrm>
              <a:off x="-3640372" y="4288081"/>
              <a:ext cx="4810205" cy="2908757"/>
              <a:chOff x="-3640372" y="4288081"/>
              <a:chExt cx="4810205" cy="2908757"/>
            </a:xfrm>
          </p:grpSpPr>
          <p:sp>
            <p:nvSpPr>
              <p:cNvPr id="15" name="ZoneTexte 2"/>
              <p:cNvSpPr txBox="1"/>
              <p:nvPr/>
            </p:nvSpPr>
            <p:spPr>
              <a:xfrm>
                <a:off x="-3618600" y="4642293"/>
                <a:ext cx="4788433"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Le territoire d’</a:t>
                </a:r>
                <a:r>
                  <a:rPr lang="fr-FR" sz="1000" dirty="0" err="1"/>
                  <a:t>Entr’Allier</a:t>
                </a:r>
                <a:r>
                  <a:rPr lang="fr-FR" sz="1000" dirty="0"/>
                  <a:t> Besbre et Loire possède de nombreux sites d’intérêts écologiques dont 6 Natura 2000, 1 APPB etc… remplissant des fonctions écosystémiques variées : support physique pour le développement, production (eau potable, nourriture, etc.), régulation des phénomènes naturels et services culturels (patrimoine naturel, esthétisme, loisirs, etc.).</a:t>
                </a:r>
              </a:p>
              <a:p>
                <a:pPr algn="just"/>
                <a:endParaRPr lang="fr-FR" sz="1000" dirty="0">
                  <a:solidFill>
                    <a:srgbClr val="FF0000"/>
                  </a:solidFill>
                </a:endParaRPr>
              </a:p>
              <a:p>
                <a:pPr algn="just"/>
                <a:r>
                  <a:rPr lang="fr-FR" sz="1000" dirty="0"/>
                  <a:t>Dans le cadre du changement climatique, les conditions d’existence de ces milieux sont mises en péril et il convient de les protéger en :</a:t>
                </a:r>
              </a:p>
              <a:p>
                <a:pPr marL="171450" indent="-171450" algn="just">
                  <a:buFont typeface="Arial" panose="020B0604020202020204" pitchFamily="34" charset="0"/>
                  <a:buChar char="•"/>
                </a:pPr>
                <a:r>
                  <a:rPr lang="fr-FR" sz="1000" dirty="0"/>
                  <a:t>Assurant leur bonne gestion en tant que remparts face à la dégradation de la qualité de l’air, de celle des cours d’eau, mais aussi face aux risques naturels accrus ;</a:t>
                </a:r>
              </a:p>
              <a:p>
                <a:pPr marL="171450" indent="-171450" algn="just">
                  <a:buFont typeface="Arial" panose="020B0604020202020204" pitchFamily="34" charset="0"/>
                  <a:buChar char="•"/>
                </a:pPr>
                <a:r>
                  <a:rPr lang="fr-FR" sz="1000" dirty="0"/>
                  <a:t>Conciliant leur protection avec le développement des énergies renouvelables : choix de technologies et choix de localisation à effectuer au regard de la sensibilité écologique de ces milieux remarquables.</a:t>
                </a:r>
              </a:p>
              <a:p>
                <a:pPr algn="just"/>
                <a:endParaRPr lang="fr-FR" sz="1000" dirty="0"/>
              </a:p>
              <a:p>
                <a:pPr algn="just"/>
                <a:endParaRPr lang="fr-FR" sz="1000" dirty="0"/>
              </a:p>
              <a:p>
                <a:pPr algn="just"/>
                <a:endParaRPr lang="fr-FR" sz="1000" dirty="0"/>
              </a:p>
            </p:txBody>
          </p:sp>
          <p:sp>
            <p:nvSpPr>
              <p:cNvPr id="16" name="Rectangle 15">
                <a:extLst>
                  <a:ext uri="{FF2B5EF4-FFF2-40B4-BE49-F238E27FC236}">
                    <a16:creationId xmlns:a16="http://schemas.microsoft.com/office/drawing/2014/main" id="{544C13A2-5E98-49BE-8206-C7E5A1390C22}"/>
                  </a:ext>
                </a:extLst>
              </p:cNvPr>
              <p:cNvSpPr/>
              <p:nvPr/>
            </p:nvSpPr>
            <p:spPr>
              <a:xfrm>
                <a:off x="-3640372" y="4288081"/>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7" name="ZoneTexte 13">
                <a:extLst>
                  <a:ext uri="{FF2B5EF4-FFF2-40B4-BE49-F238E27FC236}">
                    <a16:creationId xmlns:a16="http://schemas.microsoft.com/office/drawing/2014/main" id="{81BC3ECD-6847-4D91-82C0-4AE005B26969}"/>
                  </a:ext>
                </a:extLst>
              </p:cNvPr>
              <p:cNvSpPr txBox="1"/>
              <p:nvPr/>
            </p:nvSpPr>
            <p:spPr>
              <a:xfrm>
                <a:off x="-3618600" y="4314999"/>
                <a:ext cx="1521462"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00" b="1" i="1" dirty="0">
                    <a:solidFill>
                      <a:schemeClr val="bg1"/>
                    </a:solidFill>
                  </a:rPr>
                  <a:t>Dans le cadre du PCAET...</a:t>
                </a:r>
              </a:p>
            </p:txBody>
          </p:sp>
        </p:grpSp>
      </p:grpSp>
    </p:spTree>
    <p:extLst>
      <p:ext uri="{BB962C8B-B14F-4D97-AF65-F5344CB8AC3E}">
        <p14:creationId xmlns:p14="http://schemas.microsoft.com/office/powerpoint/2010/main" val="1293923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91</a:t>
            </a:fld>
            <a:endParaRPr lang="fr-FR" dirty="0"/>
          </a:p>
        </p:txBody>
      </p:sp>
      <p:sp>
        <p:nvSpPr>
          <p:cNvPr id="10" name="Espace réservé du contenu 10">
            <a:extLst>
              <a:ext uri="{FF2B5EF4-FFF2-40B4-BE49-F238E27FC236}">
                <a16:creationId xmlns:a16="http://schemas.microsoft.com/office/drawing/2014/main" id="{949BD08C-2013-430E-8D64-94D1EF60ED56}"/>
              </a:ext>
            </a:extLst>
          </p:cNvPr>
          <p:cNvSpPr txBox="1">
            <a:spLocks/>
          </p:cNvSpPr>
          <p:nvPr/>
        </p:nvSpPr>
        <p:spPr>
          <a:xfrm>
            <a:off x="7175500" y="1675713"/>
            <a:ext cx="1899489" cy="3613297"/>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500" dirty="0">
                <a:latin typeface="Arial Rounded MT Bold" panose="020F0704030504030204" pitchFamily="34" charset="0"/>
              </a:rPr>
              <a:t>Les réservoirs de biodiversité représentent près de</a:t>
            </a:r>
          </a:p>
          <a:p>
            <a:pPr marL="0" indent="0" algn="ctr">
              <a:buNone/>
            </a:pPr>
            <a:r>
              <a:rPr lang="fr-FR" sz="3200" dirty="0">
                <a:solidFill>
                  <a:srgbClr val="800080"/>
                </a:solidFill>
                <a:latin typeface="Arial Rounded MT Bold" panose="020F0704030504030204" pitchFamily="34" charset="0"/>
              </a:rPr>
              <a:t>30%</a:t>
            </a:r>
          </a:p>
          <a:p>
            <a:pPr marL="0" indent="0" algn="ctr">
              <a:buNone/>
            </a:pPr>
            <a:r>
              <a:rPr lang="fr-FR" sz="1500" dirty="0">
                <a:latin typeface="Arial Rounded MT Bold" panose="020F0704030504030204" pitchFamily="34" charset="0"/>
              </a:rPr>
              <a:t>de la superficie du territoire</a:t>
            </a:r>
          </a:p>
          <a:p>
            <a:pPr marL="0" lvl="1" indent="0" algn="just">
              <a:spcBef>
                <a:spcPts val="750"/>
              </a:spcBef>
              <a:buNone/>
              <a:tabLst>
                <a:tab pos="266700" algn="l"/>
              </a:tabLst>
            </a:pPr>
            <a:r>
              <a:rPr lang="fr-FR" sz="1000" dirty="0"/>
              <a:t>Les zonages environnementaux mettent en évidence la présence des milieux remarquables sur le territoire de la Communauté de communes </a:t>
            </a:r>
            <a:r>
              <a:rPr lang="fr-FR" sz="1000" dirty="0" err="1"/>
              <a:t>Entr’Allier</a:t>
            </a:r>
            <a:r>
              <a:rPr lang="fr-FR" sz="1000" dirty="0"/>
              <a:t> Besbre et Loire. Ceux-ci sont concentrés à l’Ouest de la rivière Allier, formant une barrière naturelle. De ce fait, l’est du territoire apparaît dépourvue de milieux remarquables.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04925"/>
            <a:ext cx="7252075" cy="5127626"/>
          </a:xfrm>
          <a:prstGeom prst="rect">
            <a:avLst/>
          </a:prstGeom>
        </p:spPr>
      </p:pic>
      <p:sp>
        <p:nvSpPr>
          <p:cNvPr id="7"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25378"/>
            <a:ext cx="8817429" cy="312823"/>
          </a:xfrm>
        </p:spPr>
        <p:txBody>
          <a:bodyPr>
            <a:normAutofit/>
          </a:bodyPr>
          <a:lstStyle/>
          <a:p>
            <a:pPr algn="ctr"/>
            <a:r>
              <a:rPr lang="fr-FR" dirty="0"/>
              <a:t>LES MILIEUX REMARQUABLES - Zoom sur </a:t>
            </a:r>
            <a:r>
              <a:rPr lang="fr-FR" dirty="0" err="1"/>
              <a:t>Entr’Allier</a:t>
            </a:r>
            <a:r>
              <a:rPr lang="fr-FR" dirty="0"/>
              <a:t> Besbre Loire</a:t>
            </a:r>
          </a:p>
          <a:p>
            <a:endParaRPr lang="fr-FR" dirty="0"/>
          </a:p>
        </p:txBody>
      </p:sp>
    </p:spTree>
    <p:extLst>
      <p:ext uri="{BB962C8B-B14F-4D97-AF65-F5344CB8AC3E}">
        <p14:creationId xmlns:p14="http://schemas.microsoft.com/office/powerpoint/2010/main" val="26938609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92</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68922"/>
            <a:ext cx="8817429" cy="334594"/>
          </a:xfrm>
        </p:spPr>
        <p:txBody>
          <a:bodyPr>
            <a:normAutofit fontScale="25000" lnSpcReduction="20000"/>
          </a:bodyPr>
          <a:lstStyle/>
          <a:p>
            <a:pPr algn="ctr"/>
            <a:r>
              <a:rPr lang="fr-FR" sz="6400" dirty="0"/>
              <a:t>LA FRAGMENTATION DU RESEAU ECOLOGIQUE - Zoom sur </a:t>
            </a:r>
            <a:r>
              <a:rPr lang="fr-FR" sz="6400" dirty="0" err="1"/>
              <a:t>Entr’Allier</a:t>
            </a:r>
            <a:r>
              <a:rPr lang="fr-FR" sz="6400" dirty="0"/>
              <a:t> Besbre Loire</a:t>
            </a:r>
          </a:p>
          <a:p>
            <a:r>
              <a:rPr lang="fr-FR" dirty="0"/>
              <a:t> </a:t>
            </a:r>
          </a:p>
        </p:txBody>
      </p:sp>
      <p:sp>
        <p:nvSpPr>
          <p:cNvPr id="4" name="Espace réservé du texte 3">
            <a:extLst>
              <a:ext uri="{FF2B5EF4-FFF2-40B4-BE49-F238E27FC236}">
                <a16:creationId xmlns:a16="http://schemas.microsoft.com/office/drawing/2014/main" id="{D0F0631C-6010-4DD1-9CB0-0C8EEAED19DF}"/>
              </a:ext>
            </a:extLst>
          </p:cNvPr>
          <p:cNvSpPr>
            <a:spLocks noGrp="1"/>
          </p:cNvSpPr>
          <p:nvPr>
            <p:ph type="body" sz="quarter" idx="14"/>
          </p:nvPr>
        </p:nvSpPr>
        <p:spPr>
          <a:xfrm>
            <a:off x="334737" y="1330777"/>
            <a:ext cx="3943349" cy="4977947"/>
          </a:xfrm>
        </p:spPr>
        <p:txBody>
          <a:bodyPr/>
          <a:lstStyle/>
          <a:p>
            <a:pPr algn="just">
              <a:spcBef>
                <a:spcPts val="1800"/>
              </a:spcBef>
              <a:buClr>
                <a:schemeClr val="accent6"/>
              </a:buClr>
              <a:buSzPct val="150000"/>
            </a:pPr>
            <a:r>
              <a:rPr lang="fr-FR" dirty="0"/>
              <a:t>LES INFRASTRUCTURES FRAGMENTANTES</a:t>
            </a:r>
          </a:p>
          <a:p>
            <a:pPr marL="0" lvl="1" indent="0" algn="just">
              <a:spcBef>
                <a:spcPts val="750"/>
              </a:spcBef>
              <a:buClr>
                <a:srgbClr val="218BC7"/>
              </a:buClr>
              <a:buSzPct val="80000"/>
              <a:tabLst>
                <a:tab pos="266700" algn="l"/>
              </a:tabLst>
            </a:pPr>
            <a:r>
              <a:rPr lang="fr-FR" dirty="0">
                <a:latin typeface="+mn-lt"/>
              </a:rPr>
              <a:t>Cinq axes majeurs structurent le territoire de la CC </a:t>
            </a:r>
            <a:r>
              <a:rPr lang="fr-FR" dirty="0" err="1">
                <a:latin typeface="+mn-lt"/>
              </a:rPr>
              <a:t>Entr’Allier</a:t>
            </a:r>
            <a:r>
              <a:rPr lang="fr-FR" dirty="0">
                <a:latin typeface="+mn-lt"/>
              </a:rPr>
              <a:t> Besbre et Loire :</a:t>
            </a:r>
          </a:p>
          <a:p>
            <a:pPr marL="180975" lvl="1" indent="-180975" algn="just">
              <a:lnSpc>
                <a:spcPct val="80000"/>
              </a:lnSpc>
              <a:spcBef>
                <a:spcPts val="300"/>
              </a:spcBef>
              <a:buClr>
                <a:srgbClr val="218BC7"/>
              </a:buClr>
              <a:buSzPct val="80000"/>
              <a:buFont typeface="Wingdings" panose="05000000000000000000" pitchFamily="2" charset="2"/>
              <a:buChar char="§"/>
              <a:tabLst>
                <a:tab pos="266700" algn="l"/>
              </a:tabLst>
            </a:pPr>
            <a:r>
              <a:rPr lang="fr-FR" dirty="0">
                <a:latin typeface="+mn-lt"/>
              </a:rPr>
              <a:t>la route nationale N79 qui traverse le territoire Ouest/est en passant par Dompierre-sur-Besbre ;</a:t>
            </a:r>
          </a:p>
          <a:p>
            <a:pPr marL="180975" lvl="1" indent="-180975" algn="just">
              <a:lnSpc>
                <a:spcPct val="80000"/>
              </a:lnSpc>
              <a:spcBef>
                <a:spcPts val="300"/>
              </a:spcBef>
              <a:buClr>
                <a:srgbClr val="218BC7"/>
              </a:buClr>
              <a:buSzPct val="80000"/>
              <a:buFont typeface="Wingdings" panose="05000000000000000000" pitchFamily="2" charset="2"/>
              <a:buChar char="§"/>
              <a:tabLst>
                <a:tab pos="266700" algn="l"/>
              </a:tabLst>
            </a:pPr>
            <a:r>
              <a:rPr lang="fr-FR" dirty="0">
                <a:latin typeface="+mn-lt"/>
              </a:rPr>
              <a:t>La D994 qui borde le territoire sur un axe Nord-Est-Sud en passant par Le Donjon ;</a:t>
            </a:r>
          </a:p>
          <a:p>
            <a:pPr marL="180975" lvl="1" indent="-180975" algn="just">
              <a:lnSpc>
                <a:spcPct val="80000"/>
              </a:lnSpc>
              <a:spcBef>
                <a:spcPts val="300"/>
              </a:spcBef>
              <a:buClr>
                <a:srgbClr val="218BC7"/>
              </a:buClr>
              <a:buSzPct val="80000"/>
              <a:buFont typeface="Wingdings" panose="05000000000000000000" pitchFamily="2" charset="2"/>
              <a:buChar char="§"/>
              <a:tabLst>
                <a:tab pos="266700" algn="l"/>
              </a:tabLst>
            </a:pPr>
            <a:r>
              <a:rPr lang="fr-FR" dirty="0">
                <a:latin typeface="+mn-lt"/>
              </a:rPr>
              <a:t>La route départementale D21, les nationales N7 et N209 qui permettent de relier Moulins et Lapalisse depuis le Sud-ouest du territoire ;</a:t>
            </a:r>
          </a:p>
          <a:p>
            <a:pPr marL="0" lvl="1" indent="0" algn="just">
              <a:lnSpc>
                <a:spcPct val="80000"/>
              </a:lnSpc>
              <a:spcBef>
                <a:spcPts val="300"/>
              </a:spcBef>
              <a:buClr>
                <a:srgbClr val="218BC7"/>
              </a:buClr>
              <a:buSzPct val="80000"/>
              <a:tabLst>
                <a:tab pos="266700" algn="l"/>
              </a:tabLst>
            </a:pPr>
            <a:r>
              <a:rPr lang="fr-FR" dirty="0">
                <a:latin typeface="+mn-lt"/>
              </a:rPr>
              <a:t>Une voie ferrée suit le tracé de l’axe routier de la N7 et accentue donc la fragmentation de la continuité écologique sur ce secteur.</a:t>
            </a:r>
          </a:p>
          <a:p>
            <a:pPr marL="0" lvl="1" indent="0" algn="just">
              <a:spcBef>
                <a:spcPts val="750"/>
              </a:spcBef>
              <a:tabLst>
                <a:tab pos="266700" algn="l"/>
              </a:tabLst>
            </a:pPr>
            <a:r>
              <a:rPr lang="fr-FR" dirty="0">
                <a:latin typeface="+mn-lt"/>
              </a:rPr>
              <a:t>Des lignes haute-tension sont aussi présentes sur le territoire et représentent un potentiel danger pour les espèces ornithologiques en impactant les corridors aériens.</a:t>
            </a:r>
          </a:p>
          <a:p>
            <a:pPr algn="just">
              <a:spcBef>
                <a:spcPts val="1800"/>
              </a:spcBef>
              <a:buClr>
                <a:schemeClr val="accent6"/>
              </a:buClr>
              <a:buSzPct val="150000"/>
            </a:pPr>
            <a:r>
              <a:rPr lang="fr-FR" dirty="0"/>
              <a:t>LES OBSTACLES À L’ÉCOULEMENT</a:t>
            </a:r>
          </a:p>
          <a:p>
            <a:pPr marL="0" lvl="1" indent="0" algn="just">
              <a:spcBef>
                <a:spcPts val="750"/>
              </a:spcBef>
              <a:buSzPct val="150000"/>
              <a:tabLst>
                <a:tab pos="266700" algn="l"/>
              </a:tabLst>
            </a:pPr>
            <a:r>
              <a:rPr lang="fr-FR" dirty="0">
                <a:latin typeface="+mn-lt"/>
              </a:rPr>
              <a:t>Les cours d’eau sont des supports privilégiés de continuités en tant que réservoirs de biodiversité et/ou corridors linéaires. Leur bon fonctionnement écologique est cependant perturbé par la présence d’ouvrages faisant obstacle à l’écoulement et au déplacement des espèces, ou encore par l’artificialisation de leur lit. Par ailleurs, la Besbre, du fait de sa largeur importante, peut représenter un obstacle au déplacement de certaines espèces terrestres.</a:t>
            </a:r>
          </a:p>
          <a:p>
            <a:pPr algn="just">
              <a:buClr>
                <a:schemeClr val="accent6"/>
              </a:buClr>
              <a:buSzPct val="150000"/>
            </a:pPr>
            <a:r>
              <a:rPr lang="fr-FR" dirty="0"/>
              <a:t>UN TERRITOIRE PEU TOUCHE PAR LA POLLUTION LUMINEUSE</a:t>
            </a:r>
          </a:p>
          <a:p>
            <a:pPr marL="0" indent="0" algn="just">
              <a:buClr>
                <a:schemeClr val="accent6"/>
              </a:buClr>
              <a:buSzPct val="150000"/>
              <a:buNone/>
            </a:pPr>
            <a:r>
              <a:rPr lang="fr-FR" sz="1000" b="0" dirty="0">
                <a:solidFill>
                  <a:schemeClr val="tx1"/>
                </a:solidFill>
                <a:latin typeface="+mn-lt"/>
              </a:rPr>
              <a:t>Sur le territoire, Dompierre-sur-Besbre, </a:t>
            </a:r>
            <a:r>
              <a:rPr lang="fr-FR" sz="1000" b="0" dirty="0" err="1">
                <a:solidFill>
                  <a:schemeClr val="tx1"/>
                </a:solidFill>
                <a:latin typeface="+mn-lt"/>
              </a:rPr>
              <a:t>Beaulon</a:t>
            </a:r>
            <a:r>
              <a:rPr lang="fr-FR" sz="1000" b="0" dirty="0">
                <a:solidFill>
                  <a:schemeClr val="tx1"/>
                </a:solidFill>
                <a:latin typeface="+mn-lt"/>
              </a:rPr>
              <a:t> et Varennes-sur-Allier apparaissent comme les centralités les plus contraignantes en terme de pollution lumineuse, mais ne représentent pas une coupure franche aux déplacements nocturnes. D’autres sources de pollution lumineuse sont identifiées, notamment dans les villes longeant la Besbre et celles longeant la D994. </a:t>
            </a:r>
          </a:p>
          <a:p>
            <a:endParaRPr lang="fr-FR" dirty="0"/>
          </a:p>
        </p:txBody>
      </p:sp>
      <p:sp>
        <p:nvSpPr>
          <p:cNvPr id="18" name="ZoneTexte 17">
            <a:extLst>
              <a:ext uri="{FF2B5EF4-FFF2-40B4-BE49-F238E27FC236}">
                <a16:creationId xmlns:a16="http://schemas.microsoft.com/office/drawing/2014/main" id="{484B886E-72BC-4D75-984C-5CA3F7946CA9}"/>
              </a:ext>
            </a:extLst>
          </p:cNvPr>
          <p:cNvSpPr txBox="1"/>
          <p:nvPr/>
        </p:nvSpPr>
        <p:spPr>
          <a:xfrm>
            <a:off x="6154600" y="3561044"/>
            <a:ext cx="2847886" cy="369332"/>
          </a:xfrm>
          <a:prstGeom prst="rect">
            <a:avLst/>
          </a:prstGeom>
          <a:noFill/>
        </p:spPr>
        <p:txBody>
          <a:bodyPr wrap="square" rtlCol="0">
            <a:spAutoFit/>
          </a:bodyPr>
          <a:lstStyle/>
          <a:p>
            <a:pPr algn="r"/>
            <a:r>
              <a:rPr lang="fr-FR" sz="900" i="1" dirty="0">
                <a:latin typeface="+mj-lt"/>
              </a:rPr>
              <a:t>Pollution lumineuse sur le territoire de la Communauté de Commune d’</a:t>
            </a:r>
            <a:r>
              <a:rPr lang="fr-FR" sz="900" i="1" dirty="0" err="1">
                <a:latin typeface="+mj-lt"/>
              </a:rPr>
              <a:t>Entre’Allier</a:t>
            </a:r>
            <a:r>
              <a:rPr lang="fr-FR" sz="900" i="1" dirty="0">
                <a:latin typeface="+mj-lt"/>
              </a:rPr>
              <a:t> Besbre Loire, Source </a:t>
            </a:r>
            <a:r>
              <a:rPr lang="fr-FR" sz="900" i="1" dirty="0" err="1">
                <a:latin typeface="+mj-lt"/>
              </a:rPr>
              <a:t>Avex</a:t>
            </a:r>
            <a:r>
              <a:rPr lang="fr-FR" sz="900" i="1" dirty="0">
                <a:latin typeface="+mj-lt"/>
              </a:rPr>
              <a:t> 2016</a:t>
            </a:r>
          </a:p>
        </p:txBody>
      </p:sp>
      <p:grpSp>
        <p:nvGrpSpPr>
          <p:cNvPr id="13" name="Groupe 12"/>
          <p:cNvGrpSpPr/>
          <p:nvPr/>
        </p:nvGrpSpPr>
        <p:grpSpPr>
          <a:xfrm>
            <a:off x="5917314" y="925286"/>
            <a:ext cx="3226686" cy="2635758"/>
            <a:chOff x="-2934789" y="1021121"/>
            <a:chExt cx="5730776" cy="4681774"/>
          </a:xfrm>
        </p:grpSpPr>
        <p:pic>
          <p:nvPicPr>
            <p:cNvPr id="7" name="Image 6"/>
            <p:cNvPicPr>
              <a:picLocks noChangeAspect="1"/>
            </p:cNvPicPr>
            <p:nvPr/>
          </p:nvPicPr>
          <p:blipFill rotWithShape="1">
            <a:blip r:embed="rId3"/>
            <a:srcRect l="24157" t="17621"/>
            <a:stretch/>
          </p:blipFill>
          <p:spPr>
            <a:xfrm>
              <a:off x="-2934789" y="1410789"/>
              <a:ext cx="5280751" cy="4292106"/>
            </a:xfrm>
            <a:prstGeom prst="rect">
              <a:avLst/>
            </a:prstGeom>
          </p:spPr>
        </p:pic>
        <p:pic>
          <p:nvPicPr>
            <p:cNvPr id="19" name="Image 18"/>
            <p:cNvPicPr>
              <a:picLocks noChangeAspect="1"/>
            </p:cNvPicPr>
            <p:nvPr/>
          </p:nvPicPr>
          <p:blipFill rotWithShape="1">
            <a:blip r:embed="rId4">
              <a:clrChange>
                <a:clrFrom>
                  <a:srgbClr val="FFFFFF"/>
                </a:clrFrom>
                <a:clrTo>
                  <a:srgbClr val="FFFFFF">
                    <a:alpha val="0"/>
                  </a:srgbClr>
                </a:clrTo>
              </a:clrChange>
            </a:blip>
            <a:srcRect l="15136" t="13663" r="10540" b="12706"/>
            <a:stretch/>
          </p:blipFill>
          <p:spPr>
            <a:xfrm>
              <a:off x="-2490662" y="1021121"/>
              <a:ext cx="5286649" cy="4674178"/>
            </a:xfrm>
            <a:prstGeom prst="rect">
              <a:avLst/>
            </a:prstGeom>
          </p:spPr>
        </p:pic>
      </p:grpSp>
      <p:grpSp>
        <p:nvGrpSpPr>
          <p:cNvPr id="20" name="Groupe 19">
            <a:extLst>
              <a:ext uri="{FF2B5EF4-FFF2-40B4-BE49-F238E27FC236}">
                <a16:creationId xmlns:a16="http://schemas.microsoft.com/office/drawing/2014/main" id="{C22AEE17-0ACE-490C-B831-507DC888FD09}"/>
              </a:ext>
            </a:extLst>
          </p:cNvPr>
          <p:cNvGrpSpPr/>
          <p:nvPr/>
        </p:nvGrpSpPr>
        <p:grpSpPr>
          <a:xfrm>
            <a:off x="4505449" y="3136501"/>
            <a:ext cx="1359844" cy="400224"/>
            <a:chOff x="161117" y="4000495"/>
            <a:chExt cx="1927456" cy="630125"/>
          </a:xfrm>
        </p:grpSpPr>
        <p:sp>
          <p:nvSpPr>
            <p:cNvPr id="21" name="Rectangle 20">
              <a:extLst>
                <a:ext uri="{FF2B5EF4-FFF2-40B4-BE49-F238E27FC236}">
                  <a16:creationId xmlns:a16="http://schemas.microsoft.com/office/drawing/2014/main" id="{3563D4AB-9FA5-4312-A2BC-7CB69DA78CD0}"/>
                </a:ext>
              </a:extLst>
            </p:cNvPr>
            <p:cNvSpPr/>
            <p:nvPr/>
          </p:nvSpPr>
          <p:spPr>
            <a:xfrm>
              <a:off x="161117" y="4000495"/>
              <a:ext cx="1927456" cy="6301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7ECC6F14-8A6D-4E57-A223-A6A6D54883A2}"/>
                </a:ext>
              </a:extLst>
            </p:cNvPr>
            <p:cNvPicPr>
              <a:picLocks noChangeAspect="1"/>
            </p:cNvPicPr>
            <p:nvPr/>
          </p:nvPicPr>
          <p:blipFill rotWithShape="1">
            <a:blip r:embed="rId5" cstate="print"/>
            <a:srcRect t="69537" b="6505"/>
            <a:stretch/>
          </p:blipFill>
          <p:spPr>
            <a:xfrm>
              <a:off x="247594" y="4083643"/>
              <a:ext cx="1803588" cy="546977"/>
            </a:xfrm>
            <a:prstGeom prst="rect">
              <a:avLst/>
            </a:prstGeom>
          </p:spPr>
        </p:pic>
      </p:grpSp>
      <p:grpSp>
        <p:nvGrpSpPr>
          <p:cNvPr id="23" name="Groupe 22">
            <a:extLst>
              <a:ext uri="{FF2B5EF4-FFF2-40B4-BE49-F238E27FC236}">
                <a16:creationId xmlns:a16="http://schemas.microsoft.com/office/drawing/2014/main" id="{AF947ACA-0A8C-4ACC-8C21-46A884B24D45}"/>
              </a:ext>
            </a:extLst>
          </p:cNvPr>
          <p:cNvGrpSpPr/>
          <p:nvPr/>
        </p:nvGrpSpPr>
        <p:grpSpPr>
          <a:xfrm>
            <a:off x="4494400" y="3735333"/>
            <a:ext cx="4323029" cy="2546828"/>
            <a:chOff x="287338" y="1330778"/>
            <a:chExt cx="4323029" cy="2546828"/>
          </a:xfrm>
        </p:grpSpPr>
        <p:sp>
          <p:nvSpPr>
            <p:cNvPr id="24" name="Rectangle 23">
              <a:extLst>
                <a:ext uri="{FF2B5EF4-FFF2-40B4-BE49-F238E27FC236}">
                  <a16:creationId xmlns:a16="http://schemas.microsoft.com/office/drawing/2014/main" id="{544C13A2-5E98-49BE-8206-C7E5A1390C22}"/>
                </a:ext>
              </a:extLst>
            </p:cNvPr>
            <p:cNvSpPr/>
            <p:nvPr/>
          </p:nvSpPr>
          <p:spPr>
            <a:xfrm>
              <a:off x="307111" y="1330778"/>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25" name="ZoneTexte 14">
              <a:extLst>
                <a:ext uri="{FF2B5EF4-FFF2-40B4-BE49-F238E27FC236}">
                  <a16:creationId xmlns:a16="http://schemas.microsoft.com/office/drawing/2014/main" id="{81BC3ECD-6847-4D91-82C0-4AE005B26969}"/>
                </a:ext>
              </a:extLst>
            </p:cNvPr>
            <p:cNvSpPr txBox="1"/>
            <p:nvPr/>
          </p:nvSpPr>
          <p:spPr>
            <a:xfrm>
              <a:off x="287338" y="1357698"/>
              <a:ext cx="1541235"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000" b="1" i="1" dirty="0">
                  <a:solidFill>
                    <a:schemeClr val="bg1"/>
                  </a:solidFill>
                </a:rPr>
                <a:t>Dans le cadre du PCAET...</a:t>
              </a:r>
            </a:p>
          </p:txBody>
        </p:sp>
        <p:sp>
          <p:nvSpPr>
            <p:cNvPr id="26" name="ZoneTexte 4"/>
            <p:cNvSpPr txBox="1"/>
            <p:nvPr/>
          </p:nvSpPr>
          <p:spPr>
            <a:xfrm>
              <a:off x="307111" y="1630837"/>
              <a:ext cx="4303256" cy="2246769"/>
            </a:xfrm>
            <a:prstGeom prst="rect">
              <a:avLst/>
            </a:prstGeom>
            <a:noFill/>
            <a:ln w="12700">
              <a:solidFill>
                <a:srgbClr val="79BFDF"/>
              </a:solidFill>
              <a:prstDash val="sysDot"/>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00" dirty="0"/>
                <a:t>Les éléments fragmentant sont tout autant d’obstacles à la fonctionnalité du réseau écologique. Le territoire </a:t>
              </a:r>
              <a:r>
                <a:rPr lang="fr-FR" sz="1000" dirty="0" err="1"/>
                <a:t>Entr’Allier</a:t>
              </a:r>
              <a:r>
                <a:rPr lang="fr-FR" sz="1000" dirty="0"/>
                <a:t> Besbre et Loire est plutôt fragmenté, les obstacles se concentrant au niveau des pôles urbanisés de Dompierre-sur-Besbre, </a:t>
              </a:r>
              <a:r>
                <a:rPr lang="fr-FR" sz="1000" dirty="0" err="1"/>
                <a:t>Beaulon</a:t>
              </a:r>
              <a:r>
                <a:rPr lang="fr-FR" sz="1000" dirty="0"/>
                <a:t> et Varennes-sur-Allier et des liens qui les unissent, à l’exception des obstacles à l’écoulement des eaux. </a:t>
              </a:r>
            </a:p>
            <a:p>
              <a:pPr algn="just"/>
              <a:endParaRPr lang="fr-FR" sz="1000" dirty="0">
                <a:solidFill>
                  <a:srgbClr val="FF0000"/>
                </a:solidFill>
              </a:endParaRPr>
            </a:p>
            <a:p>
              <a:pPr algn="just"/>
              <a:r>
                <a:rPr lang="fr-FR" sz="1000" dirty="0"/>
                <a:t>Dans le cadre du changement climatique et avec l’optique d’un développement des énergies renouvelables impulsé par le PCAET, il s’agit de veiller à ne pas entraver davantage la fonctionnalité du réseau écologique en :</a:t>
              </a:r>
            </a:p>
            <a:p>
              <a:pPr marL="171450" indent="-171450" algn="just">
                <a:buFont typeface="Arial" panose="020B0604020202020204" pitchFamily="34" charset="0"/>
                <a:buChar char="•"/>
              </a:pPr>
              <a:r>
                <a:rPr lang="fr-FR" sz="1000" dirty="0"/>
                <a:t>Veillant à la localisation des projets de développement d’énergies renouvelables, à minima pour ceux d’envergure (parc éolien, champ solaire photovoltaïque, etc.) ;</a:t>
              </a:r>
            </a:p>
            <a:p>
              <a:pPr marL="171450" indent="-171450" algn="just">
                <a:buFont typeface="Arial" panose="020B0604020202020204" pitchFamily="34" charset="0"/>
                <a:buChar char="•"/>
              </a:pPr>
              <a:r>
                <a:rPr lang="fr-FR" sz="1000" dirty="0"/>
                <a:t>Réfléchissant en amont des projets aux mesures d’évitement, de réduction et de compensation à mettre en place.</a:t>
              </a:r>
            </a:p>
          </p:txBody>
        </p:sp>
      </p:grpSp>
    </p:spTree>
    <p:extLst>
      <p:ext uri="{BB962C8B-B14F-4D97-AF65-F5344CB8AC3E}">
        <p14:creationId xmlns:p14="http://schemas.microsoft.com/office/powerpoint/2010/main" val="37539285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93</a:t>
            </a:fld>
            <a:endParaRPr lang="fr-FR" dirty="0"/>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604" b="1581"/>
          <a:stretch/>
        </p:blipFill>
        <p:spPr>
          <a:xfrm>
            <a:off x="748505" y="1153297"/>
            <a:ext cx="7646991" cy="5288693"/>
          </a:xfrm>
          <a:prstGeom prst="rect">
            <a:avLst/>
          </a:prstGeom>
        </p:spPr>
      </p:pic>
      <p:sp>
        <p:nvSpPr>
          <p:cNvPr id="6"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68922"/>
            <a:ext cx="8817429" cy="334594"/>
          </a:xfrm>
        </p:spPr>
        <p:txBody>
          <a:bodyPr>
            <a:normAutofit fontScale="25000" lnSpcReduction="20000"/>
          </a:bodyPr>
          <a:lstStyle/>
          <a:p>
            <a:pPr algn="ctr"/>
            <a:r>
              <a:rPr lang="fr-FR" sz="6400" dirty="0"/>
              <a:t>LA FRAGMENTATION DU RESEAU ECOLOGIQUE - Zoom sur </a:t>
            </a:r>
            <a:r>
              <a:rPr lang="fr-FR" sz="6400" dirty="0" err="1"/>
              <a:t>Entr’Allier</a:t>
            </a:r>
            <a:r>
              <a:rPr lang="fr-FR" sz="6400" dirty="0"/>
              <a:t> Besbre Loire</a:t>
            </a:r>
          </a:p>
          <a:p>
            <a:r>
              <a:rPr lang="fr-FR" dirty="0"/>
              <a:t> </a:t>
            </a:r>
          </a:p>
        </p:txBody>
      </p:sp>
    </p:spTree>
    <p:extLst>
      <p:ext uri="{BB962C8B-B14F-4D97-AF65-F5344CB8AC3E}">
        <p14:creationId xmlns:p14="http://schemas.microsoft.com/office/powerpoint/2010/main" val="1767786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10C8737D-E6A4-40F0-9518-5D54541B550F}"/>
              </a:ext>
            </a:extLst>
          </p:cNvPr>
          <p:cNvSpPr txBox="1">
            <a:spLocks/>
          </p:cNvSpPr>
          <p:nvPr/>
        </p:nvSpPr>
        <p:spPr>
          <a:xfrm>
            <a:off x="4776394" y="1194723"/>
            <a:ext cx="4186800" cy="5042978"/>
          </a:xfrm>
          <a:prstGeom prst="rect">
            <a:avLst/>
          </a:prstGeom>
          <a:solidFill>
            <a:schemeClr val="bg1"/>
          </a:solidFill>
        </p:spPr>
        <p:txBody>
          <a:bodyPr vert="horz" lIns="91440" tIns="45720" rIns="91440" bIns="4572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spcBef>
                <a:spcPts val="300"/>
              </a:spcBef>
              <a:buClr>
                <a:srgbClr val="0989B1"/>
              </a:buClr>
              <a:buSzPct val="80000"/>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a:p>
            <a:pPr algn="just">
              <a:spcBef>
                <a:spcPts val="300"/>
              </a:spcBef>
              <a:buClr>
                <a:srgbClr val="0989B1"/>
              </a:buClr>
              <a:buSzPct val="80000"/>
            </a:pPr>
            <a:endParaRPr lang="fr-FR" sz="1000" b="0"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i="1" dirty="0">
              <a:solidFill>
                <a:schemeClr val="tx1"/>
              </a:solidFill>
              <a:latin typeface="+mn-lt"/>
            </a:endParaRPr>
          </a:p>
          <a:p>
            <a:pPr marL="0" indent="0" algn="just">
              <a:buNone/>
            </a:pPr>
            <a:endParaRPr lang="fr-FR" sz="1000" b="0" dirty="0">
              <a:solidFill>
                <a:schemeClr val="tx1"/>
              </a:solidFill>
              <a:latin typeface="+mn-lt"/>
            </a:endParaRPr>
          </a:p>
          <a:p>
            <a:pPr marL="0" indent="0" algn="just">
              <a:buNone/>
            </a:pPr>
            <a:endParaRPr lang="fr-FR" sz="1000" b="0" dirty="0">
              <a:solidFill>
                <a:schemeClr val="tx1"/>
              </a:solidFill>
              <a:latin typeface="+mn-lt"/>
            </a:endParaRPr>
          </a:p>
        </p:txBody>
      </p:sp>
      <p:sp>
        <p:nvSpPr>
          <p:cNvPr id="2" name="Espace réservé du numéro de diapositive 1">
            <a:extLst>
              <a:ext uri="{FF2B5EF4-FFF2-40B4-BE49-F238E27FC236}">
                <a16:creationId xmlns:a16="http://schemas.microsoft.com/office/drawing/2014/main" id="{0ADA8C58-5320-48E9-A0CB-0E0918E7BAB8}"/>
              </a:ext>
            </a:extLst>
          </p:cNvPr>
          <p:cNvSpPr>
            <a:spLocks noGrp="1"/>
          </p:cNvSpPr>
          <p:nvPr>
            <p:ph type="sldNum" sz="quarter" idx="12"/>
          </p:nvPr>
        </p:nvSpPr>
        <p:spPr/>
        <p:txBody>
          <a:bodyPr/>
          <a:lstStyle/>
          <a:p>
            <a:fld id="{CA1D08C0-627D-48F0-9216-B0288674F6B7}" type="slidenum">
              <a:rPr lang="fr-FR" smtClean="0"/>
              <a:t>94</a:t>
            </a:fld>
            <a:endParaRPr lang="fr-FR" dirty="0"/>
          </a:p>
        </p:txBody>
      </p:sp>
      <p:sp>
        <p:nvSpPr>
          <p:cNvPr id="12" name="Espace réservé du texte 2">
            <a:extLst>
              <a:ext uri="{FF2B5EF4-FFF2-40B4-BE49-F238E27FC236}">
                <a16:creationId xmlns:a16="http://schemas.microsoft.com/office/drawing/2014/main" id="{80577A45-297D-4D75-A389-A388F9978D95}"/>
              </a:ext>
            </a:extLst>
          </p:cNvPr>
          <p:cNvSpPr>
            <a:spLocks noGrp="1"/>
          </p:cNvSpPr>
          <p:nvPr>
            <p:ph type="body" sz="quarter" idx="13"/>
          </p:nvPr>
        </p:nvSpPr>
        <p:spPr>
          <a:xfrm>
            <a:off x="311972" y="535178"/>
            <a:ext cx="8544691" cy="430123"/>
          </a:xfrm>
        </p:spPr>
        <p:txBody>
          <a:bodyPr/>
          <a:lstStyle/>
          <a:p>
            <a:pPr algn="ctr"/>
            <a:r>
              <a:rPr lang="fr-FR" dirty="0"/>
              <a:t>LA CONSOMMATION D’ESPACES – Zoom sur </a:t>
            </a:r>
            <a:r>
              <a:rPr lang="fr-FR" dirty="0" err="1"/>
              <a:t>Entr’Allier</a:t>
            </a:r>
            <a:r>
              <a:rPr lang="fr-FR" dirty="0"/>
              <a:t> Besbre Loire</a:t>
            </a:r>
          </a:p>
        </p:txBody>
      </p:sp>
      <p:sp>
        <p:nvSpPr>
          <p:cNvPr id="9" name="Espace réservé du contenu 10">
            <a:extLst>
              <a:ext uri="{FF2B5EF4-FFF2-40B4-BE49-F238E27FC236}">
                <a16:creationId xmlns:a16="http://schemas.microsoft.com/office/drawing/2014/main" id="{81E2DD52-8E8B-4542-AB09-7E2EEF525CFB}"/>
              </a:ext>
            </a:extLst>
          </p:cNvPr>
          <p:cNvSpPr txBox="1">
            <a:spLocks/>
          </p:cNvSpPr>
          <p:nvPr/>
        </p:nvSpPr>
        <p:spPr>
          <a:xfrm>
            <a:off x="5877873" y="1262712"/>
            <a:ext cx="3239234" cy="4154984"/>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spcBef>
                <a:spcPts val="750"/>
              </a:spcBef>
              <a:spcAft>
                <a:spcPts val="400"/>
              </a:spcAft>
              <a:buClr>
                <a:schemeClr val="accent5"/>
              </a:buClr>
              <a:buSzPct val="150000"/>
              <a:buNone/>
              <a:tabLst>
                <a:tab pos="266700" algn="l"/>
              </a:tabLst>
            </a:pPr>
            <a:r>
              <a:rPr lang="fr-FR" sz="1000" dirty="0"/>
              <a:t>A l’appui des données issues du « Portail artificialisation des sols » alimenté par l’Etat, il apparaît qu’entre 2009 et 2018, plus de 376 hectares d’espaces agricoles, naturels et forestiers ont été consommés.</a:t>
            </a:r>
          </a:p>
          <a:p>
            <a:pPr marL="0" lvl="1" indent="0" algn="just">
              <a:spcBef>
                <a:spcPts val="750"/>
              </a:spcBef>
              <a:spcAft>
                <a:spcPts val="400"/>
              </a:spcAft>
              <a:buClr>
                <a:schemeClr val="accent5"/>
              </a:buClr>
              <a:buSzPct val="150000"/>
              <a:buNone/>
              <a:tabLst>
                <a:tab pos="266700" algn="l"/>
              </a:tabLst>
            </a:pPr>
            <a:r>
              <a:rPr lang="fr-FR" sz="1000" dirty="0"/>
              <a:t>Rapportés à la surface de l’EPCI, c’est donc 0,34% du territoire qui a été artificialisé, soit autant d’espaces en moins pour assurer la fonctionnalité écologique du territoire. Cette consommation d’espaces s’accompagne nécessairement pour tout ou partie d’une imperméabilisation des sols pouvant avoir par ailleurs des incidences sur le ruissellement pluvial et les risques induits. </a:t>
            </a:r>
          </a:p>
          <a:p>
            <a:pPr marL="0" lvl="1" indent="0" algn="just">
              <a:spcBef>
                <a:spcPts val="750"/>
              </a:spcBef>
              <a:spcAft>
                <a:spcPts val="400"/>
              </a:spcAft>
              <a:buClr>
                <a:schemeClr val="accent5"/>
              </a:buClr>
              <a:buSzPct val="150000"/>
              <a:buNone/>
              <a:tabLst>
                <a:tab pos="266700" algn="l"/>
              </a:tabLst>
            </a:pPr>
            <a:r>
              <a:rPr lang="fr-FR" sz="1000" dirty="0"/>
              <a:t>Si le chiffre peut paraître faible à l’échelle de l’EPCI, à l’échelle du département de l'Allier, le territoire est néanmoins marqué par une dynamique prononcée de consommation d’espace puisque se concentre au sein du territoire communautaire près de 13% de l’artificialisation du département sur les 9 dernières années. Cette artificialisation des sols se concentre pour plus de la moitié dans 6 communes : </a:t>
            </a:r>
            <a:r>
              <a:rPr lang="fr-FR" sz="1000" dirty="0" err="1"/>
              <a:t>Créchy</a:t>
            </a:r>
            <a:r>
              <a:rPr lang="fr-FR" sz="1000" dirty="0"/>
              <a:t> (16,5%), </a:t>
            </a:r>
            <a:r>
              <a:rPr lang="fr-FR" sz="1000" dirty="0" err="1"/>
              <a:t>Diou</a:t>
            </a:r>
            <a:r>
              <a:rPr lang="fr-FR" sz="1000" dirty="0"/>
              <a:t> (13,5%), Saint-</a:t>
            </a:r>
            <a:r>
              <a:rPr lang="fr-FR" sz="1000" dirty="0" err="1"/>
              <a:t>Pourçain</a:t>
            </a:r>
            <a:r>
              <a:rPr lang="fr-FR" sz="1000" dirty="0"/>
              <a:t>-sur-Besbre (10,4%), Varennes-sur-Allier (7%) et Dompierre-sur-Besbre (6%). En moyenne, ces communes ont consommé 22 hectares par an sur les 9 dernières années. Or, ces communes à dominante rurale abritent un continuum agro-naturel favorable au fonctionnement écologique qui se retrouve alors vulnérabilisé. </a:t>
            </a:r>
          </a:p>
          <a:p>
            <a:pPr marL="0" lvl="1" indent="0" algn="ctr">
              <a:spcBef>
                <a:spcPts val="750"/>
              </a:spcBef>
              <a:spcAft>
                <a:spcPts val="400"/>
              </a:spcAft>
              <a:buClr>
                <a:schemeClr val="accent5"/>
              </a:buClr>
              <a:buSzPct val="150000"/>
              <a:buNone/>
              <a:tabLst>
                <a:tab pos="266700" algn="l"/>
              </a:tabLst>
            </a:pPr>
            <a:endParaRPr lang="fr-FR" sz="1000" dirty="0"/>
          </a:p>
        </p:txBody>
      </p:sp>
      <p:grpSp>
        <p:nvGrpSpPr>
          <p:cNvPr id="10" name="Groupe 9">
            <a:extLst>
              <a:ext uri="{FF2B5EF4-FFF2-40B4-BE49-F238E27FC236}">
                <a16:creationId xmlns:a16="http://schemas.microsoft.com/office/drawing/2014/main" id="{785FEBDD-46D7-4ED4-BE10-EB2FBFA49673}"/>
              </a:ext>
            </a:extLst>
          </p:cNvPr>
          <p:cNvGrpSpPr/>
          <p:nvPr/>
        </p:nvGrpSpPr>
        <p:grpSpPr>
          <a:xfrm>
            <a:off x="5957804" y="5224697"/>
            <a:ext cx="3079371" cy="1063975"/>
            <a:chOff x="111089" y="1324271"/>
            <a:chExt cx="3079371" cy="1063975"/>
          </a:xfrm>
        </p:grpSpPr>
        <p:sp>
          <p:nvSpPr>
            <p:cNvPr id="11" name="Rectangle 10">
              <a:extLst>
                <a:ext uri="{FF2B5EF4-FFF2-40B4-BE49-F238E27FC236}">
                  <a16:creationId xmlns:a16="http://schemas.microsoft.com/office/drawing/2014/main" id="{B9BF20F3-A597-4B13-8D21-CD45926F40FD}"/>
                </a:ext>
              </a:extLst>
            </p:cNvPr>
            <p:cNvSpPr/>
            <p:nvPr/>
          </p:nvSpPr>
          <p:spPr>
            <a:xfrm>
              <a:off x="114188" y="1628189"/>
              <a:ext cx="3076272" cy="760057"/>
            </a:xfrm>
            <a:prstGeom prst="rect">
              <a:avLst/>
            </a:prstGeom>
            <a:noFill/>
            <a:ln>
              <a:solidFill>
                <a:srgbClr val="79BF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E16F5FA2-D54A-4B1A-A46E-4720FFF9095E}"/>
                </a:ext>
              </a:extLst>
            </p:cNvPr>
            <p:cNvGrpSpPr/>
            <p:nvPr/>
          </p:nvGrpSpPr>
          <p:grpSpPr>
            <a:xfrm>
              <a:off x="111089" y="1324271"/>
              <a:ext cx="3010500" cy="910087"/>
              <a:chOff x="66203" y="1324271"/>
              <a:chExt cx="3010500" cy="910087"/>
            </a:xfrm>
          </p:grpSpPr>
          <p:sp>
            <p:nvSpPr>
              <p:cNvPr id="14" name="Rectangle 13">
                <a:extLst>
                  <a:ext uri="{FF2B5EF4-FFF2-40B4-BE49-F238E27FC236}">
                    <a16:creationId xmlns:a16="http://schemas.microsoft.com/office/drawing/2014/main" id="{ABAD01AE-FC58-47EF-AEE6-36F817EC2E17}"/>
                  </a:ext>
                </a:extLst>
              </p:cNvPr>
              <p:cNvSpPr/>
              <p:nvPr/>
            </p:nvSpPr>
            <p:spPr>
              <a:xfrm>
                <a:off x="69301" y="1324271"/>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0A4EBD2-47AF-4028-8DB3-2A4BC308F13F}"/>
                  </a:ext>
                </a:extLst>
              </p:cNvPr>
              <p:cNvSpPr txBox="1"/>
              <p:nvPr/>
            </p:nvSpPr>
            <p:spPr>
              <a:xfrm>
                <a:off x="66203" y="1347390"/>
                <a:ext cx="1541235" cy="246221"/>
              </a:xfrm>
              <a:prstGeom prst="rect">
                <a:avLst/>
              </a:prstGeom>
              <a:noFill/>
            </p:spPr>
            <p:txBody>
              <a:bodyPr wrap="square" rtlCol="0">
                <a:spAutoFit/>
              </a:bodyPr>
              <a:lstStyle/>
              <a:p>
                <a:r>
                  <a:rPr lang="fr-FR" sz="1000" b="1" i="1" dirty="0">
                    <a:solidFill>
                      <a:schemeClr val="bg1"/>
                    </a:solidFill>
                  </a:rPr>
                  <a:t>Dans le cadre du PCAET...</a:t>
                </a:r>
              </a:p>
            </p:txBody>
          </p:sp>
          <p:sp>
            <p:nvSpPr>
              <p:cNvPr id="16" name="ZoneTexte 15">
                <a:extLst>
                  <a:ext uri="{FF2B5EF4-FFF2-40B4-BE49-F238E27FC236}">
                    <a16:creationId xmlns:a16="http://schemas.microsoft.com/office/drawing/2014/main" id="{517AF14C-1B6D-463B-886B-4E10D0139841}"/>
                  </a:ext>
                </a:extLst>
              </p:cNvPr>
              <p:cNvSpPr txBox="1"/>
              <p:nvPr/>
            </p:nvSpPr>
            <p:spPr>
              <a:xfrm>
                <a:off x="69301" y="1680360"/>
                <a:ext cx="3007402" cy="553998"/>
              </a:xfrm>
              <a:prstGeom prst="rect">
                <a:avLst/>
              </a:prstGeom>
              <a:noFill/>
            </p:spPr>
            <p:txBody>
              <a:bodyPr wrap="square" rtlCol="0">
                <a:spAutoFit/>
              </a:bodyPr>
              <a:lstStyle/>
              <a:p>
                <a:pPr marL="0" lvl="1" indent="0" algn="just">
                  <a:spcBef>
                    <a:spcPts val="750"/>
                  </a:spcBef>
                  <a:spcAft>
                    <a:spcPts val="400"/>
                  </a:spcAft>
                  <a:buClr>
                    <a:schemeClr val="accent5"/>
                  </a:buClr>
                  <a:buSzPct val="150000"/>
                  <a:buNone/>
                  <a:tabLst>
                    <a:tab pos="266700" algn="l"/>
                  </a:tabLst>
                </a:pPr>
                <a:r>
                  <a:rPr lang="fr-FR" sz="1000" dirty="0"/>
                  <a:t>Dans le cadre du PCAET, cette consommation d’espace agro-naturels représente autant de puits de séquestration de carbone en moins.</a:t>
                </a:r>
              </a:p>
            </p:txBody>
          </p:sp>
        </p:grpSp>
      </p:gr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26807"/>
          <a:stretch/>
        </p:blipFill>
        <p:spPr>
          <a:xfrm>
            <a:off x="0" y="1194723"/>
            <a:ext cx="5325136" cy="5144921"/>
          </a:xfrm>
          <a:prstGeom prst="rect">
            <a:avLst/>
          </a:prstGeom>
        </p:spPr>
      </p:pic>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l="73922" t="21319" b="52791"/>
          <a:stretch/>
        </p:blipFill>
        <p:spPr>
          <a:xfrm>
            <a:off x="4223657" y="1536099"/>
            <a:ext cx="1539521" cy="1079212"/>
          </a:xfrm>
          <a:prstGeom prst="rect">
            <a:avLst/>
          </a:prstGeom>
        </p:spPr>
      </p:pic>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l="76814" t="51445" r="510" b="31740"/>
          <a:stretch/>
        </p:blipFill>
        <p:spPr>
          <a:xfrm>
            <a:off x="4300613" y="2615311"/>
            <a:ext cx="1338667" cy="700913"/>
          </a:xfrm>
          <a:prstGeom prst="rect">
            <a:avLst/>
          </a:prstGeom>
        </p:spPr>
      </p:pic>
    </p:spTree>
    <p:extLst>
      <p:ext uri="{BB962C8B-B14F-4D97-AF65-F5344CB8AC3E}">
        <p14:creationId xmlns:p14="http://schemas.microsoft.com/office/powerpoint/2010/main" val="4237761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95</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14492"/>
            <a:ext cx="8817429" cy="334594"/>
          </a:xfrm>
        </p:spPr>
        <p:txBody>
          <a:bodyPr>
            <a:normAutofit/>
          </a:bodyPr>
          <a:lstStyle/>
          <a:p>
            <a:pPr algn="ctr"/>
            <a:r>
              <a:rPr lang="fr-FR" dirty="0"/>
              <a:t>LES ESPECES ENVAHISSANTES EXOTIQUES - Zoom sur </a:t>
            </a:r>
            <a:r>
              <a:rPr lang="fr-FR" dirty="0" err="1"/>
              <a:t>Entr’Allier</a:t>
            </a:r>
            <a:r>
              <a:rPr lang="fr-FR" dirty="0"/>
              <a:t> Besbre Loire</a:t>
            </a:r>
          </a:p>
        </p:txBody>
      </p:sp>
      <p:sp>
        <p:nvSpPr>
          <p:cNvPr id="5" name="Espace réservé du texte 3">
            <a:extLst>
              <a:ext uri="{FF2B5EF4-FFF2-40B4-BE49-F238E27FC236}">
                <a16:creationId xmlns:a16="http://schemas.microsoft.com/office/drawing/2014/main" id="{4A752718-D9ED-4C92-8F69-CDA2A8A41DC3}"/>
              </a:ext>
            </a:extLst>
          </p:cNvPr>
          <p:cNvSpPr txBox="1">
            <a:spLocks/>
          </p:cNvSpPr>
          <p:nvPr/>
        </p:nvSpPr>
        <p:spPr>
          <a:xfrm>
            <a:off x="277812" y="1331843"/>
            <a:ext cx="4608512" cy="4977947"/>
          </a:xfrm>
          <a:prstGeom prst="rect">
            <a:avLst/>
          </a:prstGeom>
        </p:spPr>
        <p:txBody>
          <a:bodyPr vert="horz" lIns="0" tIns="0" rIns="0" bIns="0" rtlCol="0">
            <a:noAutofit/>
          </a:bodyPr>
          <a:lstStyle>
            <a:lvl1pPr marL="180975" indent="-180975" algn="l" defTabSz="685800" rtl="0" eaLnBrk="1" latinLnBrk="0" hangingPunct="1">
              <a:lnSpc>
                <a:spcPct val="90000"/>
              </a:lnSpc>
              <a:spcBef>
                <a:spcPts val="750"/>
              </a:spcBef>
              <a:buFont typeface="Wingdings" panose="05000000000000000000" pitchFamily="2" charset="2"/>
              <a:buChar char="§"/>
              <a:tabLst>
                <a:tab pos="266700" algn="l"/>
              </a:tabLst>
              <a:defRPr sz="1100" b="1" kern="1200">
                <a:solidFill>
                  <a:srgbClr val="218BC7"/>
                </a:solidFill>
                <a:latin typeface="+mj-lt"/>
                <a:ea typeface="+mn-ea"/>
                <a:cs typeface="+mn-cs"/>
              </a:defRPr>
            </a:lvl1pPr>
            <a:lvl2pPr marL="85725" indent="-85725" algn="l" defTabSz="685800" rtl="0" eaLnBrk="1" latinLnBrk="0" hangingPunct="1">
              <a:lnSpc>
                <a:spcPct val="90000"/>
              </a:lnSpc>
              <a:spcBef>
                <a:spcPts val="375"/>
              </a:spcBef>
              <a:buFontTx/>
              <a:buNone/>
              <a:defRPr sz="10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chemeClr val="accent6"/>
              </a:buClr>
              <a:buSzPct val="150000"/>
              <a:buNone/>
            </a:pPr>
            <a:r>
              <a:rPr lang="fr-FR" sz="1000" b="0" dirty="0">
                <a:solidFill>
                  <a:schemeClr val="tx1"/>
                </a:solidFill>
                <a:latin typeface="+mn-lt"/>
              </a:rPr>
              <a:t>Au regard des changements climatiques globaux et des logiques de mondialisation, les espèces exotiques envahissantes apparaissent comme l’une des plus grandes menaces pour la biodiversité locale. </a:t>
            </a:r>
          </a:p>
          <a:p>
            <a:pPr marL="0" indent="0" algn="just">
              <a:buClr>
                <a:schemeClr val="accent6"/>
              </a:buClr>
              <a:buSzPct val="150000"/>
              <a:buNone/>
            </a:pPr>
            <a:r>
              <a:rPr lang="fr-FR" sz="1000" b="0" dirty="0">
                <a:solidFill>
                  <a:schemeClr val="tx1"/>
                </a:solidFill>
                <a:latin typeface="+mn-lt"/>
              </a:rPr>
              <a:t>En effet, l’artificialisation des milieux, la déstabilisation des équilibres naturels, l’accélération des échanges entre continent et les infrastructures routières et ferrées sont autant de facteurs favorables à la propagation de ces espèces. Suite aux engagements fort du Grenelle de l’Environnement pour la biodiversité, la Région Auvergne Rhône-Alpes  et l’Agence de l’eau ont impulsé des campagnes de recensement et de récolte d’informations sur les espèces exotiques envahissantes (EEE).</a:t>
            </a:r>
          </a:p>
          <a:p>
            <a:pPr marL="0" indent="0" algn="just">
              <a:buClr>
                <a:schemeClr val="accent6"/>
              </a:buClr>
              <a:buSzPct val="150000"/>
              <a:buFont typeface="Wingdings" panose="05000000000000000000" pitchFamily="2" charset="2"/>
              <a:buNone/>
            </a:pPr>
            <a:r>
              <a:rPr lang="fr-FR" sz="1000" b="0" dirty="0">
                <a:solidFill>
                  <a:schemeClr val="tx1"/>
                </a:solidFill>
                <a:latin typeface="+mn-lt"/>
              </a:rPr>
              <a:t>En Auvergne 141 plantes exotiques envahissantes (sur les 396 espèces exotiques) sont présentes. Celles-ci sont catégorisées en 3 groupes :</a:t>
            </a:r>
          </a:p>
          <a:p>
            <a:pPr algn="just">
              <a:buClr>
                <a:schemeClr val="accent6"/>
              </a:buClr>
              <a:buSzPct val="80000"/>
              <a:buFont typeface="Arial" panose="020B0604020202020204" pitchFamily="34" charset="0"/>
              <a:buChar char="•"/>
            </a:pPr>
            <a:r>
              <a:rPr lang="fr-FR" sz="1000" b="0" dirty="0">
                <a:solidFill>
                  <a:schemeClr val="tx1"/>
                </a:solidFill>
                <a:latin typeface="+mn-lt"/>
              </a:rPr>
              <a:t>Les </a:t>
            </a:r>
            <a:r>
              <a:rPr lang="fr-FR" sz="1000" dirty="0">
                <a:solidFill>
                  <a:schemeClr val="tx1"/>
                </a:solidFill>
                <a:latin typeface="+mn-lt"/>
              </a:rPr>
              <a:t>plantes exotiques envahissantes émergentes </a:t>
            </a:r>
            <a:r>
              <a:rPr lang="fr-FR" sz="1000" b="0" dirty="0">
                <a:solidFill>
                  <a:schemeClr val="tx1"/>
                </a:solidFill>
                <a:latin typeface="+mn-lt"/>
              </a:rPr>
              <a:t>;</a:t>
            </a:r>
          </a:p>
          <a:p>
            <a:pPr algn="just">
              <a:buClr>
                <a:schemeClr val="accent6"/>
              </a:buClr>
              <a:buSzPct val="80000"/>
              <a:buFont typeface="Arial" panose="020B0604020202020204" pitchFamily="34" charset="0"/>
              <a:buChar char="•"/>
            </a:pPr>
            <a:r>
              <a:rPr lang="fr-FR" sz="1000" b="0" dirty="0">
                <a:solidFill>
                  <a:schemeClr val="tx1"/>
                </a:solidFill>
                <a:latin typeface="+mn-lt"/>
              </a:rPr>
              <a:t>Les </a:t>
            </a:r>
            <a:r>
              <a:rPr lang="fr-FR" sz="1000" dirty="0">
                <a:solidFill>
                  <a:schemeClr val="tx1"/>
                </a:solidFill>
                <a:latin typeface="+mn-lt"/>
              </a:rPr>
              <a:t>plantes exotiques envahissantes présentant un risque pour la santé </a:t>
            </a:r>
            <a:r>
              <a:rPr lang="fr-FR" sz="1000" b="0" dirty="0">
                <a:solidFill>
                  <a:schemeClr val="tx1"/>
                </a:solidFill>
                <a:latin typeface="+mn-lt"/>
              </a:rPr>
              <a:t>(Ambroisie et Berce du Caucase) ou préoccupantes pour l’Union Européenne (Asclépiade de Syrie, Elodée de Nuttall, Berce du Caucase, Balsamine de l’Himalaya, Grand </a:t>
            </a:r>
            <a:r>
              <a:rPr lang="fr-FR" sz="1000" b="0" dirty="0" err="1">
                <a:solidFill>
                  <a:schemeClr val="tx1"/>
                </a:solidFill>
                <a:latin typeface="+mn-lt"/>
              </a:rPr>
              <a:t>Lagarosiphon</a:t>
            </a:r>
            <a:r>
              <a:rPr lang="fr-FR" sz="1000" b="0" dirty="0">
                <a:solidFill>
                  <a:schemeClr val="tx1"/>
                </a:solidFill>
                <a:latin typeface="+mn-lt"/>
              </a:rPr>
              <a:t>, </a:t>
            </a:r>
            <a:r>
              <a:rPr lang="fr-FR" sz="1000" b="0" dirty="0" err="1">
                <a:solidFill>
                  <a:schemeClr val="tx1"/>
                </a:solidFill>
                <a:latin typeface="+mn-lt"/>
              </a:rPr>
              <a:t>Jussie</a:t>
            </a:r>
            <a:r>
              <a:rPr lang="fr-FR" sz="1000" b="0" dirty="0">
                <a:solidFill>
                  <a:schemeClr val="tx1"/>
                </a:solidFill>
                <a:latin typeface="+mn-lt"/>
              </a:rPr>
              <a:t> à grandes fleurs, </a:t>
            </a:r>
            <a:r>
              <a:rPr lang="fr-FR" sz="1000" b="0" dirty="0" err="1">
                <a:solidFill>
                  <a:schemeClr val="tx1"/>
                </a:solidFill>
                <a:latin typeface="+mn-lt"/>
              </a:rPr>
              <a:t>Myoriophylle</a:t>
            </a:r>
            <a:r>
              <a:rPr lang="fr-FR" sz="1000" b="0" dirty="0">
                <a:solidFill>
                  <a:schemeClr val="tx1"/>
                </a:solidFill>
                <a:latin typeface="+mn-lt"/>
              </a:rPr>
              <a:t> du Brésil) ;</a:t>
            </a:r>
          </a:p>
          <a:p>
            <a:pPr algn="just">
              <a:buClr>
                <a:schemeClr val="accent6"/>
              </a:buClr>
              <a:buSzPct val="80000"/>
              <a:buFont typeface="Arial" panose="020B0604020202020204" pitchFamily="34" charset="0"/>
              <a:buChar char="•"/>
            </a:pPr>
            <a:r>
              <a:rPr lang="fr-FR" sz="1000" b="0" dirty="0">
                <a:solidFill>
                  <a:schemeClr val="tx1"/>
                </a:solidFill>
                <a:latin typeface="+mn-lt"/>
              </a:rPr>
              <a:t>Les </a:t>
            </a:r>
            <a:r>
              <a:rPr lang="fr-FR" sz="1000" dirty="0">
                <a:solidFill>
                  <a:schemeClr val="tx1"/>
                </a:solidFill>
                <a:latin typeface="+mn-lt"/>
              </a:rPr>
              <a:t>autres plantes exotiques envahissantes</a:t>
            </a:r>
            <a:r>
              <a:rPr lang="fr-FR" sz="1000" b="0" dirty="0">
                <a:solidFill>
                  <a:schemeClr val="tx1"/>
                </a:solidFill>
                <a:latin typeface="+mn-lt"/>
              </a:rPr>
              <a:t>.</a:t>
            </a:r>
          </a:p>
          <a:p>
            <a:pPr marL="0" indent="0" algn="just">
              <a:spcBef>
                <a:spcPts val="1800"/>
              </a:spcBef>
              <a:buClr>
                <a:schemeClr val="accent6"/>
              </a:buClr>
              <a:buSzPct val="150000"/>
              <a:buNone/>
            </a:pPr>
            <a:r>
              <a:rPr lang="fr-FR" sz="1000" b="0" dirty="0">
                <a:solidFill>
                  <a:schemeClr val="tx1"/>
                </a:solidFill>
                <a:latin typeface="+mn-lt"/>
              </a:rPr>
              <a:t>Par ailleurs, le nombre d’EEE animales s’élève à 27 en Auvergne et sont elles aussi catégorisées en 3 groupes:</a:t>
            </a:r>
          </a:p>
          <a:p>
            <a:pPr algn="just">
              <a:buClr>
                <a:schemeClr val="accent6"/>
              </a:buClr>
              <a:buSzPct val="80000"/>
            </a:pPr>
            <a:r>
              <a:rPr lang="fr-FR" sz="1000" b="0" dirty="0">
                <a:solidFill>
                  <a:schemeClr val="tx1"/>
                </a:solidFill>
                <a:latin typeface="+mn-lt"/>
              </a:rPr>
              <a:t>Les espèces </a:t>
            </a:r>
            <a:r>
              <a:rPr lang="fr-FR" sz="1000" dirty="0">
                <a:solidFill>
                  <a:schemeClr val="tx1"/>
                </a:solidFill>
                <a:latin typeface="+mn-lt"/>
              </a:rPr>
              <a:t>animales émergentes ou occasionnelles </a:t>
            </a:r>
            <a:r>
              <a:rPr lang="fr-FR" sz="1000" b="0" dirty="0">
                <a:solidFill>
                  <a:schemeClr val="tx1"/>
                </a:solidFill>
                <a:latin typeface="+mn-lt"/>
              </a:rPr>
              <a:t>(écrevisse de Louisiane, Crabe chinois, Capricornes asiatiques, Chien viverrin, Vison d’Amérique, Moule zébrée, Hydrobie des antipodes, cygne noir, </a:t>
            </a:r>
            <a:r>
              <a:rPr lang="fr-FR" sz="1000" b="0" dirty="0" err="1">
                <a:solidFill>
                  <a:schemeClr val="tx1"/>
                </a:solidFill>
                <a:latin typeface="+mn-lt"/>
              </a:rPr>
              <a:t>Erismature</a:t>
            </a:r>
            <a:r>
              <a:rPr lang="fr-FR" sz="1000" b="0" dirty="0">
                <a:solidFill>
                  <a:schemeClr val="tx1"/>
                </a:solidFill>
                <a:latin typeface="+mn-lt"/>
              </a:rPr>
              <a:t> rousse, ibis sacré, </a:t>
            </a:r>
            <a:r>
              <a:rPr lang="fr-FR" sz="1000" b="0" dirty="0" err="1">
                <a:solidFill>
                  <a:schemeClr val="tx1"/>
                </a:solidFill>
                <a:latin typeface="+mn-lt"/>
              </a:rPr>
              <a:t>Ouete</a:t>
            </a:r>
            <a:r>
              <a:rPr lang="fr-FR" sz="1000" b="0" dirty="0">
                <a:solidFill>
                  <a:schemeClr val="tx1"/>
                </a:solidFill>
                <a:latin typeface="+mn-lt"/>
              </a:rPr>
              <a:t> d’Egypte) ;</a:t>
            </a:r>
          </a:p>
          <a:p>
            <a:pPr algn="just">
              <a:buClr>
                <a:schemeClr val="accent6"/>
              </a:buClr>
              <a:buSzPct val="80000"/>
            </a:pPr>
            <a:r>
              <a:rPr lang="fr-FR" sz="1000" b="0" dirty="0">
                <a:solidFill>
                  <a:schemeClr val="tx1"/>
                </a:solidFill>
                <a:latin typeface="+mn-lt"/>
              </a:rPr>
              <a:t>Les espèces </a:t>
            </a:r>
            <a:r>
              <a:rPr lang="fr-FR" sz="1000" dirty="0">
                <a:solidFill>
                  <a:schemeClr val="tx1"/>
                </a:solidFill>
                <a:latin typeface="+mn-lt"/>
              </a:rPr>
              <a:t>animales en cours d’installation</a:t>
            </a:r>
            <a:r>
              <a:rPr lang="fr-FR" sz="1000" b="0" dirty="0">
                <a:solidFill>
                  <a:schemeClr val="tx1"/>
                </a:solidFill>
                <a:latin typeface="+mn-lt"/>
              </a:rPr>
              <a:t> (frelon asiatique, </a:t>
            </a:r>
            <a:r>
              <a:rPr lang="fr-FR" sz="1000" b="0" dirty="0" err="1">
                <a:solidFill>
                  <a:schemeClr val="tx1"/>
                </a:solidFill>
                <a:latin typeface="+mn-lt"/>
              </a:rPr>
              <a:t>corbicule</a:t>
            </a:r>
            <a:r>
              <a:rPr lang="fr-FR" sz="1000" b="0" dirty="0">
                <a:solidFill>
                  <a:schemeClr val="tx1"/>
                </a:solidFill>
                <a:latin typeface="+mn-lt"/>
              </a:rPr>
              <a:t> </a:t>
            </a:r>
            <a:r>
              <a:rPr lang="fr-FR" sz="1000" b="0" dirty="0" err="1">
                <a:solidFill>
                  <a:schemeClr val="tx1"/>
                </a:solidFill>
                <a:latin typeface="+mn-lt"/>
              </a:rPr>
              <a:t>striolée</a:t>
            </a:r>
            <a:r>
              <a:rPr lang="fr-FR" sz="1000" b="0" dirty="0">
                <a:solidFill>
                  <a:schemeClr val="tx1"/>
                </a:solidFill>
                <a:latin typeface="+mn-lt"/>
              </a:rPr>
              <a:t>, tortue de Floride) ;</a:t>
            </a:r>
          </a:p>
          <a:p>
            <a:pPr algn="just">
              <a:buClr>
                <a:schemeClr val="accent6"/>
              </a:buClr>
              <a:buSzPct val="80000"/>
            </a:pPr>
            <a:r>
              <a:rPr lang="fr-FR" sz="1000" b="0" dirty="0">
                <a:solidFill>
                  <a:schemeClr val="tx1"/>
                </a:solidFill>
                <a:latin typeface="+mn-lt"/>
              </a:rPr>
              <a:t>Les espèces </a:t>
            </a:r>
            <a:r>
              <a:rPr lang="fr-FR" sz="1000" dirty="0">
                <a:solidFill>
                  <a:schemeClr val="tx1"/>
                </a:solidFill>
                <a:latin typeface="+mn-lt"/>
              </a:rPr>
              <a:t>animales bien implantées </a:t>
            </a:r>
            <a:r>
              <a:rPr lang="fr-FR" sz="1000" b="0" dirty="0">
                <a:solidFill>
                  <a:schemeClr val="tx1"/>
                </a:solidFill>
                <a:latin typeface="+mn-lt"/>
              </a:rPr>
              <a:t>(écrevisse américaine, écrevisse de Californie, coccinelle asiatique, ragondin , rat musqué, raton laveur, </a:t>
            </a:r>
            <a:r>
              <a:rPr lang="fr-FR" sz="1000" b="0" dirty="0" err="1">
                <a:solidFill>
                  <a:schemeClr val="tx1"/>
                </a:solidFill>
                <a:latin typeface="+mn-lt"/>
              </a:rPr>
              <a:t>corbicule</a:t>
            </a:r>
            <a:r>
              <a:rPr lang="fr-FR" sz="1000" b="0" dirty="0">
                <a:solidFill>
                  <a:schemeClr val="tx1"/>
                </a:solidFill>
                <a:latin typeface="+mn-lt"/>
              </a:rPr>
              <a:t> asiatique, bernache du canada, </a:t>
            </a:r>
            <a:r>
              <a:rPr lang="fr-FR" sz="1000" b="0" dirty="0" err="1">
                <a:solidFill>
                  <a:schemeClr val="tx1"/>
                </a:solidFill>
                <a:latin typeface="+mn-lt"/>
              </a:rPr>
              <a:t>pseudorasbora</a:t>
            </a:r>
            <a:r>
              <a:rPr lang="fr-FR" sz="1000" b="0" dirty="0">
                <a:solidFill>
                  <a:schemeClr val="tx1"/>
                </a:solidFill>
                <a:latin typeface="+mn-lt"/>
              </a:rPr>
              <a:t>, poisson chat, perche soleil).</a:t>
            </a:r>
          </a:p>
          <a:p>
            <a:pPr marL="0" indent="0" algn="just">
              <a:buClr>
                <a:schemeClr val="accent6"/>
              </a:buClr>
              <a:buSzPct val="150000"/>
              <a:buNone/>
            </a:pPr>
            <a:endParaRPr lang="fr-FR" sz="1000" b="0" dirty="0">
              <a:solidFill>
                <a:schemeClr val="tx1"/>
              </a:solidFill>
              <a:latin typeface="+mn-lt"/>
            </a:endParaRPr>
          </a:p>
          <a:p>
            <a:pPr marL="0" indent="0" algn="just">
              <a:buFont typeface="Wingdings" panose="05000000000000000000" pitchFamily="2" charset="2"/>
              <a:buNone/>
            </a:pPr>
            <a:r>
              <a:rPr lang="fr-FR" sz="1000" dirty="0">
                <a:solidFill>
                  <a:schemeClr val="tx1"/>
                </a:solidFill>
                <a:latin typeface="+mn-lt"/>
              </a:rPr>
              <a:t> </a:t>
            </a:r>
          </a:p>
        </p:txBody>
      </p:sp>
      <p:pic>
        <p:nvPicPr>
          <p:cNvPr id="7" name="Image 6"/>
          <p:cNvPicPr>
            <a:picLocks noChangeAspect="1"/>
          </p:cNvPicPr>
          <p:nvPr/>
        </p:nvPicPr>
        <p:blipFill>
          <a:blip r:embed="rId3"/>
          <a:stretch>
            <a:fillRect/>
          </a:stretch>
        </p:blipFill>
        <p:spPr>
          <a:xfrm>
            <a:off x="5412574" y="1304925"/>
            <a:ext cx="1615562" cy="1295572"/>
          </a:xfrm>
          <a:prstGeom prst="rect">
            <a:avLst/>
          </a:prstGeom>
        </p:spPr>
      </p:pic>
      <p:pic>
        <p:nvPicPr>
          <p:cNvPr id="3" name="Image 2"/>
          <p:cNvPicPr>
            <a:picLocks noChangeAspect="1"/>
          </p:cNvPicPr>
          <p:nvPr/>
        </p:nvPicPr>
        <p:blipFill>
          <a:blip r:embed="rId4"/>
          <a:stretch>
            <a:fillRect/>
          </a:stretch>
        </p:blipFill>
        <p:spPr>
          <a:xfrm>
            <a:off x="7251977" y="1304925"/>
            <a:ext cx="1604686" cy="1304322"/>
          </a:xfrm>
          <a:prstGeom prst="rect">
            <a:avLst/>
          </a:prstGeom>
        </p:spPr>
      </p:pic>
      <p:sp>
        <p:nvSpPr>
          <p:cNvPr id="10" name="ZoneTexte 9">
            <a:extLst>
              <a:ext uri="{FF2B5EF4-FFF2-40B4-BE49-F238E27FC236}">
                <a16:creationId xmlns:a16="http://schemas.microsoft.com/office/drawing/2014/main" id="{7C0F1359-9EFA-44E1-8B10-F21F4A844409}"/>
              </a:ext>
            </a:extLst>
          </p:cNvPr>
          <p:cNvSpPr txBox="1"/>
          <p:nvPr/>
        </p:nvSpPr>
        <p:spPr>
          <a:xfrm>
            <a:off x="5400674" y="2587946"/>
            <a:ext cx="1627461" cy="369332"/>
          </a:xfrm>
          <a:prstGeom prst="rect">
            <a:avLst/>
          </a:prstGeom>
          <a:noFill/>
        </p:spPr>
        <p:txBody>
          <a:bodyPr wrap="square" rtlCol="0">
            <a:spAutoFit/>
          </a:bodyPr>
          <a:lstStyle/>
          <a:p>
            <a:pPr algn="ctr"/>
            <a:r>
              <a:rPr lang="fr-FR" sz="900" dirty="0">
                <a:latin typeface="+mj-lt"/>
              </a:rPr>
              <a:t>Ambroisie à feuille d’armoise </a:t>
            </a:r>
          </a:p>
          <a:p>
            <a:pPr algn="ctr"/>
            <a:r>
              <a:rPr lang="fr-FR" sz="900" i="1" dirty="0">
                <a:latin typeface="+mj-lt"/>
              </a:rPr>
              <a:t>(</a:t>
            </a:r>
            <a:r>
              <a:rPr lang="fr-FR" sz="900" i="1" dirty="0" err="1">
                <a:latin typeface="+mj-lt"/>
              </a:rPr>
              <a:t>Ambrosia</a:t>
            </a:r>
            <a:r>
              <a:rPr lang="fr-FR" sz="900" i="1" dirty="0">
                <a:latin typeface="+mj-lt"/>
              </a:rPr>
              <a:t> </a:t>
            </a:r>
            <a:r>
              <a:rPr lang="fr-FR" sz="900" i="1" dirty="0" err="1">
                <a:latin typeface="+mj-lt"/>
              </a:rPr>
              <a:t>artemisifolia</a:t>
            </a:r>
            <a:r>
              <a:rPr lang="fr-FR" sz="900" i="1" dirty="0">
                <a:latin typeface="+mj-lt"/>
              </a:rPr>
              <a:t>)</a:t>
            </a:r>
          </a:p>
        </p:txBody>
      </p:sp>
      <p:sp>
        <p:nvSpPr>
          <p:cNvPr id="11" name="ZoneTexte 10">
            <a:extLst>
              <a:ext uri="{FF2B5EF4-FFF2-40B4-BE49-F238E27FC236}">
                <a16:creationId xmlns:a16="http://schemas.microsoft.com/office/drawing/2014/main" id="{7C0F1359-9EFA-44E1-8B10-F21F4A844409}"/>
              </a:ext>
            </a:extLst>
          </p:cNvPr>
          <p:cNvSpPr txBox="1"/>
          <p:nvPr/>
        </p:nvSpPr>
        <p:spPr>
          <a:xfrm>
            <a:off x="7251976" y="2621212"/>
            <a:ext cx="1604687" cy="369332"/>
          </a:xfrm>
          <a:prstGeom prst="rect">
            <a:avLst/>
          </a:prstGeom>
          <a:noFill/>
        </p:spPr>
        <p:txBody>
          <a:bodyPr wrap="square" rtlCol="0">
            <a:spAutoFit/>
          </a:bodyPr>
          <a:lstStyle/>
          <a:p>
            <a:pPr algn="ctr"/>
            <a:r>
              <a:rPr lang="fr-FR" sz="900" dirty="0">
                <a:latin typeface="+mj-lt"/>
              </a:rPr>
              <a:t>Berce du Caucase </a:t>
            </a:r>
          </a:p>
          <a:p>
            <a:pPr algn="ctr"/>
            <a:r>
              <a:rPr lang="fr-FR" sz="900" i="1" dirty="0">
                <a:latin typeface="+mj-lt"/>
              </a:rPr>
              <a:t>(</a:t>
            </a:r>
            <a:r>
              <a:rPr lang="fr-FR" sz="900" i="1" dirty="0" err="1">
                <a:latin typeface="+mj-lt"/>
              </a:rPr>
              <a:t>Heracleum</a:t>
            </a:r>
            <a:r>
              <a:rPr lang="fr-FR" sz="900" i="1" dirty="0">
                <a:latin typeface="+mj-lt"/>
              </a:rPr>
              <a:t> </a:t>
            </a:r>
            <a:r>
              <a:rPr lang="fr-FR" sz="900" i="1" dirty="0" err="1">
                <a:latin typeface="+mj-lt"/>
              </a:rPr>
              <a:t>mantegazzianum</a:t>
            </a:r>
            <a:r>
              <a:rPr lang="fr-FR" sz="900" i="1" dirty="0">
                <a:latin typeface="+mj-lt"/>
              </a:rPr>
              <a:t>)</a:t>
            </a:r>
          </a:p>
        </p:txBody>
      </p:sp>
      <p:sp>
        <p:nvSpPr>
          <p:cNvPr id="12" name="ZoneTexte 11">
            <a:extLst>
              <a:ext uri="{FF2B5EF4-FFF2-40B4-BE49-F238E27FC236}">
                <a16:creationId xmlns:a16="http://schemas.microsoft.com/office/drawing/2014/main" id="{7C0F1359-9EFA-44E1-8B10-F21F4A844409}"/>
              </a:ext>
            </a:extLst>
          </p:cNvPr>
          <p:cNvSpPr txBox="1"/>
          <p:nvPr/>
        </p:nvSpPr>
        <p:spPr>
          <a:xfrm>
            <a:off x="7251976" y="4328787"/>
            <a:ext cx="1595160" cy="369332"/>
          </a:xfrm>
          <a:prstGeom prst="rect">
            <a:avLst/>
          </a:prstGeom>
          <a:noFill/>
        </p:spPr>
        <p:txBody>
          <a:bodyPr wrap="square" rtlCol="0">
            <a:spAutoFit/>
          </a:bodyPr>
          <a:lstStyle/>
          <a:p>
            <a:pPr algn="ctr"/>
            <a:r>
              <a:rPr lang="fr-FR" sz="900" dirty="0">
                <a:latin typeface="+mj-lt"/>
              </a:rPr>
              <a:t>L’écrevisse américaine</a:t>
            </a:r>
          </a:p>
          <a:p>
            <a:pPr algn="ctr"/>
            <a:r>
              <a:rPr lang="fr-FR" sz="900" i="1" dirty="0">
                <a:latin typeface="+mj-lt"/>
              </a:rPr>
              <a:t>(</a:t>
            </a:r>
            <a:r>
              <a:rPr lang="fr-FR" sz="900" i="1" dirty="0" err="1">
                <a:latin typeface="+mj-lt"/>
              </a:rPr>
              <a:t>Orconectes</a:t>
            </a:r>
            <a:r>
              <a:rPr lang="fr-FR" sz="900" i="1" dirty="0">
                <a:latin typeface="+mj-lt"/>
              </a:rPr>
              <a:t> </a:t>
            </a:r>
            <a:r>
              <a:rPr lang="fr-FR" sz="900" i="1" dirty="0" err="1">
                <a:latin typeface="+mj-lt"/>
              </a:rPr>
              <a:t>limosus</a:t>
            </a:r>
            <a:r>
              <a:rPr lang="fr-FR" sz="900" i="1" dirty="0">
                <a:latin typeface="+mj-lt"/>
              </a:rPr>
              <a:t>)</a:t>
            </a:r>
          </a:p>
        </p:txBody>
      </p:sp>
      <p:pic>
        <p:nvPicPr>
          <p:cNvPr id="4" name="Image 3"/>
          <p:cNvPicPr>
            <a:picLocks noChangeAspect="1"/>
          </p:cNvPicPr>
          <p:nvPr/>
        </p:nvPicPr>
        <p:blipFill>
          <a:blip r:embed="rId5"/>
          <a:stretch>
            <a:fillRect/>
          </a:stretch>
        </p:blipFill>
        <p:spPr>
          <a:xfrm>
            <a:off x="7251976" y="3182427"/>
            <a:ext cx="1604686" cy="1146360"/>
          </a:xfrm>
          <a:prstGeom prst="rect">
            <a:avLst/>
          </a:prstGeom>
        </p:spPr>
      </p:pic>
      <p:pic>
        <p:nvPicPr>
          <p:cNvPr id="6" name="Image 5"/>
          <p:cNvPicPr>
            <a:picLocks noChangeAspect="1"/>
          </p:cNvPicPr>
          <p:nvPr/>
        </p:nvPicPr>
        <p:blipFill>
          <a:blip r:embed="rId6"/>
          <a:stretch>
            <a:fillRect/>
          </a:stretch>
        </p:blipFill>
        <p:spPr>
          <a:xfrm>
            <a:off x="5395831" y="4900983"/>
            <a:ext cx="1604687" cy="1146360"/>
          </a:xfrm>
          <a:prstGeom prst="rect">
            <a:avLst/>
          </a:prstGeom>
        </p:spPr>
      </p:pic>
      <p:sp>
        <p:nvSpPr>
          <p:cNvPr id="14" name="ZoneTexte 13">
            <a:extLst>
              <a:ext uri="{FF2B5EF4-FFF2-40B4-BE49-F238E27FC236}">
                <a16:creationId xmlns:a16="http://schemas.microsoft.com/office/drawing/2014/main" id="{7C0F1359-9EFA-44E1-8B10-F21F4A844409}"/>
              </a:ext>
            </a:extLst>
          </p:cNvPr>
          <p:cNvSpPr txBox="1"/>
          <p:nvPr/>
        </p:nvSpPr>
        <p:spPr>
          <a:xfrm>
            <a:off x="5420955" y="6047343"/>
            <a:ext cx="1595160" cy="369332"/>
          </a:xfrm>
          <a:prstGeom prst="rect">
            <a:avLst/>
          </a:prstGeom>
          <a:noFill/>
        </p:spPr>
        <p:txBody>
          <a:bodyPr wrap="square" rtlCol="0">
            <a:spAutoFit/>
          </a:bodyPr>
          <a:lstStyle/>
          <a:p>
            <a:pPr algn="ctr"/>
            <a:r>
              <a:rPr lang="fr-FR" sz="900" dirty="0">
                <a:latin typeface="+mj-lt"/>
              </a:rPr>
              <a:t>Coccinelle asiatique</a:t>
            </a:r>
          </a:p>
          <a:p>
            <a:pPr algn="ctr"/>
            <a:r>
              <a:rPr lang="fr-FR" sz="900" i="1" dirty="0">
                <a:latin typeface="+mj-lt"/>
              </a:rPr>
              <a:t>(Harmonia </a:t>
            </a:r>
            <a:r>
              <a:rPr lang="fr-FR" sz="900" i="1" dirty="0" err="1">
                <a:latin typeface="+mj-lt"/>
              </a:rPr>
              <a:t>axyridis</a:t>
            </a:r>
            <a:r>
              <a:rPr lang="fr-FR" sz="900" i="1" dirty="0">
                <a:latin typeface="+mj-lt"/>
              </a:rPr>
              <a:t>)</a:t>
            </a:r>
          </a:p>
        </p:txBody>
      </p:sp>
      <p:pic>
        <p:nvPicPr>
          <p:cNvPr id="9" name="Image 8"/>
          <p:cNvPicPr>
            <a:picLocks noChangeAspect="1"/>
          </p:cNvPicPr>
          <p:nvPr/>
        </p:nvPicPr>
        <p:blipFill rotWithShape="1">
          <a:blip r:embed="rId7"/>
          <a:srcRect b="8905"/>
          <a:stretch/>
        </p:blipFill>
        <p:spPr>
          <a:xfrm>
            <a:off x="5410200" y="3193629"/>
            <a:ext cx="1608730" cy="1123956"/>
          </a:xfrm>
          <a:prstGeom prst="rect">
            <a:avLst/>
          </a:prstGeom>
        </p:spPr>
      </p:pic>
      <p:sp>
        <p:nvSpPr>
          <p:cNvPr id="15" name="ZoneTexte 14">
            <a:extLst>
              <a:ext uri="{FF2B5EF4-FFF2-40B4-BE49-F238E27FC236}">
                <a16:creationId xmlns:a16="http://schemas.microsoft.com/office/drawing/2014/main" id="{7C0F1359-9EFA-44E1-8B10-F21F4A844409}"/>
              </a:ext>
            </a:extLst>
          </p:cNvPr>
          <p:cNvSpPr txBox="1"/>
          <p:nvPr/>
        </p:nvSpPr>
        <p:spPr>
          <a:xfrm>
            <a:off x="5427833" y="4322401"/>
            <a:ext cx="1595160" cy="369332"/>
          </a:xfrm>
          <a:prstGeom prst="rect">
            <a:avLst/>
          </a:prstGeom>
          <a:noFill/>
        </p:spPr>
        <p:txBody>
          <a:bodyPr wrap="square" rtlCol="0">
            <a:spAutoFit/>
          </a:bodyPr>
          <a:lstStyle/>
          <a:p>
            <a:pPr algn="ctr"/>
            <a:r>
              <a:rPr lang="fr-FR" sz="900" dirty="0">
                <a:latin typeface="+mj-lt"/>
              </a:rPr>
              <a:t>Asclépiade de Syrie</a:t>
            </a:r>
          </a:p>
          <a:p>
            <a:pPr algn="ctr"/>
            <a:r>
              <a:rPr lang="fr-FR" sz="900" i="1" dirty="0">
                <a:latin typeface="+mj-lt"/>
              </a:rPr>
              <a:t>(</a:t>
            </a:r>
            <a:r>
              <a:rPr lang="fr-FR" sz="900" i="1" dirty="0" err="1">
                <a:latin typeface="+mj-lt"/>
              </a:rPr>
              <a:t>Asclepias</a:t>
            </a:r>
            <a:r>
              <a:rPr lang="fr-FR" sz="900" i="1" dirty="0">
                <a:latin typeface="+mj-lt"/>
              </a:rPr>
              <a:t> </a:t>
            </a:r>
            <a:r>
              <a:rPr lang="fr-FR" sz="900" i="1" dirty="0" err="1">
                <a:latin typeface="+mj-lt"/>
              </a:rPr>
              <a:t>Syriaca</a:t>
            </a:r>
            <a:r>
              <a:rPr lang="fr-FR" sz="900" i="1" dirty="0">
                <a:latin typeface="+mj-lt"/>
              </a:rPr>
              <a:t>)</a:t>
            </a:r>
          </a:p>
        </p:txBody>
      </p:sp>
      <p:pic>
        <p:nvPicPr>
          <p:cNvPr id="16" name="Image 15"/>
          <p:cNvPicPr>
            <a:picLocks noChangeAspect="1"/>
          </p:cNvPicPr>
          <p:nvPr/>
        </p:nvPicPr>
        <p:blipFill>
          <a:blip r:embed="rId8"/>
          <a:stretch>
            <a:fillRect/>
          </a:stretch>
        </p:blipFill>
        <p:spPr>
          <a:xfrm>
            <a:off x="7233245" y="4895358"/>
            <a:ext cx="1613891" cy="1148780"/>
          </a:xfrm>
          <a:prstGeom prst="rect">
            <a:avLst/>
          </a:prstGeom>
        </p:spPr>
      </p:pic>
      <p:sp>
        <p:nvSpPr>
          <p:cNvPr id="17" name="ZoneTexte 16">
            <a:extLst>
              <a:ext uri="{FF2B5EF4-FFF2-40B4-BE49-F238E27FC236}">
                <a16:creationId xmlns:a16="http://schemas.microsoft.com/office/drawing/2014/main" id="{7C0F1359-9EFA-44E1-8B10-F21F4A844409}"/>
              </a:ext>
            </a:extLst>
          </p:cNvPr>
          <p:cNvSpPr txBox="1"/>
          <p:nvPr/>
        </p:nvSpPr>
        <p:spPr>
          <a:xfrm>
            <a:off x="7242610" y="6044138"/>
            <a:ext cx="1595160" cy="369332"/>
          </a:xfrm>
          <a:prstGeom prst="rect">
            <a:avLst/>
          </a:prstGeom>
          <a:noFill/>
        </p:spPr>
        <p:txBody>
          <a:bodyPr wrap="square" rtlCol="0">
            <a:spAutoFit/>
          </a:bodyPr>
          <a:lstStyle/>
          <a:p>
            <a:pPr algn="ctr"/>
            <a:r>
              <a:rPr lang="fr-FR" sz="900" dirty="0">
                <a:latin typeface="+mj-lt"/>
              </a:rPr>
              <a:t>Frelon asiatique</a:t>
            </a:r>
          </a:p>
          <a:p>
            <a:pPr algn="ctr"/>
            <a:r>
              <a:rPr lang="fr-FR" sz="900" i="1" dirty="0">
                <a:latin typeface="+mj-lt"/>
              </a:rPr>
              <a:t>(Vespa </a:t>
            </a:r>
            <a:r>
              <a:rPr lang="fr-FR" sz="900" i="1" dirty="0" err="1">
                <a:latin typeface="+mj-lt"/>
              </a:rPr>
              <a:t>Velutina</a:t>
            </a:r>
            <a:r>
              <a:rPr lang="fr-FR" sz="900" i="1" dirty="0">
                <a:latin typeface="+mj-lt"/>
              </a:rPr>
              <a:t>)</a:t>
            </a:r>
          </a:p>
        </p:txBody>
      </p:sp>
    </p:spTree>
    <p:extLst>
      <p:ext uri="{BB962C8B-B14F-4D97-AF65-F5344CB8AC3E}">
        <p14:creationId xmlns:p14="http://schemas.microsoft.com/office/powerpoint/2010/main" val="15746514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96</a:t>
            </a:fld>
            <a:endParaRPr lang="fr-FR" dirty="0"/>
          </a:p>
        </p:txBody>
      </p:sp>
      <p:sp>
        <p:nvSpPr>
          <p:cNvPr id="4" name="Espace réservé du texte 3">
            <a:extLst>
              <a:ext uri="{FF2B5EF4-FFF2-40B4-BE49-F238E27FC236}">
                <a16:creationId xmlns:a16="http://schemas.microsoft.com/office/drawing/2014/main" id="{4A752718-D9ED-4C92-8F69-CDA2A8A41DC3}"/>
              </a:ext>
            </a:extLst>
          </p:cNvPr>
          <p:cNvSpPr>
            <a:spLocks noGrp="1"/>
          </p:cNvSpPr>
          <p:nvPr>
            <p:ph type="body" sz="quarter" idx="14"/>
          </p:nvPr>
        </p:nvSpPr>
        <p:spPr>
          <a:xfrm>
            <a:off x="381000" y="1472292"/>
            <a:ext cx="3446463" cy="4952094"/>
          </a:xfrm>
        </p:spPr>
        <p:txBody>
          <a:bodyPr/>
          <a:lstStyle/>
          <a:p>
            <a:pPr algn="just">
              <a:spcBef>
                <a:spcPts val="1800"/>
              </a:spcBef>
              <a:buClr>
                <a:schemeClr val="accent6"/>
              </a:buClr>
              <a:buSzPct val="150000"/>
            </a:pPr>
            <a:r>
              <a:rPr lang="fr-FR" dirty="0"/>
              <a:t>LES IMPACTS SUR LA BIODIVERSITE</a:t>
            </a:r>
          </a:p>
          <a:p>
            <a:pPr marL="0" indent="0" algn="just">
              <a:spcBef>
                <a:spcPts val="1800"/>
              </a:spcBef>
              <a:buClr>
                <a:schemeClr val="accent6"/>
              </a:buClr>
              <a:buSzPct val="150000"/>
              <a:buNone/>
            </a:pPr>
            <a:r>
              <a:rPr lang="fr-FR" sz="1000" b="0" dirty="0">
                <a:solidFill>
                  <a:schemeClr val="tx1"/>
                </a:solidFill>
                <a:latin typeface="+mn-lt"/>
              </a:rPr>
              <a:t>L’introduction et la propagation d’espèces exotiques envahissantes (EEE) ont des impacts mesurables sur la biodiversité.</a:t>
            </a:r>
          </a:p>
          <a:p>
            <a:pPr marL="0" indent="0" algn="just">
              <a:spcBef>
                <a:spcPts val="1800"/>
              </a:spcBef>
              <a:buClr>
                <a:schemeClr val="accent6"/>
              </a:buClr>
              <a:buSzPct val="150000"/>
              <a:buNone/>
            </a:pPr>
            <a:r>
              <a:rPr lang="fr-FR" sz="1000" b="0" dirty="0">
                <a:solidFill>
                  <a:schemeClr val="tx1"/>
                </a:solidFill>
                <a:latin typeface="+mn-lt"/>
              </a:rPr>
              <a:t>En effet, bien que les EEE puissent constituer un attrait pour les insectes pollinisateurs, une aide à la stabilisation des berges dans la lutte contre l’érosion ou encore être source d’une activité économique (notamment les EEE forestières telles que le Robinier faux acacia), leur acclimatation exceptionnelle, leur rapidité de développement et l’absence de concurrence impacte de manière importante la biodiversité indigène. Les phénomènes résultants de modification des équilibres des écosystèmes en place, de transmission de nouveaux pathogènes, ou de compétition et de disparition d’espèces participent à l’érosion de la biodiversité indigène.</a:t>
            </a:r>
          </a:p>
          <a:p>
            <a:pPr algn="just">
              <a:spcBef>
                <a:spcPts val="1800"/>
              </a:spcBef>
              <a:buClr>
                <a:schemeClr val="accent6"/>
              </a:buClr>
              <a:buSzPct val="150000"/>
            </a:pPr>
            <a:r>
              <a:rPr lang="fr-FR" dirty="0"/>
              <a:t>LES IMPACTS SUR LA SANTE </a:t>
            </a:r>
          </a:p>
          <a:p>
            <a:pPr marL="0" indent="0" algn="just">
              <a:spcBef>
                <a:spcPts val="1800"/>
              </a:spcBef>
              <a:buClr>
                <a:schemeClr val="accent6"/>
              </a:buClr>
              <a:buSzPct val="150000"/>
              <a:buNone/>
            </a:pPr>
            <a:r>
              <a:rPr lang="fr-FR" sz="1000" b="0" dirty="0">
                <a:solidFill>
                  <a:schemeClr val="tx1"/>
                </a:solidFill>
                <a:latin typeface="+mn-lt"/>
              </a:rPr>
              <a:t>Les EEE végétales sont la cause de nombreux problèmes sanitaires et notamment les allergies, l’Ambroisie étant la plus commune. Un doublement du pourcentage de personnes allergiques à l’ambroisie (10% de la population de la Région Auvergne Rhône-Alpes) au cours des 10 dernières années a ainsi pu être constaté. </a:t>
            </a:r>
          </a:p>
        </p:txBody>
      </p:sp>
      <p:grpSp>
        <p:nvGrpSpPr>
          <p:cNvPr id="5" name="Groupe 4"/>
          <p:cNvGrpSpPr/>
          <p:nvPr/>
        </p:nvGrpSpPr>
        <p:grpSpPr>
          <a:xfrm>
            <a:off x="4336641" y="3116035"/>
            <a:ext cx="4323028" cy="2030090"/>
            <a:chOff x="374241" y="1330777"/>
            <a:chExt cx="4323028" cy="2030090"/>
          </a:xfrm>
        </p:grpSpPr>
        <p:sp>
          <p:nvSpPr>
            <p:cNvPr id="7" name="ZoneTexte 6"/>
            <p:cNvSpPr txBox="1"/>
            <p:nvPr/>
          </p:nvSpPr>
          <p:spPr>
            <a:xfrm>
              <a:off x="394014" y="1575763"/>
              <a:ext cx="4303255" cy="1785104"/>
            </a:xfrm>
            <a:prstGeom prst="rect">
              <a:avLst/>
            </a:prstGeom>
            <a:noFill/>
            <a:ln w="12700">
              <a:solidFill>
                <a:srgbClr val="79BFDF"/>
              </a:solidFill>
              <a:prstDash val="sysDot"/>
            </a:ln>
          </p:spPr>
          <p:txBody>
            <a:bodyPr wrap="square" rtlCol="0">
              <a:spAutoFit/>
            </a:bodyPr>
            <a:lstStyle/>
            <a:p>
              <a:pPr algn="just"/>
              <a:r>
                <a:rPr lang="fr-FR" sz="1000" dirty="0"/>
                <a:t>Au regard du changement climatique, les aires de répartition des espèces sont amenées à être modifiées, et certaines d'entre elles vont probablement investir de nouveaux milieux. Ces espèces très compétitrices nuisent aux espèces autochtones et peuvent provoquer des bouleversements d’ordre écosystémique et nuire à la santé humaine. </a:t>
              </a:r>
            </a:p>
            <a:p>
              <a:pPr algn="just"/>
              <a:endParaRPr lang="fr-FR" sz="1000" dirty="0"/>
            </a:p>
            <a:p>
              <a:pPr algn="just"/>
              <a:r>
                <a:rPr lang="fr-FR" sz="1000" dirty="0"/>
                <a:t>Dans ce sens, le PCAET dans son volet qualité de l’air peut œuvrer dans la lutte contre ces espèces en proposant des mesures, notamment dans le cadre de la promotion de pratiques agricoles nouvelles et raisonnées, ainsi que dans la gestion des espaces verts publics et privés. Des actions de sensibilisation et de mobilisation citoyenne peuvent aussi être proposées.  </a:t>
              </a:r>
            </a:p>
          </p:txBody>
        </p:sp>
        <p:grpSp>
          <p:nvGrpSpPr>
            <p:cNvPr id="13" name="Groupe 12">
              <a:extLst>
                <a:ext uri="{FF2B5EF4-FFF2-40B4-BE49-F238E27FC236}">
                  <a16:creationId xmlns:a16="http://schemas.microsoft.com/office/drawing/2014/main" id="{B1FBC772-D2A3-4F3B-8FAF-71F704D05886}"/>
                </a:ext>
              </a:extLst>
            </p:cNvPr>
            <p:cNvGrpSpPr/>
            <p:nvPr/>
          </p:nvGrpSpPr>
          <p:grpSpPr>
            <a:xfrm>
              <a:off x="374241" y="1330777"/>
              <a:ext cx="1541235" cy="246221"/>
              <a:chOff x="287338" y="1330778"/>
              <a:chExt cx="1541235" cy="301573"/>
            </a:xfrm>
          </p:grpSpPr>
          <p:sp>
            <p:nvSpPr>
              <p:cNvPr id="14" name="Rectangle 13">
                <a:extLst>
                  <a:ext uri="{FF2B5EF4-FFF2-40B4-BE49-F238E27FC236}">
                    <a16:creationId xmlns:a16="http://schemas.microsoft.com/office/drawing/2014/main" id="{A05721A7-7892-49DB-AF89-C23AE7E0E870}"/>
                  </a:ext>
                </a:extLst>
              </p:cNvPr>
              <p:cNvSpPr/>
              <p:nvPr/>
            </p:nvSpPr>
            <p:spPr>
              <a:xfrm>
                <a:off x="307111" y="1330778"/>
                <a:ext cx="1521462" cy="300059"/>
              </a:xfrm>
              <a:prstGeom prst="rect">
                <a:avLst/>
              </a:prstGeom>
              <a:solidFill>
                <a:srgbClr val="79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F5092BA-0F1A-425F-9245-2864C8B3FBA5}"/>
                  </a:ext>
                </a:extLst>
              </p:cNvPr>
              <p:cNvSpPr txBox="1"/>
              <p:nvPr/>
            </p:nvSpPr>
            <p:spPr>
              <a:xfrm>
                <a:off x="287338" y="1330778"/>
                <a:ext cx="1541235" cy="301573"/>
              </a:xfrm>
              <a:prstGeom prst="rect">
                <a:avLst/>
              </a:prstGeom>
              <a:noFill/>
            </p:spPr>
            <p:txBody>
              <a:bodyPr wrap="square" rtlCol="0">
                <a:spAutoFit/>
              </a:bodyPr>
              <a:lstStyle/>
              <a:p>
                <a:r>
                  <a:rPr lang="fr-FR" sz="1000" b="1" i="1" dirty="0">
                    <a:solidFill>
                      <a:schemeClr val="bg1"/>
                    </a:solidFill>
                  </a:rPr>
                  <a:t>Dans le cadre du PCAET...</a:t>
                </a:r>
              </a:p>
            </p:txBody>
          </p:sp>
        </p:grpSp>
      </p:grpSp>
      <p:sp>
        <p:nvSpPr>
          <p:cNvPr id="16"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26571" y="514492"/>
            <a:ext cx="8817429" cy="334594"/>
          </a:xfrm>
        </p:spPr>
        <p:txBody>
          <a:bodyPr>
            <a:normAutofit/>
          </a:bodyPr>
          <a:lstStyle/>
          <a:p>
            <a:pPr algn="ctr"/>
            <a:r>
              <a:rPr lang="fr-FR" dirty="0"/>
              <a:t>LES ESPECES ENVAHISSANTES EXOTIQUES - Zoom sur </a:t>
            </a:r>
            <a:r>
              <a:rPr lang="fr-FR" dirty="0" err="1"/>
              <a:t>Entr’Allier</a:t>
            </a:r>
            <a:r>
              <a:rPr lang="fr-FR" dirty="0"/>
              <a:t> Besbre Loire</a:t>
            </a:r>
          </a:p>
        </p:txBody>
      </p:sp>
    </p:spTree>
    <p:extLst>
      <p:ext uri="{BB962C8B-B14F-4D97-AF65-F5344CB8AC3E}">
        <p14:creationId xmlns:p14="http://schemas.microsoft.com/office/powerpoint/2010/main" val="2538826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FF61C-DFCA-44D1-9FFE-57C3A422EF40}"/>
              </a:ext>
            </a:extLst>
          </p:cNvPr>
          <p:cNvSpPr>
            <a:spLocks noGrp="1"/>
          </p:cNvSpPr>
          <p:nvPr>
            <p:ph type="sldNum" sz="quarter" idx="12"/>
          </p:nvPr>
        </p:nvSpPr>
        <p:spPr/>
        <p:txBody>
          <a:bodyPr/>
          <a:lstStyle/>
          <a:p>
            <a:fld id="{CA1D08C0-627D-48F0-9216-B0288674F6B7}" type="slidenum">
              <a:rPr lang="fr-FR" smtClean="0"/>
              <a:t>97</a:t>
            </a:fld>
            <a:endParaRPr lang="fr-FR" dirty="0"/>
          </a:p>
        </p:txBody>
      </p:sp>
      <p:sp>
        <p:nvSpPr>
          <p:cNvPr id="8" name="Espace réservé du texte 2">
            <a:extLst>
              <a:ext uri="{FF2B5EF4-FFF2-40B4-BE49-F238E27FC236}">
                <a16:creationId xmlns:a16="http://schemas.microsoft.com/office/drawing/2014/main" id="{F3A833E2-23F4-4F18-81B1-712994C98817}"/>
              </a:ext>
            </a:extLst>
          </p:cNvPr>
          <p:cNvSpPr>
            <a:spLocks noGrp="1"/>
          </p:cNvSpPr>
          <p:nvPr>
            <p:ph type="body" sz="quarter" idx="13"/>
          </p:nvPr>
        </p:nvSpPr>
        <p:spPr>
          <a:xfrm>
            <a:off x="337457" y="503606"/>
            <a:ext cx="8806543" cy="378137"/>
          </a:xfrm>
        </p:spPr>
        <p:txBody>
          <a:bodyPr>
            <a:normAutofit/>
          </a:bodyPr>
          <a:lstStyle/>
          <a:p>
            <a:pPr algn="ctr"/>
            <a:r>
              <a:rPr lang="fr-FR" dirty="0"/>
              <a:t>LA TRAME VERTE ET BLEUE - Zoom sur </a:t>
            </a:r>
            <a:r>
              <a:rPr lang="fr-FR" dirty="0" err="1"/>
              <a:t>Entr’Allier</a:t>
            </a:r>
            <a:r>
              <a:rPr lang="fr-FR" dirty="0"/>
              <a:t> Besbre Loire</a:t>
            </a:r>
          </a:p>
        </p:txBody>
      </p:sp>
      <p:sp>
        <p:nvSpPr>
          <p:cNvPr id="19" name="Espace réservé du contenu 10">
            <a:extLst>
              <a:ext uri="{FF2B5EF4-FFF2-40B4-BE49-F238E27FC236}">
                <a16:creationId xmlns:a16="http://schemas.microsoft.com/office/drawing/2014/main" id="{949BD08C-2013-430E-8D64-94D1EF60ED56}"/>
              </a:ext>
            </a:extLst>
          </p:cNvPr>
          <p:cNvSpPr txBox="1">
            <a:spLocks/>
          </p:cNvSpPr>
          <p:nvPr/>
        </p:nvSpPr>
        <p:spPr>
          <a:xfrm>
            <a:off x="7516220" y="2543797"/>
            <a:ext cx="1424580" cy="2308324"/>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spcBef>
                <a:spcPts val="750"/>
              </a:spcBef>
              <a:buNone/>
              <a:tabLst>
                <a:tab pos="266700" algn="l"/>
              </a:tabLst>
            </a:pPr>
            <a:r>
              <a:rPr lang="fr-FR" sz="1000" dirty="0"/>
              <a:t>Outre les milieux remarquables identifiés ci-dessus, le territoire comprend de nombreux réservoirs de biodiversité participant à la mise en place de la Trame Verte et Bleue. Les multiples cours d’eau, milieux ouverts et forestiers fonctionnels sont autant de milieux capables d’accueillir une faune et une flore diversifiées. </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37" y="1160514"/>
            <a:ext cx="7365183" cy="5207600"/>
          </a:xfrm>
          <a:prstGeom prst="rect">
            <a:avLst/>
          </a:prstGeom>
        </p:spPr>
      </p:pic>
    </p:spTree>
    <p:extLst>
      <p:ext uri="{BB962C8B-B14F-4D97-AF65-F5344CB8AC3E}">
        <p14:creationId xmlns:p14="http://schemas.microsoft.com/office/powerpoint/2010/main" val="2862574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3E9BC4-6EE2-42EA-83FD-B395941FA882}"/>
              </a:ext>
            </a:extLst>
          </p:cNvPr>
          <p:cNvSpPr>
            <a:spLocks noGrp="1"/>
          </p:cNvSpPr>
          <p:nvPr>
            <p:ph type="sldNum" sz="quarter" idx="12"/>
          </p:nvPr>
        </p:nvSpPr>
        <p:spPr/>
        <p:txBody>
          <a:bodyPr/>
          <a:lstStyle/>
          <a:p>
            <a:fld id="{CA1D08C0-627D-48F0-9216-B0288674F6B7}" type="slidenum">
              <a:rPr lang="fr-FR" smtClean="0"/>
              <a:t>98</a:t>
            </a:fld>
            <a:endParaRPr lang="fr-FR" dirty="0"/>
          </a:p>
        </p:txBody>
      </p:sp>
      <p:sp>
        <p:nvSpPr>
          <p:cNvPr id="7" name="ZoneTexte 3">
            <a:extLst>
              <a:ext uri="{FF2B5EF4-FFF2-40B4-BE49-F238E27FC236}">
                <a16:creationId xmlns:a16="http://schemas.microsoft.com/office/drawing/2014/main" id="{0BD20F9D-40B5-4C99-99F5-A9C7D94E486B}"/>
              </a:ext>
            </a:extLst>
          </p:cNvPr>
          <p:cNvSpPr txBox="1"/>
          <p:nvPr/>
        </p:nvSpPr>
        <p:spPr>
          <a:xfrm>
            <a:off x="757430" y="677319"/>
            <a:ext cx="3585171" cy="10926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fr-FR" sz="1000" b="1" dirty="0"/>
          </a:p>
          <a:p>
            <a:pPr marL="171450" indent="-171450" algn="just">
              <a:spcAft>
                <a:spcPts val="600"/>
              </a:spcAft>
              <a:buFont typeface="Arial" panose="020B0604020202020204" pitchFamily="34" charset="0"/>
              <a:buChar char="•"/>
            </a:pPr>
            <a:r>
              <a:rPr lang="fr-FR" sz="1000" dirty="0"/>
              <a:t>Des zonages réglementaires et patrimoniaux nombreux sur le territoire de la CC </a:t>
            </a:r>
            <a:r>
              <a:rPr lang="fr-FR" sz="1000" dirty="0" err="1"/>
              <a:t>Entr'Allier</a:t>
            </a:r>
            <a:r>
              <a:rPr lang="fr-FR" sz="1000" dirty="0"/>
              <a:t> Besbre et Loire </a:t>
            </a:r>
          </a:p>
          <a:p>
            <a:pPr marL="171450" indent="-171450" algn="just">
              <a:spcAft>
                <a:spcPts val="600"/>
              </a:spcAft>
              <a:buFont typeface="Arial" panose="020B0604020202020204" pitchFamily="34" charset="0"/>
              <a:buChar char="•"/>
            </a:pPr>
            <a:r>
              <a:rPr lang="fr-FR" sz="1000" dirty="0"/>
              <a:t>Des espaces boisés répartis sur l’ensemble du territoire et un réseau bocager dense, entre cultures et prairies, qui assure un maillage entre ces différents habitats</a:t>
            </a:r>
          </a:p>
        </p:txBody>
      </p:sp>
      <p:sp>
        <p:nvSpPr>
          <p:cNvPr id="8" name="ZoneTexte 3">
            <a:extLst>
              <a:ext uri="{FF2B5EF4-FFF2-40B4-BE49-F238E27FC236}">
                <a16:creationId xmlns:a16="http://schemas.microsoft.com/office/drawing/2014/main" id="{ADB12A67-B192-4AE1-BF3A-BB60C06A22CA}"/>
              </a:ext>
            </a:extLst>
          </p:cNvPr>
          <p:cNvSpPr txBox="1"/>
          <p:nvPr/>
        </p:nvSpPr>
        <p:spPr>
          <a:xfrm>
            <a:off x="4914563" y="677319"/>
            <a:ext cx="3585171" cy="247760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600"/>
              </a:spcAft>
              <a:buFont typeface="Arial" panose="020B0604020202020204" pitchFamily="34" charset="0"/>
              <a:buChar char="•"/>
            </a:pPr>
            <a:r>
              <a:rPr lang="fr-FR" sz="1000" dirty="0"/>
              <a:t>Une absence de zonage environnemental à l’Ouest du territoire malgré la présence de réservoir de biodiversité forestier et de boisements </a:t>
            </a:r>
          </a:p>
          <a:p>
            <a:pPr marL="171450" indent="-171450" algn="just">
              <a:spcAft>
                <a:spcPts val="600"/>
              </a:spcAft>
              <a:buFont typeface="Arial" panose="020B0604020202020204" pitchFamily="34" charset="0"/>
              <a:buChar char="•"/>
            </a:pPr>
            <a:r>
              <a:rPr lang="fr-FR" sz="1000" dirty="0"/>
              <a:t>Des parcelles en grandes cultures concentrées sur l’ouest du territoire présentant peu d’éléments favorisant la TVB (bandes enherbées, haies, arbres têtards)</a:t>
            </a:r>
          </a:p>
          <a:p>
            <a:pPr marL="171450" indent="-171450" algn="just">
              <a:spcAft>
                <a:spcPts val="600"/>
              </a:spcAft>
              <a:buFont typeface="Arial" panose="020B0604020202020204" pitchFamily="34" charset="0"/>
              <a:buChar char="•"/>
            </a:pPr>
            <a:r>
              <a:rPr lang="fr-FR" sz="1000" dirty="0"/>
              <a:t>Une continuité écologique des cours d’eau menacée avec des ouvrages faisant obstacle à l’écoulement des eaux</a:t>
            </a:r>
          </a:p>
          <a:p>
            <a:pPr marL="171450" indent="-171450" algn="just">
              <a:spcAft>
                <a:spcPts val="600"/>
              </a:spcAft>
              <a:buFont typeface="Arial" panose="020B0604020202020204" pitchFamily="34" charset="0"/>
              <a:buChar char="•"/>
            </a:pPr>
            <a:r>
              <a:rPr lang="fr-FR" sz="1000" dirty="0"/>
              <a:t>Des infrastructures routières constituant un obstacle important et réel ceinturant  le territoire de par et d’autre</a:t>
            </a:r>
          </a:p>
          <a:p>
            <a:pPr marL="171450" indent="-171450" algn="just">
              <a:spcAft>
                <a:spcPts val="600"/>
              </a:spcAft>
              <a:buFont typeface="Arial" panose="020B0604020202020204" pitchFamily="34" charset="0"/>
              <a:buChar char="•"/>
            </a:pPr>
            <a:r>
              <a:rPr lang="fr-FR" sz="1000" dirty="0"/>
              <a:t>Une dynamique conséquente de consommation d’espaces agro-naturels</a:t>
            </a:r>
          </a:p>
          <a:p>
            <a:pPr marL="171450" indent="-171450" algn="just">
              <a:spcAft>
                <a:spcPts val="600"/>
              </a:spcAft>
              <a:buFont typeface="Arial" panose="020B0604020202020204" pitchFamily="34" charset="0"/>
              <a:buChar char="•"/>
            </a:pPr>
            <a:endParaRPr lang="fr-FR" sz="1000" dirty="0"/>
          </a:p>
        </p:txBody>
      </p:sp>
      <p:sp>
        <p:nvSpPr>
          <p:cNvPr id="9" name="ZoneTexte 8">
            <a:extLst>
              <a:ext uri="{FF2B5EF4-FFF2-40B4-BE49-F238E27FC236}">
                <a16:creationId xmlns:a16="http://schemas.microsoft.com/office/drawing/2014/main" id="{C5448C6C-C019-4B63-8E8C-B9F206A01146}"/>
              </a:ext>
            </a:extLst>
          </p:cNvPr>
          <p:cNvSpPr txBox="1"/>
          <p:nvPr/>
        </p:nvSpPr>
        <p:spPr>
          <a:xfrm>
            <a:off x="4914562" y="4067954"/>
            <a:ext cx="3585171" cy="1785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400"/>
              </a:spcAft>
              <a:buFont typeface="Arial" panose="020B0604020202020204" pitchFamily="34" charset="0"/>
              <a:buChar char="•"/>
            </a:pPr>
            <a:r>
              <a:rPr lang="fr-FR" sz="1000" dirty="0"/>
              <a:t>La conciliation de la protection des réservoirs de biodiversité et des continuités écologiques en tant qu’espaces gérés durablement avec le développement des </a:t>
            </a:r>
            <a:r>
              <a:rPr lang="fr-FR" sz="1000" dirty="0" err="1"/>
              <a:t>EnR</a:t>
            </a:r>
            <a:r>
              <a:rPr lang="fr-FR" sz="1000" dirty="0"/>
              <a:t> ;</a:t>
            </a:r>
          </a:p>
          <a:p>
            <a:pPr marL="171450" lvl="0" indent="-171450" algn="just">
              <a:spcAft>
                <a:spcPts val="400"/>
              </a:spcAft>
              <a:buFont typeface="Arial" panose="020B0604020202020204" pitchFamily="34" charset="0"/>
              <a:buChar char="•"/>
            </a:pPr>
            <a:r>
              <a:rPr lang="fr-FR" sz="1000" dirty="0"/>
              <a:t>La gestion et l’entretien du bocage, des bosquets, des forêts et des prairies du territoire pour les services écosystémiques rendus.</a:t>
            </a:r>
          </a:p>
          <a:p>
            <a:pPr marL="171450" indent="-171450" algn="just">
              <a:spcAft>
                <a:spcPts val="400"/>
              </a:spcAft>
              <a:buFont typeface="Arial" panose="020B0604020202020204" pitchFamily="34" charset="0"/>
              <a:buChar char="•"/>
            </a:pPr>
            <a:r>
              <a:rPr lang="fr-FR" sz="1000" dirty="0"/>
              <a:t>La maîtrise de la consommation d’espaces et la préservation des espaces agro-naturels en tant que puits de séquestration carbone</a:t>
            </a:r>
          </a:p>
          <a:p>
            <a:pPr marL="171450" lvl="0" indent="-171450" algn="just">
              <a:spcAft>
                <a:spcPts val="400"/>
              </a:spcAft>
              <a:buFont typeface="Arial" panose="020B0604020202020204" pitchFamily="34" charset="0"/>
              <a:buChar char="•"/>
            </a:pPr>
            <a:endParaRPr lang="fr-FR" sz="1000" dirty="0"/>
          </a:p>
        </p:txBody>
      </p:sp>
      <p:sp>
        <p:nvSpPr>
          <p:cNvPr id="10" name="ZoneTexte 9">
            <a:extLst>
              <a:ext uri="{FF2B5EF4-FFF2-40B4-BE49-F238E27FC236}">
                <a16:creationId xmlns:a16="http://schemas.microsoft.com/office/drawing/2014/main" id="{8E2D19CB-496B-4D0B-A6D0-C52404AC92D0}"/>
              </a:ext>
            </a:extLst>
          </p:cNvPr>
          <p:cNvSpPr txBox="1"/>
          <p:nvPr/>
        </p:nvSpPr>
        <p:spPr>
          <a:xfrm>
            <a:off x="757430" y="3776368"/>
            <a:ext cx="3585171" cy="29392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just">
              <a:spcAft>
                <a:spcPts val="500"/>
              </a:spcAft>
              <a:buFont typeface="Arial" panose="020B0604020202020204" pitchFamily="34" charset="0"/>
              <a:buChar char="•"/>
            </a:pPr>
            <a:r>
              <a:rPr lang="fr-FR" sz="1000" dirty="0"/>
              <a:t>Un réseau bocager qui se dégrade et perd sa fonctionnalité écologique (perte de biodiversité associée, perte de ressource trophique, perte de couloirs de circulation ou de lieux de reproduction, etc.) </a:t>
            </a:r>
          </a:p>
          <a:p>
            <a:pPr marL="171450" indent="-171450" algn="just">
              <a:spcAft>
                <a:spcPts val="500"/>
              </a:spcAft>
              <a:buFont typeface="Arial" panose="020B0604020202020204" pitchFamily="34" charset="0"/>
              <a:buChar char="•"/>
            </a:pPr>
            <a:r>
              <a:rPr lang="fr-FR" sz="1000" dirty="0"/>
              <a:t>Une apparition ou un accroissement du nombre d’espèces invasives, disparation des zones humides, mutation des espèces et essences végétales du fait du réchauffement climatique et induisant des déséquilibres des écosystèmes et des services induits </a:t>
            </a:r>
          </a:p>
          <a:p>
            <a:pPr marL="180975" indent="-171450" algn="just">
              <a:spcAft>
                <a:spcPts val="500"/>
              </a:spcAft>
              <a:buFont typeface="Arial" panose="020B0604020202020204" pitchFamily="34" charset="0"/>
              <a:buChar char="•"/>
            </a:pPr>
            <a:r>
              <a:rPr lang="fr-FR" sz="1000" dirty="0"/>
              <a:t>Un territoire demeurant fragmenté et une réduction du continuum naturel du fait de l’étalement urbain non maîtrisé</a:t>
            </a:r>
          </a:p>
          <a:p>
            <a:pPr marL="180975" indent="-171450" algn="just">
              <a:spcAft>
                <a:spcPts val="500"/>
              </a:spcAft>
              <a:buFont typeface="Arial" panose="020B0604020202020204" pitchFamily="34" charset="0"/>
              <a:buChar char="•"/>
            </a:pPr>
            <a:r>
              <a:rPr lang="fr-FR" sz="1000" dirty="0"/>
              <a:t>Des espaces boisés de moins en moins nombreux au profit de la sylviculture intensive engendrant une perte notable de captation de carbone</a:t>
            </a:r>
          </a:p>
          <a:p>
            <a:pPr marL="180975" indent="-171450" algn="just">
              <a:spcAft>
                <a:spcPts val="600"/>
              </a:spcAft>
              <a:buFont typeface="Arial" panose="020B0604020202020204" pitchFamily="34" charset="0"/>
              <a:buChar char="•"/>
            </a:pPr>
            <a:endParaRPr lang="fr-FR" sz="1000" dirty="0"/>
          </a:p>
          <a:p>
            <a:pPr marL="180975" indent="-171450" algn="just">
              <a:spcAft>
                <a:spcPts val="600"/>
              </a:spcAft>
              <a:buFont typeface="Arial" panose="020B0604020202020204" pitchFamily="34" charset="0"/>
              <a:buChar char="•"/>
            </a:pPr>
            <a:endParaRPr lang="fr-FR" sz="1000" dirty="0"/>
          </a:p>
        </p:txBody>
      </p:sp>
    </p:spTree>
    <p:extLst>
      <p:ext uri="{BB962C8B-B14F-4D97-AF65-F5344CB8AC3E}">
        <p14:creationId xmlns:p14="http://schemas.microsoft.com/office/powerpoint/2010/main" val="37641027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2709" y="1020412"/>
            <a:ext cx="9146709" cy="1373053"/>
            <a:chOff x="-105490" y="2671439"/>
            <a:chExt cx="9622632" cy="1373053"/>
          </a:xfrm>
        </p:grpSpPr>
        <p:sp>
          <p:nvSpPr>
            <p:cNvPr id="37" name="Rectangle 36">
              <a:extLst>
                <a:ext uri="{FF2B5EF4-FFF2-40B4-BE49-F238E27FC236}">
                  <a16:creationId xmlns:a16="http://schemas.microsoft.com/office/drawing/2014/main" id="{69D7BBB0-396E-4CF6-9C5E-4D04BD29112C}"/>
                </a:ext>
              </a:extLst>
            </p:cNvPr>
            <p:cNvSpPr/>
            <p:nvPr/>
          </p:nvSpPr>
          <p:spPr>
            <a:xfrm>
              <a:off x="-105490" y="267143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69D7BBB0-396E-4CF6-9C5E-4D04BD29112C}"/>
                </a:ext>
              </a:extLst>
            </p:cNvPr>
            <p:cNvSpPr/>
            <p:nvPr/>
          </p:nvSpPr>
          <p:spPr>
            <a:xfrm>
              <a:off x="-105490" y="288340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9D7BBB0-396E-4CF6-9C5E-4D04BD29112C}"/>
                </a:ext>
              </a:extLst>
            </p:cNvPr>
            <p:cNvSpPr/>
            <p:nvPr/>
          </p:nvSpPr>
          <p:spPr>
            <a:xfrm>
              <a:off x="-105490" y="3121772"/>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69D7BBB0-396E-4CF6-9C5E-4D04BD29112C}"/>
                </a:ext>
              </a:extLst>
            </p:cNvPr>
            <p:cNvSpPr/>
            <p:nvPr/>
          </p:nvSpPr>
          <p:spPr>
            <a:xfrm>
              <a:off x="-105490" y="3350720"/>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D7BBB0-396E-4CF6-9C5E-4D04BD29112C}"/>
                </a:ext>
              </a:extLst>
            </p:cNvPr>
            <p:cNvSpPr/>
            <p:nvPr/>
          </p:nvSpPr>
          <p:spPr>
            <a:xfrm>
              <a:off x="-105490" y="3576975"/>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7BBB0-396E-4CF6-9C5E-4D04BD29112C}"/>
                </a:ext>
              </a:extLst>
            </p:cNvPr>
            <p:cNvSpPr/>
            <p:nvPr/>
          </p:nvSpPr>
          <p:spPr>
            <a:xfrm>
              <a:off x="-105490" y="3806129"/>
              <a:ext cx="9622632" cy="238363"/>
            </a:xfrm>
            <a:prstGeom prst="rect">
              <a:avLst/>
            </a:prstGeom>
            <a:pattFill prst="pct10">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9" name="Connecteur droit avec flèche 28"/>
          <p:cNvCxnSpPr/>
          <p:nvPr/>
        </p:nvCxnSpPr>
        <p:spPr>
          <a:xfrm flipH="1">
            <a:off x="3360344" y="4234596"/>
            <a:ext cx="951287"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4BECC3A7-FF31-4F8B-9977-98970B7548A6}"/>
              </a:ext>
            </a:extLst>
          </p:cNvPr>
          <p:cNvSpPr>
            <a:spLocks noGrp="1"/>
          </p:cNvSpPr>
          <p:nvPr>
            <p:ph type="sldNum" sz="quarter" idx="12"/>
          </p:nvPr>
        </p:nvSpPr>
        <p:spPr/>
        <p:txBody>
          <a:bodyPr/>
          <a:lstStyle/>
          <a:p>
            <a:fld id="{CA1D08C0-627D-48F0-9216-B0288674F6B7}" type="slidenum">
              <a:rPr lang="fr-FR" smtClean="0"/>
              <a:t>99</a:t>
            </a:fld>
            <a:endParaRPr lang="fr-FR" dirty="0"/>
          </a:p>
        </p:txBody>
      </p:sp>
      <p:sp>
        <p:nvSpPr>
          <p:cNvPr id="3" name="Espace réservé du texte 3">
            <a:extLst>
              <a:ext uri="{FF2B5EF4-FFF2-40B4-BE49-F238E27FC236}">
                <a16:creationId xmlns:a16="http://schemas.microsoft.com/office/drawing/2014/main" id="{6DB6B53E-C511-4120-9F89-435361F10215}"/>
              </a:ext>
            </a:extLst>
          </p:cNvPr>
          <p:cNvSpPr txBox="1">
            <a:spLocks/>
          </p:cNvSpPr>
          <p:nvPr/>
        </p:nvSpPr>
        <p:spPr>
          <a:xfrm>
            <a:off x="380568" y="1337139"/>
            <a:ext cx="8377986" cy="720306"/>
          </a:xfrm>
          <a:prstGeom prst="rect">
            <a:avLst/>
          </a:prstGeom>
          <a:solidFill>
            <a:srgbClr val="218BC7"/>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chemeClr val="bg1"/>
                </a:solidFill>
              </a:rPr>
              <a:t>2 : La gestion des ressources</a:t>
            </a:r>
          </a:p>
        </p:txBody>
      </p:sp>
      <p:pic>
        <p:nvPicPr>
          <p:cNvPr id="13" name="Image 12"/>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57502" y="2977478"/>
            <a:ext cx="810559" cy="801286"/>
          </a:xfrm>
          <a:prstGeom prst="rect">
            <a:avLst/>
          </a:prstGeom>
          <a:ln>
            <a:noFill/>
          </a:ln>
        </p:spPr>
      </p:pic>
      <p:pic>
        <p:nvPicPr>
          <p:cNvPr id="14" name="Image 13"/>
          <p:cNvPicPr>
            <a:picLocks noChangeAspect="1"/>
          </p:cNvPicPr>
          <p:nvPr/>
        </p:nvPicPr>
        <p:blipFill>
          <a:blip r:embed="rId3"/>
          <a:stretch>
            <a:fillRect/>
          </a:stretch>
        </p:blipFill>
        <p:spPr>
          <a:xfrm>
            <a:off x="4971705" y="3076381"/>
            <a:ext cx="539129" cy="544776"/>
          </a:xfrm>
          <a:prstGeom prst="rect">
            <a:avLst/>
          </a:prstGeom>
        </p:spPr>
      </p:pic>
      <p:pic>
        <p:nvPicPr>
          <p:cNvPr id="15" name="Image 14"/>
          <p:cNvPicPr>
            <a:picLocks noChangeAspect="1"/>
          </p:cNvPicPr>
          <p:nvPr/>
        </p:nvPicPr>
        <p:blipFill>
          <a:blip r:embed="rId4"/>
          <a:stretch>
            <a:fillRect/>
          </a:stretch>
        </p:blipFill>
        <p:spPr>
          <a:xfrm>
            <a:off x="3754616" y="4853558"/>
            <a:ext cx="438934" cy="548689"/>
          </a:xfrm>
          <a:prstGeom prst="rect">
            <a:avLst/>
          </a:prstGeom>
        </p:spPr>
      </p:pic>
      <p:pic>
        <p:nvPicPr>
          <p:cNvPr id="16" name="Image 15"/>
          <p:cNvPicPr>
            <a:picLocks noChangeAspect="1"/>
          </p:cNvPicPr>
          <p:nvPr/>
        </p:nvPicPr>
        <p:blipFill>
          <a:blip r:embed="rId5"/>
          <a:stretch>
            <a:fillRect/>
          </a:stretch>
        </p:blipFill>
        <p:spPr>
          <a:xfrm>
            <a:off x="5001146" y="4853558"/>
            <a:ext cx="508177" cy="587779"/>
          </a:xfrm>
          <a:prstGeom prst="rect">
            <a:avLst/>
          </a:prstGeom>
        </p:spPr>
      </p:pic>
      <p:sp>
        <p:nvSpPr>
          <p:cNvPr id="17" name="Ellipse 16"/>
          <p:cNvSpPr/>
          <p:nvPr/>
        </p:nvSpPr>
        <p:spPr>
          <a:xfrm>
            <a:off x="2652056" y="3884390"/>
            <a:ext cx="708288" cy="700185"/>
          </a:xfrm>
          <a:prstGeom prst="ellipse">
            <a:avLst/>
          </a:prstGeom>
          <a:noFill/>
          <a:ln w="28575">
            <a:solidFill>
              <a:srgbClr val="A2C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19" name="Ellipse 18"/>
          <p:cNvSpPr/>
          <p:nvPr/>
        </p:nvSpPr>
        <p:spPr>
          <a:xfrm>
            <a:off x="3508638" y="3030808"/>
            <a:ext cx="708288" cy="700185"/>
          </a:xfrm>
          <a:prstGeom prst="ellipse">
            <a:avLst/>
          </a:prstGeom>
          <a:noFill/>
          <a:ln w="28575">
            <a:solidFill>
              <a:srgbClr val="5FB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0" name="Image 19"/>
          <p:cNvPicPr>
            <a:picLocks noChangeAspect="1"/>
          </p:cNvPicPr>
          <p:nvPr/>
        </p:nvPicPr>
        <p:blipFill>
          <a:blip r:embed="rId6"/>
          <a:stretch>
            <a:fillRect/>
          </a:stretch>
        </p:blipFill>
        <p:spPr>
          <a:xfrm>
            <a:off x="5882378" y="3971197"/>
            <a:ext cx="480517" cy="493493"/>
          </a:xfrm>
          <a:prstGeom prst="rect">
            <a:avLst/>
          </a:prstGeom>
        </p:spPr>
      </p:pic>
      <p:grpSp>
        <p:nvGrpSpPr>
          <p:cNvPr id="21" name="Groupe 20"/>
          <p:cNvGrpSpPr/>
          <p:nvPr/>
        </p:nvGrpSpPr>
        <p:grpSpPr>
          <a:xfrm>
            <a:off x="2674280" y="3880059"/>
            <a:ext cx="663840" cy="590770"/>
            <a:chOff x="-1351410" y="2846671"/>
            <a:chExt cx="3028950" cy="2886075"/>
          </a:xfrm>
        </p:grpSpPr>
        <p:pic>
          <p:nvPicPr>
            <p:cNvPr id="33" name="Image 32"/>
            <p:cNvPicPr>
              <a:picLocks noChangeAspect="1"/>
            </p:cNvPicPr>
            <p:nvPr/>
          </p:nvPicPr>
          <p:blipFill>
            <a:blip r:embed="rId7">
              <a:clrChange>
                <a:clrFrom>
                  <a:srgbClr val="FFFFFF"/>
                </a:clrFrom>
                <a:clrTo>
                  <a:srgbClr val="FFFFFF">
                    <a:alpha val="0"/>
                  </a:srgbClr>
                </a:clrTo>
              </a:clrChange>
              <a:duotone>
                <a:prstClr val="black"/>
                <a:schemeClr val="tx1">
                  <a:lumMod val="65000"/>
                  <a:lumOff val="35000"/>
                  <a:tint val="45000"/>
                  <a:satMod val="400000"/>
                </a:schemeClr>
              </a:duotone>
            </a:blip>
            <a:stretch>
              <a:fillRect/>
            </a:stretch>
          </p:blipFill>
          <p:spPr>
            <a:xfrm>
              <a:off x="-1351410" y="2846671"/>
              <a:ext cx="3028950" cy="2886075"/>
            </a:xfrm>
            <a:prstGeom prst="rect">
              <a:avLst/>
            </a:prstGeom>
          </p:spPr>
        </p:pic>
        <p:pic>
          <p:nvPicPr>
            <p:cNvPr id="34" name="Image 33"/>
            <p:cNvPicPr>
              <a:picLocks noChangeAspect="1"/>
            </p:cNvPicPr>
            <p:nvPr/>
          </p:nvPicPr>
          <p:blipFill>
            <a:blip r:embed="rId8">
              <a:clrChange>
                <a:clrFrom>
                  <a:srgbClr val="FFFFFF"/>
                </a:clrFrom>
                <a:clrTo>
                  <a:srgbClr val="FFFFFF">
                    <a:alpha val="0"/>
                  </a:srgbClr>
                </a:clrTo>
              </a:clrChange>
              <a:duotone>
                <a:prstClr val="black"/>
                <a:schemeClr val="bg1">
                  <a:tint val="45000"/>
                  <a:satMod val="400000"/>
                </a:schemeClr>
              </a:duotone>
            </a:blip>
            <a:stretch>
              <a:fillRect/>
            </a:stretch>
          </p:blipFill>
          <p:spPr>
            <a:xfrm flipH="1">
              <a:off x="-143851" y="4652217"/>
              <a:ext cx="613831" cy="761031"/>
            </a:xfrm>
            <a:prstGeom prst="rect">
              <a:avLst/>
            </a:prstGeom>
          </p:spPr>
        </p:pic>
      </p:grpSp>
      <p:sp>
        <p:nvSpPr>
          <p:cNvPr id="22" name="Ellipse 21"/>
          <p:cNvSpPr/>
          <p:nvPr/>
        </p:nvSpPr>
        <p:spPr>
          <a:xfrm>
            <a:off x="5768493" y="3885871"/>
            <a:ext cx="708288" cy="700185"/>
          </a:xfrm>
          <a:prstGeom prst="ellipse">
            <a:avLst/>
          </a:prstGeom>
          <a:noFill/>
          <a:ln w="28575">
            <a:solidFill>
              <a:srgbClr val="79B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3" name="Ellipse 22"/>
          <p:cNvSpPr/>
          <p:nvPr/>
        </p:nvSpPr>
        <p:spPr>
          <a:xfrm>
            <a:off x="4901090" y="3019867"/>
            <a:ext cx="708288" cy="700185"/>
          </a:xfrm>
          <a:prstGeom prst="ellipse">
            <a:avLst/>
          </a:prstGeom>
          <a:noFill/>
          <a:ln w="28575">
            <a:solidFill>
              <a:srgbClr val="C6A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4" name="Ellipse 23"/>
          <p:cNvSpPr/>
          <p:nvPr/>
        </p:nvSpPr>
        <p:spPr>
          <a:xfrm>
            <a:off x="4901090" y="4804148"/>
            <a:ext cx="708288" cy="700185"/>
          </a:xfrm>
          <a:prstGeom prst="ellipse">
            <a:avLst/>
          </a:prstGeom>
          <a:noFill/>
          <a:ln w="28575">
            <a:solidFill>
              <a:srgbClr val="FDE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25" name="Ellipse 24"/>
          <p:cNvSpPr/>
          <p:nvPr/>
        </p:nvSpPr>
        <p:spPr>
          <a:xfrm>
            <a:off x="3626743" y="4782922"/>
            <a:ext cx="708288" cy="700185"/>
          </a:xfrm>
          <a:prstGeom prst="ellipse">
            <a:avLst/>
          </a:prstGeom>
          <a:noFill/>
          <a:ln w="28575">
            <a:solidFill>
              <a:srgbClr val="F2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pic>
        <p:nvPicPr>
          <p:cNvPr id="26" name="Image 25"/>
          <p:cNvPicPr>
            <a:picLocks noChangeAspect="1"/>
          </p:cNvPicPr>
          <p:nvPr/>
        </p:nvPicPr>
        <p:blipFill>
          <a:blip r:embed="rId9">
            <a:clrChange>
              <a:clrFrom>
                <a:srgbClr val="FFFFFF"/>
              </a:clrFrom>
              <a:clrTo>
                <a:srgbClr val="FFFFFF">
                  <a:alpha val="0"/>
                </a:srgbClr>
              </a:clrTo>
            </a:clrChange>
          </a:blip>
          <a:stretch>
            <a:fillRect/>
          </a:stretch>
        </p:blipFill>
        <p:spPr>
          <a:xfrm>
            <a:off x="5194931" y="4985350"/>
            <a:ext cx="162936" cy="276643"/>
          </a:xfrm>
          <a:prstGeom prst="rect">
            <a:avLst/>
          </a:prstGeom>
        </p:spPr>
      </p:pic>
      <p:cxnSp>
        <p:nvCxnSpPr>
          <p:cNvPr id="27" name="Connecteur droit avec flèche 26"/>
          <p:cNvCxnSpPr>
            <a:endCxn id="19" idx="5"/>
          </p:cNvCxnSpPr>
          <p:nvPr/>
        </p:nvCxnSpPr>
        <p:spPr>
          <a:xfrm flipH="1" flipV="1">
            <a:off x="4113200" y="3628453"/>
            <a:ext cx="258327" cy="301423"/>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endCxn id="23" idx="3"/>
          </p:cNvCxnSpPr>
          <p:nvPr/>
        </p:nvCxnSpPr>
        <p:spPr>
          <a:xfrm flipV="1">
            <a:off x="4765341" y="3617512"/>
            <a:ext cx="239476" cy="319748"/>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endCxn id="22" idx="2"/>
          </p:cNvCxnSpPr>
          <p:nvPr/>
        </p:nvCxnSpPr>
        <p:spPr>
          <a:xfrm flipV="1">
            <a:off x="4901090" y="4235964"/>
            <a:ext cx="867403" cy="0"/>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4216926" y="4478202"/>
            <a:ext cx="218161" cy="37535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endCxn id="24" idx="1"/>
          </p:cNvCxnSpPr>
          <p:nvPr/>
        </p:nvCxnSpPr>
        <p:spPr>
          <a:xfrm>
            <a:off x="4738072" y="4519252"/>
            <a:ext cx="266745" cy="387436"/>
          </a:xfrm>
          <a:prstGeom prst="straightConnector1">
            <a:avLst/>
          </a:prstGeom>
          <a:ln w="19050">
            <a:solidFill>
              <a:srgbClr val="218BC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Forme libre 41"/>
          <p:cNvSpPr/>
          <p:nvPr/>
        </p:nvSpPr>
        <p:spPr>
          <a:xfrm>
            <a:off x="2360876" y="2389940"/>
            <a:ext cx="3464560" cy="2344420"/>
          </a:xfrm>
          <a:custGeom>
            <a:avLst/>
            <a:gdLst>
              <a:gd name="connsiteX0" fmla="*/ 629920 w 5364480"/>
              <a:gd name="connsiteY0" fmla="*/ 2743200 h 3556000"/>
              <a:gd name="connsiteX1" fmla="*/ 1899920 w 5364480"/>
              <a:gd name="connsiteY1" fmla="*/ 1838960 h 3556000"/>
              <a:gd name="connsiteX2" fmla="*/ 2438400 w 5364480"/>
              <a:gd name="connsiteY2" fmla="*/ 1849120 h 3556000"/>
              <a:gd name="connsiteX3" fmla="*/ 2621280 w 5364480"/>
              <a:gd name="connsiteY3" fmla="*/ 1950720 h 3556000"/>
              <a:gd name="connsiteX4" fmla="*/ 2783840 w 5364480"/>
              <a:gd name="connsiteY4" fmla="*/ 18491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3840 w 5364480"/>
              <a:gd name="connsiteY4" fmla="*/ 18491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97200 w 5364480"/>
              <a:gd name="connsiteY6" fmla="*/ 152400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3464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0780 w 5364480"/>
              <a:gd name="connsiteY2" fmla="*/ 182880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0416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3320 w 5364480"/>
              <a:gd name="connsiteY2" fmla="*/ 178308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804160 w 5364480"/>
              <a:gd name="connsiteY8" fmla="*/ 121920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3320 w 5364480"/>
              <a:gd name="connsiteY2" fmla="*/ 178308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026920 w 5364480"/>
              <a:gd name="connsiteY8" fmla="*/ 1211580 h 3556000"/>
              <a:gd name="connsiteX9" fmla="*/ 2682240 w 5364480"/>
              <a:gd name="connsiteY9" fmla="*/ 65024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2743200 h 3556000"/>
              <a:gd name="connsiteX1" fmla="*/ 1899920 w 5364480"/>
              <a:gd name="connsiteY1" fmla="*/ 1838960 h 3556000"/>
              <a:gd name="connsiteX2" fmla="*/ 2433320 w 5364480"/>
              <a:gd name="connsiteY2" fmla="*/ 1783080 h 3556000"/>
              <a:gd name="connsiteX3" fmla="*/ 2621280 w 5364480"/>
              <a:gd name="connsiteY3" fmla="*/ 1950720 h 3556000"/>
              <a:gd name="connsiteX4" fmla="*/ 2786380 w 5364480"/>
              <a:gd name="connsiteY4" fmla="*/ 1823720 h 3556000"/>
              <a:gd name="connsiteX5" fmla="*/ 3108960 w 5364480"/>
              <a:gd name="connsiteY5" fmla="*/ 1727200 h 3556000"/>
              <a:gd name="connsiteX6" fmla="*/ 2971800 w 5364480"/>
              <a:gd name="connsiteY6" fmla="*/ 1541780 h 3556000"/>
              <a:gd name="connsiteX7" fmla="*/ 3078480 w 5364480"/>
              <a:gd name="connsiteY7" fmla="*/ 1270000 h 3556000"/>
              <a:gd name="connsiteX8" fmla="*/ 2026920 w 5364480"/>
              <a:gd name="connsiteY8" fmla="*/ 1211580 h 3556000"/>
              <a:gd name="connsiteX9" fmla="*/ 1516380 w 5364480"/>
              <a:gd name="connsiteY9" fmla="*/ 1054100 h 3556000"/>
              <a:gd name="connsiteX10" fmla="*/ 3149600 w 5364480"/>
              <a:gd name="connsiteY10" fmla="*/ 0 h 3556000"/>
              <a:gd name="connsiteX11" fmla="*/ 4673600 w 5364480"/>
              <a:gd name="connsiteY11" fmla="*/ 589280 h 3556000"/>
              <a:gd name="connsiteX12" fmla="*/ 5364480 w 5364480"/>
              <a:gd name="connsiteY12" fmla="*/ 1645920 h 3556000"/>
              <a:gd name="connsiteX13" fmla="*/ 5334000 w 5364480"/>
              <a:gd name="connsiteY13" fmla="*/ 1757680 h 3556000"/>
              <a:gd name="connsiteX14" fmla="*/ 4348480 w 5364480"/>
              <a:gd name="connsiteY14" fmla="*/ 3078480 h 3556000"/>
              <a:gd name="connsiteX15" fmla="*/ 2926080 w 5364480"/>
              <a:gd name="connsiteY15" fmla="*/ 3556000 h 3556000"/>
              <a:gd name="connsiteX16" fmla="*/ 2387600 w 5364480"/>
              <a:gd name="connsiteY16" fmla="*/ 3545840 h 3556000"/>
              <a:gd name="connsiteX17" fmla="*/ 0 w 5364480"/>
              <a:gd name="connsiteY17" fmla="*/ 3322320 h 3556000"/>
              <a:gd name="connsiteX18" fmla="*/ 629920 w 5364480"/>
              <a:gd name="connsiteY18" fmla="*/ 2743200 h 3556000"/>
              <a:gd name="connsiteX0" fmla="*/ 629920 w 5364480"/>
              <a:gd name="connsiteY0" fmla="*/ 3070860 h 3883660"/>
              <a:gd name="connsiteX1" fmla="*/ 1899920 w 5364480"/>
              <a:gd name="connsiteY1" fmla="*/ 2166620 h 3883660"/>
              <a:gd name="connsiteX2" fmla="*/ 2433320 w 5364480"/>
              <a:gd name="connsiteY2" fmla="*/ 2110740 h 3883660"/>
              <a:gd name="connsiteX3" fmla="*/ 2621280 w 5364480"/>
              <a:gd name="connsiteY3" fmla="*/ 2278380 h 3883660"/>
              <a:gd name="connsiteX4" fmla="*/ 2786380 w 5364480"/>
              <a:gd name="connsiteY4" fmla="*/ 2151380 h 3883660"/>
              <a:gd name="connsiteX5" fmla="*/ 3108960 w 5364480"/>
              <a:gd name="connsiteY5" fmla="*/ 2054860 h 3883660"/>
              <a:gd name="connsiteX6" fmla="*/ 2971800 w 5364480"/>
              <a:gd name="connsiteY6" fmla="*/ 1869440 h 3883660"/>
              <a:gd name="connsiteX7" fmla="*/ 3078480 w 5364480"/>
              <a:gd name="connsiteY7" fmla="*/ 1597660 h 3883660"/>
              <a:gd name="connsiteX8" fmla="*/ 2026920 w 5364480"/>
              <a:gd name="connsiteY8" fmla="*/ 1539240 h 3883660"/>
              <a:gd name="connsiteX9" fmla="*/ 1516380 w 5364480"/>
              <a:gd name="connsiteY9" fmla="*/ 1381760 h 3883660"/>
              <a:gd name="connsiteX10" fmla="*/ 1724660 w 5364480"/>
              <a:gd name="connsiteY10" fmla="*/ 0 h 3883660"/>
              <a:gd name="connsiteX11" fmla="*/ 4673600 w 5364480"/>
              <a:gd name="connsiteY11" fmla="*/ 916940 h 3883660"/>
              <a:gd name="connsiteX12" fmla="*/ 5364480 w 5364480"/>
              <a:gd name="connsiteY12" fmla="*/ 1973580 h 3883660"/>
              <a:gd name="connsiteX13" fmla="*/ 5334000 w 5364480"/>
              <a:gd name="connsiteY13" fmla="*/ 2085340 h 3883660"/>
              <a:gd name="connsiteX14" fmla="*/ 4348480 w 5364480"/>
              <a:gd name="connsiteY14" fmla="*/ 3406140 h 3883660"/>
              <a:gd name="connsiteX15" fmla="*/ 2926080 w 5364480"/>
              <a:gd name="connsiteY15" fmla="*/ 3883660 h 3883660"/>
              <a:gd name="connsiteX16" fmla="*/ 2387600 w 5364480"/>
              <a:gd name="connsiteY16" fmla="*/ 3873500 h 3883660"/>
              <a:gd name="connsiteX17" fmla="*/ 0 w 5364480"/>
              <a:gd name="connsiteY17" fmla="*/ 3649980 h 3883660"/>
              <a:gd name="connsiteX18" fmla="*/ 629920 w 5364480"/>
              <a:gd name="connsiteY18" fmla="*/ 3070860 h 3883660"/>
              <a:gd name="connsiteX0" fmla="*/ 629920 w 5364480"/>
              <a:gd name="connsiteY0" fmla="*/ 3070860 h 3883660"/>
              <a:gd name="connsiteX1" fmla="*/ 1899920 w 5364480"/>
              <a:gd name="connsiteY1" fmla="*/ 2166620 h 3883660"/>
              <a:gd name="connsiteX2" fmla="*/ 2433320 w 5364480"/>
              <a:gd name="connsiteY2" fmla="*/ 2110740 h 3883660"/>
              <a:gd name="connsiteX3" fmla="*/ 2621280 w 5364480"/>
              <a:gd name="connsiteY3" fmla="*/ 2278380 h 3883660"/>
              <a:gd name="connsiteX4" fmla="*/ 2786380 w 5364480"/>
              <a:gd name="connsiteY4" fmla="*/ 2151380 h 3883660"/>
              <a:gd name="connsiteX5" fmla="*/ 3108960 w 5364480"/>
              <a:gd name="connsiteY5" fmla="*/ 2054860 h 3883660"/>
              <a:gd name="connsiteX6" fmla="*/ 2971800 w 5364480"/>
              <a:gd name="connsiteY6" fmla="*/ 1869440 h 3883660"/>
              <a:gd name="connsiteX7" fmla="*/ 3078480 w 5364480"/>
              <a:gd name="connsiteY7" fmla="*/ 1597660 h 3883660"/>
              <a:gd name="connsiteX8" fmla="*/ 2026920 w 5364480"/>
              <a:gd name="connsiteY8" fmla="*/ 1539240 h 3883660"/>
              <a:gd name="connsiteX9" fmla="*/ 1516380 w 5364480"/>
              <a:gd name="connsiteY9" fmla="*/ 1381760 h 3883660"/>
              <a:gd name="connsiteX10" fmla="*/ 1724660 w 5364480"/>
              <a:gd name="connsiteY10" fmla="*/ 0 h 3883660"/>
              <a:gd name="connsiteX11" fmla="*/ 4673600 w 5364480"/>
              <a:gd name="connsiteY11" fmla="*/ 916940 h 3883660"/>
              <a:gd name="connsiteX12" fmla="*/ 5364480 w 5364480"/>
              <a:gd name="connsiteY12" fmla="*/ 1973580 h 3883660"/>
              <a:gd name="connsiteX13" fmla="*/ 5242560 w 5364480"/>
              <a:gd name="connsiteY13" fmla="*/ 2931160 h 3883660"/>
              <a:gd name="connsiteX14" fmla="*/ 4348480 w 5364480"/>
              <a:gd name="connsiteY14" fmla="*/ 3406140 h 3883660"/>
              <a:gd name="connsiteX15" fmla="*/ 2926080 w 5364480"/>
              <a:gd name="connsiteY15" fmla="*/ 3883660 h 3883660"/>
              <a:gd name="connsiteX16" fmla="*/ 2387600 w 5364480"/>
              <a:gd name="connsiteY16" fmla="*/ 3873500 h 3883660"/>
              <a:gd name="connsiteX17" fmla="*/ 0 w 5364480"/>
              <a:gd name="connsiteY17" fmla="*/ 3649980 h 3883660"/>
              <a:gd name="connsiteX18" fmla="*/ 629920 w 5364480"/>
              <a:gd name="connsiteY18" fmla="*/ 3070860 h 388366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2971800 w 5364480"/>
              <a:gd name="connsiteY6" fmla="*/ 952500 h 2966720"/>
              <a:gd name="connsiteX7" fmla="*/ 3078480 w 5364480"/>
              <a:gd name="connsiteY7" fmla="*/ 680720 h 2966720"/>
              <a:gd name="connsiteX8" fmla="*/ 2026920 w 5364480"/>
              <a:gd name="connsiteY8" fmla="*/ 622300 h 2966720"/>
              <a:gd name="connsiteX9" fmla="*/ 1516380 w 5364480"/>
              <a:gd name="connsiteY9" fmla="*/ 464820 h 2966720"/>
              <a:gd name="connsiteX10" fmla="*/ 3789680 w 5364480"/>
              <a:gd name="connsiteY10" fmla="*/ 546100 h 2966720"/>
              <a:gd name="connsiteX11" fmla="*/ 4673600 w 5364480"/>
              <a:gd name="connsiteY11" fmla="*/ 0 h 2966720"/>
              <a:gd name="connsiteX12" fmla="*/ 5364480 w 5364480"/>
              <a:gd name="connsiteY12" fmla="*/ 1056640 h 2966720"/>
              <a:gd name="connsiteX13" fmla="*/ 5242560 w 5364480"/>
              <a:gd name="connsiteY13" fmla="*/ 2014220 h 2966720"/>
              <a:gd name="connsiteX14" fmla="*/ 4348480 w 5364480"/>
              <a:gd name="connsiteY14" fmla="*/ 2489200 h 2966720"/>
              <a:gd name="connsiteX15" fmla="*/ 2926080 w 5364480"/>
              <a:gd name="connsiteY15" fmla="*/ 2966720 h 2966720"/>
              <a:gd name="connsiteX16" fmla="*/ 2387600 w 5364480"/>
              <a:gd name="connsiteY16" fmla="*/ 2956560 h 2966720"/>
              <a:gd name="connsiteX17" fmla="*/ 0 w 5364480"/>
              <a:gd name="connsiteY17" fmla="*/ 2733040 h 2966720"/>
              <a:gd name="connsiteX18" fmla="*/ 629920 w 5364480"/>
              <a:gd name="connsiteY18"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2971800 w 5364480"/>
              <a:gd name="connsiteY6" fmla="*/ 952500 h 2966720"/>
              <a:gd name="connsiteX7" fmla="*/ 3078480 w 5364480"/>
              <a:gd name="connsiteY7" fmla="*/ 680720 h 2966720"/>
              <a:gd name="connsiteX8" fmla="*/ 2026920 w 5364480"/>
              <a:gd name="connsiteY8" fmla="*/ 622300 h 2966720"/>
              <a:gd name="connsiteX9" fmla="*/ 1516380 w 5364480"/>
              <a:gd name="connsiteY9" fmla="*/ 464820 h 2966720"/>
              <a:gd name="connsiteX10" fmla="*/ 4673600 w 5364480"/>
              <a:gd name="connsiteY10" fmla="*/ 0 h 2966720"/>
              <a:gd name="connsiteX11" fmla="*/ 5364480 w 5364480"/>
              <a:gd name="connsiteY11" fmla="*/ 1056640 h 2966720"/>
              <a:gd name="connsiteX12" fmla="*/ 5242560 w 5364480"/>
              <a:gd name="connsiteY12" fmla="*/ 2014220 h 2966720"/>
              <a:gd name="connsiteX13" fmla="*/ 4348480 w 5364480"/>
              <a:gd name="connsiteY13" fmla="*/ 2489200 h 2966720"/>
              <a:gd name="connsiteX14" fmla="*/ 2926080 w 5364480"/>
              <a:gd name="connsiteY14" fmla="*/ 2966720 h 2966720"/>
              <a:gd name="connsiteX15" fmla="*/ 2387600 w 5364480"/>
              <a:gd name="connsiteY15" fmla="*/ 2956560 h 2966720"/>
              <a:gd name="connsiteX16" fmla="*/ 0 w 5364480"/>
              <a:gd name="connsiteY16" fmla="*/ 2733040 h 2966720"/>
              <a:gd name="connsiteX17" fmla="*/ 629920 w 5364480"/>
              <a:gd name="connsiteY17" fmla="*/ 2153920 h 2966720"/>
              <a:gd name="connsiteX0" fmla="*/ 629920 w 5364480"/>
              <a:gd name="connsiteY0" fmla="*/ 2153920 h 2966720"/>
              <a:gd name="connsiteX1" fmla="*/ 1899920 w 5364480"/>
              <a:gd name="connsiteY1" fmla="*/ 1249680 h 2966720"/>
              <a:gd name="connsiteX2" fmla="*/ 2433320 w 5364480"/>
              <a:gd name="connsiteY2" fmla="*/ 1193800 h 2966720"/>
              <a:gd name="connsiteX3" fmla="*/ 2621280 w 5364480"/>
              <a:gd name="connsiteY3" fmla="*/ 1361440 h 2966720"/>
              <a:gd name="connsiteX4" fmla="*/ 2786380 w 5364480"/>
              <a:gd name="connsiteY4" fmla="*/ 1234440 h 2966720"/>
              <a:gd name="connsiteX5" fmla="*/ 3108960 w 5364480"/>
              <a:gd name="connsiteY5" fmla="*/ 1137920 h 2966720"/>
              <a:gd name="connsiteX6" fmla="*/ 2971800 w 5364480"/>
              <a:gd name="connsiteY6" fmla="*/ 952500 h 2966720"/>
              <a:gd name="connsiteX7" fmla="*/ 3078480 w 5364480"/>
              <a:gd name="connsiteY7" fmla="*/ 680720 h 2966720"/>
              <a:gd name="connsiteX8" fmla="*/ 2026920 w 5364480"/>
              <a:gd name="connsiteY8" fmla="*/ 622300 h 2966720"/>
              <a:gd name="connsiteX9" fmla="*/ 4673600 w 5364480"/>
              <a:gd name="connsiteY9" fmla="*/ 0 h 2966720"/>
              <a:gd name="connsiteX10" fmla="*/ 5364480 w 5364480"/>
              <a:gd name="connsiteY10" fmla="*/ 1056640 h 2966720"/>
              <a:gd name="connsiteX11" fmla="*/ 5242560 w 5364480"/>
              <a:gd name="connsiteY11" fmla="*/ 2014220 h 2966720"/>
              <a:gd name="connsiteX12" fmla="*/ 4348480 w 5364480"/>
              <a:gd name="connsiteY12" fmla="*/ 2489200 h 2966720"/>
              <a:gd name="connsiteX13" fmla="*/ 2926080 w 5364480"/>
              <a:gd name="connsiteY13" fmla="*/ 2966720 h 2966720"/>
              <a:gd name="connsiteX14" fmla="*/ 2387600 w 5364480"/>
              <a:gd name="connsiteY14" fmla="*/ 2956560 h 2966720"/>
              <a:gd name="connsiteX15" fmla="*/ 0 w 5364480"/>
              <a:gd name="connsiteY15" fmla="*/ 2733040 h 2966720"/>
              <a:gd name="connsiteX16" fmla="*/ 629920 w 5364480"/>
              <a:gd name="connsiteY16" fmla="*/ 2153920 h 2966720"/>
              <a:gd name="connsiteX0" fmla="*/ 629920 w 5364480"/>
              <a:gd name="connsiteY0" fmla="*/ 1531620 h 2344420"/>
              <a:gd name="connsiteX1" fmla="*/ 1899920 w 5364480"/>
              <a:gd name="connsiteY1" fmla="*/ 627380 h 2344420"/>
              <a:gd name="connsiteX2" fmla="*/ 2433320 w 5364480"/>
              <a:gd name="connsiteY2" fmla="*/ 571500 h 2344420"/>
              <a:gd name="connsiteX3" fmla="*/ 2621280 w 5364480"/>
              <a:gd name="connsiteY3" fmla="*/ 739140 h 2344420"/>
              <a:gd name="connsiteX4" fmla="*/ 2786380 w 5364480"/>
              <a:gd name="connsiteY4" fmla="*/ 612140 h 2344420"/>
              <a:gd name="connsiteX5" fmla="*/ 3108960 w 5364480"/>
              <a:gd name="connsiteY5" fmla="*/ 515620 h 2344420"/>
              <a:gd name="connsiteX6" fmla="*/ 2971800 w 5364480"/>
              <a:gd name="connsiteY6" fmla="*/ 330200 h 2344420"/>
              <a:gd name="connsiteX7" fmla="*/ 3078480 w 5364480"/>
              <a:gd name="connsiteY7" fmla="*/ 58420 h 2344420"/>
              <a:gd name="connsiteX8" fmla="*/ 2026920 w 5364480"/>
              <a:gd name="connsiteY8" fmla="*/ 0 h 2344420"/>
              <a:gd name="connsiteX9" fmla="*/ 5364480 w 5364480"/>
              <a:gd name="connsiteY9" fmla="*/ 434340 h 2344420"/>
              <a:gd name="connsiteX10" fmla="*/ 5242560 w 5364480"/>
              <a:gd name="connsiteY10" fmla="*/ 1391920 h 2344420"/>
              <a:gd name="connsiteX11" fmla="*/ 4348480 w 5364480"/>
              <a:gd name="connsiteY11" fmla="*/ 1866900 h 2344420"/>
              <a:gd name="connsiteX12" fmla="*/ 2926080 w 5364480"/>
              <a:gd name="connsiteY12" fmla="*/ 2344420 h 2344420"/>
              <a:gd name="connsiteX13" fmla="*/ 2387600 w 5364480"/>
              <a:gd name="connsiteY13" fmla="*/ 2334260 h 2344420"/>
              <a:gd name="connsiteX14" fmla="*/ 0 w 5364480"/>
              <a:gd name="connsiteY14" fmla="*/ 2110740 h 2344420"/>
              <a:gd name="connsiteX15" fmla="*/ 629920 w 5364480"/>
              <a:gd name="connsiteY15" fmla="*/ 1531620 h 2344420"/>
              <a:gd name="connsiteX0" fmla="*/ 629920 w 5364480"/>
              <a:gd name="connsiteY0" fmla="*/ 1473200 h 2286000"/>
              <a:gd name="connsiteX1" fmla="*/ 1899920 w 5364480"/>
              <a:gd name="connsiteY1" fmla="*/ 568960 h 2286000"/>
              <a:gd name="connsiteX2" fmla="*/ 2433320 w 5364480"/>
              <a:gd name="connsiteY2" fmla="*/ 513080 h 2286000"/>
              <a:gd name="connsiteX3" fmla="*/ 2621280 w 5364480"/>
              <a:gd name="connsiteY3" fmla="*/ 680720 h 2286000"/>
              <a:gd name="connsiteX4" fmla="*/ 2786380 w 5364480"/>
              <a:gd name="connsiteY4" fmla="*/ 553720 h 2286000"/>
              <a:gd name="connsiteX5" fmla="*/ 3108960 w 5364480"/>
              <a:gd name="connsiteY5" fmla="*/ 457200 h 2286000"/>
              <a:gd name="connsiteX6" fmla="*/ 2971800 w 5364480"/>
              <a:gd name="connsiteY6" fmla="*/ 271780 h 2286000"/>
              <a:gd name="connsiteX7" fmla="*/ 3078480 w 5364480"/>
              <a:gd name="connsiteY7" fmla="*/ 0 h 2286000"/>
              <a:gd name="connsiteX8" fmla="*/ 5364480 w 5364480"/>
              <a:gd name="connsiteY8" fmla="*/ 375920 h 2286000"/>
              <a:gd name="connsiteX9" fmla="*/ 5242560 w 5364480"/>
              <a:gd name="connsiteY9" fmla="*/ 1333500 h 2286000"/>
              <a:gd name="connsiteX10" fmla="*/ 4348480 w 5364480"/>
              <a:gd name="connsiteY10" fmla="*/ 1808480 h 2286000"/>
              <a:gd name="connsiteX11" fmla="*/ 2926080 w 5364480"/>
              <a:gd name="connsiteY11" fmla="*/ 2286000 h 2286000"/>
              <a:gd name="connsiteX12" fmla="*/ 2387600 w 5364480"/>
              <a:gd name="connsiteY12" fmla="*/ 2275840 h 2286000"/>
              <a:gd name="connsiteX13" fmla="*/ 0 w 5364480"/>
              <a:gd name="connsiteY13" fmla="*/ 2052320 h 2286000"/>
              <a:gd name="connsiteX14" fmla="*/ 629920 w 5364480"/>
              <a:gd name="connsiteY14" fmla="*/ 1473200 h 2286000"/>
              <a:gd name="connsiteX0" fmla="*/ 0 w 4734560"/>
              <a:gd name="connsiteY0" fmla="*/ 1473200 h 2286000"/>
              <a:gd name="connsiteX1" fmla="*/ 1270000 w 4734560"/>
              <a:gd name="connsiteY1" fmla="*/ 568960 h 2286000"/>
              <a:gd name="connsiteX2" fmla="*/ 1803400 w 4734560"/>
              <a:gd name="connsiteY2" fmla="*/ 513080 h 2286000"/>
              <a:gd name="connsiteX3" fmla="*/ 1991360 w 4734560"/>
              <a:gd name="connsiteY3" fmla="*/ 680720 h 2286000"/>
              <a:gd name="connsiteX4" fmla="*/ 2156460 w 4734560"/>
              <a:gd name="connsiteY4" fmla="*/ 553720 h 2286000"/>
              <a:gd name="connsiteX5" fmla="*/ 2479040 w 4734560"/>
              <a:gd name="connsiteY5" fmla="*/ 457200 h 2286000"/>
              <a:gd name="connsiteX6" fmla="*/ 2341880 w 4734560"/>
              <a:gd name="connsiteY6" fmla="*/ 271780 h 2286000"/>
              <a:gd name="connsiteX7" fmla="*/ 2448560 w 4734560"/>
              <a:gd name="connsiteY7" fmla="*/ 0 h 2286000"/>
              <a:gd name="connsiteX8" fmla="*/ 4734560 w 4734560"/>
              <a:gd name="connsiteY8" fmla="*/ 375920 h 2286000"/>
              <a:gd name="connsiteX9" fmla="*/ 4612640 w 4734560"/>
              <a:gd name="connsiteY9" fmla="*/ 1333500 h 2286000"/>
              <a:gd name="connsiteX10" fmla="*/ 3718560 w 4734560"/>
              <a:gd name="connsiteY10" fmla="*/ 1808480 h 2286000"/>
              <a:gd name="connsiteX11" fmla="*/ 2296160 w 4734560"/>
              <a:gd name="connsiteY11" fmla="*/ 2286000 h 2286000"/>
              <a:gd name="connsiteX12" fmla="*/ 1757680 w 4734560"/>
              <a:gd name="connsiteY12" fmla="*/ 2275840 h 2286000"/>
              <a:gd name="connsiteX13" fmla="*/ 0 w 4734560"/>
              <a:gd name="connsiteY13" fmla="*/ 1473200 h 2286000"/>
              <a:gd name="connsiteX0" fmla="*/ 487680 w 3464560"/>
              <a:gd name="connsiteY0" fmla="*/ 2275840 h 2286000"/>
              <a:gd name="connsiteX1" fmla="*/ 0 w 3464560"/>
              <a:gd name="connsiteY1" fmla="*/ 568960 h 2286000"/>
              <a:gd name="connsiteX2" fmla="*/ 533400 w 3464560"/>
              <a:gd name="connsiteY2" fmla="*/ 513080 h 2286000"/>
              <a:gd name="connsiteX3" fmla="*/ 721360 w 3464560"/>
              <a:gd name="connsiteY3" fmla="*/ 680720 h 2286000"/>
              <a:gd name="connsiteX4" fmla="*/ 886460 w 3464560"/>
              <a:gd name="connsiteY4" fmla="*/ 553720 h 2286000"/>
              <a:gd name="connsiteX5" fmla="*/ 1209040 w 3464560"/>
              <a:gd name="connsiteY5" fmla="*/ 457200 h 2286000"/>
              <a:gd name="connsiteX6" fmla="*/ 1071880 w 3464560"/>
              <a:gd name="connsiteY6" fmla="*/ 271780 h 2286000"/>
              <a:gd name="connsiteX7" fmla="*/ 1178560 w 3464560"/>
              <a:gd name="connsiteY7" fmla="*/ 0 h 2286000"/>
              <a:gd name="connsiteX8" fmla="*/ 3464560 w 3464560"/>
              <a:gd name="connsiteY8" fmla="*/ 375920 h 2286000"/>
              <a:gd name="connsiteX9" fmla="*/ 3342640 w 3464560"/>
              <a:gd name="connsiteY9" fmla="*/ 1333500 h 2286000"/>
              <a:gd name="connsiteX10" fmla="*/ 2448560 w 3464560"/>
              <a:gd name="connsiteY10" fmla="*/ 1808480 h 2286000"/>
              <a:gd name="connsiteX11" fmla="*/ 1026160 w 3464560"/>
              <a:gd name="connsiteY11" fmla="*/ 2286000 h 2286000"/>
              <a:gd name="connsiteX12" fmla="*/ 487680 w 3464560"/>
              <a:gd name="connsiteY12" fmla="*/ 2275840 h 2286000"/>
              <a:gd name="connsiteX0" fmla="*/ 129540 w 3464560"/>
              <a:gd name="connsiteY0" fmla="*/ 2344420 h 2344420"/>
              <a:gd name="connsiteX1" fmla="*/ 0 w 3464560"/>
              <a:gd name="connsiteY1" fmla="*/ 568960 h 2344420"/>
              <a:gd name="connsiteX2" fmla="*/ 533400 w 3464560"/>
              <a:gd name="connsiteY2" fmla="*/ 513080 h 2344420"/>
              <a:gd name="connsiteX3" fmla="*/ 721360 w 3464560"/>
              <a:gd name="connsiteY3" fmla="*/ 680720 h 2344420"/>
              <a:gd name="connsiteX4" fmla="*/ 886460 w 3464560"/>
              <a:gd name="connsiteY4" fmla="*/ 553720 h 2344420"/>
              <a:gd name="connsiteX5" fmla="*/ 1209040 w 3464560"/>
              <a:gd name="connsiteY5" fmla="*/ 457200 h 2344420"/>
              <a:gd name="connsiteX6" fmla="*/ 1071880 w 3464560"/>
              <a:gd name="connsiteY6" fmla="*/ 271780 h 2344420"/>
              <a:gd name="connsiteX7" fmla="*/ 1178560 w 3464560"/>
              <a:gd name="connsiteY7" fmla="*/ 0 h 2344420"/>
              <a:gd name="connsiteX8" fmla="*/ 3464560 w 3464560"/>
              <a:gd name="connsiteY8" fmla="*/ 375920 h 2344420"/>
              <a:gd name="connsiteX9" fmla="*/ 3342640 w 3464560"/>
              <a:gd name="connsiteY9" fmla="*/ 1333500 h 2344420"/>
              <a:gd name="connsiteX10" fmla="*/ 2448560 w 3464560"/>
              <a:gd name="connsiteY10" fmla="*/ 1808480 h 2344420"/>
              <a:gd name="connsiteX11" fmla="*/ 1026160 w 3464560"/>
              <a:gd name="connsiteY11" fmla="*/ 2286000 h 2344420"/>
              <a:gd name="connsiteX12" fmla="*/ 129540 w 3464560"/>
              <a:gd name="connsiteY12" fmla="*/ 2344420 h 23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4560" h="2344420">
                <a:moveTo>
                  <a:pt x="129540" y="2344420"/>
                </a:moveTo>
                <a:lnTo>
                  <a:pt x="0" y="568960"/>
                </a:lnTo>
                <a:lnTo>
                  <a:pt x="533400" y="513080"/>
                </a:lnTo>
                <a:lnTo>
                  <a:pt x="721360" y="680720"/>
                </a:lnTo>
                <a:lnTo>
                  <a:pt x="886460" y="553720"/>
                </a:lnTo>
                <a:lnTo>
                  <a:pt x="1209040" y="457200"/>
                </a:lnTo>
                <a:lnTo>
                  <a:pt x="1071880" y="271780"/>
                </a:lnTo>
                <a:lnTo>
                  <a:pt x="1178560" y="0"/>
                </a:lnTo>
                <a:lnTo>
                  <a:pt x="3464560" y="375920"/>
                </a:lnTo>
                <a:lnTo>
                  <a:pt x="3342640" y="1333500"/>
                </a:lnTo>
                <a:lnTo>
                  <a:pt x="2448560" y="1808480"/>
                </a:lnTo>
                <a:lnTo>
                  <a:pt x="1026160" y="2286000"/>
                </a:lnTo>
                <a:cubicBezTo>
                  <a:pt x="786618" y="2259384"/>
                  <a:pt x="607248" y="2344420"/>
                  <a:pt x="129540" y="2344420"/>
                </a:cubicBezTo>
                <a:close/>
              </a:path>
            </a:pathLst>
          </a:cu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227747" y="3861894"/>
            <a:ext cx="708288" cy="700185"/>
          </a:xfrm>
          <a:prstGeom prst="ellipse">
            <a:avLst/>
          </a:prstGeom>
          <a:solidFill>
            <a:srgbClr val="218BC7"/>
          </a:solidFill>
          <a:ln w="28575">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sp>
        <p:nvSpPr>
          <p:cNvPr id="35" name="Rectangle 34"/>
          <p:cNvSpPr/>
          <p:nvPr/>
        </p:nvSpPr>
        <p:spPr>
          <a:xfrm rot="20935780">
            <a:off x="4437276" y="4147534"/>
            <a:ext cx="264562" cy="14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290" rtl="0" eaLnBrk="1" latinLnBrk="0" hangingPunct="1">
              <a:defRPr sz="1800" kern="1200">
                <a:solidFill>
                  <a:schemeClr val="lt1"/>
                </a:solidFill>
                <a:latin typeface="+mn-lt"/>
                <a:ea typeface="+mn-ea"/>
                <a:cs typeface="+mn-cs"/>
              </a:defRPr>
            </a:lvl1pPr>
            <a:lvl2pPr marL="457145" algn="l" defTabSz="914290" rtl="0" eaLnBrk="1" latinLnBrk="0" hangingPunct="1">
              <a:defRPr sz="1800" kern="1200">
                <a:solidFill>
                  <a:schemeClr val="lt1"/>
                </a:solidFill>
                <a:latin typeface="+mn-lt"/>
                <a:ea typeface="+mn-ea"/>
                <a:cs typeface="+mn-cs"/>
              </a:defRPr>
            </a:lvl2pPr>
            <a:lvl3pPr marL="914290" algn="l" defTabSz="914290" rtl="0" eaLnBrk="1" latinLnBrk="0" hangingPunct="1">
              <a:defRPr sz="1800" kern="1200">
                <a:solidFill>
                  <a:schemeClr val="lt1"/>
                </a:solidFill>
                <a:latin typeface="+mn-lt"/>
                <a:ea typeface="+mn-ea"/>
                <a:cs typeface="+mn-cs"/>
              </a:defRPr>
            </a:lvl3pPr>
            <a:lvl4pPr marL="1371435" algn="l" defTabSz="914290" rtl="0" eaLnBrk="1" latinLnBrk="0" hangingPunct="1">
              <a:defRPr sz="1800" kern="1200">
                <a:solidFill>
                  <a:schemeClr val="lt1"/>
                </a:solidFill>
                <a:latin typeface="+mn-lt"/>
                <a:ea typeface="+mn-ea"/>
                <a:cs typeface="+mn-cs"/>
              </a:defRPr>
            </a:lvl4pPr>
            <a:lvl5pPr marL="1828581" algn="l" defTabSz="914290" rtl="0" eaLnBrk="1" latinLnBrk="0" hangingPunct="1">
              <a:defRPr sz="1800" kern="1200">
                <a:solidFill>
                  <a:schemeClr val="lt1"/>
                </a:solidFill>
                <a:latin typeface="+mn-lt"/>
                <a:ea typeface="+mn-ea"/>
                <a:cs typeface="+mn-cs"/>
              </a:defRPr>
            </a:lvl5pPr>
            <a:lvl6pPr marL="2285726" algn="l" defTabSz="914290" rtl="0" eaLnBrk="1" latinLnBrk="0" hangingPunct="1">
              <a:defRPr sz="1800" kern="1200">
                <a:solidFill>
                  <a:schemeClr val="lt1"/>
                </a:solidFill>
                <a:latin typeface="+mn-lt"/>
                <a:ea typeface="+mn-ea"/>
                <a:cs typeface="+mn-cs"/>
              </a:defRPr>
            </a:lvl6pPr>
            <a:lvl7pPr marL="2742871" algn="l" defTabSz="914290" rtl="0" eaLnBrk="1" latinLnBrk="0" hangingPunct="1">
              <a:defRPr sz="1800" kern="1200">
                <a:solidFill>
                  <a:schemeClr val="lt1"/>
                </a:solidFill>
                <a:latin typeface="+mn-lt"/>
                <a:ea typeface="+mn-ea"/>
                <a:cs typeface="+mn-cs"/>
              </a:defRPr>
            </a:lvl7pPr>
            <a:lvl8pPr marL="3200016" algn="l" defTabSz="914290" rtl="0" eaLnBrk="1" latinLnBrk="0" hangingPunct="1">
              <a:defRPr sz="1800" kern="1200">
                <a:solidFill>
                  <a:schemeClr val="lt1"/>
                </a:solidFill>
                <a:latin typeface="+mn-lt"/>
                <a:ea typeface="+mn-ea"/>
                <a:cs typeface="+mn-cs"/>
              </a:defRPr>
            </a:lvl8pPr>
            <a:lvl9pPr marL="3657161" algn="l" defTabSz="914290" rtl="0" eaLnBrk="1" latinLnBrk="0" hangingPunct="1">
              <a:defRPr sz="1800" kern="1200">
                <a:solidFill>
                  <a:schemeClr val="lt1"/>
                </a:solidFill>
                <a:latin typeface="+mn-lt"/>
                <a:ea typeface="+mn-ea"/>
                <a:cs typeface="+mn-cs"/>
              </a:defRPr>
            </a:lvl9pPr>
          </a:lstStyle>
          <a:p>
            <a:pPr algn="ctr"/>
            <a:endParaRPr lang="fr-FR" dirty="0"/>
          </a:p>
        </p:txBody>
      </p:sp>
      <p:grpSp>
        <p:nvGrpSpPr>
          <p:cNvPr id="7" name="Groupe 6"/>
          <p:cNvGrpSpPr/>
          <p:nvPr/>
        </p:nvGrpSpPr>
        <p:grpSpPr>
          <a:xfrm>
            <a:off x="4364658" y="3848488"/>
            <a:ext cx="679380" cy="598005"/>
            <a:chOff x="1942793" y="2930024"/>
            <a:chExt cx="679380" cy="598005"/>
          </a:xfrm>
        </p:grpSpPr>
        <p:grpSp>
          <p:nvGrpSpPr>
            <p:cNvPr id="8" name="Groupe 7"/>
            <p:cNvGrpSpPr/>
            <p:nvPr/>
          </p:nvGrpSpPr>
          <p:grpSpPr>
            <a:xfrm rot="20263131">
              <a:off x="1946026" y="2930024"/>
              <a:ext cx="468130" cy="598005"/>
              <a:chOff x="2019318" y="899161"/>
              <a:chExt cx="500362" cy="714486"/>
            </a:xfrm>
            <a:solidFill>
              <a:schemeClr val="bg1"/>
            </a:solidFill>
          </p:grpSpPr>
          <p:sp>
            <p:nvSpPr>
              <p:cNvPr id="10" name="Rectangle 9"/>
              <p:cNvSpPr/>
              <p:nvPr/>
            </p:nvSpPr>
            <p:spPr>
              <a:xfrm>
                <a:off x="2019318" y="1004047"/>
                <a:ext cx="449992" cy="609600"/>
              </a:xfrm>
              <a:prstGeom prst="rect">
                <a:avLst/>
              </a:prstGeom>
              <a:grp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2245360" y="899161"/>
                <a:ext cx="274320" cy="378460"/>
              </a:xfrm>
              <a:custGeom>
                <a:avLst/>
                <a:gdLst>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292100 w 312420"/>
                  <a:gd name="connsiteY4" fmla="*/ 20320 h 378460"/>
                  <a:gd name="connsiteX5" fmla="*/ 0 w 312420"/>
                  <a:gd name="connsiteY5" fmla="*/ 0 h 378460"/>
                  <a:gd name="connsiteX0" fmla="*/ 0 w 312420"/>
                  <a:gd name="connsiteY0" fmla="*/ 0 h 378460"/>
                  <a:gd name="connsiteX1" fmla="*/ 22860 w 312420"/>
                  <a:gd name="connsiteY1" fmla="*/ 109220 h 378460"/>
                  <a:gd name="connsiteX2" fmla="*/ 274320 w 312420"/>
                  <a:gd name="connsiteY2" fmla="*/ 378460 h 378460"/>
                  <a:gd name="connsiteX3" fmla="*/ 312420 w 312420"/>
                  <a:gd name="connsiteY3" fmla="*/ 152400 h 378460"/>
                  <a:gd name="connsiteX4" fmla="*/ 192280 w 312420"/>
                  <a:gd name="connsiteY4" fmla="*/ 100539 h 378460"/>
                  <a:gd name="connsiteX5" fmla="*/ 0 w 312420"/>
                  <a:gd name="connsiteY5" fmla="*/ 0 h 378460"/>
                  <a:gd name="connsiteX0" fmla="*/ 0 w 274320"/>
                  <a:gd name="connsiteY0" fmla="*/ 0 h 378460"/>
                  <a:gd name="connsiteX1" fmla="*/ 22860 w 274320"/>
                  <a:gd name="connsiteY1" fmla="*/ 109220 h 378460"/>
                  <a:gd name="connsiteX2" fmla="*/ 274320 w 274320"/>
                  <a:gd name="connsiteY2" fmla="*/ 378460 h 378460"/>
                  <a:gd name="connsiteX3" fmla="*/ 269921 w 274320"/>
                  <a:gd name="connsiteY3" fmla="*/ 172291 h 378460"/>
                  <a:gd name="connsiteX4" fmla="*/ 192280 w 274320"/>
                  <a:gd name="connsiteY4" fmla="*/ 100539 h 378460"/>
                  <a:gd name="connsiteX5" fmla="*/ 0 w 274320"/>
                  <a:gd name="connsiteY5" fmla="*/ 0 h 3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378460">
                    <a:moveTo>
                      <a:pt x="0" y="0"/>
                    </a:moveTo>
                    <a:lnTo>
                      <a:pt x="22860" y="109220"/>
                    </a:lnTo>
                    <a:lnTo>
                      <a:pt x="274320" y="378460"/>
                    </a:lnTo>
                    <a:cubicBezTo>
                      <a:pt x="272854" y="309737"/>
                      <a:pt x="271387" y="241014"/>
                      <a:pt x="269921" y="172291"/>
                    </a:cubicBezTo>
                    <a:lnTo>
                      <a:pt x="192280" y="100539"/>
                    </a:lnTo>
                    <a:lnTo>
                      <a:pt x="0" y="0"/>
                    </a:lnTo>
                    <a:close/>
                  </a:path>
                </a:pathLst>
              </a:custGeom>
              <a:solidFill>
                <a:srgbClr val="218BC7"/>
              </a:solidFill>
              <a:ln>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3532351">
                <a:off x="2196251" y="1082616"/>
                <a:ext cx="286033" cy="143436"/>
              </a:xfrm>
              <a:prstGeom prst="triangle">
                <a:avLst/>
              </a:prstGeom>
              <a:grpFill/>
              <a:ln w="19050">
                <a:solidFill>
                  <a:srgbClr val="218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rot="20340785">
              <a:off x="1942793" y="3101580"/>
              <a:ext cx="679380" cy="369332"/>
            </a:xfrm>
            <a:prstGeom prst="rect">
              <a:avLst/>
            </a:prstGeom>
            <a:noFill/>
          </p:spPr>
          <p:txBody>
            <a:bodyPr wrap="square" rtlCol="0">
              <a:spAutoFit/>
            </a:bodyPr>
            <a:lstStyle/>
            <a:p>
              <a:r>
                <a:rPr lang="fr-FR" dirty="0">
                  <a:solidFill>
                    <a:srgbClr val="218BC7"/>
                  </a:solidFill>
                </a:rPr>
                <a:t>EIE</a:t>
              </a:r>
            </a:p>
          </p:txBody>
        </p:sp>
      </p:grpSp>
      <p:sp>
        <p:nvSpPr>
          <p:cNvPr id="45" name="ZoneTexte 44">
            <a:extLst>
              <a:ext uri="{FF2B5EF4-FFF2-40B4-BE49-F238E27FC236}">
                <a16:creationId xmlns:a16="http://schemas.microsoft.com/office/drawing/2014/main" id="{D2AF2AED-F899-4A56-895C-E31119CC0299}"/>
              </a:ext>
            </a:extLst>
          </p:cNvPr>
          <p:cNvSpPr txBox="1"/>
          <p:nvPr/>
        </p:nvSpPr>
        <p:spPr>
          <a:xfrm>
            <a:off x="0" y="6457112"/>
            <a:ext cx="9144000" cy="246221"/>
          </a:xfrm>
          <a:prstGeom prst="rect">
            <a:avLst/>
          </a:prstGeom>
          <a:noFill/>
        </p:spPr>
        <p:txBody>
          <a:bodyPr wrap="square" rtlCol="0">
            <a:spAutoFit/>
          </a:bodyPr>
          <a:lstStyle/>
          <a:p>
            <a:pPr algn="ctr"/>
            <a:r>
              <a:rPr lang="fr-FR" sz="1000" b="0" dirty="0">
                <a:solidFill>
                  <a:schemeClr val="bg2">
                    <a:lumMod val="25000"/>
                  </a:schemeClr>
                </a:solidFill>
                <a:latin typeface="Gadugi" panose="020B0502040204020203" pitchFamily="34" charset="0"/>
              </a:rPr>
              <a:t>PCAET – Rapport environnemental – </a:t>
            </a:r>
            <a:r>
              <a:rPr lang="fr-FR" sz="1000" dirty="0" err="1">
                <a:solidFill>
                  <a:schemeClr val="bg2">
                    <a:lumMod val="25000"/>
                  </a:schemeClr>
                </a:solidFill>
                <a:latin typeface="Gadugi" panose="020B0502040204020203" pitchFamily="34" charset="0"/>
              </a:rPr>
              <a:t>Entr’Allier</a:t>
            </a:r>
            <a:r>
              <a:rPr lang="fr-FR" sz="1000" dirty="0">
                <a:solidFill>
                  <a:schemeClr val="bg2">
                    <a:lumMod val="25000"/>
                  </a:schemeClr>
                </a:solidFill>
                <a:latin typeface="Gadugi" panose="020B0502040204020203" pitchFamily="34" charset="0"/>
              </a:rPr>
              <a:t> Besbre et Loire</a:t>
            </a:r>
            <a:endParaRPr lang="fr-FR" sz="1000" b="0"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3375000854"/>
      </p:ext>
    </p:extLst>
  </p:cSld>
  <p:clrMapOvr>
    <a:masterClrMapping/>
  </p:clrMapOvr>
</p:sld>
</file>

<file path=ppt/theme/theme1.xml><?xml version="1.0" encoding="utf-8"?>
<a:theme xmlns:a="http://schemas.openxmlformats.org/drawingml/2006/main" name="Thème Offic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E6">
    <a:dk1>
      <a:sysClr val="windowText" lastClr="000000"/>
    </a:dk1>
    <a:lt1>
      <a:sysClr val="window" lastClr="FFFFFF"/>
    </a:lt1>
    <a:dk2>
      <a:srgbClr val="44546A"/>
    </a:dk2>
    <a:lt2>
      <a:srgbClr val="E7E6E6"/>
    </a:lt2>
    <a:accent1>
      <a:srgbClr val="2E3464"/>
    </a:accent1>
    <a:accent2>
      <a:srgbClr val="01717D"/>
    </a:accent2>
    <a:accent3>
      <a:srgbClr val="689BB8"/>
    </a:accent3>
    <a:accent4>
      <a:srgbClr val="6BA6AA"/>
    </a:accent4>
    <a:accent5>
      <a:srgbClr val="A6A6A6"/>
    </a:accent5>
    <a:accent6>
      <a:srgbClr val="DF8D27"/>
    </a:accent6>
    <a:hlink>
      <a:srgbClr val="002060"/>
    </a:hlink>
    <a:folHlink>
      <a:srgbClr val="E8E8ED"/>
    </a:folHlink>
  </a:clrScheme>
  <a:fontScheme name="Personnalisé 2">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67008</Words>
  <Application>Microsoft Office PowerPoint</Application>
  <PresentationFormat>Affichage à l'écran (4:3)</PresentationFormat>
  <Paragraphs>5863</Paragraphs>
  <Slides>246</Slides>
  <Notes>90</Notes>
  <HiddenSlides>0</HiddenSlides>
  <MMClips>0</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1</vt:i4>
      </vt:variant>
      <vt:variant>
        <vt:lpstr>Titres des diapositives</vt:lpstr>
      </vt:variant>
      <vt:variant>
        <vt:i4>246</vt:i4>
      </vt:variant>
    </vt:vector>
  </HeadingPairs>
  <TitlesOfParts>
    <vt:vector size="263" baseType="lpstr">
      <vt:lpstr>Arial</vt:lpstr>
      <vt:lpstr>Arial Rounded MT Bold</vt:lpstr>
      <vt:lpstr>Calibri</vt:lpstr>
      <vt:lpstr>Calibri </vt:lpstr>
      <vt:lpstr>Calibri Light</vt:lpstr>
      <vt:lpstr>Century Gothic</vt:lpstr>
      <vt:lpstr>Courier New</vt:lpstr>
      <vt:lpstr>Gadugi</vt:lpstr>
      <vt:lpstr>Interstate-Regular</vt:lpstr>
      <vt:lpstr>Lato regular</vt:lpstr>
      <vt:lpstr>PT Sans</vt:lpstr>
      <vt:lpstr>PT Sans</vt:lpstr>
      <vt:lpstr>Symbol</vt:lpstr>
      <vt:lpstr>Wingdings</vt:lpstr>
      <vt:lpstr>Thème Office</vt:lpstr>
      <vt:lpstr>1_Thème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Citadia_zalmanPC</dc:creator>
  <cp:lastModifiedBy>Marine Applagnat</cp:lastModifiedBy>
  <cp:revision>1923</cp:revision>
  <cp:lastPrinted>2017-12-01T11:18:16Z</cp:lastPrinted>
  <dcterms:created xsi:type="dcterms:W3CDTF">2017-07-10T07:41:32Z</dcterms:created>
  <dcterms:modified xsi:type="dcterms:W3CDTF">2021-07-13T10:17:34Z</dcterms:modified>
</cp:coreProperties>
</file>